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7"/>
  </p:notesMasterIdLst>
  <p:sldIdLst>
    <p:sldId id="256" r:id="rId2"/>
    <p:sldId id="282"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1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B2916-3725-4028-AF56-4345FEAE4870}" type="datetimeFigureOut">
              <a:rPr lang="en-US" smtClean="0"/>
              <a:t>11/4/2019</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0869C5-5C78-4A3D-A645-242EC226C001}" type="slidenum">
              <a:rPr lang="en-US" smtClean="0"/>
              <a:t>‹N›</a:t>
            </a:fld>
            <a:endParaRPr lang="en-US"/>
          </a:p>
        </p:txBody>
      </p:sp>
    </p:spTree>
    <p:extLst>
      <p:ext uri="{BB962C8B-B14F-4D97-AF65-F5344CB8AC3E}">
        <p14:creationId xmlns:p14="http://schemas.microsoft.com/office/powerpoint/2010/main" val="819588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EBA161B4-56AE-4779-B823-D61DB3B21656}" type="datetimeFigureOut">
              <a:rPr lang="en-US" smtClean="0"/>
              <a:t>11/4/2019</a:t>
            </a:fld>
            <a:endParaRPr lang="en-US"/>
          </a:p>
        </p:txBody>
      </p:sp>
      <p:sp>
        <p:nvSpPr>
          <p:cNvPr id="8" name="Slide Number Placeholder 7"/>
          <p:cNvSpPr>
            <a:spLocks noGrp="1"/>
          </p:cNvSpPr>
          <p:nvPr>
            <p:ph type="sldNum" sz="quarter" idx="11"/>
          </p:nvPr>
        </p:nvSpPr>
        <p:spPr/>
        <p:txBody>
          <a:bodyPr/>
          <a:lstStyle/>
          <a:p>
            <a:fld id="{5B72967A-2BBA-4782-A549-4A8C6A5D0ECA}" type="slidenum">
              <a:rPr lang="en-US" smtClean="0"/>
              <a:t>‹N›</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BA161B4-56AE-4779-B823-D61DB3B2165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2967A-2BBA-4782-A549-4A8C6A5D0ECA}"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BA161B4-56AE-4779-B823-D61DB3B2165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2967A-2BBA-4782-A549-4A8C6A5D0ECA}"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10"/>
          </p:nvPr>
        </p:nvSpPr>
        <p:spPr/>
        <p:txBody>
          <a:bodyPr/>
          <a:lstStyle/>
          <a:p>
            <a:fld id="{EBA161B4-56AE-4779-B823-D61DB3B2165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2967A-2BBA-4782-A549-4A8C6A5D0ECA}"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EBA161B4-56AE-4779-B823-D61DB3B21656}"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2967A-2BBA-4782-A549-4A8C6A5D0ECA}" type="slidenum">
              <a:rPr lang="en-US" smtClean="0"/>
              <a:t>‹N›</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5" name="Date Placeholder 4"/>
          <p:cNvSpPr>
            <a:spLocks noGrp="1"/>
          </p:cNvSpPr>
          <p:nvPr>
            <p:ph type="dt" sz="half" idx="10"/>
          </p:nvPr>
        </p:nvSpPr>
        <p:spPr/>
        <p:txBody>
          <a:bodyPr/>
          <a:lstStyle/>
          <a:p>
            <a:fld id="{EBA161B4-56AE-4779-B823-D61DB3B2165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2967A-2BBA-4782-A549-4A8C6A5D0ECA}" type="slidenum">
              <a:rPr lang="en-US" smtClean="0"/>
              <a:t>‹N›</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7" name="Date Placeholder 6"/>
          <p:cNvSpPr>
            <a:spLocks noGrp="1"/>
          </p:cNvSpPr>
          <p:nvPr>
            <p:ph type="dt" sz="half" idx="10"/>
          </p:nvPr>
        </p:nvSpPr>
        <p:spPr/>
        <p:txBody>
          <a:bodyPr/>
          <a:lstStyle/>
          <a:p>
            <a:fld id="{EBA161B4-56AE-4779-B823-D61DB3B21656}"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72967A-2BBA-4782-A549-4A8C6A5D0ECA}" type="slidenum">
              <a:rPr lang="en-US" smtClean="0"/>
              <a:t>‹N›</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EBA161B4-56AE-4779-B823-D61DB3B21656}"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72967A-2BBA-4782-A549-4A8C6A5D0ECA}"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161B4-56AE-4779-B823-D61DB3B21656}"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72967A-2BBA-4782-A549-4A8C6A5D0ECA}"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BA161B4-56AE-4779-B823-D61DB3B2165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2967A-2BBA-4782-A549-4A8C6A5D0ECA}"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BA161B4-56AE-4779-B823-D61DB3B21656}"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2967A-2BBA-4782-A549-4A8C6A5D0ECA}"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BA161B4-56AE-4779-B823-D61DB3B21656}" type="datetimeFigureOut">
              <a:rPr lang="en-US" smtClean="0"/>
              <a:t>11/4/2019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B72967A-2BBA-4782-A549-4A8C6A5D0ECA}" type="slidenum">
              <a:rPr lang="en-US" smtClean="0"/>
              <a:t>‹N›</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5" name="Titolo 1"/>
          <p:cNvSpPr txBox="1">
            <a:spLocks/>
          </p:cNvSpPr>
          <p:nvPr/>
        </p:nvSpPr>
        <p:spPr>
          <a:xfrm>
            <a:off x="539552" y="1412776"/>
            <a:ext cx="7766936" cy="2222366"/>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l"/>
            <a:r>
              <a:rPr lang="it-IT" sz="4000" dirty="0" smtClean="0">
                <a:solidFill>
                  <a:srgbClr val="FF0000"/>
                </a:solidFill>
              </a:rPr>
              <a:t>Gruppo di lavoro </a:t>
            </a:r>
            <a:r>
              <a:rPr lang="it-IT" sz="4000" dirty="0" err="1">
                <a:solidFill>
                  <a:srgbClr val="FF0000"/>
                </a:solidFill>
              </a:rPr>
              <a:t>R</a:t>
            </a:r>
            <a:r>
              <a:rPr lang="it-IT" sz="4000" dirty="0" err="1" smtClean="0">
                <a:solidFill>
                  <a:srgbClr val="FF0000"/>
                </a:solidFill>
              </a:rPr>
              <a:t>appr</a:t>
            </a:r>
            <a:r>
              <a:rPr lang="it-IT" sz="4000" dirty="0" smtClean="0">
                <a:solidFill>
                  <a:srgbClr val="FF0000"/>
                </a:solidFill>
              </a:rPr>
              <a:t>. A.T. </a:t>
            </a:r>
            <a:br>
              <a:rPr lang="it-IT" sz="4000" dirty="0" smtClean="0">
                <a:solidFill>
                  <a:srgbClr val="FF0000"/>
                </a:solidFill>
              </a:rPr>
            </a:br>
            <a:r>
              <a:rPr lang="it-IT" sz="4000" dirty="0" smtClean="0">
                <a:solidFill>
                  <a:srgbClr val="FF0000"/>
                </a:solidFill>
              </a:rPr>
              <a:t>Polizza Sanitaria:</a:t>
            </a:r>
            <a:r>
              <a:rPr lang="it-IT" dirty="0" smtClean="0"/>
              <a:t/>
            </a:r>
            <a:br>
              <a:rPr lang="it-IT" dirty="0" smtClean="0"/>
            </a:br>
            <a:endParaRPr lang="it-IT" dirty="0" smtClean="0"/>
          </a:p>
          <a:p>
            <a:pPr algn="l"/>
            <a:r>
              <a:rPr lang="it-IT" sz="1800" dirty="0" smtClean="0">
                <a:solidFill>
                  <a:schemeClr val="tx1"/>
                </a:solidFill>
                <a:latin typeface="Calibri" panose="020F0502020204030204" pitchFamily="34" charset="0"/>
              </a:rPr>
              <a:t>Componenti: Rosella Asti , </a:t>
            </a:r>
            <a:r>
              <a:rPr lang="en-US" sz="1800" dirty="0" err="1" smtClean="0">
                <a:solidFill>
                  <a:schemeClr val="tx1"/>
                </a:solidFill>
                <a:latin typeface="Calibri" panose="020F0502020204030204" pitchFamily="34" charset="0"/>
              </a:rPr>
              <a:t>Ilaria</a:t>
            </a:r>
            <a:r>
              <a:rPr lang="en-US" sz="1800" dirty="0" smtClean="0">
                <a:solidFill>
                  <a:schemeClr val="tx1"/>
                </a:solidFill>
                <a:latin typeface="Calibri" panose="020F0502020204030204" pitchFamily="34" charset="0"/>
              </a:rPr>
              <a:t> </a:t>
            </a:r>
            <a:r>
              <a:rPr lang="en-US" sz="1800" dirty="0" err="1" smtClean="0">
                <a:solidFill>
                  <a:schemeClr val="tx1"/>
                </a:solidFill>
                <a:latin typeface="Calibri" panose="020F0502020204030204" pitchFamily="34" charset="0"/>
              </a:rPr>
              <a:t>Binaglia</a:t>
            </a:r>
            <a:r>
              <a:rPr lang="en-US" sz="1800" dirty="0" smtClean="0">
                <a:solidFill>
                  <a:schemeClr val="tx1"/>
                </a:solidFill>
                <a:latin typeface="Calibri" panose="020F0502020204030204" pitchFamily="34" charset="0"/>
              </a:rPr>
              <a:t>, Simona Bortot, Attanasio Candela, Roberto </a:t>
            </a:r>
            <a:r>
              <a:rPr lang="en-US" sz="1800" dirty="0" err="1" smtClean="0">
                <a:solidFill>
                  <a:schemeClr val="tx1"/>
                </a:solidFill>
                <a:latin typeface="Calibri" panose="020F0502020204030204" pitchFamily="34" charset="0"/>
              </a:rPr>
              <a:t>Gomezel</a:t>
            </a:r>
            <a:r>
              <a:rPr lang="en-US" sz="1800" dirty="0" smtClean="0">
                <a:solidFill>
                  <a:schemeClr val="tx1"/>
                </a:solidFill>
                <a:latin typeface="Calibri" panose="020F0502020204030204" pitchFamily="34" charset="0"/>
              </a:rPr>
              <a:t>, Lorena Stellato, Roberto Michinelli</a:t>
            </a:r>
            <a:endParaRPr lang="it-IT" sz="1800" dirty="0">
              <a:solidFill>
                <a:schemeClr val="tx1"/>
              </a:solidFill>
              <a:latin typeface="Calibri" panose="020F0502020204030204" pitchFamily="34" charset="0"/>
            </a:endParaRPr>
          </a:p>
        </p:txBody>
      </p:sp>
      <p:pic>
        <p:nvPicPr>
          <p:cNvPr id="8" name="Immagin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5445224"/>
            <a:ext cx="2171700" cy="1276350"/>
          </a:xfrm>
          <a:prstGeom prst="rect">
            <a:avLst/>
          </a:prstGeom>
        </p:spPr>
      </p:pic>
    </p:spTree>
    <p:extLst>
      <p:ext uri="{BB962C8B-B14F-4D97-AF65-F5344CB8AC3E}">
        <p14:creationId xmlns:p14="http://schemas.microsoft.com/office/powerpoint/2010/main" val="3195485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pic>
        <p:nvPicPr>
          <p:cNvPr id="5" name="Immagine 4"/>
          <p:cNvPicPr/>
          <p:nvPr/>
        </p:nvPicPr>
        <p:blipFill>
          <a:blip r:embed="rId2">
            <a:extLst>
              <a:ext uri="{28A0092B-C50C-407E-A947-70E740481C1C}">
                <a14:useLocalDpi xmlns:a14="http://schemas.microsoft.com/office/drawing/2010/main" val="0"/>
              </a:ext>
            </a:extLst>
          </a:blip>
          <a:stretch>
            <a:fillRect/>
          </a:stretch>
        </p:blipFill>
        <p:spPr>
          <a:xfrm>
            <a:off x="395537" y="1628800"/>
            <a:ext cx="8280920" cy="3905900"/>
          </a:xfrm>
          <a:prstGeom prst="rect">
            <a:avLst/>
          </a:prstGeom>
        </p:spPr>
      </p:pic>
    </p:spTree>
    <p:extLst>
      <p:ext uri="{BB962C8B-B14F-4D97-AF65-F5344CB8AC3E}">
        <p14:creationId xmlns:p14="http://schemas.microsoft.com/office/powerpoint/2010/main" val="354212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3" name="CasellaDiTesto 2"/>
          <p:cNvSpPr txBox="1"/>
          <p:nvPr/>
        </p:nvSpPr>
        <p:spPr>
          <a:xfrm>
            <a:off x="395536" y="836712"/>
            <a:ext cx="8352928" cy="4955203"/>
          </a:xfrm>
          <a:prstGeom prst="rect">
            <a:avLst/>
          </a:prstGeom>
          <a:noFill/>
        </p:spPr>
        <p:txBody>
          <a:bodyPr wrap="square" rtlCol="0">
            <a:spAutoFit/>
          </a:bodyPr>
          <a:lstStyle/>
          <a:p>
            <a:r>
              <a:rPr lang="it-IT" sz="1600" b="1" dirty="0">
                <a:latin typeface="Calibri" panose="020F0502020204030204" pitchFamily="34" charset="0"/>
              </a:rPr>
              <a:t>6 - Riguardo eventuali prestazioni non rimborsate, indica la motivazione del rifiuto (più risposte).</a:t>
            </a:r>
            <a:endParaRPr lang="it-IT" sz="1600" dirty="0">
              <a:latin typeface="Calibri" panose="020F0502020204030204" pitchFamily="34" charset="0"/>
            </a:endParaRPr>
          </a:p>
          <a:p>
            <a:r>
              <a:rPr lang="it-IT" sz="1000" b="1" dirty="0">
                <a:latin typeface="Calibri" panose="020F0502020204030204" pitchFamily="34" charset="0"/>
              </a:rPr>
              <a:t> </a:t>
            </a:r>
            <a:endParaRPr lang="it-IT" sz="1000" dirty="0">
              <a:latin typeface="Calibri" panose="020F0502020204030204" pitchFamily="34" charset="0"/>
            </a:endParaRPr>
          </a:p>
          <a:p>
            <a:r>
              <a:rPr lang="it-IT" sz="1000" dirty="0">
                <a:solidFill>
                  <a:srgbClr val="0070C0"/>
                </a:solidFill>
                <a:latin typeface="Calibri" panose="020F0502020204030204" pitchFamily="34" charset="0"/>
              </a:rPr>
              <a:t>Mancanza di regolare quesito diagnostico nella richiesta medica: </a:t>
            </a:r>
            <a:r>
              <a:rPr lang="it-IT" sz="1000" dirty="0" smtClean="0">
                <a:solidFill>
                  <a:srgbClr val="0070C0"/>
                </a:solidFill>
                <a:latin typeface="Calibri" panose="020F0502020204030204" pitchFamily="34" charset="0"/>
              </a:rPr>
              <a:t>		62 </a:t>
            </a:r>
            <a:r>
              <a:rPr lang="it-IT" sz="1000" dirty="0">
                <a:solidFill>
                  <a:srgbClr val="0070C0"/>
                </a:solidFill>
                <a:latin typeface="Calibri" panose="020F0502020204030204" pitchFamily="34" charset="0"/>
              </a:rPr>
              <a:t>(30.7%)</a:t>
            </a:r>
          </a:p>
          <a:p>
            <a:r>
              <a:rPr lang="it-IT" sz="1000" dirty="0">
                <a:solidFill>
                  <a:srgbClr val="0070C0"/>
                </a:solidFill>
                <a:latin typeface="Calibri" panose="020F0502020204030204" pitchFamily="34" charset="0"/>
              </a:rPr>
              <a:t>Patologia non riconosciuta: </a:t>
            </a:r>
            <a:r>
              <a:rPr lang="it-IT" sz="1000" dirty="0" smtClean="0">
                <a:solidFill>
                  <a:srgbClr val="0070C0"/>
                </a:solidFill>
                <a:latin typeface="Calibri" panose="020F0502020204030204" pitchFamily="34" charset="0"/>
              </a:rPr>
              <a:t>56 </a:t>
            </a:r>
            <a:r>
              <a:rPr lang="it-IT" sz="1000" dirty="0">
                <a:solidFill>
                  <a:srgbClr val="0070C0"/>
                </a:solidFill>
                <a:latin typeface="Calibri" panose="020F0502020204030204" pitchFamily="34" charset="0"/>
              </a:rPr>
              <a:t>(27.7%)</a:t>
            </a:r>
          </a:p>
          <a:p>
            <a:r>
              <a:rPr lang="it-IT" sz="1000" dirty="0">
                <a:solidFill>
                  <a:srgbClr val="0070C0"/>
                </a:solidFill>
                <a:latin typeface="Calibri" panose="020F0502020204030204" pitchFamily="34" charset="0"/>
              </a:rPr>
              <a:t>Quesito diagnostico non compatibile con la prestazione richiesta: </a:t>
            </a:r>
            <a:r>
              <a:rPr lang="it-IT" sz="1000" dirty="0" smtClean="0">
                <a:solidFill>
                  <a:srgbClr val="0070C0"/>
                </a:solidFill>
                <a:latin typeface="Calibri" panose="020F0502020204030204" pitchFamily="34" charset="0"/>
              </a:rPr>
              <a:t>		41 </a:t>
            </a:r>
            <a:r>
              <a:rPr lang="it-IT" sz="1000" dirty="0">
                <a:solidFill>
                  <a:srgbClr val="0070C0"/>
                </a:solidFill>
                <a:latin typeface="Calibri" panose="020F0502020204030204" pitchFamily="34" charset="0"/>
              </a:rPr>
              <a:t>(20.3%)</a:t>
            </a:r>
          </a:p>
          <a:p>
            <a:r>
              <a:rPr lang="it-IT" sz="1000" dirty="0">
                <a:solidFill>
                  <a:srgbClr val="0070C0"/>
                </a:solidFill>
                <a:latin typeface="Calibri" panose="020F0502020204030204" pitchFamily="34" charset="0"/>
              </a:rPr>
              <a:t>Difformità tra dicitura richiesta medica e dicitura riportata nella fattura del ticket: </a:t>
            </a:r>
            <a:r>
              <a:rPr lang="it-IT" sz="1000" dirty="0" smtClean="0">
                <a:solidFill>
                  <a:srgbClr val="0070C0"/>
                </a:solidFill>
                <a:latin typeface="Calibri" panose="020F0502020204030204" pitchFamily="34" charset="0"/>
              </a:rPr>
              <a:t>	21 </a:t>
            </a:r>
            <a:r>
              <a:rPr lang="it-IT" sz="1000" dirty="0">
                <a:solidFill>
                  <a:srgbClr val="0070C0"/>
                </a:solidFill>
                <a:latin typeface="Calibri" panose="020F0502020204030204" pitchFamily="34" charset="0"/>
              </a:rPr>
              <a:t>(10.4%)</a:t>
            </a:r>
          </a:p>
          <a:p>
            <a:r>
              <a:rPr lang="it-IT" sz="1000" dirty="0">
                <a:solidFill>
                  <a:srgbClr val="0070C0"/>
                </a:solidFill>
                <a:latin typeface="Calibri" panose="020F0502020204030204" pitchFamily="34" charset="0"/>
              </a:rPr>
              <a:t>Riconoscimento patologia pregressa: </a:t>
            </a:r>
            <a:r>
              <a:rPr lang="it-IT" sz="1000" dirty="0" smtClean="0">
                <a:solidFill>
                  <a:srgbClr val="0070C0"/>
                </a:solidFill>
                <a:latin typeface="Calibri" panose="020F0502020204030204" pitchFamily="34" charset="0"/>
              </a:rPr>
              <a:t>			12 </a:t>
            </a:r>
            <a:r>
              <a:rPr lang="it-IT" sz="1000" dirty="0">
                <a:solidFill>
                  <a:srgbClr val="0070C0"/>
                </a:solidFill>
                <a:latin typeface="Calibri" panose="020F0502020204030204" pitchFamily="34" charset="0"/>
              </a:rPr>
              <a:t>(5.9%)</a:t>
            </a:r>
          </a:p>
          <a:p>
            <a:r>
              <a:rPr lang="it-IT" sz="1000" dirty="0">
                <a:solidFill>
                  <a:srgbClr val="0070C0"/>
                </a:solidFill>
                <a:latin typeface="Calibri" panose="020F0502020204030204" pitchFamily="34" charset="0"/>
              </a:rPr>
              <a:t>Irregolarità nella dicitura della fattura: 			</a:t>
            </a:r>
            <a:r>
              <a:rPr lang="it-IT" sz="1000" dirty="0" smtClean="0">
                <a:solidFill>
                  <a:srgbClr val="0070C0"/>
                </a:solidFill>
                <a:latin typeface="Calibri" panose="020F0502020204030204" pitchFamily="34" charset="0"/>
              </a:rPr>
              <a:t>10 </a:t>
            </a:r>
            <a:r>
              <a:rPr lang="it-IT" sz="1000" dirty="0">
                <a:solidFill>
                  <a:srgbClr val="0070C0"/>
                </a:solidFill>
                <a:latin typeface="Calibri" panose="020F0502020204030204" pitchFamily="34" charset="0"/>
              </a:rPr>
              <a:t>(5%)</a:t>
            </a:r>
          </a:p>
          <a:p>
            <a:r>
              <a:rPr lang="it-IT" sz="1000" dirty="0">
                <a:latin typeface="Calibri" panose="020F0502020204030204" pitchFamily="34" charset="0"/>
              </a:rPr>
              <a:t>Tutte rimborsate: 				</a:t>
            </a:r>
            <a:r>
              <a:rPr lang="it-IT" sz="1000" dirty="0" smtClean="0">
                <a:latin typeface="Calibri" panose="020F0502020204030204" pitchFamily="34" charset="0"/>
              </a:rPr>
              <a:t>1 </a:t>
            </a:r>
            <a:r>
              <a:rPr lang="it-IT" sz="1000" dirty="0">
                <a:latin typeface="Calibri" panose="020F0502020204030204" pitchFamily="34" charset="0"/>
              </a:rPr>
              <a:t>(0.5%)</a:t>
            </a:r>
          </a:p>
          <a:p>
            <a:r>
              <a:rPr lang="it-IT" sz="1000" dirty="0">
                <a:latin typeface="Calibri" panose="020F0502020204030204" pitchFamily="34" charset="0"/>
              </a:rPr>
              <a:t>Le motivazioni non erano chiare ma non ho approfondito: 		</a:t>
            </a:r>
            <a:r>
              <a:rPr lang="it-IT" sz="1000" dirty="0" smtClean="0">
                <a:latin typeface="Calibri" panose="020F0502020204030204" pitchFamily="34" charset="0"/>
              </a:rPr>
              <a:t>1 </a:t>
            </a:r>
            <a:r>
              <a:rPr lang="it-IT" sz="1000" dirty="0">
                <a:latin typeface="Calibri" panose="020F0502020204030204" pitchFamily="34" charset="0"/>
              </a:rPr>
              <a:t>(0.5%)</a:t>
            </a:r>
          </a:p>
          <a:p>
            <a:r>
              <a:rPr lang="it-IT" sz="1000" dirty="0">
                <a:latin typeface="Calibri" panose="020F0502020204030204" pitchFamily="34" charset="0"/>
              </a:rPr>
              <a:t>volevano i referti a prestazioni precedenti: 1 (0.5%)</a:t>
            </a:r>
          </a:p>
          <a:p>
            <a:r>
              <a:rPr lang="it-IT" sz="1000" dirty="0">
                <a:latin typeface="Calibri" panose="020F0502020204030204" pitchFamily="34" charset="0"/>
              </a:rPr>
              <a:t>mancanza dettagliata relazione medica: 1 (0.5%)</a:t>
            </a:r>
          </a:p>
          <a:p>
            <a:r>
              <a:rPr lang="it-IT" sz="1000" dirty="0">
                <a:latin typeface="Calibri" panose="020F0502020204030204" pitchFamily="34" charset="0"/>
              </a:rPr>
              <a:t>Considerato controllo e non patologia: 1 (0.5%)</a:t>
            </a:r>
          </a:p>
          <a:p>
            <a:r>
              <a:rPr lang="it-IT" sz="1000" dirty="0">
                <a:latin typeface="Calibri" panose="020F0502020204030204" pitchFamily="34" charset="0"/>
              </a:rPr>
              <a:t>Si prega di integrare con dettagliata relazione medica se si tratta di intervento ambulatoriale o cartella clinica completa in caso di ricovero anche in </a:t>
            </a:r>
            <a:r>
              <a:rPr lang="it-IT" sz="1000" dirty="0" err="1">
                <a:latin typeface="Calibri" panose="020F0502020204030204" pitchFamily="34" charset="0"/>
              </a:rPr>
              <a:t>day</a:t>
            </a:r>
            <a:r>
              <a:rPr lang="it-IT" sz="1000" dirty="0">
                <a:latin typeface="Calibri" panose="020F0502020204030204" pitchFamily="34" charset="0"/>
              </a:rPr>
              <a:t> hospital e marca da bollo: 1 (0.5%)</a:t>
            </a:r>
          </a:p>
          <a:p>
            <a:r>
              <a:rPr lang="it-IT" sz="1000" dirty="0">
                <a:latin typeface="Calibri" panose="020F0502020204030204" pitchFamily="34" charset="0"/>
              </a:rPr>
              <a:t>l'importo richiesto </a:t>
            </a:r>
            <a:r>
              <a:rPr lang="it-IT" sz="1000" dirty="0" err="1">
                <a:latin typeface="Calibri" panose="020F0502020204030204" pitchFamily="34" charset="0"/>
              </a:rPr>
              <a:t>e'</a:t>
            </a:r>
            <a:r>
              <a:rPr lang="it-IT" sz="1000" dirty="0">
                <a:latin typeface="Calibri" panose="020F0502020204030204" pitchFamily="34" charset="0"/>
              </a:rPr>
              <a:t> inferiore alla franchigia minima prevista: 1 (0.5%)</a:t>
            </a:r>
          </a:p>
          <a:p>
            <a:r>
              <a:rPr lang="it-IT" sz="1000" dirty="0">
                <a:latin typeface="Calibri" panose="020F0502020204030204" pitchFamily="34" charset="0"/>
              </a:rPr>
              <a:t>spesso si appellano alla franchigia: 1 (0.5%)</a:t>
            </a:r>
          </a:p>
          <a:p>
            <a:r>
              <a:rPr lang="it-IT" sz="1000" dirty="0">
                <a:latin typeface="Calibri" panose="020F0502020204030204" pitchFamily="34" charset="0"/>
              </a:rPr>
              <a:t>Cure non contemplate nella polizza (onde d'urto, TECAR, ecc.) anche se al telefono mi avevano detto che lo erano: 1 (0.5%)</a:t>
            </a:r>
          </a:p>
          <a:p>
            <a:r>
              <a:rPr lang="it-IT" sz="1000" dirty="0">
                <a:latin typeface="Calibri" panose="020F0502020204030204" pitchFamily="34" charset="0"/>
              </a:rPr>
              <a:t>Importo non rimborsabile: dal referto non emerge alcuna patologia presunta o accertata in atto: 1 (0.5%)</a:t>
            </a:r>
          </a:p>
          <a:p>
            <a:r>
              <a:rPr lang="it-IT" sz="1000" dirty="0">
                <a:latin typeface="Calibri" panose="020F0502020204030204" pitchFamily="34" charset="0"/>
              </a:rPr>
              <a:t>dato che era un checkup, quindi patologia non ancora convalidata, non </a:t>
            </a:r>
            <a:r>
              <a:rPr lang="it-IT" sz="1000" dirty="0" err="1">
                <a:latin typeface="Calibri" panose="020F0502020204030204" pitchFamily="34" charset="0"/>
              </a:rPr>
              <a:t>e'</a:t>
            </a:r>
            <a:r>
              <a:rPr lang="it-IT" sz="1000" dirty="0">
                <a:latin typeface="Calibri" panose="020F0502020204030204" pitchFamily="34" charset="0"/>
              </a:rPr>
              <a:t> stata rimborsata: 1 (0.5%)</a:t>
            </a:r>
          </a:p>
          <a:p>
            <a:r>
              <a:rPr lang="it-IT" sz="1000" dirty="0">
                <a:latin typeface="Calibri" panose="020F0502020204030204" pitchFamily="34" charset="0"/>
              </a:rPr>
              <a:t>VEDI IL PUNTO 5: 1 (0.5%)</a:t>
            </a:r>
          </a:p>
          <a:p>
            <a:r>
              <a:rPr lang="it-IT" sz="1000" dirty="0">
                <a:latin typeface="Calibri" panose="020F0502020204030204" pitchFamily="34" charset="0"/>
              </a:rPr>
              <a:t>prestazione non rimborsabile (fisioterapia): 1 (0.5%)</a:t>
            </a:r>
          </a:p>
          <a:p>
            <a:r>
              <a:rPr lang="it-IT" sz="1000" dirty="0">
                <a:latin typeface="Calibri" panose="020F0502020204030204" pitchFamily="34" charset="0"/>
              </a:rPr>
              <a:t>Esame non ha individuato patologia: 1 (0.5%)</a:t>
            </a:r>
          </a:p>
          <a:p>
            <a:r>
              <a:rPr lang="it-IT" sz="1000" dirty="0">
                <a:latin typeface="Calibri" panose="020F0502020204030204" pitchFamily="34" charset="0"/>
              </a:rPr>
              <a:t>Mancava la richiesta del medico che era stata trattenuta </a:t>
            </a:r>
            <a:r>
              <a:rPr lang="it-IT" sz="1000" dirty="0" err="1">
                <a:latin typeface="Calibri" panose="020F0502020204030204" pitchFamily="34" charset="0"/>
              </a:rPr>
              <a:t>dall'asl</a:t>
            </a:r>
            <a:r>
              <a:rPr lang="it-IT" sz="1000" dirty="0">
                <a:latin typeface="Calibri" panose="020F0502020204030204" pitchFamily="34" charset="0"/>
              </a:rPr>
              <a:t> di cui non avevo copia: 1 (0.5%)</a:t>
            </a:r>
          </a:p>
          <a:p>
            <a:r>
              <a:rPr lang="it-IT" sz="1000" dirty="0">
                <a:latin typeface="Calibri" panose="020F0502020204030204" pitchFamily="34" charset="0"/>
              </a:rPr>
              <a:t>RBM non rimborsa diagnostica di </a:t>
            </a:r>
            <a:r>
              <a:rPr lang="it-IT" sz="1000" dirty="0" err="1">
                <a:latin typeface="Calibri" panose="020F0502020204030204" pitchFamily="34" charset="0"/>
              </a:rPr>
              <a:t>follow</a:t>
            </a:r>
            <a:r>
              <a:rPr lang="it-IT" sz="1000" dirty="0">
                <a:latin typeface="Calibri" panose="020F0502020204030204" pitchFamily="34" charset="0"/>
              </a:rPr>
              <a:t> up di terapica farmacologica: 1 (0.5%)</a:t>
            </a:r>
          </a:p>
          <a:p>
            <a:r>
              <a:rPr lang="it-IT" sz="1000" dirty="0">
                <a:latin typeface="Calibri" panose="020F0502020204030204" pitchFamily="34" charset="0"/>
              </a:rPr>
              <a:t>Non riconosciuta integrazione patologia fatta dal medico (per ben due volte): 1 (0.5%)</a:t>
            </a:r>
          </a:p>
          <a:p>
            <a:r>
              <a:rPr lang="it-IT" sz="1000" dirty="0">
                <a:latin typeface="Calibri" panose="020F0502020204030204" pitchFamily="34" charset="0"/>
              </a:rPr>
              <a:t>Inferiore alla franchigia: 1 (0.5%)</a:t>
            </a:r>
          </a:p>
          <a:p>
            <a:r>
              <a:rPr lang="it-IT" sz="1000" dirty="0">
                <a:latin typeface="Calibri" panose="020F0502020204030204" pitchFamily="34" charset="0"/>
              </a:rPr>
              <a:t>Hanno voluto anche la diagnosi del medico e poi non hanno rimborsato: 1 (0.5%)</a:t>
            </a:r>
          </a:p>
          <a:p>
            <a:r>
              <a:rPr lang="it-IT" sz="1000" dirty="0">
                <a:latin typeface="Calibri" panose="020F0502020204030204" pitchFamily="34" charset="0"/>
              </a:rPr>
              <a:t>mancato referto: 1 (0.5%)</a:t>
            </a:r>
          </a:p>
          <a:p>
            <a:r>
              <a:rPr lang="it-IT" sz="1000" dirty="0">
                <a:latin typeface="Calibri" panose="020F0502020204030204" pitchFamily="34" charset="0"/>
              </a:rPr>
              <a:t>Richiesta referto medico da parte di RBM: 1 (0.5%)</a:t>
            </a:r>
          </a:p>
          <a:p>
            <a:r>
              <a:rPr lang="it-IT" sz="1000" dirty="0">
                <a:latin typeface="Calibri" panose="020F0502020204030204" pitchFamily="34" charset="0"/>
              </a:rPr>
              <a:t>prestazione non in convenzione con </a:t>
            </a:r>
            <a:r>
              <a:rPr lang="it-IT" sz="1000" dirty="0" err="1">
                <a:latin typeface="Calibri" panose="020F0502020204030204" pitchFamily="34" charset="0"/>
              </a:rPr>
              <a:t>ssn</a:t>
            </a:r>
            <a:r>
              <a:rPr lang="it-IT" sz="1000" dirty="0">
                <a:latin typeface="Calibri" panose="020F0502020204030204" pitchFamily="34" charset="0"/>
              </a:rPr>
              <a:t> nella struttura privata: 1 (0.5</a:t>
            </a:r>
            <a:r>
              <a:rPr lang="it-IT" sz="1000" dirty="0" smtClean="0">
                <a:latin typeface="Calibri" panose="020F0502020204030204" pitchFamily="34" charset="0"/>
              </a:rPr>
              <a:t>%)</a:t>
            </a:r>
            <a:endParaRPr lang="it-IT" sz="1000" dirty="0">
              <a:latin typeface="Calibri" panose="020F0502020204030204" pitchFamily="34" charset="0"/>
            </a:endParaRPr>
          </a:p>
        </p:txBody>
      </p:sp>
    </p:spTree>
    <p:extLst>
      <p:ext uri="{BB962C8B-B14F-4D97-AF65-F5344CB8AC3E}">
        <p14:creationId xmlns:p14="http://schemas.microsoft.com/office/powerpoint/2010/main" val="796136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3" name="CasellaDiTesto 2"/>
          <p:cNvSpPr txBox="1"/>
          <p:nvPr/>
        </p:nvSpPr>
        <p:spPr>
          <a:xfrm>
            <a:off x="395536" y="836712"/>
            <a:ext cx="8352928" cy="5324535"/>
          </a:xfrm>
          <a:prstGeom prst="rect">
            <a:avLst/>
          </a:prstGeom>
          <a:noFill/>
        </p:spPr>
        <p:txBody>
          <a:bodyPr wrap="square" rtlCol="0">
            <a:spAutoFit/>
          </a:bodyPr>
          <a:lstStyle/>
          <a:p>
            <a:r>
              <a:rPr lang="it-IT" sz="1000" dirty="0">
                <a:latin typeface="Calibri" panose="020F0502020204030204" pitchFamily="34" charset="0"/>
              </a:rPr>
              <a:t>mai richiesto: 1 (0.5%)</a:t>
            </a:r>
          </a:p>
          <a:p>
            <a:r>
              <a:rPr lang="it-IT" sz="1000" dirty="0">
                <a:latin typeface="Calibri" panose="020F0502020204030204" pitchFamily="34" charset="0"/>
              </a:rPr>
              <a:t>Mancanza di documentazione (foglio di prenotazione) che non era stata richiesta in pratiche precedenti, del tutto analoghe: 1 (0.5%)</a:t>
            </a:r>
          </a:p>
          <a:p>
            <a:r>
              <a:rPr lang="it-IT" sz="1000" dirty="0">
                <a:latin typeface="Calibri" panose="020F0502020204030204" pitchFamily="34" charset="0"/>
              </a:rPr>
              <a:t>materiale sanitario post intervento non coperto da polizza: 1 (0.5%)</a:t>
            </a:r>
          </a:p>
          <a:p>
            <a:r>
              <a:rPr lang="it-IT" sz="1000" dirty="0">
                <a:latin typeface="Calibri" panose="020F0502020204030204" pitchFamily="34" charset="0"/>
              </a:rPr>
              <a:t>DIAGNOSI NON COERENTE CON LA PRESTAZIONE PRESCRITTA: 1 (0.5%)</a:t>
            </a:r>
          </a:p>
          <a:p>
            <a:r>
              <a:rPr lang="it-IT" sz="1000" dirty="0">
                <a:latin typeface="Calibri" panose="020F0502020204030204" pitchFamily="34" charset="0"/>
              </a:rPr>
              <a:t>non è stato chiaro il diniego  e non ho avuto voglia di perderci troppo tempo: 1 (0.5%)</a:t>
            </a:r>
          </a:p>
          <a:p>
            <a:r>
              <a:rPr lang="it-IT" sz="1000" dirty="0">
                <a:latin typeface="Calibri" panose="020F0502020204030204" pitchFamily="34" charset="0"/>
              </a:rPr>
              <a:t>Fisioterapista non abilitato dall'università: 1 (0.5%)</a:t>
            </a:r>
          </a:p>
          <a:p>
            <a:r>
              <a:rPr lang="it-IT" sz="1000" dirty="0">
                <a:latin typeface="Calibri" panose="020F0502020204030204" pitchFamily="34" charset="0"/>
              </a:rPr>
              <a:t>Chiedevano il referto medico! La mappa dei nei non bastava! Ecografia pelvica e </a:t>
            </a:r>
            <a:r>
              <a:rPr lang="it-IT" sz="1000" dirty="0" err="1">
                <a:latin typeface="Calibri" panose="020F0502020204030204" pitchFamily="34" charset="0"/>
              </a:rPr>
              <a:t>pap</a:t>
            </a:r>
            <a:r>
              <a:rPr lang="it-IT" sz="1000" dirty="0">
                <a:latin typeface="Calibri" panose="020F0502020204030204" pitchFamily="34" charset="0"/>
              </a:rPr>
              <a:t> test non rimborsata perché¸ chiedevano la scissione della fattura!: 1 (0.5%)</a:t>
            </a:r>
          </a:p>
          <a:p>
            <a:r>
              <a:rPr lang="it-IT" sz="1000" dirty="0">
                <a:latin typeface="Calibri" panose="020F0502020204030204" pitchFamily="34" charset="0"/>
              </a:rPr>
              <a:t>Non previsto nella polizza: 1 (0.5%)</a:t>
            </a:r>
          </a:p>
          <a:p>
            <a:r>
              <a:rPr lang="it-IT" sz="1000" dirty="0">
                <a:latin typeface="Calibri" panose="020F0502020204030204" pitchFamily="34" charset="0"/>
              </a:rPr>
              <a:t>Mi sono state tutte rimborsate alcune con franchigia: 1 (0.5%)</a:t>
            </a:r>
          </a:p>
          <a:p>
            <a:r>
              <a:rPr lang="it-IT" sz="1000" dirty="0">
                <a:latin typeface="Calibri" panose="020F0502020204030204" pitchFamily="34" charset="0"/>
              </a:rPr>
              <a:t>PRESTAZIONE NON PREVISTA: 1 (0.5%)</a:t>
            </a:r>
          </a:p>
          <a:p>
            <a:r>
              <a:rPr lang="it-IT" sz="1000" dirty="0">
                <a:latin typeface="Calibri" panose="020F0502020204030204" pitchFamily="34" charset="0"/>
              </a:rPr>
              <a:t>doveva essere nel pacchetto prevenzione che </a:t>
            </a:r>
            <a:r>
              <a:rPr lang="it-IT" sz="1000" dirty="0" err="1">
                <a:latin typeface="Calibri" panose="020F0502020204030204" pitchFamily="34" charset="0"/>
              </a:rPr>
              <a:t>pero'</a:t>
            </a:r>
            <a:r>
              <a:rPr lang="it-IT" sz="1000" dirty="0">
                <a:latin typeface="Calibri" panose="020F0502020204030204" pitchFamily="34" charset="0"/>
              </a:rPr>
              <a:t> non ho mai trovato: 1 (0.5%)</a:t>
            </a:r>
          </a:p>
          <a:p>
            <a:r>
              <a:rPr lang="it-IT" sz="1000" dirty="0">
                <a:latin typeface="Calibri" panose="020F0502020204030204" pitchFamily="34" charset="0"/>
              </a:rPr>
              <a:t>Nessuna spiegazione: 1 (0.5%)</a:t>
            </a:r>
          </a:p>
          <a:p>
            <a:r>
              <a:rPr lang="it-IT" sz="1000" dirty="0">
                <a:latin typeface="Calibri" panose="020F0502020204030204" pitchFamily="34" charset="0"/>
              </a:rPr>
              <a:t>MOTIVO GIA' ESPRESSO IN PRECEDENZA ALLA RISPOSTA 4: 1 (0.5%)</a:t>
            </a:r>
          </a:p>
          <a:p>
            <a:r>
              <a:rPr lang="it-IT" sz="1000" dirty="0">
                <a:latin typeface="Calibri" panose="020F0502020204030204" pitchFamily="34" charset="0"/>
              </a:rPr>
              <a:t>PAGATO 80,00 + 2,00 BOLLO RICHIESTO DA RBM RICONOSCIUTO 25,00 - FRANCHIGIA TROPPO ALTA: 1 (0.5%)</a:t>
            </a:r>
          </a:p>
          <a:p>
            <a:r>
              <a:rPr lang="it-IT" sz="1000" dirty="0">
                <a:latin typeface="Calibri" panose="020F0502020204030204" pitchFamily="34" charset="0"/>
              </a:rPr>
              <a:t>prestazione non coperta da polizza: 1 (0.5%)</a:t>
            </a:r>
          </a:p>
          <a:p>
            <a:r>
              <a:rPr lang="it-IT" sz="1000" dirty="0">
                <a:latin typeface="Calibri" panose="020F0502020204030204" pitchFamily="34" charset="0"/>
              </a:rPr>
              <a:t>Mancanza dell'impegnativa per una visita per la quale non era necessaria l'impegnativa: 1 (0.5%)</a:t>
            </a:r>
          </a:p>
          <a:p>
            <a:r>
              <a:rPr lang="it-IT" sz="1000" dirty="0">
                <a:latin typeface="Calibri" panose="020F0502020204030204" pitchFamily="34" charset="0"/>
              </a:rPr>
              <a:t>La struttura ha detto di non essere convenzionata RBM (anche se era stata la centralinista RBM a consigliarmela): 1 (0.5%)</a:t>
            </a:r>
          </a:p>
          <a:p>
            <a:r>
              <a:rPr lang="it-IT" sz="1000" dirty="0">
                <a:latin typeface="Calibri" panose="020F0502020204030204" pitchFamily="34" charset="0"/>
              </a:rPr>
              <a:t>Dopo avermi autorizzato, richiedevano ulteriore documentazione non inizialmente prevista. Sono dovuto andare in missione INFN e non ho avuto tempo di richiederla, risultato nessun rimborso!: 1 (0.5%)</a:t>
            </a:r>
          </a:p>
          <a:p>
            <a:r>
              <a:rPr lang="it-IT" sz="1000" dirty="0">
                <a:latin typeface="Calibri" panose="020F0502020204030204" pitchFamily="34" charset="0"/>
              </a:rPr>
              <a:t>cattiva gestione nei rapporti con strutture estere: 1 (0.5%)</a:t>
            </a:r>
          </a:p>
          <a:p>
            <a:r>
              <a:rPr lang="it-IT" sz="1000" dirty="0">
                <a:latin typeface="Calibri" panose="020F0502020204030204" pitchFamily="34" charset="0"/>
              </a:rPr>
              <a:t>periodo di richiesta oltre i 150 gironi dall'intervento: 1 (0.5%)</a:t>
            </a:r>
          </a:p>
          <a:p>
            <a:r>
              <a:rPr lang="it-IT" sz="1000" dirty="0">
                <a:latin typeface="Calibri" panose="020F0502020204030204" pitchFamily="34" charset="0"/>
              </a:rPr>
              <a:t>Struttura non del SSN, ok, non lo era, ma era convenzionata col SSN: 1 (0.5%)</a:t>
            </a:r>
          </a:p>
          <a:p>
            <a:r>
              <a:rPr lang="it-IT" sz="1000" dirty="0">
                <a:latin typeface="Calibri" panose="020F0502020204030204" pitchFamily="34" charset="0"/>
              </a:rPr>
              <a:t>Patologia non riconosciuta perché non necessaria (Polipi Nasali ): 1 (0.5%)</a:t>
            </a:r>
          </a:p>
          <a:p>
            <a:r>
              <a:rPr lang="it-IT" sz="1000" dirty="0">
                <a:latin typeface="Calibri" panose="020F0502020204030204" pitchFamily="34" charset="0"/>
              </a:rPr>
              <a:t>ultimamente "familiarità" non viene accettata nonostante le prescrizioni precedenti (rimborsate negli anni precedenti) avessero la stessa dicitura: 1 (0.5%)</a:t>
            </a:r>
          </a:p>
          <a:p>
            <a:r>
              <a:rPr lang="it-IT" sz="1000" dirty="0">
                <a:latin typeface="Calibri" panose="020F0502020204030204" pitchFamily="34" charset="0"/>
              </a:rPr>
              <a:t>mai utilizzata la polizza: 1 (0.5%)</a:t>
            </a:r>
          </a:p>
          <a:p>
            <a:r>
              <a:rPr lang="it-IT" sz="1000" dirty="0">
                <a:latin typeface="Calibri" panose="020F0502020204030204" pitchFamily="34" charset="0"/>
              </a:rPr>
              <a:t>controlli post intervento sono previsti nei 150 giorni successivi al ricovero: 1 (0.5%)</a:t>
            </a:r>
          </a:p>
          <a:p>
            <a:r>
              <a:rPr lang="it-IT" sz="1000" dirty="0">
                <a:latin typeface="Calibri" panose="020F0502020204030204" pitchFamily="34" charset="0"/>
              </a:rPr>
              <a:t>prestazione non prevista tra quelle rimborsabili: 1 (0.5%)</a:t>
            </a:r>
          </a:p>
          <a:p>
            <a:r>
              <a:rPr lang="it-IT" sz="1000" dirty="0">
                <a:latin typeface="Calibri" panose="020F0502020204030204" pitchFamily="34" charset="0"/>
              </a:rPr>
              <a:t>mancanza indicazione oneri aggiuntivi su fattura SNN: 1 (0.5%)</a:t>
            </a:r>
          </a:p>
          <a:p>
            <a:r>
              <a:rPr lang="it-IT" sz="1000" dirty="0">
                <a:latin typeface="Calibri" panose="020F0502020204030204" pitchFamily="34" charset="0"/>
              </a:rPr>
              <a:t>Mi è stato detto che la diagnostica non è soggetta a rimborso: 1 (0.5%)</a:t>
            </a:r>
          </a:p>
          <a:p>
            <a:r>
              <a:rPr lang="it-IT" sz="1000" dirty="0">
                <a:latin typeface="Calibri" panose="020F0502020204030204" pitchFamily="34" charset="0"/>
              </a:rPr>
              <a:t>vedi risposta 5a: 1 (0.5%)</a:t>
            </a:r>
          </a:p>
          <a:p>
            <a:r>
              <a:rPr lang="it-IT" sz="1000" dirty="0">
                <a:latin typeface="Calibri" panose="020F0502020204030204" pitchFamily="34" charset="0"/>
              </a:rPr>
              <a:t>errore nella prenotazione: 1 (0.5%)</a:t>
            </a:r>
          </a:p>
          <a:p>
            <a:r>
              <a:rPr lang="it-IT" sz="1000" dirty="0">
                <a:latin typeface="Calibri" panose="020F0502020204030204" pitchFamily="34" charset="0"/>
              </a:rPr>
              <a:t>prestazione non riconosciuta dalla polizza: 1 (0.5%)</a:t>
            </a:r>
          </a:p>
          <a:p>
            <a:r>
              <a:rPr lang="it-IT" sz="1000" dirty="0">
                <a:latin typeface="Calibri" panose="020F0502020204030204" pitchFamily="34" charset="0"/>
              </a:rPr>
              <a:t>analisi erroneamente riconosciute come non compatibili con la patologia, in un'altra occasione struttura convenzionata analisi strumentale prescritta </a:t>
            </a:r>
            <a:r>
              <a:rPr lang="it-IT" sz="1000" dirty="0" smtClean="0">
                <a:latin typeface="Calibri" panose="020F0502020204030204" pitchFamily="34" charset="0"/>
              </a:rPr>
              <a:t>dallo</a:t>
            </a:r>
            <a:endParaRPr lang="it-IT" sz="1000" dirty="0">
              <a:latin typeface="Calibri" panose="020F0502020204030204" pitchFamily="34" charset="0"/>
            </a:endParaRPr>
          </a:p>
        </p:txBody>
      </p:sp>
    </p:spTree>
    <p:extLst>
      <p:ext uri="{BB962C8B-B14F-4D97-AF65-F5344CB8AC3E}">
        <p14:creationId xmlns:p14="http://schemas.microsoft.com/office/powerpoint/2010/main" val="4049959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3" name="CasellaDiTesto 2"/>
          <p:cNvSpPr txBox="1"/>
          <p:nvPr/>
        </p:nvSpPr>
        <p:spPr>
          <a:xfrm>
            <a:off x="395536" y="836712"/>
            <a:ext cx="8352928" cy="3939540"/>
          </a:xfrm>
          <a:prstGeom prst="rect">
            <a:avLst/>
          </a:prstGeom>
          <a:noFill/>
        </p:spPr>
        <p:txBody>
          <a:bodyPr wrap="square" rtlCol="0">
            <a:spAutoFit/>
          </a:bodyPr>
          <a:lstStyle/>
          <a:p>
            <a:r>
              <a:rPr lang="it-IT" sz="1000" dirty="0">
                <a:latin typeface="Calibri" panose="020F0502020204030204" pitchFamily="34" charset="0"/>
              </a:rPr>
              <a:t>stesso medico non riconosciuta: 1 (0.5%)</a:t>
            </a:r>
          </a:p>
          <a:p>
            <a:r>
              <a:rPr lang="it-IT" sz="1000" dirty="0">
                <a:latin typeface="Calibri" panose="020F0502020204030204" pitchFamily="34" charset="0"/>
              </a:rPr>
              <a:t>non sono rimborsate PATOLOGIE tipo Lombalgia ecc.: 1 (0.5%)</a:t>
            </a:r>
          </a:p>
          <a:p>
            <a:r>
              <a:rPr lang="it-IT" sz="1000" dirty="0">
                <a:latin typeface="Calibri" panose="020F0502020204030204" pitchFamily="34" charset="0"/>
              </a:rPr>
              <a:t>ESAME NON IN CONVENZIONE NELLA STRUTTURA CONVENZIONATA: 1 (0.5%)</a:t>
            </a:r>
          </a:p>
          <a:p>
            <a:r>
              <a:rPr lang="it-IT" sz="1000" dirty="0">
                <a:latin typeface="Calibri" panose="020F0502020204030204" pitchFamily="34" charset="0"/>
              </a:rPr>
              <a:t>NON EMERGE PATOLOGIA PRESUNTA O ACCERTATA IN ATTO: 1 (0.5%)</a:t>
            </a:r>
          </a:p>
          <a:p>
            <a:r>
              <a:rPr lang="it-IT" sz="1000" dirty="0">
                <a:latin typeface="Calibri" panose="020F0502020204030204" pitchFamily="34" charset="0"/>
              </a:rPr>
              <a:t>Dopo due anni di scarsa comunicazione e vari rimpalli (con l'ausilio di un patrocinio) non è ancora chiaro il motivo dell'esclusione di alcune voci e di alcune terapie: 1 (0.5%)</a:t>
            </a:r>
          </a:p>
          <a:p>
            <a:r>
              <a:rPr lang="it-IT" sz="1000" dirty="0">
                <a:latin typeface="Calibri" panose="020F0502020204030204" pitchFamily="34" charset="0"/>
              </a:rPr>
              <a:t>Mancato dettaglio in fattura del costo delle singole prestazioni. Si trattava di "pacchetti”: 1 (0.5%)</a:t>
            </a:r>
          </a:p>
          <a:p>
            <a:r>
              <a:rPr lang="it-IT" sz="1000" dirty="0">
                <a:latin typeface="Calibri" panose="020F0502020204030204" pitchFamily="34" charset="0"/>
              </a:rPr>
              <a:t>IMPORTO MINIMO: 1 (0.5%)</a:t>
            </a:r>
          </a:p>
          <a:p>
            <a:r>
              <a:rPr lang="it-IT" sz="1000" dirty="0">
                <a:latin typeface="Calibri" panose="020F0502020204030204" pitchFamily="34" charset="0"/>
              </a:rPr>
              <a:t>Prestazione non prevista nella polizza: 1 (0.5%)</a:t>
            </a:r>
          </a:p>
          <a:p>
            <a:r>
              <a:rPr lang="it-IT" sz="1000" dirty="0">
                <a:latin typeface="Calibri" panose="020F0502020204030204" pitchFamily="34" charset="0"/>
              </a:rPr>
              <a:t>INESTETISMO: 1 (0.5%)</a:t>
            </a:r>
          </a:p>
          <a:p>
            <a:r>
              <a:rPr lang="it-IT" sz="1000" dirty="0">
                <a:latin typeface="Calibri" panose="020F0502020204030204" pitchFamily="34" charset="0"/>
              </a:rPr>
              <a:t>Richiesta RX alle anche, hanno rimborsato 1 anca sola. Ho dovuto scegliere quale fare se dx o </a:t>
            </a:r>
            <a:r>
              <a:rPr lang="it-IT" sz="1000" dirty="0" err="1">
                <a:latin typeface="Calibri" panose="020F0502020204030204" pitchFamily="34" charset="0"/>
              </a:rPr>
              <a:t>sx</a:t>
            </a:r>
            <a:r>
              <a:rPr lang="it-IT" sz="1000" dirty="0">
                <a:latin typeface="Calibri" panose="020F0502020204030204" pitchFamily="34" charset="0"/>
              </a:rPr>
              <a:t>, imbarazzante: 1 (0.5%)</a:t>
            </a:r>
          </a:p>
          <a:p>
            <a:r>
              <a:rPr lang="it-IT" sz="1000" dirty="0">
                <a:latin typeface="Calibri" panose="020F0502020204030204" pitchFamily="34" charset="0"/>
              </a:rPr>
              <a:t>Insolvenza RBM nei confronti della struttura convenzionata: 1 (0.5%)</a:t>
            </a:r>
          </a:p>
          <a:p>
            <a:r>
              <a:rPr lang="it-IT" sz="1000" dirty="0">
                <a:latin typeface="Calibri" panose="020F0502020204030204" pitchFamily="34" charset="0"/>
              </a:rPr>
              <a:t>diagnosi non sufficientemente dettagliata: 1 (0.5%)</a:t>
            </a:r>
          </a:p>
          <a:p>
            <a:r>
              <a:rPr lang="it-IT" sz="1000" dirty="0">
                <a:latin typeface="Calibri" panose="020F0502020204030204" pitchFamily="34" charset="0"/>
              </a:rPr>
              <a:t>MAI CHIESTI RIMBORSI A RBM: 1 (0.5%)</a:t>
            </a:r>
          </a:p>
          <a:p>
            <a:r>
              <a:rPr lang="it-IT" sz="1000" dirty="0">
                <a:latin typeface="Calibri" panose="020F0502020204030204" pitchFamily="34" charset="0"/>
              </a:rPr>
              <a:t>Hanno chiesto ulteriore documentazione anche se non richiesta del CONTRATTO: 1 (0.5%)</a:t>
            </a:r>
          </a:p>
          <a:p>
            <a:r>
              <a:rPr lang="it-IT" sz="1000" dirty="0">
                <a:latin typeface="Calibri" panose="020F0502020204030204" pitchFamily="34" charset="0"/>
              </a:rPr>
              <a:t>NON RICONOSCIUTO DAY HOSPITAL: 1 (0.5%)</a:t>
            </a:r>
          </a:p>
          <a:p>
            <a:r>
              <a:rPr lang="it-IT" sz="1000" dirty="0">
                <a:latin typeface="Calibri" panose="020F0502020204030204" pitchFamily="34" charset="0"/>
              </a:rPr>
              <a:t>Presenza referto, assenza prescrizione (in quanto ritirata a visita): 1 (0.5%)</a:t>
            </a:r>
          </a:p>
          <a:p>
            <a:r>
              <a:rPr lang="it-IT" sz="1000" dirty="0" err="1">
                <a:latin typeface="Calibri" panose="020F0502020204030204" pitchFamily="34" charset="0"/>
              </a:rPr>
              <a:t>perchè</a:t>
            </a:r>
            <a:r>
              <a:rPr lang="it-IT" sz="1000" dirty="0">
                <a:latin typeface="Calibri" panose="020F0502020204030204" pitchFamily="34" charset="0"/>
              </a:rPr>
              <a:t>¸ non mi sono recato (prima) al pronto soccorso: 1 (0.5%)</a:t>
            </a:r>
          </a:p>
          <a:p>
            <a:r>
              <a:rPr lang="it-IT" sz="1000" dirty="0">
                <a:latin typeface="Calibri" panose="020F0502020204030204" pitchFamily="34" charset="0"/>
              </a:rPr>
              <a:t>Nessuna motivazione. Essendo di un importo esiguo (20 Euro), ho preferito non perdere tempo chiedendo chiarimenti.: 1 (0.5%)</a:t>
            </a:r>
          </a:p>
          <a:p>
            <a:r>
              <a:rPr lang="it-IT" sz="1000" dirty="0">
                <a:latin typeface="Calibri" panose="020F0502020204030204" pitchFamily="34" charset="0"/>
              </a:rPr>
              <a:t>Ticket su visita otorino, rimborsato. Ticket su intervento ambulatoriale conseguente alla prima visita non rimborsato, in questo caso non c'è impegnativa del medico curante e l'ospedale non rilascia una cartella clinica, non c'è stato modo di far capire a RBM che era una continuazione della cura.: 1 (0.5%)</a:t>
            </a:r>
          </a:p>
          <a:p>
            <a:r>
              <a:rPr lang="it-IT" sz="1000" dirty="0">
                <a:latin typeface="Calibri" panose="020F0502020204030204" pitchFamily="34" charset="0"/>
              </a:rPr>
              <a:t>quesito </a:t>
            </a:r>
            <a:r>
              <a:rPr lang="it-IT" sz="1000" dirty="0" err="1">
                <a:latin typeface="Calibri" panose="020F0502020204030204" pitchFamily="34" charset="0"/>
              </a:rPr>
              <a:t>dignostici</a:t>
            </a:r>
            <a:r>
              <a:rPr lang="it-IT" sz="1000" dirty="0">
                <a:latin typeface="Calibri" panose="020F0502020204030204" pitchFamily="34" charset="0"/>
              </a:rPr>
              <a:t> o di esami non scritto come vorrebbe </a:t>
            </a:r>
            <a:r>
              <a:rPr lang="it-IT" sz="1000" dirty="0" err="1">
                <a:latin typeface="Calibri" panose="020F0502020204030204" pitchFamily="34" charset="0"/>
              </a:rPr>
              <a:t>Rbm</a:t>
            </a:r>
            <a:r>
              <a:rPr lang="it-IT" sz="1000" dirty="0">
                <a:latin typeface="Calibri" panose="020F0502020204030204" pitchFamily="34" charset="0"/>
              </a:rPr>
              <a:t>.: 1 (0.5%)</a:t>
            </a:r>
          </a:p>
          <a:p>
            <a:r>
              <a:rPr lang="it-IT" sz="1000" dirty="0">
                <a:latin typeface="Calibri" panose="020F0502020204030204" pitchFamily="34" charset="0"/>
              </a:rPr>
              <a:t>Non ricordo: 1 (0.5%)</a:t>
            </a:r>
          </a:p>
          <a:p>
            <a:r>
              <a:rPr lang="it-IT" sz="1000" dirty="0">
                <a:latin typeface="Calibri" panose="020F0502020204030204" pitchFamily="34" charset="0"/>
              </a:rPr>
              <a:t>Non ho mai capito perché: 1 (0.5%)</a:t>
            </a:r>
          </a:p>
          <a:p>
            <a:r>
              <a:rPr lang="it-IT" sz="1000" dirty="0">
                <a:latin typeface="Calibri" panose="020F0502020204030204" pitchFamily="34" charset="0"/>
              </a:rPr>
              <a:t>Errore inserimento fatture: 1 (0.5%)</a:t>
            </a:r>
          </a:p>
        </p:txBody>
      </p:sp>
    </p:spTree>
    <p:extLst>
      <p:ext uri="{BB962C8B-B14F-4D97-AF65-F5344CB8AC3E}">
        <p14:creationId xmlns:p14="http://schemas.microsoft.com/office/powerpoint/2010/main" val="2104149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pic>
        <p:nvPicPr>
          <p:cNvPr id="5" name="Immagine 4"/>
          <p:cNvPicPr/>
          <p:nvPr/>
        </p:nvPicPr>
        <p:blipFill>
          <a:blip r:embed="rId2">
            <a:extLst>
              <a:ext uri="{28A0092B-C50C-407E-A947-70E740481C1C}">
                <a14:useLocalDpi xmlns:a14="http://schemas.microsoft.com/office/drawing/2010/main" val="0"/>
              </a:ext>
            </a:extLst>
          </a:blip>
          <a:stretch>
            <a:fillRect/>
          </a:stretch>
        </p:blipFill>
        <p:spPr>
          <a:xfrm>
            <a:off x="395535" y="1052736"/>
            <a:ext cx="8336879" cy="4680520"/>
          </a:xfrm>
          <a:prstGeom prst="rect">
            <a:avLst/>
          </a:prstGeom>
        </p:spPr>
      </p:pic>
    </p:spTree>
    <p:extLst>
      <p:ext uri="{BB962C8B-B14F-4D97-AF65-F5344CB8AC3E}">
        <p14:creationId xmlns:p14="http://schemas.microsoft.com/office/powerpoint/2010/main" val="1832438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pic>
        <p:nvPicPr>
          <p:cNvPr id="6" name="Immagine 5"/>
          <p:cNvPicPr/>
          <p:nvPr/>
        </p:nvPicPr>
        <p:blipFill>
          <a:blip r:embed="rId2">
            <a:extLst>
              <a:ext uri="{28A0092B-C50C-407E-A947-70E740481C1C}">
                <a14:useLocalDpi xmlns:a14="http://schemas.microsoft.com/office/drawing/2010/main" val="0"/>
              </a:ext>
            </a:extLst>
          </a:blip>
          <a:stretch>
            <a:fillRect/>
          </a:stretch>
        </p:blipFill>
        <p:spPr>
          <a:xfrm>
            <a:off x="395536" y="1124744"/>
            <a:ext cx="8352928" cy="4805664"/>
          </a:xfrm>
          <a:prstGeom prst="rect">
            <a:avLst/>
          </a:prstGeom>
        </p:spPr>
      </p:pic>
    </p:spTree>
    <p:extLst>
      <p:ext uri="{BB962C8B-B14F-4D97-AF65-F5344CB8AC3E}">
        <p14:creationId xmlns:p14="http://schemas.microsoft.com/office/powerpoint/2010/main" val="3272942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3" name="CasellaDiTesto 2"/>
          <p:cNvSpPr txBox="1"/>
          <p:nvPr/>
        </p:nvSpPr>
        <p:spPr>
          <a:xfrm>
            <a:off x="323528" y="836712"/>
            <a:ext cx="6408712" cy="5632311"/>
          </a:xfrm>
          <a:prstGeom prst="rect">
            <a:avLst/>
          </a:prstGeom>
          <a:noFill/>
        </p:spPr>
        <p:txBody>
          <a:bodyPr wrap="square" rtlCol="0">
            <a:spAutoFit/>
          </a:bodyPr>
          <a:lstStyle/>
          <a:p>
            <a:r>
              <a:rPr lang="it-IT" sz="1000" b="1" dirty="0">
                <a:latin typeface="Calibri" panose="020F0502020204030204" pitchFamily="34" charset="0"/>
              </a:rPr>
              <a:t>9 - Con maggiorazione aggiuntiva privata e volontaria, quale tipo di prestazione vorresti inserire a regime di rimborso?</a:t>
            </a:r>
            <a:endParaRPr lang="it-IT" sz="1000" dirty="0">
              <a:latin typeface="Calibri" panose="020F0502020204030204" pitchFamily="34" charset="0"/>
            </a:endParaRPr>
          </a:p>
          <a:p>
            <a:r>
              <a:rPr lang="it-IT" sz="1000" dirty="0">
                <a:solidFill>
                  <a:srgbClr val="0070C0"/>
                </a:solidFill>
                <a:latin typeface="Calibri" panose="020F0502020204030204" pitchFamily="34" charset="0"/>
              </a:rPr>
              <a:t>Cure odontoiatriche: 		</a:t>
            </a:r>
            <a:r>
              <a:rPr lang="it-IT" sz="1000" dirty="0" smtClean="0">
                <a:solidFill>
                  <a:srgbClr val="0070C0"/>
                </a:solidFill>
                <a:latin typeface="Calibri" panose="020F0502020204030204" pitchFamily="34" charset="0"/>
              </a:rPr>
              <a:t>	219 </a:t>
            </a:r>
            <a:r>
              <a:rPr lang="it-IT" sz="1000" dirty="0">
                <a:solidFill>
                  <a:srgbClr val="0070C0"/>
                </a:solidFill>
                <a:latin typeface="Calibri" panose="020F0502020204030204" pitchFamily="34" charset="0"/>
              </a:rPr>
              <a:t>(66%)</a:t>
            </a:r>
          </a:p>
          <a:p>
            <a:r>
              <a:rPr lang="it-IT" sz="1000" dirty="0">
                <a:solidFill>
                  <a:srgbClr val="0070C0"/>
                </a:solidFill>
                <a:latin typeface="Calibri" panose="020F0502020204030204" pitchFamily="34" charset="0"/>
              </a:rPr>
              <a:t>Ampliamento copertura per trattamenti fisioterapici: 	</a:t>
            </a:r>
            <a:r>
              <a:rPr lang="it-IT" sz="1000" dirty="0" smtClean="0">
                <a:solidFill>
                  <a:srgbClr val="0070C0"/>
                </a:solidFill>
                <a:latin typeface="Calibri" panose="020F0502020204030204" pitchFamily="34" charset="0"/>
              </a:rPr>
              <a:t>125 </a:t>
            </a:r>
            <a:r>
              <a:rPr lang="it-IT" sz="1000" dirty="0">
                <a:solidFill>
                  <a:srgbClr val="0070C0"/>
                </a:solidFill>
                <a:latin typeface="Calibri" panose="020F0502020204030204" pitchFamily="34" charset="0"/>
              </a:rPr>
              <a:t>(37.7%)</a:t>
            </a:r>
          </a:p>
          <a:p>
            <a:r>
              <a:rPr lang="it-IT" sz="1000" dirty="0">
                <a:solidFill>
                  <a:srgbClr val="0070C0"/>
                </a:solidFill>
                <a:latin typeface="Calibri" panose="020F0502020204030204" pitchFamily="34" charset="0"/>
              </a:rPr>
              <a:t>Non sono disposto ad aggiungere maggiorazione: 		</a:t>
            </a:r>
            <a:r>
              <a:rPr lang="it-IT" sz="1000" dirty="0" smtClean="0">
                <a:solidFill>
                  <a:srgbClr val="0070C0"/>
                </a:solidFill>
                <a:latin typeface="Calibri" panose="020F0502020204030204" pitchFamily="34" charset="0"/>
              </a:rPr>
              <a:t>84 </a:t>
            </a:r>
            <a:r>
              <a:rPr lang="it-IT" sz="1000" dirty="0">
                <a:solidFill>
                  <a:srgbClr val="0070C0"/>
                </a:solidFill>
                <a:latin typeface="Calibri" panose="020F0502020204030204" pitchFamily="34" charset="0"/>
              </a:rPr>
              <a:t>(25.3%)</a:t>
            </a:r>
          </a:p>
          <a:p>
            <a:r>
              <a:rPr lang="it-IT" sz="1000" dirty="0">
                <a:solidFill>
                  <a:srgbClr val="0070C0"/>
                </a:solidFill>
                <a:latin typeface="Calibri" panose="020F0502020204030204" pitchFamily="34" charset="0"/>
              </a:rPr>
              <a:t>Interventi per sostituzione protesi ortopediche: 		</a:t>
            </a:r>
            <a:r>
              <a:rPr lang="it-IT" sz="1000" dirty="0" smtClean="0">
                <a:solidFill>
                  <a:srgbClr val="0070C0"/>
                </a:solidFill>
                <a:latin typeface="Calibri" panose="020F0502020204030204" pitchFamily="34" charset="0"/>
              </a:rPr>
              <a:t>25 </a:t>
            </a:r>
            <a:r>
              <a:rPr lang="it-IT" sz="1000" dirty="0">
                <a:solidFill>
                  <a:srgbClr val="0070C0"/>
                </a:solidFill>
                <a:latin typeface="Calibri" panose="020F0502020204030204" pitchFamily="34" charset="0"/>
              </a:rPr>
              <a:t>(7.5%)</a:t>
            </a:r>
          </a:p>
          <a:p>
            <a:r>
              <a:rPr lang="it-IT" sz="1000" dirty="0">
                <a:solidFill>
                  <a:srgbClr val="0070C0"/>
                </a:solidFill>
                <a:latin typeface="Calibri" panose="020F0502020204030204" pitchFamily="34" charset="0"/>
              </a:rPr>
              <a:t>Psicoterapia: 				</a:t>
            </a:r>
            <a:r>
              <a:rPr lang="it-IT" sz="1000" dirty="0" smtClean="0">
                <a:solidFill>
                  <a:srgbClr val="0070C0"/>
                </a:solidFill>
                <a:latin typeface="Calibri" panose="020F0502020204030204" pitchFamily="34" charset="0"/>
              </a:rPr>
              <a:t>6 </a:t>
            </a:r>
            <a:r>
              <a:rPr lang="it-IT" sz="1000" dirty="0">
                <a:solidFill>
                  <a:srgbClr val="0070C0"/>
                </a:solidFill>
                <a:latin typeface="Calibri" panose="020F0502020204030204" pitchFamily="34" charset="0"/>
              </a:rPr>
              <a:t>(1.8%)</a:t>
            </a:r>
          </a:p>
          <a:p>
            <a:r>
              <a:rPr lang="it-IT" sz="1000" dirty="0">
                <a:solidFill>
                  <a:srgbClr val="0070C0"/>
                </a:solidFill>
                <a:latin typeface="Calibri" panose="020F0502020204030204" pitchFamily="34" charset="0"/>
              </a:rPr>
              <a:t>Occhiali, lenti a contatto: 			</a:t>
            </a:r>
            <a:r>
              <a:rPr lang="it-IT" sz="1000" dirty="0" smtClean="0">
                <a:solidFill>
                  <a:srgbClr val="0070C0"/>
                </a:solidFill>
                <a:latin typeface="Calibri" panose="020F0502020204030204" pitchFamily="34" charset="0"/>
              </a:rPr>
              <a:t>5 </a:t>
            </a:r>
            <a:r>
              <a:rPr lang="it-IT" sz="1000" dirty="0">
                <a:solidFill>
                  <a:srgbClr val="0070C0"/>
                </a:solidFill>
                <a:latin typeface="Calibri" panose="020F0502020204030204" pitchFamily="34" charset="0"/>
              </a:rPr>
              <a:t>(1.5%)</a:t>
            </a:r>
          </a:p>
          <a:p>
            <a:r>
              <a:rPr lang="it-IT" sz="1000" dirty="0">
                <a:latin typeface="Calibri" panose="020F0502020204030204" pitchFamily="34" charset="0"/>
              </a:rPr>
              <a:t>Rimborso ticket anche con prescrizione controllo (che non </a:t>
            </a:r>
            <a:r>
              <a:rPr lang="it-IT" sz="1000" dirty="0" err="1">
                <a:latin typeface="Calibri" panose="020F0502020204030204" pitchFamily="34" charset="0"/>
              </a:rPr>
              <a:t>necessarimente</a:t>
            </a:r>
            <a:r>
              <a:rPr lang="it-IT" sz="1000" dirty="0">
                <a:latin typeface="Calibri" panose="020F0502020204030204" pitchFamily="34" charset="0"/>
              </a:rPr>
              <a:t> significa prevenzione!): 1 (0.3%)</a:t>
            </a:r>
          </a:p>
          <a:p>
            <a:r>
              <a:rPr lang="it-IT" sz="1000" dirty="0">
                <a:latin typeface="Calibri" panose="020F0502020204030204" pitchFamily="34" charset="0"/>
              </a:rPr>
              <a:t>Franchigia diminuita e massimale aumentato: 1 (0.3%)</a:t>
            </a:r>
          </a:p>
          <a:p>
            <a:r>
              <a:rPr lang="it-IT" sz="1000" dirty="0">
                <a:latin typeface="Calibri" panose="020F0502020204030204" pitchFamily="34" charset="0"/>
              </a:rPr>
              <a:t>Non sono disposta a nulla con RBM </a:t>
            </a:r>
            <a:r>
              <a:rPr lang="it-IT" sz="1000" dirty="0" err="1">
                <a:latin typeface="Calibri" panose="020F0502020204030204" pitchFamily="34" charset="0"/>
              </a:rPr>
              <a:t>perchè</a:t>
            </a:r>
            <a:r>
              <a:rPr lang="it-IT" sz="1000" dirty="0">
                <a:latin typeface="Calibri" panose="020F0502020204030204" pitchFamily="34" charset="0"/>
              </a:rPr>
              <a:t> i cavilli per i rimborsi sono tali e tanti che sicuramente non ne avrei alcun beneficio: 1 (0.3%)</a:t>
            </a:r>
          </a:p>
          <a:p>
            <a:r>
              <a:rPr lang="it-IT" sz="1000" dirty="0">
                <a:latin typeface="Calibri" panose="020F0502020204030204" pitchFamily="34" charset="0"/>
              </a:rPr>
              <a:t>abbassamento della franchigia per prestazioni in strutture non convenzionate: 1 (0.3%)</a:t>
            </a:r>
          </a:p>
          <a:p>
            <a:r>
              <a:rPr lang="it-IT" sz="1000" dirty="0">
                <a:latin typeface="Calibri" panose="020F0502020204030204" pitchFamily="34" charset="0"/>
              </a:rPr>
              <a:t>visite di controllo per familiarità riconosciuta per alcune malattie: 1 (0.3%)</a:t>
            </a:r>
          </a:p>
          <a:p>
            <a:r>
              <a:rPr lang="it-IT" sz="1000" dirty="0">
                <a:latin typeface="Calibri" panose="020F0502020204030204" pitchFamily="34" charset="0"/>
              </a:rPr>
              <a:t>controlli di prevenzione programmati, ad esempio contro tumori, ma non solo: 1 (0.3%)</a:t>
            </a:r>
          </a:p>
          <a:p>
            <a:r>
              <a:rPr lang="it-IT" sz="1000" dirty="0">
                <a:latin typeface="Calibri" panose="020F0502020204030204" pitchFamily="34" charset="0"/>
              </a:rPr>
              <a:t>copertura ticket </a:t>
            </a:r>
            <a:r>
              <a:rPr lang="it-IT" sz="1000" dirty="0" err="1">
                <a:latin typeface="Calibri" panose="020F0502020204030204" pitchFamily="34" charset="0"/>
              </a:rPr>
              <a:t>ssn</a:t>
            </a:r>
            <a:r>
              <a:rPr lang="it-IT" sz="1000" dirty="0">
                <a:latin typeface="Calibri" panose="020F0502020204030204" pitchFamily="34" charset="0"/>
              </a:rPr>
              <a:t>, indipendentemente dalla natura dell'esame: 1 (0.3%)</a:t>
            </a:r>
          </a:p>
          <a:p>
            <a:r>
              <a:rPr lang="it-IT" sz="1000" dirty="0">
                <a:latin typeface="Calibri" panose="020F0502020204030204" pitchFamily="34" charset="0"/>
              </a:rPr>
              <a:t>checkup: 1 (0.3%)</a:t>
            </a:r>
          </a:p>
          <a:p>
            <a:r>
              <a:rPr lang="it-IT" sz="1000" dirty="0">
                <a:latin typeface="Calibri" panose="020F0502020204030204" pitchFamily="34" charset="0"/>
              </a:rPr>
              <a:t>Tutte le analisi e la gravidanza: 1 (0.3%)</a:t>
            </a:r>
          </a:p>
          <a:p>
            <a:r>
              <a:rPr lang="it-IT" sz="1000" dirty="0">
                <a:latin typeface="Calibri" panose="020F0502020204030204" pitchFamily="34" charset="0"/>
              </a:rPr>
              <a:t>Analisi Sangue in privato non convenzionato, rimborsi dei ticket SSN senza </a:t>
            </a:r>
            <a:r>
              <a:rPr lang="it-IT" sz="1000" dirty="0" err="1">
                <a:latin typeface="Calibri" panose="020F0502020204030204" pitchFamily="34" charset="0"/>
              </a:rPr>
              <a:t>necessita'</a:t>
            </a:r>
            <a:r>
              <a:rPr lang="it-IT" sz="1000" dirty="0">
                <a:latin typeface="Calibri" panose="020F0502020204030204" pitchFamily="34" charset="0"/>
              </a:rPr>
              <a:t> di prescrizione e patologia: 1 (0.3%)</a:t>
            </a:r>
          </a:p>
          <a:p>
            <a:r>
              <a:rPr lang="it-IT" sz="1000" dirty="0">
                <a:latin typeface="Calibri" panose="020F0502020204030204" pitchFamily="34" charset="0"/>
              </a:rPr>
              <a:t>Altre visite specialistiche non coperte: 1 (0.3%)</a:t>
            </a:r>
          </a:p>
          <a:p>
            <a:r>
              <a:rPr lang="it-IT" sz="1000" dirty="0">
                <a:latin typeface="Calibri" panose="020F0502020204030204" pitchFamily="34" charset="0"/>
              </a:rPr>
              <a:t>Controlli per la prevenzione: 1 (0.3%)</a:t>
            </a:r>
          </a:p>
          <a:p>
            <a:r>
              <a:rPr lang="it-IT" sz="1000" dirty="0">
                <a:latin typeface="Calibri" panose="020F0502020204030204" pitchFamily="34" charset="0"/>
              </a:rPr>
              <a:t>per avere il dentista, la fisioterapia o le cure dentistiche si potrebbe anche arrivare al 30%: 1 (0.3%)</a:t>
            </a:r>
          </a:p>
          <a:p>
            <a:r>
              <a:rPr lang="it-IT" sz="1000" dirty="0">
                <a:latin typeface="Calibri" panose="020F0502020204030204" pitchFamily="34" charset="0"/>
              </a:rPr>
              <a:t>Visite di controllo: 1 (0.3%)</a:t>
            </a:r>
          </a:p>
          <a:p>
            <a:r>
              <a:rPr lang="it-IT" sz="1000" dirty="0">
                <a:latin typeface="Calibri" panose="020F0502020204030204" pitchFamily="34" charset="0"/>
              </a:rPr>
              <a:t>Non si capisce </a:t>
            </a:r>
            <a:r>
              <a:rPr lang="it-IT" sz="1000" dirty="0" err="1">
                <a:latin typeface="Calibri" panose="020F0502020204030204" pitchFamily="34" charset="0"/>
              </a:rPr>
              <a:t>perchè</a:t>
            </a:r>
            <a:r>
              <a:rPr lang="it-IT" sz="1000" dirty="0">
                <a:latin typeface="Calibri" panose="020F0502020204030204" pitchFamily="34" charset="0"/>
              </a:rPr>
              <a:t> la sostituzione di protesi ortopediche non sia coperta: 1 (0.3%)</a:t>
            </a:r>
          </a:p>
          <a:p>
            <a:r>
              <a:rPr lang="it-IT" sz="1000" dirty="0">
                <a:latin typeface="Calibri" panose="020F0502020204030204" pitchFamily="34" charset="0"/>
              </a:rPr>
              <a:t>abbassamento franchigia per visite e accertamenti: 1 (0.3%)</a:t>
            </a:r>
          </a:p>
          <a:p>
            <a:r>
              <a:rPr lang="it-IT" sz="1000" dirty="0">
                <a:latin typeface="Calibri" panose="020F0502020204030204" pitchFamily="34" charset="0"/>
              </a:rPr>
              <a:t>Programmi di prevenzione secondo la fascia di età: 1 (0.3%)</a:t>
            </a:r>
          </a:p>
          <a:p>
            <a:r>
              <a:rPr lang="it-IT" sz="1000" dirty="0">
                <a:latin typeface="Calibri" panose="020F0502020204030204" pitchFamily="34" charset="0"/>
              </a:rPr>
              <a:t>Prevenzione: 1 (0.3%)</a:t>
            </a:r>
          </a:p>
          <a:p>
            <a:r>
              <a:rPr lang="it-IT" sz="1000" dirty="0">
                <a:latin typeface="Calibri" panose="020F0502020204030204" pitchFamily="34" charset="0"/>
              </a:rPr>
              <a:t>introduzione di un massimo non indennizzabile per grandi interventi chirurgici in strutture non convenzionate: 1 (0.3%)</a:t>
            </a:r>
          </a:p>
          <a:p>
            <a:r>
              <a:rPr lang="it-IT" sz="1000" dirty="0">
                <a:latin typeface="Calibri" panose="020F0502020204030204" pitchFamily="34" charset="0"/>
              </a:rPr>
              <a:t>visite ginecologiche: 1 (0.3%)</a:t>
            </a:r>
          </a:p>
          <a:p>
            <a:r>
              <a:rPr lang="it-IT" sz="1000" dirty="0">
                <a:latin typeface="Calibri" panose="020F0502020204030204" pitchFamily="34" charset="0"/>
              </a:rPr>
              <a:t>copertura all’estero efficace: 1 (0.3%)</a:t>
            </a:r>
          </a:p>
          <a:p>
            <a:r>
              <a:rPr lang="it-IT" sz="1000" dirty="0">
                <a:latin typeface="Calibri" panose="020F0502020204030204" pitchFamily="34" charset="0"/>
              </a:rPr>
              <a:t>controlli di prevenzione: 1 (0.3%)</a:t>
            </a:r>
          </a:p>
          <a:p>
            <a:r>
              <a:rPr lang="it-IT" sz="1000" dirty="0">
                <a:latin typeface="Calibri" panose="020F0502020204030204" pitchFamily="34" charset="0"/>
              </a:rPr>
              <a:t>Solo se fosse possibile assistenza da parte di specialisti di fiducia,  nessuna o piccola franchigia.: 1 (0.3%)</a:t>
            </a:r>
          </a:p>
          <a:p>
            <a:r>
              <a:rPr lang="it-IT" sz="1000" dirty="0">
                <a:latin typeface="Calibri" panose="020F0502020204030204" pitchFamily="34" charset="0"/>
              </a:rPr>
              <a:t>anche le prestazioni che non si concludono con una diagnosi di patologia: 1 (0.3%)</a:t>
            </a:r>
          </a:p>
          <a:p>
            <a:r>
              <a:rPr lang="it-IT" sz="1000" dirty="0">
                <a:latin typeface="Calibri" panose="020F0502020204030204" pitchFamily="34" charset="0"/>
              </a:rPr>
              <a:t>Copertura del ticket sanitario in ogni caso: 1 (0.3%)</a:t>
            </a:r>
          </a:p>
          <a:p>
            <a:r>
              <a:rPr lang="it-IT" sz="1000" dirty="0">
                <a:latin typeface="Calibri" panose="020F0502020204030204" pitchFamily="34" charset="0"/>
              </a:rPr>
              <a:t>Riconoscimento chiaro di patologie croniche o oncologiche pregresse: 1 (0.3%)</a:t>
            </a:r>
          </a:p>
          <a:p>
            <a:r>
              <a:rPr lang="it-IT" sz="1000" dirty="0">
                <a:latin typeface="Calibri" panose="020F0502020204030204" pitchFamily="34" charset="0"/>
              </a:rPr>
              <a:t>Preferisco vengano gestite dall'INFN come "</a:t>
            </a:r>
            <a:r>
              <a:rPr lang="it-IT" sz="1000" dirty="0" err="1">
                <a:latin typeface="Calibri" panose="020F0502020204030204" pitchFamily="34" charset="0"/>
              </a:rPr>
              <a:t>simil</a:t>
            </a:r>
            <a:r>
              <a:rPr lang="it-IT" sz="1000" dirty="0">
                <a:latin typeface="Calibri" panose="020F0502020204030204" pitchFamily="34" charset="0"/>
              </a:rPr>
              <a:t>" sussidio (anche se tassate in più): 1 (0.3%)</a:t>
            </a:r>
          </a:p>
          <a:p>
            <a:r>
              <a:rPr lang="it-IT" sz="1000" dirty="0">
                <a:latin typeface="Calibri" panose="020F0502020204030204" pitchFamily="34" charset="0"/>
              </a:rPr>
              <a:t>ticket di esami in strutture ospedaliere rimborsabili senza contestare ogni volta il quesito diagnostico: 1 (0.3%)</a:t>
            </a:r>
          </a:p>
        </p:txBody>
      </p:sp>
    </p:spTree>
    <p:extLst>
      <p:ext uri="{BB962C8B-B14F-4D97-AF65-F5344CB8AC3E}">
        <p14:creationId xmlns:p14="http://schemas.microsoft.com/office/powerpoint/2010/main" val="2735723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pic>
        <p:nvPicPr>
          <p:cNvPr id="5" name="Immagine 4"/>
          <p:cNvPicPr/>
          <p:nvPr/>
        </p:nvPicPr>
        <p:blipFill>
          <a:blip r:embed="rId2">
            <a:extLst>
              <a:ext uri="{28A0092B-C50C-407E-A947-70E740481C1C}">
                <a14:useLocalDpi xmlns:a14="http://schemas.microsoft.com/office/drawing/2010/main" val="0"/>
              </a:ext>
            </a:extLst>
          </a:blip>
          <a:stretch>
            <a:fillRect/>
          </a:stretch>
        </p:blipFill>
        <p:spPr>
          <a:xfrm>
            <a:off x="281074" y="1412776"/>
            <a:ext cx="8467390" cy="4178347"/>
          </a:xfrm>
          <a:prstGeom prst="rect">
            <a:avLst/>
          </a:prstGeom>
        </p:spPr>
      </p:pic>
      <p:sp>
        <p:nvSpPr>
          <p:cNvPr id="6" name="Casella di testo 2"/>
          <p:cNvSpPr txBox="1">
            <a:spLocks noChangeArrowheads="1"/>
          </p:cNvSpPr>
          <p:nvPr/>
        </p:nvSpPr>
        <p:spPr bwMode="auto">
          <a:xfrm>
            <a:off x="4211960" y="1844824"/>
            <a:ext cx="4248472" cy="29718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US" sz="1600" dirty="0">
                <a:effectLst/>
                <a:latin typeface="Calibri"/>
                <a:ea typeface="Calibri"/>
                <a:cs typeface="Times New Roman"/>
              </a:rPr>
              <a:t>(1= molto difficile / 10= molto facile)</a:t>
            </a:r>
            <a:endParaRPr lang="it-IT" sz="1600" dirty="0">
              <a:effectLst/>
              <a:latin typeface="Calibri"/>
              <a:ea typeface="Calibri"/>
              <a:cs typeface="Times New Roman"/>
            </a:endParaRPr>
          </a:p>
        </p:txBody>
      </p:sp>
    </p:spTree>
    <p:extLst>
      <p:ext uri="{BB962C8B-B14F-4D97-AF65-F5344CB8AC3E}">
        <p14:creationId xmlns:p14="http://schemas.microsoft.com/office/powerpoint/2010/main" val="620307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pic>
        <p:nvPicPr>
          <p:cNvPr id="7" name="Immagine 6"/>
          <p:cNvPicPr/>
          <p:nvPr/>
        </p:nvPicPr>
        <p:blipFill>
          <a:blip r:embed="rId2">
            <a:extLst>
              <a:ext uri="{28A0092B-C50C-407E-A947-70E740481C1C}">
                <a14:useLocalDpi xmlns:a14="http://schemas.microsoft.com/office/drawing/2010/main" val="0"/>
              </a:ext>
            </a:extLst>
          </a:blip>
          <a:stretch>
            <a:fillRect/>
          </a:stretch>
        </p:blipFill>
        <p:spPr>
          <a:xfrm>
            <a:off x="395536" y="1484784"/>
            <a:ext cx="8322424" cy="4396948"/>
          </a:xfrm>
          <a:prstGeom prst="rect">
            <a:avLst/>
          </a:prstGeom>
        </p:spPr>
      </p:pic>
      <p:sp>
        <p:nvSpPr>
          <p:cNvPr id="8" name="Casella di testo 2"/>
          <p:cNvSpPr txBox="1">
            <a:spLocks noChangeArrowheads="1"/>
          </p:cNvSpPr>
          <p:nvPr/>
        </p:nvSpPr>
        <p:spPr bwMode="auto">
          <a:xfrm>
            <a:off x="3779912" y="2060848"/>
            <a:ext cx="4824536" cy="29718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US" sz="1600" dirty="0">
                <a:effectLst/>
                <a:latin typeface="Calibri"/>
                <a:ea typeface="Calibri"/>
                <a:cs typeface="Times New Roman"/>
              </a:rPr>
              <a:t>(1= molto difficile / 10= molto facile)</a:t>
            </a:r>
            <a:endParaRPr lang="it-IT" sz="1600" dirty="0">
              <a:effectLst/>
              <a:latin typeface="Calibri"/>
              <a:ea typeface="Calibri"/>
              <a:cs typeface="Times New Roman"/>
            </a:endParaRPr>
          </a:p>
        </p:txBody>
      </p:sp>
    </p:spTree>
    <p:extLst>
      <p:ext uri="{BB962C8B-B14F-4D97-AF65-F5344CB8AC3E}">
        <p14:creationId xmlns:p14="http://schemas.microsoft.com/office/powerpoint/2010/main" val="488054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pic>
        <p:nvPicPr>
          <p:cNvPr id="6" name="Immagine 5"/>
          <p:cNvPicPr/>
          <p:nvPr/>
        </p:nvPicPr>
        <p:blipFill>
          <a:blip r:embed="rId2">
            <a:extLst>
              <a:ext uri="{28A0092B-C50C-407E-A947-70E740481C1C}">
                <a14:useLocalDpi xmlns:a14="http://schemas.microsoft.com/office/drawing/2010/main" val="0"/>
              </a:ext>
            </a:extLst>
          </a:blip>
          <a:stretch>
            <a:fillRect/>
          </a:stretch>
        </p:blipFill>
        <p:spPr>
          <a:xfrm>
            <a:off x="323528" y="980728"/>
            <a:ext cx="8416461" cy="4392488"/>
          </a:xfrm>
          <a:prstGeom prst="rect">
            <a:avLst/>
          </a:prstGeom>
        </p:spPr>
      </p:pic>
      <p:sp>
        <p:nvSpPr>
          <p:cNvPr id="9" name="Casella di testo 2"/>
          <p:cNvSpPr txBox="1">
            <a:spLocks noChangeArrowheads="1"/>
          </p:cNvSpPr>
          <p:nvPr/>
        </p:nvSpPr>
        <p:spPr bwMode="auto">
          <a:xfrm>
            <a:off x="4910729" y="1475636"/>
            <a:ext cx="4067944" cy="29718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US" sz="1600" dirty="0">
                <a:effectLst/>
                <a:latin typeface="Calibri"/>
                <a:ea typeface="Calibri"/>
                <a:cs typeface="Times New Roman"/>
              </a:rPr>
              <a:t>(1= </a:t>
            </a:r>
            <a:r>
              <a:rPr lang="en-US" sz="1600" dirty="0" err="1">
                <a:effectLst/>
                <a:latin typeface="Calibri"/>
                <a:ea typeface="Calibri"/>
                <a:cs typeface="Times New Roman"/>
              </a:rPr>
              <a:t>gravemente</a:t>
            </a:r>
            <a:r>
              <a:rPr lang="en-US" sz="1600" dirty="0">
                <a:effectLst/>
                <a:latin typeface="Calibri"/>
                <a:ea typeface="Calibri"/>
                <a:cs typeface="Times New Roman"/>
              </a:rPr>
              <a:t> </a:t>
            </a:r>
            <a:r>
              <a:rPr lang="en-US" sz="1600" dirty="0" err="1">
                <a:effectLst/>
                <a:latin typeface="Calibri"/>
                <a:ea typeface="Calibri"/>
                <a:cs typeface="Times New Roman"/>
              </a:rPr>
              <a:t>insufficiente</a:t>
            </a:r>
            <a:r>
              <a:rPr lang="en-US" sz="1600" dirty="0">
                <a:effectLst/>
                <a:latin typeface="Calibri"/>
                <a:ea typeface="Calibri"/>
                <a:cs typeface="Times New Roman"/>
              </a:rPr>
              <a:t> / 10= </a:t>
            </a:r>
            <a:r>
              <a:rPr lang="en-US" sz="1600" dirty="0" err="1">
                <a:effectLst/>
                <a:latin typeface="Calibri"/>
                <a:ea typeface="Calibri"/>
                <a:cs typeface="Times New Roman"/>
              </a:rPr>
              <a:t>eccellente</a:t>
            </a:r>
            <a:r>
              <a:rPr lang="en-US" sz="1600" dirty="0">
                <a:effectLst/>
                <a:latin typeface="Calibri"/>
                <a:ea typeface="Calibri"/>
                <a:cs typeface="Times New Roman"/>
              </a:rPr>
              <a:t>)</a:t>
            </a:r>
            <a:endParaRPr lang="it-IT" sz="1600" dirty="0">
              <a:effectLst/>
              <a:latin typeface="Calibri"/>
              <a:ea typeface="Calibri"/>
              <a:cs typeface="Times New Roman"/>
            </a:endParaRPr>
          </a:p>
        </p:txBody>
      </p:sp>
    </p:spTree>
    <p:extLst>
      <p:ext uri="{BB962C8B-B14F-4D97-AF65-F5344CB8AC3E}">
        <p14:creationId xmlns:p14="http://schemas.microsoft.com/office/powerpoint/2010/main" val="2438454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3" name="CasellaDiTesto 2"/>
          <p:cNvSpPr txBox="1"/>
          <p:nvPr/>
        </p:nvSpPr>
        <p:spPr>
          <a:xfrm>
            <a:off x="395536" y="3068960"/>
            <a:ext cx="8280920" cy="2585323"/>
          </a:xfrm>
          <a:prstGeom prst="rect">
            <a:avLst/>
          </a:prstGeom>
          <a:noFill/>
        </p:spPr>
        <p:txBody>
          <a:bodyPr wrap="square" rtlCol="0">
            <a:spAutoFit/>
          </a:bodyPr>
          <a:lstStyle/>
          <a:p>
            <a:r>
              <a:rPr lang="it-IT" b="1" dirty="0">
                <a:latin typeface="Calibri" panose="020F0502020204030204" pitchFamily="34" charset="0"/>
              </a:rPr>
              <a:t>1 – Indica per favore la provincia dove risiedi abitualmente (nome completo)</a:t>
            </a:r>
            <a:endParaRPr lang="it-IT" dirty="0">
              <a:latin typeface="Calibri" panose="020F0502020204030204" pitchFamily="34" charset="0"/>
            </a:endParaRPr>
          </a:p>
          <a:p>
            <a:endParaRPr lang="it-IT" dirty="0" smtClean="0">
              <a:latin typeface="Calibri" panose="020F0502020204030204" pitchFamily="34" charset="0"/>
            </a:endParaRPr>
          </a:p>
          <a:p>
            <a:r>
              <a:rPr lang="it-IT" dirty="0" smtClean="0">
                <a:latin typeface="Calibri" panose="020F0502020204030204" pitchFamily="34" charset="0"/>
              </a:rPr>
              <a:t>Bari</a:t>
            </a:r>
            <a:r>
              <a:rPr lang="it-IT" dirty="0">
                <a:latin typeface="Calibri" panose="020F0502020204030204" pitchFamily="34" charset="0"/>
              </a:rPr>
              <a:t>, Barletta-Andria-Trani, Bergamo, Bologna(5), Catania(5), COMO, Ferrara(2), Firenze(3), Forlì-Cesena, Frosinone, Genova(2), Gorizia(2), L'Aquila(2), L'Aquila e Teramo, LATINA, Lecce(2), Livorno, lodi, Lucca(2), Massa Carrara, Messina, Milano(2), Modena, Monza e Brianza(2), Napoli, Novara, Padova(3), Pavia(2), Perugia(2), Pisa(3), PRATO, Ravenna, Reggio Emilia, Roma(9), Salerno, Savona, Teramo, Torino(4), Trapani, Treviso, Trieste(2), UDINE, Varese, Venezia, Verona</a:t>
            </a:r>
          </a:p>
          <a:p>
            <a:endParaRPr lang="en-US" dirty="0"/>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5" name="CasellaDiTesto 4"/>
          <p:cNvSpPr txBox="1"/>
          <p:nvPr/>
        </p:nvSpPr>
        <p:spPr>
          <a:xfrm>
            <a:off x="395536" y="980728"/>
            <a:ext cx="8064896" cy="923330"/>
          </a:xfrm>
          <a:prstGeom prst="rect">
            <a:avLst/>
          </a:prstGeom>
          <a:noFill/>
        </p:spPr>
        <p:txBody>
          <a:bodyPr wrap="square" rtlCol="0">
            <a:spAutoFit/>
          </a:bodyPr>
          <a:lstStyle/>
          <a:p>
            <a:pPr marL="285750" indent="-285750">
              <a:buFont typeface="Arial" panose="020B0604020202020204" pitchFamily="34" charset="0"/>
              <a:buChar char="•"/>
            </a:pPr>
            <a:r>
              <a:rPr lang="it-IT" b="1" dirty="0" smtClean="0">
                <a:latin typeface="Calibri" panose="020F0502020204030204" pitchFamily="34" charset="0"/>
              </a:rPr>
              <a:t>Invito </a:t>
            </a:r>
            <a:r>
              <a:rPr lang="it-IT" b="1" dirty="0">
                <a:latin typeface="Calibri" panose="020F0502020204030204" pitchFamily="34" charset="0"/>
              </a:rPr>
              <a:t>al personale </a:t>
            </a:r>
            <a:r>
              <a:rPr lang="it-IT" b="1" dirty="0" smtClean="0">
                <a:latin typeface="Calibri" panose="020F0502020204030204" pitchFamily="34" charset="0"/>
              </a:rPr>
              <a:t>per compilazione da 1 luglio a 12 luglio 2019</a:t>
            </a:r>
            <a:endParaRPr lang="it-IT" b="1" dirty="0">
              <a:latin typeface="Calibri" panose="020F0502020204030204" pitchFamily="34" charset="0"/>
            </a:endParaRPr>
          </a:p>
          <a:p>
            <a:pPr marL="285750" indent="-285750">
              <a:buFont typeface="Arial" panose="020B0604020202020204" pitchFamily="34" charset="0"/>
              <a:buChar char="•"/>
            </a:pPr>
            <a:r>
              <a:rPr lang="it-IT" b="1" dirty="0">
                <a:latin typeface="Calibri" panose="020F0502020204030204" pitchFamily="34" charset="0"/>
              </a:rPr>
              <a:t>376 risposte in totale</a:t>
            </a:r>
            <a:endParaRPr lang="it-IT" dirty="0">
              <a:latin typeface="Calibri" panose="020F0502020204030204" pitchFamily="34" charset="0"/>
            </a:endParaRPr>
          </a:p>
          <a:p>
            <a:endParaRPr lang="en-US" dirty="0"/>
          </a:p>
        </p:txBody>
      </p:sp>
      <p:sp>
        <p:nvSpPr>
          <p:cNvPr id="6" name="CasellaDiTesto 5"/>
          <p:cNvSpPr txBox="1"/>
          <p:nvPr/>
        </p:nvSpPr>
        <p:spPr>
          <a:xfrm>
            <a:off x="395536" y="2348880"/>
            <a:ext cx="3065263" cy="461665"/>
          </a:xfrm>
          <a:prstGeom prst="rect">
            <a:avLst/>
          </a:prstGeom>
          <a:noFill/>
        </p:spPr>
        <p:txBody>
          <a:bodyPr wrap="none" rtlCol="0">
            <a:spAutoFit/>
          </a:bodyPr>
          <a:lstStyle/>
          <a:p>
            <a:r>
              <a:rPr lang="en-US" sz="2400" b="1" dirty="0" err="1" smtClean="0">
                <a:solidFill>
                  <a:srgbClr val="FF0000"/>
                </a:solidFill>
              </a:rPr>
              <a:t>Domande</a:t>
            </a:r>
            <a:r>
              <a:rPr lang="en-US" sz="2400" b="1" dirty="0" smtClean="0">
                <a:solidFill>
                  <a:srgbClr val="FF0000"/>
                </a:solidFill>
              </a:rPr>
              <a:t> e </a:t>
            </a:r>
            <a:r>
              <a:rPr lang="en-US" sz="2400" b="1" dirty="0" err="1" smtClean="0">
                <a:solidFill>
                  <a:srgbClr val="FF0000"/>
                </a:solidFill>
              </a:rPr>
              <a:t>risposte</a:t>
            </a:r>
            <a:r>
              <a:rPr lang="en-US" sz="2400" b="1" dirty="0" smtClean="0">
                <a:solidFill>
                  <a:srgbClr val="FF0000"/>
                </a:solidFill>
              </a:rPr>
              <a:t>:</a:t>
            </a:r>
            <a:endParaRPr lang="en-US" sz="2400" dirty="0"/>
          </a:p>
        </p:txBody>
      </p:sp>
    </p:spTree>
    <p:extLst>
      <p:ext uri="{BB962C8B-B14F-4D97-AF65-F5344CB8AC3E}">
        <p14:creationId xmlns:p14="http://schemas.microsoft.com/office/powerpoint/2010/main" val="883911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3" name="CasellaDiTesto 2"/>
          <p:cNvSpPr txBox="1"/>
          <p:nvPr/>
        </p:nvSpPr>
        <p:spPr>
          <a:xfrm>
            <a:off x="395536" y="893033"/>
            <a:ext cx="7128792" cy="5632311"/>
          </a:xfrm>
          <a:prstGeom prst="rect">
            <a:avLst/>
          </a:prstGeom>
          <a:noFill/>
        </p:spPr>
        <p:txBody>
          <a:bodyPr wrap="square" rtlCol="0">
            <a:spAutoFit/>
          </a:bodyPr>
          <a:lstStyle/>
          <a:p>
            <a:r>
              <a:rPr lang="it-IT" sz="1000" b="1" dirty="0">
                <a:latin typeface="Calibri" panose="020F0502020204030204" pitchFamily="34" charset="0"/>
              </a:rPr>
              <a:t>13 - Aggiungi, se vuoi, un commento personale ad integrazione di quello che è stato richiesto.</a:t>
            </a:r>
            <a:endParaRPr lang="it-IT" sz="1000" dirty="0">
              <a:latin typeface="Calibri" panose="020F0502020204030204" pitchFamily="34" charset="0"/>
            </a:endParaRPr>
          </a:p>
          <a:p>
            <a:r>
              <a:rPr lang="it-IT" sz="1000" dirty="0" smtClean="0">
                <a:latin typeface="Calibri" panose="020F0502020204030204" pitchFamily="34" charset="0"/>
              </a:rPr>
              <a:t>Intervento </a:t>
            </a:r>
            <a:r>
              <a:rPr lang="it-IT" sz="1000" dirty="0">
                <a:latin typeface="Calibri" panose="020F0502020204030204" pitchFamily="34" charset="0"/>
              </a:rPr>
              <a:t>autorizzato in struttura convenzionata che non è stato più riconosciuto dopo aver effettuato lo stesso in altra non convenzionata! Da denuncia</a:t>
            </a:r>
          </a:p>
          <a:p>
            <a:r>
              <a:rPr lang="it-IT" sz="1000" dirty="0" smtClean="0">
                <a:latin typeface="Calibri" panose="020F0502020204030204" pitchFamily="34" charset="0"/>
              </a:rPr>
              <a:t>Estensione </a:t>
            </a:r>
            <a:r>
              <a:rPr lang="it-IT" sz="1000" dirty="0">
                <a:latin typeface="Calibri" panose="020F0502020204030204" pitchFamily="34" charset="0"/>
              </a:rPr>
              <a:t>cure odontoiatriche.</a:t>
            </a:r>
          </a:p>
          <a:p>
            <a:r>
              <a:rPr lang="it-IT" sz="1000" dirty="0" smtClean="0">
                <a:latin typeface="Calibri" panose="020F0502020204030204" pitchFamily="34" charset="0"/>
              </a:rPr>
              <a:t>Funziona </a:t>
            </a:r>
            <a:r>
              <a:rPr lang="it-IT" sz="1000" dirty="0">
                <a:latin typeface="Calibri" panose="020F0502020204030204" pitchFamily="34" charset="0"/>
              </a:rPr>
              <a:t>male il link RBM strutture convenzionate (ammesso che ci siano)</a:t>
            </a:r>
          </a:p>
          <a:p>
            <a:r>
              <a:rPr lang="it-IT" sz="1000" dirty="0" smtClean="0">
                <a:latin typeface="Calibri" panose="020F0502020204030204" pitchFamily="34" charset="0"/>
              </a:rPr>
              <a:t>Ho </a:t>
            </a:r>
            <a:r>
              <a:rPr lang="it-IT" sz="1000" dirty="0">
                <a:latin typeface="Calibri" panose="020F0502020204030204" pitchFamily="34" charset="0"/>
              </a:rPr>
              <a:t>trovato RBM un'ottima assicurazione sanitaria.</a:t>
            </a:r>
          </a:p>
          <a:p>
            <a:r>
              <a:rPr lang="it-IT" sz="1000" dirty="0" smtClean="0">
                <a:latin typeface="Calibri" panose="020F0502020204030204" pitchFamily="34" charset="0"/>
              </a:rPr>
              <a:t>Ho </a:t>
            </a:r>
            <a:r>
              <a:rPr lang="it-IT" sz="1000" dirty="0">
                <a:latin typeface="Calibri" panose="020F0502020204030204" pitchFamily="34" charset="0"/>
              </a:rPr>
              <a:t>riscontrato che è molto difficile contattare telefonicamente l'assicurazione.</a:t>
            </a:r>
          </a:p>
          <a:p>
            <a:r>
              <a:rPr lang="it-IT" sz="1000" dirty="0" smtClean="0">
                <a:latin typeface="Calibri" panose="020F0502020204030204" pitchFamily="34" charset="0"/>
              </a:rPr>
              <a:t>MI </a:t>
            </a:r>
            <a:r>
              <a:rPr lang="it-IT" sz="1000" dirty="0">
                <a:latin typeface="Calibri" panose="020F0502020204030204" pitchFamily="34" charset="0"/>
              </a:rPr>
              <a:t>E' CAPITATO DI NON RIUSCIRE A COMUNICARE TRAMITE NUMERO VERDE</a:t>
            </a:r>
          </a:p>
          <a:p>
            <a:r>
              <a:rPr lang="it-IT" sz="1000" dirty="0" smtClean="0">
                <a:latin typeface="Calibri" panose="020F0502020204030204" pitchFamily="34" charset="0"/>
              </a:rPr>
              <a:t>La </a:t>
            </a:r>
            <a:r>
              <a:rPr lang="it-IT" sz="1000" dirty="0">
                <a:latin typeface="Calibri" panose="020F0502020204030204" pitchFamily="34" charset="0"/>
              </a:rPr>
              <a:t>mia impressione è che si cerca di trovare una ragione (anche pretestuosa) per non rimborsare una prestazione a strutture non convenzionate RBM. Chiaramente una assicurazione pensa sempre al massimo guadagno e non a facilitare la vita dell'assicurato.</a:t>
            </a:r>
          </a:p>
          <a:p>
            <a:r>
              <a:rPr lang="it-IT" sz="1000" dirty="0" smtClean="0">
                <a:latin typeface="Calibri" panose="020F0502020204030204" pitchFamily="34" charset="0"/>
              </a:rPr>
              <a:t>Mai </a:t>
            </a:r>
            <a:r>
              <a:rPr lang="it-IT" sz="1000" dirty="0">
                <a:latin typeface="Calibri" panose="020F0502020204030204" pitchFamily="34" charset="0"/>
              </a:rPr>
              <a:t>avuto occasione di usarla</a:t>
            </a:r>
          </a:p>
          <a:p>
            <a:r>
              <a:rPr lang="it-IT" sz="1000" dirty="0" smtClean="0">
                <a:latin typeface="Calibri" panose="020F0502020204030204" pitchFamily="34" charset="0"/>
              </a:rPr>
              <a:t>Non </a:t>
            </a:r>
            <a:r>
              <a:rPr lang="it-IT" sz="1000" dirty="0">
                <a:latin typeface="Calibri" panose="020F0502020204030204" pitchFamily="34" charset="0"/>
              </a:rPr>
              <a:t>ho mai usato la polizza</a:t>
            </a:r>
          </a:p>
          <a:p>
            <a:r>
              <a:rPr lang="it-IT" sz="1000" dirty="0" smtClean="0">
                <a:latin typeface="Calibri" panose="020F0502020204030204" pitchFamily="34" charset="0"/>
              </a:rPr>
              <a:t>A </a:t>
            </a:r>
            <a:r>
              <a:rPr lang="it-IT" sz="1000" dirty="0">
                <a:latin typeface="Calibri" panose="020F0502020204030204" pitchFamily="34" charset="0"/>
              </a:rPr>
              <a:t>volte chiedono troppe e superflue integrazioni sulle patologie, documenti riservati e sensibili di cui potrebbero fare a meno</a:t>
            </a:r>
          </a:p>
          <a:p>
            <a:r>
              <a:rPr lang="it-IT" sz="1000" dirty="0" smtClean="0">
                <a:latin typeface="Calibri" panose="020F0502020204030204" pitchFamily="34" charset="0"/>
              </a:rPr>
              <a:t>Il </a:t>
            </a:r>
            <a:r>
              <a:rPr lang="it-IT" sz="1000" dirty="0">
                <a:latin typeface="Calibri" panose="020F0502020204030204" pitchFamily="34" charset="0"/>
              </a:rPr>
              <a:t>sito RBM è di difficile consultazione e soprattutto non è possibile che ogni volta che ci rientro mi chiede di aggiornare la password, ne avrò cambiate circa 20.</a:t>
            </a:r>
          </a:p>
          <a:p>
            <a:r>
              <a:rPr lang="it-IT" sz="1000" dirty="0" smtClean="0">
                <a:latin typeface="Calibri" panose="020F0502020204030204" pitchFamily="34" charset="0"/>
              </a:rPr>
              <a:t>I </a:t>
            </a:r>
            <a:r>
              <a:rPr lang="it-IT" sz="1000" dirty="0">
                <a:latin typeface="Calibri" panose="020F0502020204030204" pitchFamily="34" charset="0"/>
              </a:rPr>
              <a:t>rimborsi sono spesso rifiutati sulla base di difformità formali (ad es. manca il bollo sulla fattura), ma non sostanziali. Le richieste di rimborso reiterate con tutti i dati mancanti sono quindi accettate e pagate nei limiti delle franchigie. A mio avviso questo comportamento ha il solo motivo di ritardare i rimborsi ed ci fa perdere un sacco di tempo.</a:t>
            </a:r>
          </a:p>
          <a:p>
            <a:r>
              <a:rPr lang="it-IT" sz="1000" dirty="0" smtClean="0">
                <a:latin typeface="Calibri" panose="020F0502020204030204" pitchFamily="34" charset="0"/>
              </a:rPr>
              <a:t>Le </a:t>
            </a:r>
            <a:r>
              <a:rPr lang="it-IT" sz="1000" dirty="0">
                <a:latin typeface="Calibri" panose="020F0502020204030204" pitchFamily="34" charset="0"/>
              </a:rPr>
              <a:t>strutture convenzionate sono poche. Anche nel caso di utilizzo di strutture convenzionate non sei sicuro del rimborso. Rispetto alla copertura della precedente assicurazione </a:t>
            </a:r>
            <a:r>
              <a:rPr lang="it-IT" sz="1000" dirty="0" err="1">
                <a:latin typeface="Calibri" panose="020F0502020204030204" pitchFamily="34" charset="0"/>
              </a:rPr>
              <a:t>Unisalute</a:t>
            </a:r>
            <a:r>
              <a:rPr lang="it-IT" sz="1000" dirty="0">
                <a:latin typeface="Calibri" panose="020F0502020204030204" pitchFamily="34" charset="0"/>
              </a:rPr>
              <a:t> la copertura RBM è assolutamente inaffidabile. Io sono interessata a inserire i familiari nella polizza e anche disposta ad una maggiorazione del premio SOLO nel caso in cui la nuova polizza non sia stipulata con RBM.</a:t>
            </a:r>
          </a:p>
          <a:p>
            <a:r>
              <a:rPr lang="it-IT" sz="1000" dirty="0" smtClean="0">
                <a:latin typeface="Calibri" panose="020F0502020204030204" pitchFamily="34" charset="0"/>
              </a:rPr>
              <a:t>Sarebbe </a:t>
            </a:r>
            <a:r>
              <a:rPr lang="it-IT" sz="1000" dirty="0">
                <a:latin typeface="Calibri" panose="020F0502020204030204" pitchFamily="34" charset="0"/>
              </a:rPr>
              <a:t>MOLTO utile avere la possibilità di capire DAL SITO RBM quali sono le strutture convenzionate che erogano una data prestazione. Ad esempio: ho bisogno di un ECG, ottengo una lista delle strutture convenzionate dove poter andare. Adesso c'è una lista di strutture, ma non legate alle prestazioni, che bisogna verificare personalmente.</a:t>
            </a:r>
          </a:p>
          <a:p>
            <a:r>
              <a:rPr lang="it-IT" sz="1000" dirty="0" smtClean="0">
                <a:latin typeface="Calibri" panose="020F0502020204030204" pitchFamily="34" charset="0"/>
              </a:rPr>
              <a:t>Superficialità </a:t>
            </a:r>
            <a:r>
              <a:rPr lang="it-IT" sz="1000" dirty="0">
                <a:latin typeface="Calibri" panose="020F0502020204030204" pitchFamily="34" charset="0"/>
              </a:rPr>
              <a:t>nel valutare la completezza della cartella clinica in caso di ricovero oncologico.</a:t>
            </a:r>
          </a:p>
          <a:p>
            <a:r>
              <a:rPr lang="it-IT" sz="1000" dirty="0" smtClean="0">
                <a:latin typeface="Calibri" panose="020F0502020204030204" pitchFamily="34" charset="0"/>
              </a:rPr>
              <a:t>Valutazione </a:t>
            </a:r>
            <a:r>
              <a:rPr lang="it-IT" sz="1000" dirty="0">
                <a:latin typeface="Calibri" panose="020F0502020204030204" pitchFamily="34" charset="0"/>
              </a:rPr>
              <a:t>molto positiva nei casi di presa in carico e rimborso diretto a strutture convenzionate (anche se tutte le richieste inviate hanno richiesto di effettuare uno o più chiamate telefoniche di sollecito di presa in carico); valutazione negativa per il rimborso di prestazioni in strutture non convenzionate (strutture ospedaliere del SSN - esistono situazioni che richiedono la necessità di rivolgersi alle strutture pubbliche) - in questi casi, atteggiamento sempre ostativo e sospettoso anche in presenza di patologie serie e certificate.</a:t>
            </a:r>
          </a:p>
          <a:p>
            <a:r>
              <a:rPr lang="it-IT" sz="1000" dirty="0" smtClean="0">
                <a:latin typeface="Calibri" panose="020F0502020204030204" pitchFamily="34" charset="0"/>
              </a:rPr>
              <a:t>Consiglio </a:t>
            </a:r>
            <a:r>
              <a:rPr lang="it-IT" sz="1000" dirty="0">
                <a:latin typeface="Calibri" panose="020F0502020204030204" pitchFamily="34" charset="0"/>
              </a:rPr>
              <a:t>per l'apertura di un nuovo contratto una adeguata lettura comparativa tra quello che si chiede e quello realmente offerto.</a:t>
            </a:r>
          </a:p>
          <a:p>
            <a:r>
              <a:rPr lang="it-IT" sz="1000" dirty="0" smtClean="0">
                <a:latin typeface="Calibri" panose="020F0502020204030204" pitchFamily="34" charset="0"/>
              </a:rPr>
              <a:t>Pessimo </a:t>
            </a:r>
            <a:r>
              <a:rPr lang="it-IT" sz="1000" dirty="0">
                <a:latin typeface="Calibri" panose="020F0502020204030204" pitchFamily="34" charset="0"/>
              </a:rPr>
              <a:t>servizio di informazione telefonica (normalmente non rispondono e quando lo fanno danno informazioni errate). Pochi servizi fisioterapici.</a:t>
            </a:r>
          </a:p>
          <a:p>
            <a:r>
              <a:rPr lang="it-IT" sz="1000" dirty="0" smtClean="0">
                <a:latin typeface="Calibri" panose="020F0502020204030204" pitchFamily="34" charset="0"/>
              </a:rPr>
              <a:t>Ho </a:t>
            </a:r>
            <a:r>
              <a:rPr lang="it-IT" sz="1000" dirty="0">
                <a:latin typeface="Calibri" panose="020F0502020204030204" pitchFamily="34" charset="0"/>
              </a:rPr>
              <a:t>provato solo 2 pratiche, entrambe negate. Peggio di così...</a:t>
            </a:r>
          </a:p>
          <a:p>
            <a:r>
              <a:rPr lang="it-IT" sz="1000" dirty="0">
                <a:latin typeface="Calibri" panose="020F0502020204030204" pitchFamily="34" charset="0"/>
              </a:rPr>
              <a:t> </a:t>
            </a:r>
          </a:p>
        </p:txBody>
      </p:sp>
    </p:spTree>
    <p:extLst>
      <p:ext uri="{BB962C8B-B14F-4D97-AF65-F5344CB8AC3E}">
        <p14:creationId xmlns:p14="http://schemas.microsoft.com/office/powerpoint/2010/main" val="297090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5" name="CasellaDiTesto 4"/>
          <p:cNvSpPr txBox="1"/>
          <p:nvPr/>
        </p:nvSpPr>
        <p:spPr>
          <a:xfrm>
            <a:off x="323528" y="764704"/>
            <a:ext cx="8280920" cy="5786199"/>
          </a:xfrm>
          <a:prstGeom prst="rect">
            <a:avLst/>
          </a:prstGeom>
          <a:noFill/>
        </p:spPr>
        <p:txBody>
          <a:bodyPr wrap="square" rtlCol="0">
            <a:spAutoFit/>
          </a:bodyPr>
          <a:lstStyle/>
          <a:p>
            <a:r>
              <a:rPr lang="it-IT" sz="1000" dirty="0">
                <a:latin typeface="Calibri" panose="020F0502020204030204" pitchFamily="34" charset="0"/>
              </a:rPr>
              <a:t>Vorrei porre l'attenzione su un dubbio: quando si rinnova o meglio si dovesse cambiare assicuratore, cosa succede per le malattie pregresse che erano coperte dal vecchio contratto? il nuovo se ne prende carico?</a:t>
            </a:r>
          </a:p>
          <a:p>
            <a:r>
              <a:rPr lang="it-IT" sz="1000" dirty="0" smtClean="0">
                <a:latin typeface="Calibri" panose="020F0502020204030204" pitchFamily="34" charset="0"/>
              </a:rPr>
              <a:t>La </a:t>
            </a:r>
            <a:r>
              <a:rPr lang="it-IT" sz="1000" dirty="0">
                <a:latin typeface="Calibri" panose="020F0502020204030204" pitchFamily="34" charset="0"/>
              </a:rPr>
              <a:t>modalità di richiesta di prestazioni multiple (es. terapie in più sedute) è ridicola: su prestazioni che richiedono somministrazione giornaliera, è obbligatorio telefonare, con tutti i disagi che questo comporta. Sarebbe molto meglio avere un'unica autorizzazione per tutto il trattamento, magari presentando in anticipo un calendario delle prestazioni ed eventualmente integrando eventuali difformità dovute a causa di forza maggiore.</a:t>
            </a:r>
          </a:p>
          <a:p>
            <a:r>
              <a:rPr lang="it-IT" sz="1000" dirty="0" smtClean="0">
                <a:latin typeface="Calibri" panose="020F0502020204030204" pitchFamily="34" charset="0"/>
              </a:rPr>
              <a:t>Formula </a:t>
            </a:r>
            <a:r>
              <a:rPr lang="it-IT" sz="1000" dirty="0">
                <a:latin typeface="Calibri" panose="020F0502020204030204" pitchFamily="34" charset="0"/>
              </a:rPr>
              <a:t>non adatta al personale INFN. Molto carente la fase diagnostica. Utile solo per incidenti, quindi a scarsa probabilità. Direi che la scelta è stata infelice.</a:t>
            </a:r>
          </a:p>
          <a:p>
            <a:r>
              <a:rPr lang="it-IT" sz="1000" dirty="0" smtClean="0">
                <a:latin typeface="Calibri" panose="020F0502020204030204" pitchFamily="34" charset="0"/>
              </a:rPr>
              <a:t>Ritengo </a:t>
            </a:r>
            <a:r>
              <a:rPr lang="it-IT" sz="1000" dirty="0">
                <a:latin typeface="Calibri" panose="020F0502020204030204" pitchFamily="34" charset="0"/>
              </a:rPr>
              <a:t>molto importante aggiungere la copertura per le cure odontoiatriche.</a:t>
            </a:r>
          </a:p>
          <a:p>
            <a:r>
              <a:rPr lang="it-IT" sz="1000" dirty="0" smtClean="0">
                <a:latin typeface="Calibri" panose="020F0502020204030204" pitchFamily="34" charset="0"/>
              </a:rPr>
              <a:t>Spreco </a:t>
            </a:r>
            <a:r>
              <a:rPr lang="it-IT" sz="1000" dirty="0">
                <a:latin typeface="Calibri" panose="020F0502020204030204" pitchFamily="34" charset="0"/>
              </a:rPr>
              <a:t>di soldi.</a:t>
            </a:r>
          </a:p>
          <a:p>
            <a:r>
              <a:rPr lang="it-IT" sz="1000" dirty="0" smtClean="0">
                <a:latin typeface="Calibri" panose="020F0502020204030204" pitchFamily="34" charset="0"/>
              </a:rPr>
              <a:t>Con </a:t>
            </a:r>
            <a:r>
              <a:rPr lang="it-IT" sz="1000" dirty="0" err="1">
                <a:latin typeface="Calibri" panose="020F0502020204030204" pitchFamily="34" charset="0"/>
              </a:rPr>
              <a:t>Rbm</a:t>
            </a:r>
            <a:r>
              <a:rPr lang="it-IT" sz="1000" dirty="0">
                <a:latin typeface="Calibri" panose="020F0502020204030204" pitchFamily="34" charset="0"/>
              </a:rPr>
              <a:t> tutto quello che riguarda </a:t>
            </a:r>
            <a:r>
              <a:rPr lang="it-IT" sz="1000" dirty="0" err="1">
                <a:latin typeface="Calibri" panose="020F0502020204030204" pitchFamily="34" charset="0"/>
              </a:rPr>
              <a:t>rx</a:t>
            </a:r>
            <a:r>
              <a:rPr lang="it-IT" sz="1000" dirty="0">
                <a:latin typeface="Calibri" panose="020F0502020204030204" pitchFamily="34" charset="0"/>
              </a:rPr>
              <a:t> viene riconosciuto solo dietro referto per trauma da pronto soccorso , la vecchia polizza </a:t>
            </a:r>
            <a:r>
              <a:rPr lang="it-IT" sz="1000" dirty="0" err="1">
                <a:latin typeface="Calibri" panose="020F0502020204030204" pitchFamily="34" charset="0"/>
              </a:rPr>
              <a:t>Unisalute</a:t>
            </a:r>
            <a:r>
              <a:rPr lang="it-IT" sz="1000" dirty="0">
                <a:latin typeface="Calibri" panose="020F0502020204030204" pitchFamily="34" charset="0"/>
              </a:rPr>
              <a:t> invece le riconosceva a prescindere.</a:t>
            </a:r>
          </a:p>
          <a:p>
            <a:r>
              <a:rPr lang="it-IT" sz="1000" dirty="0" smtClean="0">
                <a:latin typeface="Calibri" panose="020F0502020204030204" pitchFamily="34" charset="0"/>
              </a:rPr>
              <a:t>Per </a:t>
            </a:r>
            <a:r>
              <a:rPr lang="it-IT" sz="1000" dirty="0">
                <a:latin typeface="Calibri" panose="020F0502020204030204" pitchFamily="34" charset="0"/>
              </a:rPr>
              <a:t>il tipo di prestazioni di cui ho usufruito la polizza è stata perfetta. Non ho dovuto mai anticipare spese ne chiedere rimborso mettendo in moto la burocrazia con sufficiente anticipo. Unica pecca della polizza è che non sono incluse cure odontoiatriche e cure fisioterapiche e la quota per includere i famigliari è alta. Per l'inclusione dei famigliari, se non è possibile calare la quota sarebbe utile chiedere almeno un rimborso a rate mensili trattenuto sullo stipendio (non so se ciò' sia mai stato in vigore, potrei non essere ben informato io).</a:t>
            </a:r>
          </a:p>
          <a:p>
            <a:r>
              <a:rPr lang="it-IT" sz="1000" dirty="0" smtClean="0">
                <a:latin typeface="Calibri" panose="020F0502020204030204" pitchFamily="34" charset="0"/>
              </a:rPr>
              <a:t>VEDI </a:t>
            </a:r>
            <a:r>
              <a:rPr lang="it-IT" sz="1000" dirty="0">
                <a:latin typeface="Calibri" panose="020F0502020204030204" pitchFamily="34" charset="0"/>
              </a:rPr>
              <a:t>PUNTO 5.</a:t>
            </a:r>
          </a:p>
          <a:p>
            <a:r>
              <a:rPr lang="it-IT" sz="1000" dirty="0" smtClean="0">
                <a:latin typeface="Calibri" panose="020F0502020204030204" pitchFamily="34" charset="0"/>
              </a:rPr>
              <a:t>Mi </a:t>
            </a:r>
            <a:r>
              <a:rPr lang="it-IT" sz="1000" dirty="0">
                <a:latin typeface="Calibri" panose="020F0502020204030204" pitchFamily="34" charset="0"/>
              </a:rPr>
              <a:t>è stato richiesto di integrare, allegando il referto medico, la chiusura pratiche effettuate in struttura non convenzionate .... non è stata sufficiente la richiesta del mio medico con il quesito diagnostico più la fattura. Le informazioni rese sono strettamente personali.</a:t>
            </a:r>
          </a:p>
          <a:p>
            <a:r>
              <a:rPr lang="it-IT" sz="1000" dirty="0" smtClean="0">
                <a:latin typeface="Calibri" panose="020F0502020204030204" pitchFamily="34" charset="0"/>
              </a:rPr>
              <a:t>Il </a:t>
            </a:r>
            <a:r>
              <a:rPr lang="it-IT" sz="1000" dirty="0">
                <a:latin typeface="Calibri" panose="020F0502020204030204" pitchFamily="34" charset="0"/>
              </a:rPr>
              <a:t>caso riportato al punto 6 era marginale: nel mio caso pochi euro di un' analisi aggiuntiva. Il principio mi pare preoccupante: in caso di terapie farmacologiche 'robuste', il controllo del loro effetto e eventuale rimodulazione non sarebbe a carico di RBM.</a:t>
            </a:r>
          </a:p>
          <a:p>
            <a:r>
              <a:rPr lang="it-IT" sz="1000" dirty="0" smtClean="0">
                <a:latin typeface="Calibri" panose="020F0502020204030204" pitchFamily="34" charset="0"/>
              </a:rPr>
              <a:t>Le </a:t>
            </a:r>
            <a:r>
              <a:rPr lang="it-IT" sz="1000" dirty="0">
                <a:latin typeface="Calibri" panose="020F0502020204030204" pitchFamily="34" charset="0"/>
              </a:rPr>
              <a:t>cure odontoiatriche andrebbero aggiunte di default; qualunque spesa per motivi di viaggi di lavoro (cfr. vaccinazioni obbligatorie) deve essere rimborsabile.</a:t>
            </a:r>
          </a:p>
          <a:p>
            <a:r>
              <a:rPr lang="it-IT" sz="1000" dirty="0" smtClean="0">
                <a:latin typeface="Calibri" panose="020F0502020204030204" pitchFamily="34" charset="0"/>
              </a:rPr>
              <a:t>Per </a:t>
            </a:r>
            <a:r>
              <a:rPr lang="it-IT" sz="1000" dirty="0">
                <a:latin typeface="Calibri" panose="020F0502020204030204" pitchFamily="34" charset="0"/>
              </a:rPr>
              <a:t>diverse sedute prescritte chiedere l'autorizzazione ad ogni seduta singolarmente </a:t>
            </a:r>
            <a:r>
              <a:rPr lang="it-IT" sz="1000" dirty="0" err="1">
                <a:latin typeface="Calibri" panose="020F0502020204030204" pitchFamily="34" charset="0"/>
              </a:rPr>
              <a:t>e'</a:t>
            </a:r>
            <a:r>
              <a:rPr lang="it-IT" sz="1000" dirty="0">
                <a:latin typeface="Calibri" panose="020F0502020204030204" pitchFamily="34" charset="0"/>
              </a:rPr>
              <a:t> una perdita di tempo mia e del personale dell'RBM.</a:t>
            </a:r>
          </a:p>
          <a:p>
            <a:r>
              <a:rPr lang="it-IT" sz="1000" dirty="0" smtClean="0">
                <a:latin typeface="Calibri" panose="020F0502020204030204" pitchFamily="34" charset="0"/>
              </a:rPr>
              <a:t>Il </a:t>
            </a:r>
            <a:r>
              <a:rPr lang="it-IT" sz="1000" dirty="0">
                <a:latin typeface="Calibri" panose="020F0502020204030204" pitchFamily="34" charset="0"/>
              </a:rPr>
              <a:t>problema di RBM è che ha scarsa copertura ,in generale alcune cure odontoiatriche basilari dovrebbero rientrare nella copertura come per le polizze di molte categorie di lavoratori privati.</a:t>
            </a:r>
          </a:p>
          <a:p>
            <a:r>
              <a:rPr lang="it-IT" sz="1000" dirty="0" smtClean="0">
                <a:latin typeface="Calibri" panose="020F0502020204030204" pitchFamily="34" charset="0"/>
              </a:rPr>
              <a:t>La </a:t>
            </a:r>
            <a:r>
              <a:rPr lang="it-IT" sz="1000" dirty="0">
                <a:latin typeface="Calibri" panose="020F0502020204030204" pitchFamily="34" charset="0"/>
              </a:rPr>
              <a:t>prestazione odontoiatrica inclusa nell'attuale polizza (igiene dentale) ha un rimborso talmente basso (25 euro) che alcuni odontoiatri convenzionati non accettano di farlo. Il rimborso era maggiore con la precedente polizza (</a:t>
            </a:r>
            <a:r>
              <a:rPr lang="it-IT" sz="1000" dirty="0" err="1">
                <a:latin typeface="Calibri" panose="020F0502020204030204" pitchFamily="34" charset="0"/>
              </a:rPr>
              <a:t>Unisalute</a:t>
            </a:r>
            <a:r>
              <a:rPr lang="it-IT" sz="1000" dirty="0">
                <a:latin typeface="Calibri" panose="020F0502020204030204" pitchFamily="34" charset="0"/>
              </a:rPr>
              <a:t>).</a:t>
            </a:r>
          </a:p>
          <a:p>
            <a:r>
              <a:rPr lang="it-IT" sz="1000" dirty="0" smtClean="0">
                <a:latin typeface="Calibri" panose="020F0502020204030204" pitchFamily="34" charset="0"/>
              </a:rPr>
              <a:t>Minore </a:t>
            </a:r>
            <a:r>
              <a:rPr lang="it-IT" sz="1000" dirty="0">
                <a:latin typeface="Calibri" panose="020F0502020204030204" pitchFamily="34" charset="0"/>
              </a:rPr>
              <a:t>attenzione al dettaglio e ai "cavilli" rispetto a RBM sarebbe molto apprezzata.</a:t>
            </a:r>
          </a:p>
          <a:p>
            <a:r>
              <a:rPr lang="it-IT" sz="1000" dirty="0" smtClean="0">
                <a:latin typeface="Calibri" panose="020F0502020204030204" pitchFamily="34" charset="0"/>
              </a:rPr>
              <a:t>Non </a:t>
            </a:r>
            <a:r>
              <a:rPr lang="it-IT" sz="1000" dirty="0">
                <a:latin typeface="Calibri" panose="020F0502020204030204" pitchFamily="34" charset="0"/>
              </a:rPr>
              <a:t>comprende Cure psicologiche e fisioterapia (solo a seguito infortunio). Inoltre tendono a rifiutare tutto se non è a posto anche la virgola. In particolare le impegnative che non riportano ESATTAMENTE il quesito diagnostico. Francamente, visto che le impegnative le fa il medico, non è di responsabilità del paziente!</a:t>
            </a:r>
          </a:p>
          <a:p>
            <a:r>
              <a:rPr lang="it-IT" sz="1000" dirty="0" smtClean="0">
                <a:latin typeface="Calibri" panose="020F0502020204030204" pitchFamily="34" charset="0"/>
              </a:rPr>
              <a:t>Utilizzata </a:t>
            </a:r>
            <a:r>
              <a:rPr lang="it-IT" sz="1000" dirty="0">
                <a:latin typeface="Calibri" panose="020F0502020204030204" pitchFamily="34" charset="0"/>
              </a:rPr>
              <a:t>una sola volta e respinta, ho trovato le coperture estremamente scarse, soprattutto manca completamente tutta la parte di prevenzione. Così come è fatta è decisamente pessima.</a:t>
            </a:r>
          </a:p>
          <a:p>
            <a:r>
              <a:rPr lang="it-IT" sz="1000" dirty="0" smtClean="0">
                <a:latin typeface="Calibri" panose="020F0502020204030204" pitchFamily="34" charset="0"/>
              </a:rPr>
              <a:t>Maggiori </a:t>
            </a:r>
            <a:r>
              <a:rPr lang="it-IT" sz="1000" dirty="0">
                <a:latin typeface="Calibri" panose="020F0502020204030204" pitchFamily="34" charset="0"/>
              </a:rPr>
              <a:t>dettagli sulla copertura all'estero, NO-UE, USA-Japan-China.</a:t>
            </a:r>
          </a:p>
          <a:p>
            <a:r>
              <a:rPr lang="it-IT" sz="1000" dirty="0" smtClean="0">
                <a:latin typeface="Calibri" panose="020F0502020204030204" pitchFamily="34" charset="0"/>
              </a:rPr>
              <a:t>Secondo </a:t>
            </a:r>
            <a:r>
              <a:rPr lang="it-IT" sz="1000" dirty="0">
                <a:latin typeface="Calibri" panose="020F0502020204030204" pitchFamily="34" charset="0"/>
              </a:rPr>
              <a:t>me una polizza sanitaria dovrebbe coprire i costi per la visite di controllo e prevenzione, che sono quelle che si fanno ogni anno (ginecologo, dermatologo, oculista) e che si è costretti a fare privatamente.</a:t>
            </a:r>
          </a:p>
          <a:p>
            <a:r>
              <a:rPr lang="it-IT" sz="1000" dirty="0">
                <a:latin typeface="Calibri" panose="020F0502020204030204" pitchFamily="34" charset="0"/>
              </a:rPr>
              <a:t> </a:t>
            </a:r>
          </a:p>
        </p:txBody>
      </p:sp>
    </p:spTree>
    <p:extLst>
      <p:ext uri="{BB962C8B-B14F-4D97-AF65-F5344CB8AC3E}">
        <p14:creationId xmlns:p14="http://schemas.microsoft.com/office/powerpoint/2010/main" val="4275636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6" name="CasellaDiTesto 5"/>
          <p:cNvSpPr txBox="1"/>
          <p:nvPr/>
        </p:nvSpPr>
        <p:spPr>
          <a:xfrm>
            <a:off x="362964" y="836712"/>
            <a:ext cx="8352928" cy="5632311"/>
          </a:xfrm>
          <a:prstGeom prst="rect">
            <a:avLst/>
          </a:prstGeom>
          <a:noFill/>
        </p:spPr>
        <p:txBody>
          <a:bodyPr wrap="square" rtlCol="0">
            <a:spAutoFit/>
          </a:bodyPr>
          <a:lstStyle/>
          <a:p>
            <a:r>
              <a:rPr lang="it-IT" sz="1000" dirty="0">
                <a:latin typeface="Calibri" panose="020F0502020204030204" pitchFamily="34" charset="0"/>
              </a:rPr>
              <a:t>Dovrebbero essere integrate cure dentistiche e devono essere meno fiscali nei rimborsi anche per minimi cavilli nell'impegnativa non veniva rimborsato neppure il ticket.</a:t>
            </a:r>
          </a:p>
          <a:p>
            <a:r>
              <a:rPr lang="it-IT" sz="1000" dirty="0" smtClean="0">
                <a:latin typeface="Calibri" panose="020F0502020204030204" pitchFamily="34" charset="0"/>
              </a:rPr>
              <a:t>La </a:t>
            </a:r>
            <a:r>
              <a:rPr lang="it-IT" sz="1000" dirty="0">
                <a:latin typeface="Calibri" panose="020F0502020204030204" pitchFamily="34" charset="0"/>
              </a:rPr>
              <a:t>risposta alla domanda nr. 8 è corretta se il premio di 400€ è annuo.</a:t>
            </a:r>
          </a:p>
          <a:p>
            <a:r>
              <a:rPr lang="it-IT" sz="1000" dirty="0" smtClean="0">
                <a:latin typeface="Calibri" panose="020F0502020204030204" pitchFamily="34" charset="0"/>
              </a:rPr>
              <a:t>Cortesemente </a:t>
            </a:r>
            <a:r>
              <a:rPr lang="it-IT" sz="1000" dirty="0">
                <a:latin typeface="Calibri" panose="020F0502020204030204" pitchFamily="34" charset="0"/>
              </a:rPr>
              <a:t>vorrei sapere se fosse possibile estendere la polizza ad una persona che non sia un familiare (domanda 7) , cioè vedere riconosciuta la possibilità di estendere ad una persona </a:t>
            </a:r>
            <a:r>
              <a:rPr lang="it-IT" sz="1000" dirty="0" err="1">
                <a:latin typeface="Calibri" panose="020F0502020204030204" pitchFamily="34" charset="0"/>
              </a:rPr>
              <a:t>max</a:t>
            </a:r>
            <a:r>
              <a:rPr lang="it-IT" sz="1000" dirty="0">
                <a:latin typeface="Calibri" panose="020F0502020204030204" pitchFamily="34" charset="0"/>
              </a:rPr>
              <a:t> i benefici della polizza che non ha però legami "formali" con me.</a:t>
            </a:r>
          </a:p>
          <a:p>
            <a:r>
              <a:rPr lang="it-IT" sz="1000" dirty="0" smtClean="0">
                <a:latin typeface="Calibri" panose="020F0502020204030204" pitchFamily="34" charset="0"/>
              </a:rPr>
              <a:t>Il </a:t>
            </a:r>
            <a:r>
              <a:rPr lang="it-IT" sz="1000" dirty="0">
                <a:latin typeface="Calibri" panose="020F0502020204030204" pitchFamily="34" charset="0"/>
              </a:rPr>
              <a:t>sito non è di facile utilizzo.</a:t>
            </a:r>
          </a:p>
          <a:p>
            <a:r>
              <a:rPr lang="it-IT" sz="1000" dirty="0" smtClean="0">
                <a:latin typeface="Calibri" panose="020F0502020204030204" pitchFamily="34" charset="0"/>
              </a:rPr>
              <a:t>Non </a:t>
            </a:r>
            <a:r>
              <a:rPr lang="it-IT" sz="1000" dirty="0">
                <a:latin typeface="Calibri" panose="020F0502020204030204" pitchFamily="34" charset="0"/>
              </a:rPr>
              <a:t>ho ancora usufruito della polizza RBM.</a:t>
            </a:r>
          </a:p>
          <a:p>
            <a:r>
              <a:rPr lang="it-IT" sz="1000" dirty="0" smtClean="0">
                <a:latin typeface="Calibri" panose="020F0502020204030204" pitchFamily="34" charset="0"/>
              </a:rPr>
              <a:t>Assistenza </a:t>
            </a:r>
            <a:r>
              <a:rPr lang="it-IT" sz="1000" dirty="0">
                <a:latin typeface="Calibri" panose="020F0502020204030204" pitchFamily="34" charset="0"/>
              </a:rPr>
              <a:t>farraginosa, call center solitamente non risponde, visite specialistiche convenzionate di livello medio basso.</a:t>
            </a:r>
          </a:p>
          <a:p>
            <a:r>
              <a:rPr lang="it-IT" sz="1000" dirty="0" smtClean="0">
                <a:latin typeface="Calibri" panose="020F0502020204030204" pitchFamily="34" charset="0"/>
              </a:rPr>
              <a:t>Sarebbe </a:t>
            </a:r>
            <a:r>
              <a:rPr lang="it-IT" sz="1000" dirty="0">
                <a:latin typeface="Calibri" panose="020F0502020204030204" pitchFamily="34" charset="0"/>
              </a:rPr>
              <a:t>interessante avere una copertura all’estero.</a:t>
            </a:r>
          </a:p>
          <a:p>
            <a:r>
              <a:rPr lang="it-IT" sz="1000" dirty="0" smtClean="0">
                <a:latin typeface="Calibri" panose="020F0502020204030204" pitchFamily="34" charset="0"/>
              </a:rPr>
              <a:t>Per </a:t>
            </a:r>
            <a:r>
              <a:rPr lang="it-IT" sz="1000" dirty="0">
                <a:latin typeface="Calibri" panose="020F0502020204030204" pitchFamily="34" charset="0"/>
              </a:rPr>
              <a:t>le persone con invalidità riconosciuta e certificata dovrebbero riconoscere le prestazioni per patologie pregresse in quanto la maggior parte degli esami e/o interventi chirurgici sono legati alle sue patologie invalidanti. Pagare una polizza per poi non poterla utilizzare (o se vogliamo vedersi negate alcune prestazioni) non ha senso averla. Un esempio, avere un piede torto ed effettuare un intervento di </a:t>
            </a:r>
            <a:r>
              <a:rPr lang="it-IT" sz="1000" dirty="0" err="1">
                <a:latin typeface="Calibri" panose="020F0502020204030204" pitchFamily="34" charset="0"/>
              </a:rPr>
              <a:t>artodesi</a:t>
            </a:r>
            <a:r>
              <a:rPr lang="it-IT" sz="1000" dirty="0">
                <a:latin typeface="Calibri" panose="020F0502020204030204" pitchFamily="34" charset="0"/>
              </a:rPr>
              <a:t> per metterlo in asse non può essere considerato alla stregua di un trattamento "estetico" e comunque diverso da chi subisce interventi con l'inserimento di protesi. Avere una invalidità e quindi avere delle patologie pregresse che ti condizionano la vita non così diversa da chi è sano ma poi si ammala successivamente; nel primo caso però l'assicurazione non ti cura, nel secondo caso si.</a:t>
            </a:r>
          </a:p>
          <a:p>
            <a:r>
              <a:rPr lang="it-IT" sz="1000" dirty="0" smtClean="0">
                <a:latin typeface="Calibri" panose="020F0502020204030204" pitchFamily="34" charset="0"/>
              </a:rPr>
              <a:t>Resoconti </a:t>
            </a:r>
            <a:r>
              <a:rPr lang="it-IT" sz="1000" dirty="0">
                <a:latin typeface="Calibri" panose="020F0502020204030204" pitchFamily="34" charset="0"/>
              </a:rPr>
              <a:t>rimborsi pratiche cumulati e poco chiari. Informazioni errate, date dal </a:t>
            </a:r>
            <a:r>
              <a:rPr lang="it-IT" sz="1000" dirty="0" err="1">
                <a:latin typeface="Calibri" panose="020F0502020204030204" pitchFamily="34" charset="0"/>
              </a:rPr>
              <a:t>Callcenter</a:t>
            </a:r>
            <a:r>
              <a:rPr lang="it-IT" sz="1000" dirty="0">
                <a:latin typeface="Calibri" panose="020F0502020204030204" pitchFamily="34" charset="0"/>
              </a:rPr>
              <a:t>: operatori poco preparati.</a:t>
            </a:r>
          </a:p>
          <a:p>
            <a:r>
              <a:rPr lang="it-IT" sz="1000" dirty="0" smtClean="0">
                <a:latin typeface="Calibri" panose="020F0502020204030204" pitchFamily="34" charset="0"/>
              </a:rPr>
              <a:t>Valuterei </a:t>
            </a:r>
            <a:r>
              <a:rPr lang="it-IT" sz="1000" dirty="0">
                <a:latin typeface="Calibri" panose="020F0502020204030204" pitchFamily="34" charset="0"/>
              </a:rPr>
              <a:t>una cosa sensata inserire nel rimborso ticket sanitari gli esami di controllo e prevenzione.</a:t>
            </a:r>
          </a:p>
          <a:p>
            <a:r>
              <a:rPr lang="it-IT" sz="1000" dirty="0" smtClean="0">
                <a:latin typeface="Calibri" panose="020F0502020204030204" pitchFamily="34" charset="0"/>
              </a:rPr>
              <a:t>NON </a:t>
            </a:r>
            <a:r>
              <a:rPr lang="it-IT" sz="1000" dirty="0">
                <a:latin typeface="Calibri" panose="020F0502020204030204" pitchFamily="34" charset="0"/>
              </a:rPr>
              <a:t>MI TROVO BENE CON QUESTO TIPO DI POLIZZA.</a:t>
            </a:r>
          </a:p>
          <a:p>
            <a:r>
              <a:rPr lang="it-IT" sz="1000" dirty="0" smtClean="0">
                <a:latin typeface="Calibri" panose="020F0502020204030204" pitchFamily="34" charset="0"/>
              </a:rPr>
              <a:t>Su </a:t>
            </a:r>
            <a:r>
              <a:rPr lang="it-IT" sz="1000" dirty="0">
                <a:latin typeface="Calibri" panose="020F0502020204030204" pitchFamily="34" charset="0"/>
              </a:rPr>
              <a:t>otto richieste di rimborso di ticket SSN, quattro sono state inizialmente respinte. Due di queste sono state rimborsate a seguito di invio di ulteriore documentazione, una è stata rimborsata a seguito di un reclamo per inadempienza di un punto del contratto e una è stata respinta definitivamente perché il referto non ha evidenziato alcuna patologia.</a:t>
            </a:r>
          </a:p>
          <a:p>
            <a:r>
              <a:rPr lang="it-IT" sz="1000" dirty="0" smtClean="0">
                <a:latin typeface="Calibri" panose="020F0502020204030204" pitchFamily="34" charset="0"/>
              </a:rPr>
              <a:t>Se </a:t>
            </a:r>
            <a:r>
              <a:rPr lang="it-IT" sz="1000" dirty="0">
                <a:latin typeface="Calibri" panose="020F0502020204030204" pitchFamily="34" charset="0"/>
              </a:rPr>
              <a:t>la prestazione/visita è fatta telefonicamente con RBM va bene, ma se devo fare tutto io e poi richiedere un rimborso hanno sempre un qualcosa che non gli va bene e non ti rimborsano.</a:t>
            </a:r>
          </a:p>
          <a:p>
            <a:r>
              <a:rPr lang="it-IT" sz="1000" dirty="0" smtClean="0">
                <a:latin typeface="Calibri" panose="020F0502020204030204" pitchFamily="34" charset="0"/>
              </a:rPr>
              <a:t>Spesse </a:t>
            </a:r>
            <a:r>
              <a:rPr lang="it-IT" sz="1000" dirty="0">
                <a:latin typeface="Calibri" panose="020F0502020204030204" pitchFamily="34" charset="0"/>
              </a:rPr>
              <a:t>volte bisogna insistere continuamente. Una vota ho dovuto presentare un certificato medico aggiuntivo indicante la patologia sospetta o presunta. Comunque sono sempre stato rimborsato.</a:t>
            </a:r>
          </a:p>
          <a:p>
            <a:r>
              <a:rPr lang="it-IT" sz="1000" dirty="0" smtClean="0">
                <a:latin typeface="Calibri" panose="020F0502020204030204" pitchFamily="34" charset="0"/>
              </a:rPr>
              <a:t>L'aggiunta </a:t>
            </a:r>
            <a:r>
              <a:rPr lang="it-IT" sz="1000" dirty="0">
                <a:latin typeface="Calibri" panose="020F0502020204030204" pitchFamily="34" charset="0"/>
              </a:rPr>
              <a:t>di cure odontoiatriche, anche con eventuale franchigia, penso sia fondamentale.</a:t>
            </a:r>
          </a:p>
          <a:p>
            <a:r>
              <a:rPr lang="it-IT" sz="1000" dirty="0" smtClean="0">
                <a:latin typeface="Calibri" panose="020F0502020204030204" pitchFamily="34" charset="0"/>
              </a:rPr>
              <a:t>Le </a:t>
            </a:r>
            <a:r>
              <a:rPr lang="it-IT" sz="1000" dirty="0">
                <a:latin typeface="Calibri" panose="020F0502020204030204" pitchFamily="34" charset="0"/>
              </a:rPr>
              <a:t>franchigie sono esagerate. La prevenzione deve essere inserita in polizza altrimenti la polizza serve solo per quando si sta morendo!</a:t>
            </a:r>
          </a:p>
          <a:p>
            <a:r>
              <a:rPr lang="it-IT" sz="1000" dirty="0" smtClean="0">
                <a:latin typeface="Calibri" panose="020F0502020204030204" pitchFamily="34" charset="0"/>
              </a:rPr>
              <a:t>Tempi </a:t>
            </a:r>
            <a:r>
              <a:rPr lang="it-IT" sz="1000" dirty="0">
                <a:latin typeface="Calibri" panose="020F0502020204030204" pitchFamily="34" charset="0"/>
              </a:rPr>
              <a:t>di rimborso a volte lunghissimi, franchigia di 55 € troppo alta, scarsa copertura strutture convenzionate, rimborso quasi assente per spese odontoiatriche e molto altro in meno rispetto ad altre polizze ( di cui usufruiscono miei familiari).</a:t>
            </a:r>
          </a:p>
          <a:p>
            <a:r>
              <a:rPr lang="it-IT" sz="1000" dirty="0" smtClean="0">
                <a:latin typeface="Calibri" panose="020F0502020204030204" pitchFamily="34" charset="0"/>
              </a:rPr>
              <a:t>La </a:t>
            </a:r>
            <a:r>
              <a:rPr lang="it-IT" sz="1000" dirty="0">
                <a:latin typeface="Calibri" panose="020F0502020204030204" pitchFamily="34" charset="0"/>
              </a:rPr>
              <a:t>franchigia di 50 euro sui rimborsi di diagnostica è elevata.</a:t>
            </a:r>
          </a:p>
          <a:p>
            <a:r>
              <a:rPr lang="it-IT" sz="1000" dirty="0" smtClean="0">
                <a:latin typeface="Calibri" panose="020F0502020204030204" pitchFamily="34" charset="0"/>
              </a:rPr>
              <a:t>Per </a:t>
            </a:r>
            <a:r>
              <a:rPr lang="it-IT" sz="1000" dirty="0">
                <a:latin typeface="Calibri" panose="020F0502020204030204" pitchFamily="34" charset="0"/>
              </a:rPr>
              <a:t>fortuna al momento non ho avuto molte necessità per dover usare la polizza sanitaria; per quel poco che l'ho usata non ho avuto difficoltà nei rimborsi.</a:t>
            </a:r>
          </a:p>
          <a:p>
            <a:r>
              <a:rPr lang="it-IT" sz="1000" dirty="0" smtClean="0">
                <a:latin typeface="Calibri" panose="020F0502020204030204" pitchFamily="34" charset="0"/>
              </a:rPr>
              <a:t>Sono </a:t>
            </a:r>
            <a:r>
              <a:rPr lang="it-IT" sz="1000" dirty="0">
                <a:latin typeface="Calibri" panose="020F0502020204030204" pitchFamily="34" charset="0"/>
              </a:rPr>
              <a:t>interessato all'estensione del limite di età oltre i 75 anni eventualmente con una maggiorazione del costo del premio.</a:t>
            </a:r>
          </a:p>
          <a:p>
            <a:r>
              <a:rPr lang="it-IT" sz="1000" dirty="0" smtClean="0">
                <a:latin typeface="Calibri" panose="020F0502020204030204" pitchFamily="34" charset="0"/>
              </a:rPr>
              <a:t>Per </a:t>
            </a:r>
            <a:r>
              <a:rPr lang="it-IT" sz="1000" dirty="0">
                <a:latin typeface="Calibri" panose="020F0502020204030204" pitchFamily="34" charset="0"/>
              </a:rPr>
              <a:t>i familiari a carico, e specialmente per i figli la polizza dovrebbe costare al dipendente non più del 50% del premio che paga INFN.</a:t>
            </a:r>
          </a:p>
          <a:p>
            <a:r>
              <a:rPr lang="it-IT" sz="1000" dirty="0" smtClean="0">
                <a:latin typeface="Calibri" panose="020F0502020204030204" pitchFamily="34" charset="0"/>
              </a:rPr>
              <a:t>Vorrei </a:t>
            </a:r>
            <a:r>
              <a:rPr lang="it-IT" sz="1000" dirty="0">
                <a:latin typeface="Calibri" panose="020F0502020204030204" pitchFamily="34" charset="0"/>
              </a:rPr>
              <a:t>la parità di trattamento economico tra coniuge e familiari fiscalmente a carico e coniuge e familiari non fiscalmente a carico.</a:t>
            </a:r>
          </a:p>
          <a:p>
            <a:r>
              <a:rPr lang="it-IT" sz="1000" dirty="0" smtClean="0">
                <a:latin typeface="Calibri" panose="020F0502020204030204" pitchFamily="34" charset="0"/>
              </a:rPr>
              <a:t>NEL </a:t>
            </a:r>
            <a:r>
              <a:rPr lang="it-IT" sz="1000" dirty="0">
                <a:latin typeface="Calibri" panose="020F0502020204030204" pitchFamily="34" charset="0"/>
              </a:rPr>
              <a:t>CASO DI UTILIZZO DI STRUTTURE PRIVATE IL CUI COSTO MEDIO OSCILLA DI NORMA TRA 60 E 100 EURO, LA FRANCHIGIA DI 55 E' ESAGERATA.</a:t>
            </a:r>
          </a:p>
          <a:p>
            <a:r>
              <a:rPr lang="it-IT" sz="1000" dirty="0" smtClean="0">
                <a:latin typeface="Calibri" panose="020F0502020204030204" pitchFamily="34" charset="0"/>
              </a:rPr>
              <a:t>Vorrei </a:t>
            </a:r>
            <a:r>
              <a:rPr lang="it-IT" sz="1000" dirty="0">
                <a:latin typeface="Calibri" panose="020F0502020204030204" pitchFamily="34" charset="0"/>
              </a:rPr>
              <a:t>maggior facilità nell' accedere al servizio assistenza, anche on-line</a:t>
            </a:r>
            <a:r>
              <a:rPr lang="it-IT" sz="1000" dirty="0" smtClean="0">
                <a:latin typeface="Calibri" panose="020F0502020204030204" pitchFamily="34" charset="0"/>
              </a:rPr>
              <a:t>.</a:t>
            </a:r>
            <a:endParaRPr lang="it-IT" sz="1000" dirty="0">
              <a:latin typeface="Calibri" panose="020F0502020204030204" pitchFamily="34" charset="0"/>
            </a:endParaRPr>
          </a:p>
        </p:txBody>
      </p:sp>
    </p:spTree>
    <p:extLst>
      <p:ext uri="{BB962C8B-B14F-4D97-AF65-F5344CB8AC3E}">
        <p14:creationId xmlns:p14="http://schemas.microsoft.com/office/powerpoint/2010/main" val="1963014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3" name="CasellaDiTesto 2"/>
          <p:cNvSpPr txBox="1"/>
          <p:nvPr/>
        </p:nvSpPr>
        <p:spPr>
          <a:xfrm>
            <a:off x="323528" y="836712"/>
            <a:ext cx="8640960" cy="5324535"/>
          </a:xfrm>
          <a:prstGeom prst="rect">
            <a:avLst/>
          </a:prstGeom>
          <a:noFill/>
        </p:spPr>
        <p:txBody>
          <a:bodyPr wrap="square" rtlCol="0">
            <a:spAutoFit/>
          </a:bodyPr>
          <a:lstStyle/>
          <a:p>
            <a:r>
              <a:rPr lang="it-IT" sz="1000" dirty="0">
                <a:latin typeface="Calibri" panose="020F0502020204030204" pitchFamily="34" charset="0"/>
              </a:rPr>
              <a:t>Troppa burocrazia su tutti i fronti.</a:t>
            </a:r>
          </a:p>
          <a:p>
            <a:r>
              <a:rPr lang="it-IT" sz="1000" dirty="0" smtClean="0">
                <a:latin typeface="Calibri" panose="020F0502020204030204" pitchFamily="34" charset="0"/>
              </a:rPr>
              <a:t>Franchigia </a:t>
            </a:r>
            <a:r>
              <a:rPr lang="it-IT" sz="1000" dirty="0">
                <a:latin typeface="Calibri" panose="020F0502020204030204" pitchFamily="34" charset="0"/>
              </a:rPr>
              <a:t>per pagamento diretto non deve essere superiore al 20% della fattura presentata.</a:t>
            </a:r>
          </a:p>
          <a:p>
            <a:r>
              <a:rPr lang="it-IT" sz="1000" dirty="0" smtClean="0">
                <a:latin typeface="Calibri" panose="020F0502020204030204" pitchFamily="34" charset="0"/>
              </a:rPr>
              <a:t>Penso </a:t>
            </a:r>
            <a:r>
              <a:rPr lang="it-IT" sz="1000" dirty="0">
                <a:latin typeface="Calibri" panose="020F0502020204030204" pitchFamily="34" charset="0"/>
              </a:rPr>
              <a:t>trovino tutti i cavilli per non rimborsare prestazioni alle quali abbiamo diritto, sono a disposizione per spiegare meglio.</a:t>
            </a:r>
          </a:p>
          <a:p>
            <a:r>
              <a:rPr lang="it-IT" sz="1000" dirty="0" smtClean="0">
                <a:latin typeface="Calibri" panose="020F0502020204030204" pitchFamily="34" charset="0"/>
              </a:rPr>
              <a:t>La </a:t>
            </a:r>
            <a:r>
              <a:rPr lang="it-IT" sz="1000" dirty="0">
                <a:latin typeface="Calibri" panose="020F0502020204030204" pitchFamily="34" charset="0"/>
              </a:rPr>
              <a:t>copertura presso strutture locali convenzionate funziona, meno per le non convenzionate. La copertura presso strutture estere, nonostante approvazione è molto difficile, i tempi di pagamento su una pratica sono stati di oltre un anno e mezzo con rimborso non totale, per tali pratiche non esiste una persona di riferimento con la quale interagire. Il rischio che la struttura estera non voglia più proseguire nelle prestazioni future è elevato con conseguente grave danno per il soggetto.</a:t>
            </a:r>
          </a:p>
          <a:p>
            <a:r>
              <a:rPr lang="it-IT" sz="1000" dirty="0" smtClean="0">
                <a:latin typeface="Calibri" panose="020F0502020204030204" pitchFamily="34" charset="0"/>
              </a:rPr>
              <a:t>Sarebbe </a:t>
            </a:r>
            <a:r>
              <a:rPr lang="it-IT" sz="1000" dirty="0">
                <a:latin typeface="Calibri" panose="020F0502020204030204" pitchFamily="34" charset="0"/>
              </a:rPr>
              <a:t>bello se ci fosse la possibilità di vedere le pratiche aperte in tutti i suoi dettagli.</a:t>
            </a:r>
          </a:p>
          <a:p>
            <a:r>
              <a:rPr lang="it-IT" sz="1000" dirty="0" smtClean="0">
                <a:latin typeface="Calibri" panose="020F0502020204030204" pitchFamily="34" charset="0"/>
              </a:rPr>
              <a:t>Mi </a:t>
            </a:r>
            <a:r>
              <a:rPr lang="it-IT" sz="1000" dirty="0">
                <a:latin typeface="Calibri" panose="020F0502020204030204" pitchFamily="34" charset="0"/>
              </a:rPr>
              <a:t>piacerebbe fosse inserita una copertura Dentistica.</a:t>
            </a:r>
          </a:p>
          <a:p>
            <a:r>
              <a:rPr lang="it-IT" sz="1000" dirty="0" smtClean="0">
                <a:latin typeface="Calibri" panose="020F0502020204030204" pitchFamily="34" charset="0"/>
              </a:rPr>
              <a:t>L'obbligo </a:t>
            </a:r>
            <a:r>
              <a:rPr lang="it-IT" sz="1000" dirty="0">
                <a:latin typeface="Calibri" panose="020F0502020204030204" pitchFamily="34" charset="0"/>
              </a:rPr>
              <a:t>di indicare una patologia nella richiesta medica per gli esami diagnostici rende problematico il rimborso a fronte di esami periodici di screening e prevenzione. L'obbligo di indicazione dovrebbe essere eliminato almeno per i rimborsi di ticket SSN.</a:t>
            </a:r>
          </a:p>
          <a:p>
            <a:r>
              <a:rPr lang="it-IT" sz="1000" dirty="0" smtClean="0">
                <a:latin typeface="Calibri" panose="020F0502020204030204" pitchFamily="34" charset="0"/>
              </a:rPr>
              <a:t>Negli </a:t>
            </a:r>
            <a:r>
              <a:rPr lang="it-IT" sz="1000" dirty="0">
                <a:latin typeface="Calibri" panose="020F0502020204030204" pitchFamily="34" charset="0"/>
              </a:rPr>
              <a:t>ultimi anni per chiudere la pratica vengono spesso chiesti i referti nonostante siano già stati forniti prescrizione e pagamento, che dovrebbero bastare.</a:t>
            </a:r>
          </a:p>
          <a:p>
            <a:r>
              <a:rPr lang="it-IT" sz="1000" dirty="0" smtClean="0">
                <a:latin typeface="Calibri" panose="020F0502020204030204" pitchFamily="34" charset="0"/>
              </a:rPr>
              <a:t>Il </a:t>
            </a:r>
            <a:r>
              <a:rPr lang="it-IT" sz="1000" dirty="0">
                <a:latin typeface="Calibri" panose="020F0502020204030204" pitchFamily="34" charset="0"/>
              </a:rPr>
              <a:t>sito web </a:t>
            </a:r>
            <a:r>
              <a:rPr lang="it-IT" sz="1000" dirty="0" err="1">
                <a:latin typeface="Calibri" panose="020F0502020204030204" pitchFamily="34" charset="0"/>
              </a:rPr>
              <a:t>e`</a:t>
            </a:r>
            <a:r>
              <a:rPr lang="it-IT" sz="1000" dirty="0">
                <a:latin typeface="Calibri" panose="020F0502020204030204" pitchFamily="34" charset="0"/>
              </a:rPr>
              <a:t> penoso, il limite dei 4MB per file è ridicolo.</a:t>
            </a:r>
          </a:p>
          <a:p>
            <a:r>
              <a:rPr lang="it-IT" sz="1000" dirty="0" smtClean="0">
                <a:latin typeface="Calibri" panose="020F0502020204030204" pitchFamily="34" charset="0"/>
              </a:rPr>
              <a:t>Molta </a:t>
            </a:r>
            <a:r>
              <a:rPr lang="it-IT" sz="1000" dirty="0">
                <a:latin typeface="Calibri" panose="020F0502020204030204" pitchFamily="34" charset="0"/>
              </a:rPr>
              <a:t>attesa per contatto telefonico, a volte ore e ore.</a:t>
            </a:r>
          </a:p>
          <a:p>
            <a:r>
              <a:rPr lang="it-IT" sz="1000" dirty="0" smtClean="0">
                <a:latin typeface="Calibri" panose="020F0502020204030204" pitchFamily="34" charset="0"/>
              </a:rPr>
              <a:t>Il </a:t>
            </a:r>
            <a:r>
              <a:rPr lang="it-IT" sz="1000" dirty="0">
                <a:latin typeface="Calibri" panose="020F0502020204030204" pitchFamily="34" charset="0"/>
              </a:rPr>
              <a:t>Comune della provincia in cui abito </a:t>
            </a:r>
            <a:r>
              <a:rPr lang="it-IT" sz="1000" dirty="0" err="1">
                <a:latin typeface="Calibri" panose="020F0502020204030204" pitchFamily="34" charset="0"/>
              </a:rPr>
              <a:t>é</a:t>
            </a:r>
            <a:r>
              <a:rPr lang="it-IT" sz="1000" dirty="0">
                <a:latin typeface="Calibri" panose="020F0502020204030204" pitchFamily="34" charset="0"/>
              </a:rPr>
              <a:t> quasi totalmente scoperto: sarei contenta che anche a Ciampino, dove vivo, ci fosse un buon numero di Strutture convenzionate con RBM. Grazie mille!</a:t>
            </a:r>
          </a:p>
          <a:p>
            <a:r>
              <a:rPr lang="it-IT" sz="1000" dirty="0" smtClean="0">
                <a:latin typeface="Calibri" panose="020F0502020204030204" pitchFamily="34" charset="0"/>
              </a:rPr>
              <a:t>Il </a:t>
            </a:r>
            <a:r>
              <a:rPr lang="it-IT" sz="1000" dirty="0">
                <a:latin typeface="Calibri" panose="020F0502020204030204" pitchFamily="34" charset="0"/>
              </a:rPr>
              <a:t>meccanismo di richiesta su portale è farraginoso e va reso più </a:t>
            </a:r>
            <a:r>
              <a:rPr lang="it-IT" sz="1000" dirty="0" err="1">
                <a:latin typeface="Calibri" panose="020F0502020204030204" pitchFamily="34" charset="0"/>
              </a:rPr>
              <a:t>friendly</a:t>
            </a:r>
            <a:r>
              <a:rPr lang="it-IT" sz="1000" dirty="0">
                <a:latin typeface="Calibri" panose="020F0502020204030204" pitchFamily="34" charset="0"/>
              </a:rPr>
              <a:t>. Se si sbaglia la compilazione (es. esami ematici) si riceve il rifiuto solo dopo una settimana con motivazioni incomprensibili e si deve ricominciare da capo. Solo grazie all'aiuto della struttura convenzionata ho capito quello che dovevo fare.</a:t>
            </a:r>
          </a:p>
          <a:p>
            <a:r>
              <a:rPr lang="it-IT" sz="1000" dirty="0" smtClean="0">
                <a:latin typeface="Calibri" panose="020F0502020204030204" pitchFamily="34" charset="0"/>
              </a:rPr>
              <a:t>La </a:t>
            </a:r>
            <a:r>
              <a:rPr lang="it-IT" sz="1000" dirty="0">
                <a:latin typeface="Calibri" panose="020F0502020204030204" pitchFamily="34" charset="0"/>
              </a:rPr>
              <a:t>polizza </a:t>
            </a:r>
            <a:r>
              <a:rPr lang="it-IT" sz="1000" dirty="0" err="1">
                <a:latin typeface="Calibri" panose="020F0502020204030204" pitchFamily="34" charset="0"/>
              </a:rPr>
              <a:t>Rbm</a:t>
            </a:r>
            <a:r>
              <a:rPr lang="it-IT" sz="1000" dirty="0">
                <a:latin typeface="Calibri" panose="020F0502020204030204" pitchFamily="34" charset="0"/>
              </a:rPr>
              <a:t> è molto buona e andrebbe riconfermata.</a:t>
            </a:r>
          </a:p>
          <a:p>
            <a:r>
              <a:rPr lang="it-IT" sz="1000" dirty="0" smtClean="0">
                <a:latin typeface="Calibri" panose="020F0502020204030204" pitchFamily="34" charset="0"/>
              </a:rPr>
              <a:t>Il </a:t>
            </a:r>
            <a:r>
              <a:rPr lang="it-IT" sz="1000" dirty="0">
                <a:latin typeface="Calibri" panose="020F0502020204030204" pitchFamily="34" charset="0"/>
              </a:rPr>
              <a:t>problema più grande con RBM è che è difficilissimo avere assistenza. Non si riesce mai a prendere la linea al telefono, e alle domande poste via mail all'indirizzo dedicato all'assistenza ai dipendenti INFN spesso non si ottiene risposta o la si ottiene dopo molti giorni.</a:t>
            </a:r>
          </a:p>
          <a:p>
            <a:r>
              <a:rPr lang="it-IT" sz="1000" dirty="0" smtClean="0">
                <a:latin typeface="Calibri" panose="020F0502020204030204" pitchFamily="34" charset="0"/>
              </a:rPr>
              <a:t>Dopo </a:t>
            </a:r>
            <a:r>
              <a:rPr lang="it-IT" sz="1000" dirty="0">
                <a:latin typeface="Calibri" panose="020F0502020204030204" pitchFamily="34" charset="0"/>
              </a:rPr>
              <a:t>i rifiuti di rimborso ho rinunciato ad avvalermi dei servizi (inesistenti) di RBM.</a:t>
            </a:r>
          </a:p>
          <a:p>
            <a:r>
              <a:rPr lang="it-IT" sz="1000" dirty="0" smtClean="0">
                <a:latin typeface="Calibri" panose="020F0502020204030204" pitchFamily="34" charset="0"/>
              </a:rPr>
              <a:t>La </a:t>
            </a:r>
            <a:r>
              <a:rPr lang="it-IT" sz="1000" dirty="0">
                <a:latin typeface="Calibri" panose="020F0502020204030204" pitchFamily="34" charset="0"/>
              </a:rPr>
              <a:t>compilazione è in base al breve periodo che usufruisco della polizza.</a:t>
            </a:r>
          </a:p>
          <a:p>
            <a:r>
              <a:rPr lang="it-IT" sz="1000" dirty="0" smtClean="0">
                <a:latin typeface="Calibri" panose="020F0502020204030204" pitchFamily="34" charset="0"/>
              </a:rPr>
              <a:t>Caricare </a:t>
            </a:r>
            <a:r>
              <a:rPr lang="it-IT" sz="1000" dirty="0">
                <a:latin typeface="Calibri" panose="020F0502020204030204" pitchFamily="34" charset="0"/>
              </a:rPr>
              <a:t>la richiesta per le analisi del sangue è un'impresa, e puntualmente bisogna pagare una differenza in laboratorio perché non preventivamente autorizzato. Sarebbe meglio se rimborsassero il ticket </a:t>
            </a:r>
            <a:r>
              <a:rPr lang="it-IT" sz="1000" dirty="0" err="1">
                <a:latin typeface="Calibri" panose="020F0502020204030204" pitchFamily="34" charset="0"/>
              </a:rPr>
              <a:t>ssn</a:t>
            </a:r>
            <a:r>
              <a:rPr lang="it-IT" sz="1000" dirty="0">
                <a:latin typeface="Calibri" panose="020F0502020204030204" pitchFamily="34" charset="0"/>
              </a:rPr>
              <a:t>.</a:t>
            </a:r>
          </a:p>
          <a:p>
            <a:r>
              <a:rPr lang="it-IT" sz="1000" dirty="0" smtClean="0">
                <a:latin typeface="Calibri" panose="020F0502020204030204" pitchFamily="34" charset="0"/>
              </a:rPr>
              <a:t>Non </a:t>
            </a:r>
            <a:r>
              <a:rPr lang="it-IT" sz="1000" dirty="0">
                <a:latin typeface="Calibri" panose="020F0502020204030204" pitchFamily="34" charset="0"/>
              </a:rPr>
              <a:t>gradisco che debba essere inviato all'assicurazione anche il referto dell'esame diagnostico eseguito. Dovrebbe essere loro sufficiente la richiesta --motivata-- del medico.</a:t>
            </a:r>
          </a:p>
          <a:p>
            <a:r>
              <a:rPr lang="it-IT" sz="1000" dirty="0" smtClean="0">
                <a:latin typeface="Calibri" panose="020F0502020204030204" pitchFamily="34" charset="0"/>
              </a:rPr>
              <a:t>Non </a:t>
            </a:r>
            <a:r>
              <a:rPr lang="it-IT" sz="1000" dirty="0">
                <a:latin typeface="Calibri" panose="020F0502020204030204" pitchFamily="34" charset="0"/>
              </a:rPr>
              <a:t>sono comprese la patologie tipiche di primo accesso: se uno ha mal di schiena ed il medico giustamente scrive Lombalgia non viene rimborsato, anche se poi scopre una patologia. </a:t>
            </a:r>
            <a:r>
              <a:rPr lang="it-IT" sz="1000" dirty="0" err="1">
                <a:latin typeface="Calibri" panose="020F0502020204030204" pitchFamily="34" charset="0"/>
              </a:rPr>
              <a:t>Unisalute</a:t>
            </a:r>
            <a:r>
              <a:rPr lang="it-IT" sz="1000" dirty="0">
                <a:latin typeface="Calibri" panose="020F0502020204030204" pitchFamily="34" charset="0"/>
              </a:rPr>
              <a:t> rimborsava in automatico TUTTI i ticket, RBM no.</a:t>
            </a:r>
          </a:p>
          <a:p>
            <a:r>
              <a:rPr lang="it-IT" sz="1000" dirty="0" smtClean="0">
                <a:latin typeface="Calibri" panose="020F0502020204030204" pitchFamily="34" charset="0"/>
              </a:rPr>
              <a:t>LE </a:t>
            </a:r>
            <a:r>
              <a:rPr lang="it-IT" sz="1000" dirty="0">
                <a:latin typeface="Calibri" panose="020F0502020204030204" pitchFamily="34" charset="0"/>
              </a:rPr>
              <a:t>SEDUTE DI FISIOTERAPIA A SEGUITO DI INFORTUNIO DOVREBBERO ESSERE AUTORIZZATE CON UN'UNICA RICHIESTA E NON UNA PER VOLTA. ESEMPIO: prescritte 10 sedute = a 10 chiamate alla RBM per avere l'autorizzazione.</a:t>
            </a:r>
          </a:p>
          <a:p>
            <a:r>
              <a:rPr lang="it-IT" sz="1000" dirty="0" smtClean="0">
                <a:latin typeface="Calibri" panose="020F0502020204030204" pitchFamily="34" charset="0"/>
              </a:rPr>
              <a:t>GRAVE </a:t>
            </a:r>
            <a:r>
              <a:rPr lang="it-IT" sz="1000" dirty="0">
                <a:latin typeface="Calibri" panose="020F0502020204030204" pitchFamily="34" charset="0"/>
              </a:rPr>
              <a:t>MANCANZA NON POTER EFFETTUARE ESAMI DI CONTROLLO REGOLARMENTE PRESCRITTI DAL MEDICO, IN PRATICA BISOGNA PRIMA AMMALARSI PER POTER SVOLGERE ALCUNI ESAMI IN CONVENZIONE.</a:t>
            </a:r>
          </a:p>
          <a:p>
            <a:r>
              <a:rPr lang="it-IT" sz="1000" dirty="0" smtClean="0">
                <a:latin typeface="Calibri" panose="020F0502020204030204" pitchFamily="34" charset="0"/>
              </a:rPr>
              <a:t>INTEGRARE </a:t>
            </a:r>
            <a:r>
              <a:rPr lang="it-IT" sz="1000" dirty="0">
                <a:latin typeface="Calibri" panose="020F0502020204030204" pitchFamily="34" charset="0"/>
              </a:rPr>
              <a:t>LA POLIZZA PER COPRIRE LA DIAGNOSTICA PER PREVENZIONE</a:t>
            </a:r>
            <a:r>
              <a:rPr lang="it-IT" sz="1000" dirty="0" smtClean="0">
                <a:latin typeface="Calibri" panose="020F0502020204030204" pitchFamily="34" charset="0"/>
              </a:rPr>
              <a:t>.</a:t>
            </a:r>
            <a:endParaRPr lang="it-IT" sz="1000" dirty="0">
              <a:latin typeface="Calibri" panose="020F0502020204030204" pitchFamily="34" charset="0"/>
            </a:endParaRPr>
          </a:p>
        </p:txBody>
      </p:sp>
    </p:spTree>
    <p:extLst>
      <p:ext uri="{BB962C8B-B14F-4D97-AF65-F5344CB8AC3E}">
        <p14:creationId xmlns:p14="http://schemas.microsoft.com/office/powerpoint/2010/main" val="3624793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3" name="CasellaDiTesto 2"/>
          <p:cNvSpPr txBox="1"/>
          <p:nvPr/>
        </p:nvSpPr>
        <p:spPr>
          <a:xfrm>
            <a:off x="323528" y="897101"/>
            <a:ext cx="8640960" cy="3323987"/>
          </a:xfrm>
          <a:prstGeom prst="rect">
            <a:avLst/>
          </a:prstGeom>
          <a:noFill/>
        </p:spPr>
        <p:txBody>
          <a:bodyPr wrap="square" rtlCol="0">
            <a:spAutoFit/>
          </a:bodyPr>
          <a:lstStyle/>
          <a:p>
            <a:r>
              <a:rPr lang="it-IT" sz="1000" dirty="0">
                <a:latin typeface="Calibri" panose="020F0502020204030204" pitchFamily="34" charset="0"/>
              </a:rPr>
              <a:t>A seguito di infortunio e dopo aver avuto l'assenso da parte di RBM a procedere alle terapie presso strutture non convenzionate, mi sono visto escludere senza motivo ed in modo random molte voci per rimborso ticket SSN e le prestazioni presso strutture non convenzionate (considerando anche la riduzione del 20% previsto da contratto). Dopo due anni di continue richieste di chiarimento sulle voci rimborsabili secondo RBM ho ricevuto alcune proposte sempre differenti e non giustificate da RBM (con importo altalenante), ho deciso di chiudere la pratica di rimborso perdendo oltre il 60% di quello che avrebbero dovuto rimborsare. Opinione pessima verso RBM anche da parte del mio patrocinio.</a:t>
            </a:r>
          </a:p>
          <a:p>
            <a:r>
              <a:rPr lang="it-IT" sz="1000" dirty="0" smtClean="0">
                <a:latin typeface="Calibri" panose="020F0502020204030204" pitchFamily="34" charset="0"/>
              </a:rPr>
              <a:t>Trattamenti </a:t>
            </a:r>
            <a:r>
              <a:rPr lang="it-IT" sz="1000" dirty="0">
                <a:latin typeface="Calibri" panose="020F0502020204030204" pitchFamily="34" charset="0"/>
              </a:rPr>
              <a:t>fisioterapici non solo a seguito di infortunio.</a:t>
            </a:r>
          </a:p>
          <a:p>
            <a:r>
              <a:rPr lang="it-IT" sz="1000" dirty="0" smtClean="0">
                <a:latin typeface="Calibri" panose="020F0502020204030204" pitchFamily="34" charset="0"/>
              </a:rPr>
              <a:t>SI </a:t>
            </a:r>
            <a:r>
              <a:rPr lang="it-IT" sz="1000" dirty="0">
                <a:latin typeface="Calibri" panose="020F0502020204030204" pitchFamily="34" charset="0"/>
              </a:rPr>
              <a:t>POTREBBE AMPLIARE IL SERVIZIO ODONTOIATRICO ANCHE PER IMPLANTOLOGIA.</a:t>
            </a:r>
          </a:p>
          <a:p>
            <a:r>
              <a:rPr lang="it-IT" sz="1000" dirty="0" smtClean="0">
                <a:latin typeface="Calibri" panose="020F0502020204030204" pitchFamily="34" charset="0"/>
              </a:rPr>
              <a:t>Reitero </a:t>
            </a:r>
            <a:r>
              <a:rPr lang="it-IT" sz="1000" dirty="0">
                <a:latin typeface="Calibri" panose="020F0502020204030204" pitchFamily="34" charset="0"/>
              </a:rPr>
              <a:t>l'importanza ad includere nel rimborso le spese documentate obbligatorie per l'istruzione della pratica es.: (rilascio cartella clinica); bollo fatture. Inoltre il massimale non è proporzionato in caso di familiari coperti in polizza. Call Center da migliorare.</a:t>
            </a:r>
          </a:p>
          <a:p>
            <a:r>
              <a:rPr lang="it-IT" sz="1000" dirty="0" smtClean="0">
                <a:latin typeface="Calibri" panose="020F0502020204030204" pitchFamily="34" charset="0"/>
              </a:rPr>
              <a:t>PRO</a:t>
            </a:r>
            <a:r>
              <a:rPr lang="it-IT" sz="1000" dirty="0">
                <a:latin typeface="Calibri" panose="020F0502020204030204" pitchFamily="34" charset="0"/>
              </a:rPr>
              <a:t>: facilità di chiusura pratica CONTRO: necessario appuntamento presso struttura privata, con rischio di doverlo spostare in caso di rifiuto della pratica (forse questa cosa è cambiata negli ultimi mesi); l'accettazione della pratica è un terno al lotto, per via di patologie non riconosciute; è capitato di avere prestazioni autorizzate differenti da quelle richieste dal mio medico.</a:t>
            </a:r>
          </a:p>
          <a:p>
            <a:r>
              <a:rPr lang="it-IT" sz="1000" dirty="0" smtClean="0">
                <a:latin typeface="Calibri" panose="020F0502020204030204" pitchFamily="34" charset="0"/>
              </a:rPr>
              <a:t>Un </a:t>
            </a:r>
            <a:r>
              <a:rPr lang="it-IT" sz="1000" dirty="0">
                <a:latin typeface="Calibri" panose="020F0502020204030204" pitchFamily="34" charset="0"/>
              </a:rPr>
              <a:t>po' farraginoso l'inserimento dei rimborsi, nella tabella del resoconto delle pratiche trattate sarebbe bene aggiungere la data della fattura.</a:t>
            </a:r>
          </a:p>
          <a:p>
            <a:r>
              <a:rPr lang="it-IT" sz="1000" dirty="0" smtClean="0">
                <a:latin typeface="Calibri" panose="020F0502020204030204" pitchFamily="34" charset="0"/>
              </a:rPr>
              <a:t>Vorrei </a:t>
            </a:r>
            <a:r>
              <a:rPr lang="it-IT" sz="1000" dirty="0">
                <a:latin typeface="Calibri" panose="020F0502020204030204" pitchFamily="34" charset="0"/>
              </a:rPr>
              <a:t>segnalare che i centralini sono sempre occupati. Difficile mettersi in contatto.</a:t>
            </a:r>
          </a:p>
          <a:p>
            <a:r>
              <a:rPr lang="it-IT" sz="1000" dirty="0" smtClean="0">
                <a:latin typeface="Calibri" panose="020F0502020204030204" pitchFamily="34" charset="0"/>
              </a:rPr>
              <a:t>Spesso </a:t>
            </a:r>
            <a:r>
              <a:rPr lang="it-IT" sz="1000" dirty="0">
                <a:latin typeface="Calibri" panose="020F0502020204030204" pitchFamily="34" charset="0"/>
              </a:rPr>
              <a:t>viene chiesta troppa documentazione integrativa non sempre di facile reperimento.</a:t>
            </a:r>
          </a:p>
          <a:p>
            <a:r>
              <a:rPr lang="it-IT" sz="1000" dirty="0" smtClean="0">
                <a:latin typeface="Calibri" panose="020F0502020204030204" pitchFamily="34" charset="0"/>
              </a:rPr>
              <a:t>Eliminerei </a:t>
            </a:r>
            <a:r>
              <a:rPr lang="it-IT" sz="1000" dirty="0">
                <a:latin typeface="Calibri" panose="020F0502020204030204" pitchFamily="34" charset="0"/>
              </a:rPr>
              <a:t>le indennità sostitutive corrisposte in alternativa alle spese effettivamente sostenute per le prestazioni ricevute/fornite a vantaggio di una maggiore estensione della tipologia delle stesse, come cure odontoiatriche.</a:t>
            </a:r>
          </a:p>
          <a:p>
            <a:r>
              <a:rPr lang="it-IT" sz="1000" dirty="0" smtClean="0">
                <a:latin typeface="Calibri" panose="020F0502020204030204" pitchFamily="34" charset="0"/>
              </a:rPr>
              <a:t>La </a:t>
            </a:r>
            <a:r>
              <a:rPr lang="it-IT" sz="1000" dirty="0">
                <a:latin typeface="Calibri" panose="020F0502020204030204" pitchFamily="34" charset="0"/>
              </a:rPr>
              <a:t>copertura all'estero è di fatto inesistente, RBM non fornisce in anticipo lista di strutture estere convenzionate, i ricercatori in missione sono a rischio.</a:t>
            </a:r>
          </a:p>
          <a:p>
            <a:r>
              <a:rPr lang="it-IT" sz="1000" dirty="0" smtClean="0">
                <a:latin typeface="Calibri" panose="020F0502020204030204" pitchFamily="34" charset="0"/>
              </a:rPr>
              <a:t>Un </a:t>
            </a:r>
            <a:r>
              <a:rPr lang="it-IT" sz="1000" dirty="0">
                <a:latin typeface="Calibri" panose="020F0502020204030204" pitchFamily="34" charset="0"/>
              </a:rPr>
              <a:t>disservizio continuo e costante nel tempo. Help desk impreparato. Email a indirizzo </a:t>
            </a:r>
            <a:r>
              <a:rPr lang="it-IT" sz="1000" dirty="0" err="1">
                <a:latin typeface="Calibri" panose="020F0502020204030204" pitchFamily="34" charset="0"/>
              </a:rPr>
              <a:t>Infn</a:t>
            </a:r>
            <a:r>
              <a:rPr lang="it-IT" sz="1000" dirty="0">
                <a:latin typeface="Calibri" panose="020F0502020204030204" pitchFamily="34" charset="0"/>
              </a:rPr>
              <a:t> dedicato costantemente ignorati.</a:t>
            </a:r>
          </a:p>
          <a:p>
            <a:r>
              <a:rPr lang="it-IT" sz="1000" dirty="0" smtClean="0">
                <a:latin typeface="Calibri" panose="020F0502020204030204" pitchFamily="34" charset="0"/>
              </a:rPr>
              <a:t>Nella </a:t>
            </a:r>
            <a:r>
              <a:rPr lang="it-IT" sz="1000" dirty="0">
                <a:latin typeface="Calibri" panose="020F0502020204030204" pitchFamily="34" charset="0"/>
              </a:rPr>
              <a:t>nuova gara chiedere chiaramente il riconoscimento di quelle patologie già esistenti (sia croniche che oncologiche) che prevedono, nel lungo periodo, trattamenti e terapie anche in forma privata (sebbene riconosciuti dal SSN).</a:t>
            </a:r>
          </a:p>
        </p:txBody>
      </p:sp>
    </p:spTree>
    <p:extLst>
      <p:ext uri="{BB962C8B-B14F-4D97-AF65-F5344CB8AC3E}">
        <p14:creationId xmlns:p14="http://schemas.microsoft.com/office/powerpoint/2010/main" val="927579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0" y="1772816"/>
            <a:ext cx="9144000" cy="533921"/>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200" b="1" dirty="0" smtClean="0">
                <a:solidFill>
                  <a:srgbClr val="FF0000"/>
                </a:solidFill>
              </a:rPr>
              <a:t>Grazie </a:t>
            </a:r>
            <a:r>
              <a:rPr lang="en-US" sz="3200" b="1" dirty="0" err="1" smtClean="0">
                <a:solidFill>
                  <a:srgbClr val="FF0000"/>
                </a:solidFill>
              </a:rPr>
              <a:t>dell’attenzione</a:t>
            </a:r>
            <a:endParaRPr lang="en-US" sz="3200" b="1" dirty="0">
              <a:solidFill>
                <a:srgbClr val="FF0000"/>
              </a:solidFill>
            </a:endParaRPr>
          </a:p>
        </p:txBody>
      </p:sp>
    </p:spTree>
    <p:extLst>
      <p:ext uri="{BB962C8B-B14F-4D97-AF65-F5344CB8AC3E}">
        <p14:creationId xmlns:p14="http://schemas.microsoft.com/office/powerpoint/2010/main" val="3737637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pic>
        <p:nvPicPr>
          <p:cNvPr id="5" name="Immagine 4"/>
          <p:cNvPicPr/>
          <p:nvPr/>
        </p:nvPicPr>
        <p:blipFill>
          <a:blip r:embed="rId2">
            <a:extLst>
              <a:ext uri="{28A0092B-C50C-407E-A947-70E740481C1C}">
                <a14:useLocalDpi xmlns:a14="http://schemas.microsoft.com/office/drawing/2010/main" val="0"/>
              </a:ext>
            </a:extLst>
          </a:blip>
          <a:stretch>
            <a:fillRect/>
          </a:stretch>
        </p:blipFill>
        <p:spPr>
          <a:xfrm>
            <a:off x="395536" y="1340768"/>
            <a:ext cx="7776864" cy="4666118"/>
          </a:xfrm>
          <a:prstGeom prst="rect">
            <a:avLst/>
          </a:prstGeom>
        </p:spPr>
      </p:pic>
      <p:sp>
        <p:nvSpPr>
          <p:cNvPr id="3" name="CasellaDiTesto 2"/>
          <p:cNvSpPr txBox="1"/>
          <p:nvPr/>
        </p:nvSpPr>
        <p:spPr>
          <a:xfrm>
            <a:off x="4932040" y="1988840"/>
            <a:ext cx="3888432" cy="307777"/>
          </a:xfrm>
          <a:prstGeom prst="rect">
            <a:avLst/>
          </a:prstGeom>
          <a:noFill/>
        </p:spPr>
        <p:txBody>
          <a:bodyPr wrap="square" rtlCol="0">
            <a:spAutoFit/>
          </a:bodyPr>
          <a:lstStyle/>
          <a:p>
            <a:r>
              <a:rPr lang="en-US" sz="1400" dirty="0">
                <a:latin typeface="Calibri" panose="020F0502020204030204" pitchFamily="34" charset="0"/>
              </a:rPr>
              <a:t>(1= molto </a:t>
            </a:r>
            <a:r>
              <a:rPr lang="en-US" sz="1400" dirty="0" err="1">
                <a:latin typeface="Calibri" panose="020F0502020204030204" pitchFamily="34" charset="0"/>
              </a:rPr>
              <a:t>scarsa</a:t>
            </a:r>
            <a:r>
              <a:rPr lang="en-US" sz="1400" dirty="0">
                <a:latin typeface="Calibri" panose="020F0502020204030204" pitchFamily="34" charset="0"/>
              </a:rPr>
              <a:t> / 10= </a:t>
            </a:r>
            <a:r>
              <a:rPr lang="en-US" sz="1400" dirty="0" err="1">
                <a:latin typeface="Calibri" panose="020F0502020204030204" pitchFamily="34" charset="0"/>
              </a:rPr>
              <a:t>ampia</a:t>
            </a:r>
            <a:r>
              <a:rPr lang="en-US" sz="1400" dirty="0">
                <a:latin typeface="Calibri" panose="020F0502020204030204" pitchFamily="34" charset="0"/>
              </a:rPr>
              <a:t> </a:t>
            </a:r>
            <a:r>
              <a:rPr lang="en-US" sz="1400" dirty="0" err="1">
                <a:latin typeface="Calibri" panose="020F0502020204030204" pitchFamily="34" charset="0"/>
              </a:rPr>
              <a:t>copertura</a:t>
            </a:r>
            <a:r>
              <a:rPr lang="en-US" sz="1400" dirty="0">
                <a:latin typeface="Calibri" panose="020F0502020204030204" pitchFamily="34" charset="0"/>
              </a:rPr>
              <a:t>)</a:t>
            </a:r>
            <a:endParaRPr lang="it-IT" sz="1400" dirty="0">
              <a:latin typeface="Calibri" panose="020F0502020204030204" pitchFamily="34" charset="0"/>
            </a:endParaRPr>
          </a:p>
        </p:txBody>
      </p:sp>
    </p:spTree>
    <p:extLst>
      <p:ext uri="{BB962C8B-B14F-4D97-AF65-F5344CB8AC3E}">
        <p14:creationId xmlns:p14="http://schemas.microsoft.com/office/powerpoint/2010/main" val="230345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pic>
        <p:nvPicPr>
          <p:cNvPr id="6" name="Immagine 5"/>
          <p:cNvPicPr/>
          <p:nvPr/>
        </p:nvPicPr>
        <p:blipFill>
          <a:blip r:embed="rId2">
            <a:extLst>
              <a:ext uri="{28A0092B-C50C-407E-A947-70E740481C1C}">
                <a14:useLocalDpi xmlns:a14="http://schemas.microsoft.com/office/drawing/2010/main" val="0"/>
              </a:ext>
            </a:extLst>
          </a:blip>
          <a:stretch>
            <a:fillRect/>
          </a:stretch>
        </p:blipFill>
        <p:spPr>
          <a:xfrm>
            <a:off x="395536" y="1484784"/>
            <a:ext cx="8280920" cy="4464495"/>
          </a:xfrm>
          <a:prstGeom prst="rect">
            <a:avLst/>
          </a:prstGeom>
        </p:spPr>
      </p:pic>
    </p:spTree>
    <p:extLst>
      <p:ext uri="{BB962C8B-B14F-4D97-AF65-F5344CB8AC3E}">
        <p14:creationId xmlns:p14="http://schemas.microsoft.com/office/powerpoint/2010/main" val="3667207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pic>
        <p:nvPicPr>
          <p:cNvPr id="5" name="Immagine 4"/>
          <p:cNvPicPr/>
          <p:nvPr/>
        </p:nvPicPr>
        <p:blipFill>
          <a:blip r:embed="rId2">
            <a:extLst>
              <a:ext uri="{28A0092B-C50C-407E-A947-70E740481C1C}">
                <a14:useLocalDpi xmlns:a14="http://schemas.microsoft.com/office/drawing/2010/main" val="0"/>
              </a:ext>
            </a:extLst>
          </a:blip>
          <a:stretch>
            <a:fillRect/>
          </a:stretch>
        </p:blipFill>
        <p:spPr>
          <a:xfrm>
            <a:off x="395536" y="1412775"/>
            <a:ext cx="8280920" cy="4765435"/>
          </a:xfrm>
          <a:prstGeom prst="rect">
            <a:avLst/>
          </a:prstGeom>
        </p:spPr>
      </p:pic>
    </p:spTree>
    <p:extLst>
      <p:ext uri="{BB962C8B-B14F-4D97-AF65-F5344CB8AC3E}">
        <p14:creationId xmlns:p14="http://schemas.microsoft.com/office/powerpoint/2010/main" val="1580327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pic>
        <p:nvPicPr>
          <p:cNvPr id="6" name="Immagine 5"/>
          <p:cNvPicPr/>
          <p:nvPr/>
        </p:nvPicPr>
        <p:blipFill>
          <a:blip r:embed="rId2">
            <a:extLst>
              <a:ext uri="{28A0092B-C50C-407E-A947-70E740481C1C}">
                <a14:useLocalDpi xmlns:a14="http://schemas.microsoft.com/office/drawing/2010/main" val="0"/>
              </a:ext>
            </a:extLst>
          </a:blip>
          <a:stretch>
            <a:fillRect/>
          </a:stretch>
        </p:blipFill>
        <p:spPr>
          <a:xfrm>
            <a:off x="395536" y="1700808"/>
            <a:ext cx="8352928" cy="4248472"/>
          </a:xfrm>
          <a:prstGeom prst="rect">
            <a:avLst/>
          </a:prstGeom>
        </p:spPr>
      </p:pic>
    </p:spTree>
    <p:extLst>
      <p:ext uri="{BB962C8B-B14F-4D97-AF65-F5344CB8AC3E}">
        <p14:creationId xmlns:p14="http://schemas.microsoft.com/office/powerpoint/2010/main" val="1498650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3" name="CasellaDiTesto 2"/>
          <p:cNvSpPr txBox="1"/>
          <p:nvPr/>
        </p:nvSpPr>
        <p:spPr>
          <a:xfrm>
            <a:off x="467544" y="836712"/>
            <a:ext cx="8136904" cy="5663089"/>
          </a:xfrm>
          <a:prstGeom prst="rect">
            <a:avLst/>
          </a:prstGeom>
          <a:noFill/>
        </p:spPr>
        <p:txBody>
          <a:bodyPr wrap="square" rtlCol="0">
            <a:spAutoFit/>
          </a:bodyPr>
          <a:lstStyle/>
          <a:p>
            <a:r>
              <a:rPr lang="it-IT" sz="1600" b="1" dirty="0">
                <a:latin typeface="Calibri" panose="020F0502020204030204" pitchFamily="34" charset="0"/>
              </a:rPr>
              <a:t>5a – Nel periodo di adesione alla Polizza Sanitaria RBM, quali prestazioni indicativamente non ti sono state rimborsate? </a:t>
            </a:r>
            <a:endParaRPr lang="it-IT" sz="1600" dirty="0">
              <a:latin typeface="Calibri" panose="020F0502020204030204" pitchFamily="34" charset="0"/>
            </a:endParaRPr>
          </a:p>
          <a:p>
            <a:r>
              <a:rPr lang="it-IT" sz="1000" dirty="0">
                <a:solidFill>
                  <a:srgbClr val="0070C0"/>
                </a:solidFill>
                <a:latin typeface="Calibri" panose="020F0502020204030204" pitchFamily="34" charset="0"/>
              </a:rPr>
              <a:t>Tutte rimborsate: </a:t>
            </a:r>
            <a:r>
              <a:rPr lang="it-IT" sz="1000" dirty="0" smtClean="0">
                <a:solidFill>
                  <a:srgbClr val="0070C0"/>
                </a:solidFill>
                <a:latin typeface="Calibri" panose="020F0502020204030204" pitchFamily="34" charset="0"/>
              </a:rPr>
              <a:t>113 </a:t>
            </a:r>
            <a:r>
              <a:rPr lang="it-IT" sz="1000" dirty="0">
                <a:solidFill>
                  <a:srgbClr val="0070C0"/>
                </a:solidFill>
                <a:latin typeface="Calibri" panose="020F0502020204030204" pitchFamily="34" charset="0"/>
              </a:rPr>
              <a:t>(33.6%)</a:t>
            </a:r>
          </a:p>
          <a:p>
            <a:r>
              <a:rPr lang="it-IT" sz="1000" dirty="0" err="1">
                <a:solidFill>
                  <a:srgbClr val="0070C0"/>
                </a:solidFill>
                <a:latin typeface="Calibri" panose="020F0502020204030204" pitchFamily="34" charset="0"/>
              </a:rPr>
              <a:t>Rimborsuale</a:t>
            </a:r>
            <a:r>
              <a:rPr lang="it-IT" sz="1000" dirty="0">
                <a:solidFill>
                  <a:srgbClr val="0070C0"/>
                </a:solidFill>
                <a:latin typeface="Calibri" panose="020F0502020204030204" pitchFamily="34" charset="0"/>
              </a:rPr>
              <a:t>  ticket </a:t>
            </a:r>
            <a:r>
              <a:rPr lang="it-IT" sz="1000" dirty="0" smtClean="0">
                <a:solidFill>
                  <a:srgbClr val="0070C0"/>
                </a:solidFill>
                <a:latin typeface="Calibri" panose="020F0502020204030204" pitchFamily="34" charset="0"/>
              </a:rPr>
              <a:t>SSN:</a:t>
            </a:r>
            <a:r>
              <a:rPr lang="it-IT" sz="1000" dirty="0">
                <a:solidFill>
                  <a:srgbClr val="0070C0"/>
                </a:solidFill>
                <a:latin typeface="Calibri" panose="020F0502020204030204" pitchFamily="34" charset="0"/>
              </a:rPr>
              <a:t> </a:t>
            </a:r>
            <a:r>
              <a:rPr lang="it-IT" sz="1000" dirty="0" smtClean="0">
                <a:solidFill>
                  <a:srgbClr val="0070C0"/>
                </a:solidFill>
                <a:latin typeface="Calibri" panose="020F0502020204030204" pitchFamily="34" charset="0"/>
              </a:rPr>
              <a:t>93 </a:t>
            </a:r>
            <a:r>
              <a:rPr lang="it-IT" sz="1000" dirty="0">
                <a:solidFill>
                  <a:srgbClr val="0070C0"/>
                </a:solidFill>
                <a:latin typeface="Calibri" panose="020F0502020204030204" pitchFamily="34" charset="0"/>
              </a:rPr>
              <a:t>(27,7%)</a:t>
            </a:r>
          </a:p>
          <a:p>
            <a:r>
              <a:rPr lang="it-IT" sz="1000" dirty="0" err="1">
                <a:solidFill>
                  <a:srgbClr val="0070C0"/>
                </a:solidFill>
                <a:latin typeface="Calibri" panose="020F0502020204030204" pitchFamily="34" charset="0"/>
              </a:rPr>
              <a:t>Rimborsuale</a:t>
            </a:r>
            <a:r>
              <a:rPr lang="it-IT" sz="1000" dirty="0">
                <a:solidFill>
                  <a:srgbClr val="0070C0"/>
                </a:solidFill>
                <a:latin typeface="Calibri" panose="020F0502020204030204" pitchFamily="34" charset="0"/>
              </a:rPr>
              <a:t> struttura privata non </a:t>
            </a:r>
            <a:r>
              <a:rPr lang="it-IT" sz="1000" dirty="0" smtClean="0">
                <a:solidFill>
                  <a:srgbClr val="0070C0"/>
                </a:solidFill>
                <a:latin typeface="Calibri" panose="020F0502020204030204" pitchFamily="34" charset="0"/>
              </a:rPr>
              <a:t>convenzionata: 75 </a:t>
            </a:r>
            <a:r>
              <a:rPr lang="it-IT" sz="1000" dirty="0">
                <a:solidFill>
                  <a:srgbClr val="0070C0"/>
                </a:solidFill>
                <a:latin typeface="Calibri" panose="020F0502020204030204" pitchFamily="34" charset="0"/>
              </a:rPr>
              <a:t>(22.3%)</a:t>
            </a:r>
          </a:p>
          <a:p>
            <a:r>
              <a:rPr lang="it-IT" sz="1000" dirty="0" err="1">
                <a:solidFill>
                  <a:srgbClr val="0070C0"/>
                </a:solidFill>
                <a:latin typeface="Calibri" panose="020F0502020204030204" pitchFamily="34" charset="0"/>
              </a:rPr>
              <a:t>Rimborsuale</a:t>
            </a:r>
            <a:r>
              <a:rPr lang="it-IT" sz="1000" dirty="0">
                <a:solidFill>
                  <a:srgbClr val="0070C0"/>
                </a:solidFill>
                <a:latin typeface="Calibri" panose="020F0502020204030204" pitchFamily="34" charset="0"/>
              </a:rPr>
              <a:t> struttura privata </a:t>
            </a:r>
            <a:r>
              <a:rPr lang="it-IT" sz="1000" dirty="0" smtClean="0">
                <a:solidFill>
                  <a:srgbClr val="0070C0"/>
                </a:solidFill>
                <a:latin typeface="Calibri" panose="020F0502020204030204" pitchFamily="34" charset="0"/>
              </a:rPr>
              <a:t>convenzionata: 45 </a:t>
            </a:r>
            <a:r>
              <a:rPr lang="it-IT" sz="1000" dirty="0">
                <a:solidFill>
                  <a:srgbClr val="0070C0"/>
                </a:solidFill>
                <a:latin typeface="Calibri" panose="020F0502020204030204" pitchFamily="34" charset="0"/>
              </a:rPr>
              <a:t>(13.4%)</a:t>
            </a:r>
          </a:p>
          <a:p>
            <a:r>
              <a:rPr lang="it-IT" sz="1000" dirty="0">
                <a:solidFill>
                  <a:srgbClr val="0070C0"/>
                </a:solidFill>
                <a:latin typeface="Calibri" panose="020F0502020204030204" pitchFamily="34" charset="0"/>
              </a:rPr>
              <a:t>Presa in carico diretta in struttura </a:t>
            </a:r>
            <a:r>
              <a:rPr lang="it-IT" sz="1000" dirty="0" smtClean="0">
                <a:solidFill>
                  <a:srgbClr val="0070C0"/>
                </a:solidFill>
                <a:latin typeface="Calibri" panose="020F0502020204030204" pitchFamily="34" charset="0"/>
              </a:rPr>
              <a:t>convenzionata: 29 </a:t>
            </a:r>
            <a:r>
              <a:rPr lang="it-IT" sz="1000" dirty="0">
                <a:solidFill>
                  <a:srgbClr val="0070C0"/>
                </a:solidFill>
                <a:latin typeface="Calibri" panose="020F0502020204030204" pitchFamily="34" charset="0"/>
              </a:rPr>
              <a:t>(8.6%)</a:t>
            </a:r>
          </a:p>
          <a:p>
            <a:r>
              <a:rPr lang="it-IT" sz="1000" dirty="0">
                <a:latin typeface="Calibri" panose="020F0502020204030204" pitchFamily="34" charset="0"/>
              </a:rPr>
              <a:t>Quelle che non rispettavano il piano sanitario (RBM mi ha spiegato il motivo in modo esaustivo): 1 (0.3%)</a:t>
            </a:r>
          </a:p>
          <a:p>
            <a:r>
              <a:rPr lang="it-IT" sz="1000" dirty="0">
                <a:latin typeface="Calibri" panose="020F0502020204030204" pitchFamily="34" charset="0"/>
              </a:rPr>
              <a:t>Nessuna: 1 (0.3%)</a:t>
            </a:r>
          </a:p>
          <a:p>
            <a:r>
              <a:rPr lang="it-IT" sz="1000" dirty="0">
                <a:latin typeface="Calibri" panose="020F0502020204030204" pitchFamily="34" charset="0"/>
              </a:rPr>
              <a:t>Rimborsi effettuati ma con ritardi e inutili richieste di dettagli: 1 (0.3%)</a:t>
            </a:r>
          </a:p>
          <a:p>
            <a:r>
              <a:rPr lang="it-IT" sz="1000" dirty="0">
                <a:latin typeface="Calibri" panose="020F0502020204030204" pitchFamily="34" charset="0"/>
              </a:rPr>
              <a:t>Non ho utilizzato la polizza: 1 (0.3%)</a:t>
            </a:r>
          </a:p>
          <a:p>
            <a:r>
              <a:rPr lang="it-IT" sz="1000" dirty="0">
                <a:latin typeface="Calibri" panose="020F0502020204030204" pitchFamily="34" charset="0"/>
              </a:rPr>
              <a:t>Intramoenia in struttura ospedaliera: 1 (0.3%)</a:t>
            </a:r>
          </a:p>
          <a:p>
            <a:r>
              <a:rPr lang="it-IT" sz="1000" dirty="0">
                <a:latin typeface="Calibri" panose="020F0502020204030204" pitchFamily="34" charset="0"/>
              </a:rPr>
              <a:t>Non ho mai chiesto rimborsi: 1 (0.3%)</a:t>
            </a:r>
          </a:p>
          <a:p>
            <a:r>
              <a:rPr lang="it-IT" sz="1000" dirty="0">
                <a:latin typeface="Calibri" panose="020F0502020204030204" pitchFamily="34" charset="0"/>
              </a:rPr>
              <a:t>Prestazioni estere di pronto soccorso e di medico specialistico: 1 (0.3%)</a:t>
            </a:r>
          </a:p>
          <a:p>
            <a:r>
              <a:rPr lang="it-IT" sz="1000" dirty="0">
                <a:latin typeface="Calibri" panose="020F0502020204030204" pitchFamily="34" charset="0"/>
              </a:rPr>
              <a:t>Non ho utilizzato la polizza: 1 (0.3%)</a:t>
            </a:r>
          </a:p>
          <a:p>
            <a:r>
              <a:rPr lang="it-IT" sz="1000" dirty="0">
                <a:latin typeface="Calibri" panose="020F0502020204030204" pitchFamily="34" charset="0"/>
              </a:rPr>
              <a:t>le analisi di controllo su malattia esistente: 1 (0.3%)</a:t>
            </a:r>
          </a:p>
          <a:p>
            <a:r>
              <a:rPr lang="it-IT" sz="1000" dirty="0">
                <a:latin typeface="Calibri" panose="020F0502020204030204" pitchFamily="34" charset="0"/>
              </a:rPr>
              <a:t>prestazioni per cui </a:t>
            </a:r>
            <a:r>
              <a:rPr lang="it-IT" sz="1000" dirty="0" err="1">
                <a:latin typeface="Calibri" panose="020F0502020204030204" pitchFamily="34" charset="0"/>
              </a:rPr>
              <a:t>rbm</a:t>
            </a:r>
            <a:r>
              <a:rPr lang="it-IT" sz="1000" dirty="0">
                <a:latin typeface="Calibri" panose="020F0502020204030204" pitchFamily="34" charset="0"/>
              </a:rPr>
              <a:t> non riteneva la prestazione richiesta dal medico inerente alla patologia indicata nella ricetta: 1 (0.3%)</a:t>
            </a:r>
          </a:p>
          <a:p>
            <a:r>
              <a:rPr lang="it-IT" sz="1000" dirty="0">
                <a:latin typeface="Calibri" panose="020F0502020204030204" pitchFamily="34" charset="0"/>
              </a:rPr>
              <a:t>Non ho avuto bisogno di rimborso </a:t>
            </a:r>
            <a:r>
              <a:rPr lang="it-IT" sz="1000" dirty="0" err="1">
                <a:latin typeface="Calibri" panose="020F0502020204030204" pitchFamily="34" charset="0"/>
              </a:rPr>
              <a:t>perchè</a:t>
            </a:r>
            <a:r>
              <a:rPr lang="it-IT" sz="1000" dirty="0">
                <a:latin typeface="Calibri" panose="020F0502020204030204" pitchFamily="34" charset="0"/>
              </a:rPr>
              <a:t> ho sempre utilizzato la prenotazione con impegnativa in anticipo rispetto alla visita e quindi non ho dovuto mai pagare: 1 (0.3%)</a:t>
            </a:r>
          </a:p>
          <a:p>
            <a:r>
              <a:rPr lang="it-IT" sz="1000" dirty="0" err="1">
                <a:latin typeface="Calibri" panose="020F0502020204030204" pitchFamily="34" charset="0"/>
              </a:rPr>
              <a:t>Check</a:t>
            </a:r>
            <a:r>
              <a:rPr lang="it-IT" sz="1000" dirty="0">
                <a:latin typeface="Calibri" panose="020F0502020204030204" pitchFamily="34" charset="0"/>
              </a:rPr>
              <a:t> suggerito da medico INFN, prescritto da Medico ASL, ma non rimborsato </a:t>
            </a:r>
            <a:r>
              <a:rPr lang="it-IT" sz="1000" dirty="0" err="1">
                <a:latin typeface="Calibri" panose="020F0502020204030204" pitchFamily="34" charset="0"/>
              </a:rPr>
              <a:t>perche</a:t>
            </a:r>
            <a:r>
              <a:rPr lang="it-IT" sz="1000" dirty="0">
                <a:latin typeface="Calibri" panose="020F0502020204030204" pitchFamily="34" charset="0"/>
              </a:rPr>
              <a:t>' ritenuto di checkup e quindi non rimborsabile: 1 (0.3%)</a:t>
            </a:r>
          </a:p>
          <a:p>
            <a:r>
              <a:rPr lang="it-IT" sz="1000" dirty="0">
                <a:latin typeface="Calibri" panose="020F0502020204030204" pitchFamily="34" charset="0"/>
              </a:rPr>
              <a:t>TENDONO SEMPRE A TROVARE CAVILLI PER RIMBORSARE APPLICANDO LA FRANCHIGIA MAGGIORE ANCHE QUANDO SI TRATTA DI PRATICHE POST INTERVENTO, INOLTRE LE PRATICHE DI INTERVENTO IN ASSISTENZA DIRETTA SI CHIUDONO DOPO TROPPO TEMPO E FINCHE' NON E' CHIUSA QUELLA PRINCIPALE LE PRATICHE POST INTERV RESTANO SOSPESE, RICHIEDONO SEMPRE UN REFERTO DELLE VISITE COSA MAI AVVENUTA PRIMA O CON ALTRE COMPAGNIE: 1 (0.3%)</a:t>
            </a:r>
          </a:p>
          <a:p>
            <a:r>
              <a:rPr lang="it-IT" sz="1000" dirty="0">
                <a:latin typeface="Calibri" panose="020F0502020204030204" pitchFamily="34" charset="0"/>
              </a:rPr>
              <a:t>semplici otturazioni presso struttura convenzionata (ma da contratto non sono previste): 1 (0.3%)</a:t>
            </a:r>
          </a:p>
          <a:p>
            <a:r>
              <a:rPr lang="it-IT" sz="1000" dirty="0">
                <a:latin typeface="Calibri" panose="020F0502020204030204" pitchFamily="34" charset="0"/>
              </a:rPr>
              <a:t>non tutte le analisi effettuate in struttura non convenzionata con ticket: 1 (0.3%)</a:t>
            </a:r>
          </a:p>
          <a:p>
            <a:r>
              <a:rPr lang="it-IT" sz="1000" dirty="0">
                <a:latin typeface="Calibri" panose="020F0502020204030204" pitchFamily="34" charset="0"/>
              </a:rPr>
              <a:t>Non ho mai avuto bisogno: 1 (0.3%)</a:t>
            </a:r>
          </a:p>
          <a:p>
            <a:r>
              <a:rPr lang="it-IT" sz="1000" dirty="0">
                <a:latin typeface="Calibri" panose="020F0502020204030204" pitchFamily="34" charset="0"/>
              </a:rPr>
              <a:t>Terapie non incluse, rimborso parziale visite specialistiche libere: 1 (0.3%)</a:t>
            </a:r>
          </a:p>
          <a:p>
            <a:r>
              <a:rPr lang="it-IT" sz="1000" dirty="0">
                <a:latin typeface="Calibri" panose="020F0502020204030204" pitchFamily="34" charset="0"/>
              </a:rPr>
              <a:t>Non ho avuto bisogno di rimborsi: 1 (0.3%)</a:t>
            </a:r>
          </a:p>
          <a:p>
            <a:r>
              <a:rPr lang="it-IT" sz="1000" dirty="0">
                <a:latin typeface="Calibri" panose="020F0502020204030204" pitchFamily="34" charset="0"/>
              </a:rPr>
              <a:t>non ricordo: 1 (0.3%)</a:t>
            </a:r>
          </a:p>
          <a:p>
            <a:r>
              <a:rPr lang="it-IT" sz="1000" dirty="0">
                <a:latin typeface="Calibri" panose="020F0502020204030204" pitchFamily="34" charset="0"/>
              </a:rPr>
              <a:t>Fisioterapia da Fisioterapista con diploma regionale </a:t>
            </a:r>
            <a:r>
              <a:rPr lang="it-IT" sz="1000" dirty="0" err="1">
                <a:latin typeface="Calibri" panose="020F0502020204030204" pitchFamily="34" charset="0"/>
              </a:rPr>
              <a:t>anzichè</a:t>
            </a:r>
            <a:r>
              <a:rPr lang="it-IT" sz="1000" dirty="0">
                <a:latin typeface="Calibri" panose="020F0502020204030204" pitchFamily="34" charset="0"/>
              </a:rPr>
              <a:t> universitario. Ho subito infortunio e ho dovuto riabilitare a seguito di due interventi. Dopo il primo ho avuto il rimborso, dopo il secondo no: 1 (0.3%).</a:t>
            </a:r>
          </a:p>
          <a:p>
            <a:r>
              <a:rPr lang="it-IT" sz="1000" dirty="0">
                <a:latin typeface="Calibri" panose="020F0502020204030204" pitchFamily="34" charset="0"/>
              </a:rPr>
              <a:t>A volte dopo ripetute insistenze per telefono ed e-mail: 1 (0.3%)</a:t>
            </a:r>
          </a:p>
          <a:p>
            <a:r>
              <a:rPr lang="it-IT" sz="1000" dirty="0">
                <a:latin typeface="Calibri" panose="020F0502020204030204" pitchFamily="34" charset="0"/>
              </a:rPr>
              <a:t>Spesso ho avuto problemi di rimborso mi chiedevano documentazione aggiuntiva non sempre di facile reperibilità ad esempio per un intervento di chirurgia ambulatoriale un certificato della struttura mai avuto: 1 (0.3</a:t>
            </a:r>
            <a:r>
              <a:rPr lang="it-IT" sz="1000" dirty="0" smtClean="0">
                <a:latin typeface="Calibri" panose="020F0502020204030204" pitchFamily="34" charset="0"/>
              </a:rPr>
              <a:t>%)</a:t>
            </a:r>
            <a:endParaRPr lang="it-IT" sz="1000" dirty="0">
              <a:latin typeface="Calibri" panose="020F0502020204030204" pitchFamily="34" charset="0"/>
            </a:endParaRPr>
          </a:p>
        </p:txBody>
      </p:sp>
    </p:spTree>
    <p:extLst>
      <p:ext uri="{BB962C8B-B14F-4D97-AF65-F5344CB8AC3E}">
        <p14:creationId xmlns:p14="http://schemas.microsoft.com/office/powerpoint/2010/main" val="359194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3" name="CasellaDiTesto 2"/>
          <p:cNvSpPr txBox="1"/>
          <p:nvPr/>
        </p:nvSpPr>
        <p:spPr>
          <a:xfrm>
            <a:off x="467544" y="836712"/>
            <a:ext cx="8136904" cy="5478423"/>
          </a:xfrm>
          <a:prstGeom prst="rect">
            <a:avLst/>
          </a:prstGeom>
          <a:noFill/>
        </p:spPr>
        <p:txBody>
          <a:bodyPr wrap="square" rtlCol="0">
            <a:spAutoFit/>
          </a:bodyPr>
          <a:lstStyle/>
          <a:p>
            <a:r>
              <a:rPr lang="it-IT" sz="1000" dirty="0" err="1">
                <a:latin typeface="Calibri" panose="020F0502020204030204" pitchFamily="34" charset="0"/>
              </a:rPr>
              <a:t>Follow</a:t>
            </a:r>
            <a:r>
              <a:rPr lang="it-IT" sz="1000" dirty="0">
                <a:latin typeface="Calibri" panose="020F0502020204030204" pitchFamily="34" charset="0"/>
              </a:rPr>
              <a:t> up oncologico: 1 (0.3%)</a:t>
            </a:r>
          </a:p>
          <a:p>
            <a:r>
              <a:rPr lang="it-IT" sz="1000" dirty="0">
                <a:latin typeface="Calibri" panose="020F0502020204030204" pitchFamily="34" charset="0"/>
              </a:rPr>
              <a:t>Psicoterapia: 1 (0.3%)</a:t>
            </a:r>
          </a:p>
          <a:p>
            <a:r>
              <a:rPr lang="it-IT" sz="1000" dirty="0">
                <a:latin typeface="Calibri" panose="020F0502020204030204" pitchFamily="34" charset="0"/>
              </a:rPr>
              <a:t>PRESTAZIONI NON COPERTE (ES. RADIOGRAFIA ALLA SPALLA): 1 (0.3%)</a:t>
            </a:r>
          </a:p>
          <a:p>
            <a:r>
              <a:rPr lang="it-IT" sz="1000" dirty="0">
                <a:latin typeface="Calibri" panose="020F0502020204030204" pitchFamily="34" charset="0"/>
              </a:rPr>
              <a:t>Rimborsi solo Parziali: 1 (0.3%)</a:t>
            </a:r>
          </a:p>
          <a:p>
            <a:r>
              <a:rPr lang="it-IT" sz="1000" dirty="0">
                <a:latin typeface="Calibri" panose="020F0502020204030204" pitchFamily="34" charset="0"/>
              </a:rPr>
              <a:t>NON HO AVUTO RIMBORSO SUI TICKET SANITARI CHE RIGUARDAVANO L'EPILUMINESCENZA (PERCHE' OGNI VOLTA MI CHIEDEVANO L'ESAME ISOTOLOGICO) E PER L'OMOCISTEINA (DOVEVA ESSERE CORREDATO DA UNA RELAZIONE MEDICA): 1 (0.3%)</a:t>
            </a:r>
          </a:p>
          <a:p>
            <a:r>
              <a:rPr lang="it-IT" sz="1000" dirty="0">
                <a:latin typeface="Calibri" panose="020F0502020204030204" pitchFamily="34" charset="0"/>
              </a:rPr>
              <a:t>Psicoterapia, cure odontoiatriche: 1 (0.3%)</a:t>
            </a:r>
          </a:p>
          <a:p>
            <a:r>
              <a:rPr lang="it-IT" sz="1000" dirty="0">
                <a:latin typeface="Calibri" panose="020F0502020204030204" pitchFamily="34" charset="0"/>
              </a:rPr>
              <a:t>ticket per mappatura nei: 1 (0.3%)</a:t>
            </a:r>
          </a:p>
          <a:p>
            <a:r>
              <a:rPr lang="it-IT" sz="1000" dirty="0">
                <a:latin typeface="Calibri" panose="020F0502020204030204" pitchFamily="34" charset="0"/>
              </a:rPr>
              <a:t>Visite che non prevedevano impegnativa del medico: 1 (0.3%)</a:t>
            </a:r>
          </a:p>
          <a:p>
            <a:r>
              <a:rPr lang="it-IT" sz="1000" dirty="0">
                <a:latin typeface="Calibri" panose="020F0502020204030204" pitchFamily="34" charset="0"/>
              </a:rPr>
              <a:t>non ricordo se ci sono state prestazioni non rimborsate: 1 (0.3%)</a:t>
            </a:r>
          </a:p>
          <a:p>
            <a:r>
              <a:rPr lang="it-IT" sz="1000" dirty="0">
                <a:latin typeface="Calibri" panose="020F0502020204030204" pitchFamily="34" charset="0"/>
              </a:rPr>
              <a:t>Non ho chiesto alcun rimborso: 1 (0.3%)</a:t>
            </a:r>
          </a:p>
          <a:p>
            <a:r>
              <a:rPr lang="it-IT" sz="1000" dirty="0">
                <a:latin typeface="Calibri" panose="020F0502020204030204" pitchFamily="34" charset="0"/>
              </a:rPr>
              <a:t>Parziale rimborso prestazione struttura estera: 1 (0.3%)</a:t>
            </a:r>
          </a:p>
          <a:p>
            <a:r>
              <a:rPr lang="it-IT" sz="1000" dirty="0">
                <a:latin typeface="Calibri" panose="020F0502020204030204" pitchFamily="34" charset="0"/>
              </a:rPr>
              <a:t>Nessuna: 1 (0.3%)</a:t>
            </a:r>
          </a:p>
          <a:p>
            <a:r>
              <a:rPr lang="it-IT" sz="1000" dirty="0">
                <a:latin typeface="Calibri" panose="020F0502020204030204" pitchFamily="34" charset="0"/>
              </a:rPr>
              <a:t>Rimborso da struttura pubblica: 1 (0.3%)</a:t>
            </a:r>
          </a:p>
          <a:p>
            <a:r>
              <a:rPr lang="it-IT" sz="1000" dirty="0">
                <a:latin typeface="Calibri" panose="020F0502020204030204" pitchFamily="34" charset="0"/>
              </a:rPr>
              <a:t>ticket pronto soccorso per mal di denti: 1 (0.3%)</a:t>
            </a:r>
          </a:p>
          <a:p>
            <a:r>
              <a:rPr lang="it-IT" sz="1000" dirty="0">
                <a:latin typeface="Calibri" panose="020F0502020204030204" pitchFamily="34" charset="0"/>
              </a:rPr>
              <a:t>Ticket SSN: Respinta una volta per carenza di documentazione, ripresentata la domanda con integrazione della documentazione respinta nuovamente ed accettata solo dopo aver chiamato il numero verde dove hanno constatato che c'era tutta la documentazione richiesta.  Per due volte e rimborsate dopo aver integrato la richiesta: 1 (0.3%)</a:t>
            </a:r>
          </a:p>
          <a:p>
            <a:r>
              <a:rPr lang="it-IT" sz="1000" dirty="0">
                <a:latin typeface="Calibri" panose="020F0502020204030204" pitchFamily="34" charset="0"/>
              </a:rPr>
              <a:t>Ricovero per intervento chirurgico: 1 (0.3%)</a:t>
            </a:r>
          </a:p>
          <a:p>
            <a:r>
              <a:rPr lang="it-IT" sz="1000" dirty="0">
                <a:latin typeface="Calibri" panose="020F0502020204030204" pitchFamily="34" charset="0"/>
              </a:rPr>
              <a:t>Non ho ancora mai usato la polizza RBM: 1 (0.3%)</a:t>
            </a:r>
          </a:p>
          <a:p>
            <a:r>
              <a:rPr lang="it-IT" sz="1000" dirty="0">
                <a:latin typeface="Calibri" panose="020F0502020204030204" pitchFamily="34" charset="0"/>
              </a:rPr>
              <a:t>Gnatologia: 1 (0.3%)</a:t>
            </a:r>
          </a:p>
          <a:p>
            <a:r>
              <a:rPr lang="it-IT" sz="1000" dirty="0">
                <a:latin typeface="Calibri" panose="020F0502020204030204" pitchFamily="34" charset="0"/>
              </a:rPr>
              <a:t>non ho mai richiesto rimborsi ho sempre chiesto l'autorizzazione diretta in strutture convenzionate: 1 (0.3%)</a:t>
            </a:r>
          </a:p>
          <a:p>
            <a:r>
              <a:rPr lang="it-IT" sz="1000" dirty="0">
                <a:latin typeface="Calibri" panose="020F0502020204030204" pitchFamily="34" charset="0"/>
              </a:rPr>
              <a:t>non ho richiesto rimborsi </a:t>
            </a:r>
            <a:r>
              <a:rPr lang="it-IT" sz="1000" dirty="0" err="1">
                <a:latin typeface="Calibri" panose="020F0502020204030204" pitchFamily="34" charset="0"/>
              </a:rPr>
              <a:t>perchè</a:t>
            </a:r>
            <a:r>
              <a:rPr lang="it-IT" sz="1000" dirty="0">
                <a:latin typeface="Calibri" panose="020F0502020204030204" pitchFamily="34" charset="0"/>
              </a:rPr>
              <a:t> le poche volte che li avevo richiesti  era troppo complicato...: 1 (0.3%)</a:t>
            </a:r>
          </a:p>
          <a:p>
            <a:r>
              <a:rPr lang="it-IT" sz="1000" dirty="0">
                <a:latin typeface="Calibri" panose="020F0502020204030204" pitchFamily="34" charset="0"/>
              </a:rPr>
              <a:t>mai utilizzata: 1 (0.3%)</a:t>
            </a:r>
          </a:p>
          <a:p>
            <a:r>
              <a:rPr lang="it-IT" sz="1000" dirty="0">
                <a:latin typeface="Calibri" panose="020F0502020204030204" pitchFamily="34" charset="0"/>
              </a:rPr>
              <a:t>quasi tutte le rimborsate però inizialmente sono state rifiutate e le ho reiterate aggiungendo la cartella clinica/diagnosi: 1 (0.3%)</a:t>
            </a:r>
          </a:p>
          <a:p>
            <a:r>
              <a:rPr lang="it-IT" sz="1000" dirty="0">
                <a:latin typeface="Calibri" panose="020F0502020204030204" pitchFamily="34" charset="0"/>
              </a:rPr>
              <a:t>NON HO RICHIESTO RIMBORSI: 1 (0.3%)</a:t>
            </a:r>
          </a:p>
          <a:p>
            <a:r>
              <a:rPr lang="it-IT" sz="1000" dirty="0">
                <a:latin typeface="Calibri" panose="020F0502020204030204" pitchFamily="34" charset="0"/>
              </a:rPr>
              <a:t>Per l'unica prestazione accettata, hanno pagato loro la struttura convenzionata: 1 (0.3%)</a:t>
            </a:r>
          </a:p>
          <a:p>
            <a:r>
              <a:rPr lang="it-IT" sz="1000" dirty="0">
                <a:latin typeface="Calibri" panose="020F0502020204030204" pitchFamily="34" charset="0"/>
              </a:rPr>
              <a:t>Terapia ad ultrasuoni: 1 (0.3%)</a:t>
            </a:r>
          </a:p>
          <a:p>
            <a:r>
              <a:rPr lang="it-IT" sz="1000" dirty="0">
                <a:latin typeface="Calibri" panose="020F0502020204030204" pitchFamily="34" charset="0"/>
              </a:rPr>
              <a:t>SPESE ISTRUZIONE PRATICA ( COSTO  RILASCIO CARTELLA CLINICA): 1 (0.3%)</a:t>
            </a:r>
          </a:p>
          <a:p>
            <a:r>
              <a:rPr lang="it-IT" sz="1000" dirty="0">
                <a:latin typeface="Calibri" panose="020F0502020204030204" pitchFamily="34" charset="0"/>
              </a:rPr>
              <a:t>quelle non previste o dove non c'era indicazione di patologia nella ricetta: 1 (0.3%)</a:t>
            </a:r>
          </a:p>
          <a:p>
            <a:r>
              <a:rPr lang="it-IT" sz="1000" dirty="0">
                <a:latin typeface="Calibri" panose="020F0502020204030204" pitchFamily="34" charset="0"/>
              </a:rPr>
              <a:t>Tutori e stampelle per frattura gamba: 1 (0.3%)</a:t>
            </a:r>
          </a:p>
          <a:p>
            <a:r>
              <a:rPr lang="it-IT" sz="1000" dirty="0">
                <a:latin typeface="Calibri" panose="020F0502020204030204" pitchFamily="34" charset="0"/>
              </a:rPr>
              <a:t>igiene dentale: 1 (0.3%)</a:t>
            </a:r>
          </a:p>
          <a:p>
            <a:r>
              <a:rPr lang="it-IT" sz="1000" dirty="0">
                <a:latin typeface="Calibri" panose="020F0502020204030204" pitchFamily="34" charset="0"/>
              </a:rPr>
              <a:t>altri sussidi medici: 1 (0.3%)</a:t>
            </a:r>
          </a:p>
          <a:p>
            <a:r>
              <a:rPr lang="it-IT" sz="1000" dirty="0">
                <a:latin typeface="Calibri" panose="020F0502020204030204" pitchFamily="34" charset="0"/>
              </a:rPr>
              <a:t>NON HO MAI AVUTO BISOGNO DELLA POLIZZA RBM: 1 (0.3%)</a:t>
            </a:r>
          </a:p>
          <a:p>
            <a:r>
              <a:rPr lang="it-IT" sz="1000" dirty="0">
                <a:latin typeface="Calibri" panose="020F0502020204030204" pitchFamily="34" charset="0"/>
              </a:rPr>
              <a:t>NON RIMBORSATO DAY HOSPITAL: 1 (0.3</a:t>
            </a:r>
            <a:r>
              <a:rPr lang="it-IT" sz="1000" dirty="0" smtClean="0">
                <a:latin typeface="Calibri" panose="020F0502020204030204" pitchFamily="34" charset="0"/>
              </a:rPr>
              <a:t>%)</a:t>
            </a:r>
            <a:endParaRPr lang="it-IT" sz="1000" dirty="0">
              <a:latin typeface="Calibri" panose="020F0502020204030204" pitchFamily="34" charset="0"/>
            </a:endParaRPr>
          </a:p>
        </p:txBody>
      </p:sp>
    </p:spTree>
    <p:extLst>
      <p:ext uri="{BB962C8B-B14F-4D97-AF65-F5344CB8AC3E}">
        <p14:creationId xmlns:p14="http://schemas.microsoft.com/office/powerpoint/2010/main" val="393910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2791"/>
            <a:ext cx="9144000" cy="533921"/>
          </a:xfrm>
        </p:spPr>
        <p:txBody>
          <a:bodyPr>
            <a:noAutofit/>
          </a:bodyPr>
          <a:lstStyle/>
          <a:p>
            <a:r>
              <a:rPr lang="en-US" sz="3200" b="1" dirty="0" err="1" smtClean="0">
                <a:solidFill>
                  <a:srgbClr val="FF0000"/>
                </a:solidFill>
              </a:rPr>
              <a:t>Risultati</a:t>
            </a:r>
            <a:r>
              <a:rPr lang="en-US" sz="3200" b="1" dirty="0" smtClean="0">
                <a:solidFill>
                  <a:srgbClr val="FF0000"/>
                </a:solidFill>
              </a:rPr>
              <a:t> </a:t>
            </a:r>
            <a:r>
              <a:rPr lang="en-US" sz="3200" b="1" dirty="0" err="1" smtClean="0">
                <a:solidFill>
                  <a:srgbClr val="FF0000"/>
                </a:solidFill>
              </a:rPr>
              <a:t>sondaggio</a:t>
            </a:r>
            <a:r>
              <a:rPr lang="en-US" sz="3200" b="1" dirty="0" smtClean="0">
                <a:solidFill>
                  <a:srgbClr val="FF0000"/>
                </a:solidFill>
              </a:rPr>
              <a:t> </a:t>
            </a:r>
            <a:r>
              <a:rPr lang="en-US" sz="3200" b="1" dirty="0" err="1" smtClean="0">
                <a:solidFill>
                  <a:srgbClr val="FF0000"/>
                </a:solidFill>
              </a:rPr>
              <a:t>gradimento</a:t>
            </a:r>
            <a:r>
              <a:rPr lang="en-US" sz="3200" b="1" dirty="0" smtClean="0">
                <a:solidFill>
                  <a:srgbClr val="FF0000"/>
                </a:solidFill>
              </a:rPr>
              <a:t> </a:t>
            </a:r>
            <a:r>
              <a:rPr lang="en-US" sz="3200" b="1" dirty="0" err="1" smtClean="0">
                <a:solidFill>
                  <a:srgbClr val="FF0000"/>
                </a:solidFill>
              </a:rPr>
              <a:t>polizza</a:t>
            </a:r>
            <a:r>
              <a:rPr lang="en-US" sz="3200" b="1" dirty="0" smtClean="0">
                <a:solidFill>
                  <a:srgbClr val="FF0000"/>
                </a:solidFill>
              </a:rPr>
              <a:t> RBM</a:t>
            </a:r>
            <a:endParaRPr lang="en-US" sz="3200" b="1" dirty="0">
              <a:solidFill>
                <a:srgbClr val="FF0000"/>
              </a:solidFill>
            </a:endParaRPr>
          </a:p>
        </p:txBody>
      </p:sp>
      <p:sp>
        <p:nvSpPr>
          <p:cNvPr id="4" name="Segnaposto piè di pagina 3"/>
          <p:cNvSpPr>
            <a:spLocks noGrp="1"/>
          </p:cNvSpPr>
          <p:nvPr>
            <p:ph type="ftr" sz="quarter" idx="12"/>
          </p:nvPr>
        </p:nvSpPr>
        <p:spPr>
          <a:xfrm>
            <a:off x="659165" y="6356350"/>
            <a:ext cx="5785043" cy="365125"/>
          </a:xfrm>
        </p:spPr>
        <p:txBody>
          <a:bodyPr/>
          <a:lstStyle/>
          <a:p>
            <a:r>
              <a:rPr lang="it-IT" smtClean="0"/>
              <a:t>Assemblea rappresentanti </a:t>
            </a:r>
            <a:r>
              <a:rPr lang="it-IT" dirty="0" smtClean="0"/>
              <a:t>AT – Roma  - 30/10/2019</a:t>
            </a:r>
            <a:endParaRPr lang="en-US" dirty="0"/>
          </a:p>
        </p:txBody>
      </p:sp>
      <p:sp>
        <p:nvSpPr>
          <p:cNvPr id="3" name="CasellaDiTesto 2"/>
          <p:cNvSpPr txBox="1"/>
          <p:nvPr/>
        </p:nvSpPr>
        <p:spPr>
          <a:xfrm>
            <a:off x="467544" y="836712"/>
            <a:ext cx="8136904" cy="1015663"/>
          </a:xfrm>
          <a:prstGeom prst="rect">
            <a:avLst/>
          </a:prstGeom>
          <a:noFill/>
        </p:spPr>
        <p:txBody>
          <a:bodyPr wrap="square" rtlCol="0">
            <a:spAutoFit/>
          </a:bodyPr>
          <a:lstStyle/>
          <a:p>
            <a:r>
              <a:rPr lang="it-IT" sz="1000" dirty="0">
                <a:latin typeface="Calibri" panose="020F0502020204030204" pitchFamily="34" charset="0"/>
              </a:rPr>
              <a:t>Fisioterapia alla spalla: 1 (0.3%)</a:t>
            </a:r>
          </a:p>
          <a:p>
            <a:r>
              <a:rPr lang="it-IT" sz="1000" dirty="0">
                <a:latin typeface="Calibri" panose="020F0502020204030204" pitchFamily="34" charset="0"/>
              </a:rPr>
              <a:t>alcune dichiarate fuori copertura in modo pretestuoso: 1 (0.3%)</a:t>
            </a:r>
          </a:p>
          <a:p>
            <a:r>
              <a:rPr lang="it-IT" sz="1000" dirty="0">
                <a:latin typeface="Calibri" panose="020F0502020204030204" pitchFamily="34" charset="0"/>
              </a:rPr>
              <a:t>Al momento non ho mai usato: 1 (0.3%)</a:t>
            </a:r>
          </a:p>
          <a:p>
            <a:r>
              <a:rPr lang="it-IT" sz="1000" dirty="0">
                <a:latin typeface="Calibri" panose="020F0502020204030204" pitchFamily="34" charset="0"/>
              </a:rPr>
              <a:t>Un’ecografia con ticket SSN non è stata approvata: 1 (0.3%)</a:t>
            </a:r>
          </a:p>
          <a:p>
            <a:r>
              <a:rPr lang="it-IT" sz="1000" dirty="0">
                <a:latin typeface="Calibri" panose="020F0502020204030204" pitchFamily="34" charset="0"/>
              </a:rPr>
              <a:t>alcune visite contestate dove si richiedevano tutti gli esiti, anche degli interventi: 1 (0.3%)</a:t>
            </a:r>
          </a:p>
          <a:p>
            <a:r>
              <a:rPr lang="it-IT" sz="1000" dirty="0">
                <a:latin typeface="Calibri" panose="020F0502020204030204" pitchFamily="34" charset="0"/>
              </a:rPr>
              <a:t>Indennità sostitutiva di ricovero: 1 (0.3%)</a:t>
            </a:r>
          </a:p>
        </p:txBody>
      </p:sp>
    </p:spTree>
    <p:extLst>
      <p:ext uri="{BB962C8B-B14F-4D97-AF65-F5344CB8AC3E}">
        <p14:creationId xmlns:p14="http://schemas.microsoft.com/office/powerpoint/2010/main" val="3736949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171</TotalTime>
  <Words>5182</Words>
  <Application>Microsoft Office PowerPoint</Application>
  <PresentationFormat>Presentazione su schermo (4:3)</PresentationFormat>
  <Paragraphs>345</Paragraphs>
  <Slides>25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25</vt:i4>
      </vt:variant>
    </vt:vector>
  </HeadingPairs>
  <TitlesOfParts>
    <vt:vector size="32" baseType="lpstr">
      <vt:lpstr>Arial</vt:lpstr>
      <vt:lpstr>Calibri</vt:lpstr>
      <vt:lpstr>Century Gothic</vt:lpstr>
      <vt:lpstr>Courier New</vt:lpstr>
      <vt:lpstr>Palatino Linotype</vt:lpstr>
      <vt:lpstr>Times New Roman</vt:lpstr>
      <vt:lpstr>Executive</vt:lpstr>
      <vt:lpstr>Presentazione standard di PowerPoint</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Risultati sondaggio gradimento polizza RBM</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michinelli</dc:creator>
  <cp:lastModifiedBy>Marino Nicoletto</cp:lastModifiedBy>
  <cp:revision>19</cp:revision>
  <dcterms:created xsi:type="dcterms:W3CDTF">2019-10-10T06:43:26Z</dcterms:created>
  <dcterms:modified xsi:type="dcterms:W3CDTF">2019-11-04T12:23:23Z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-551401698</vt:i4>
  </property>
  <property fmtid="{D5CDD505-2E9C-101B-9397-08002B2CF9AE}" pid="3" name="_NewReviewCycle">
    <vt:lpwstr/>
  </property>
  <property fmtid="{D5CDD505-2E9C-101B-9397-08002B2CF9AE}" pid="4" name="_EmailSubject">
    <vt:lpwstr>Presentazione sul Gr. lavoro Rappr. Amministr./Tecnici polizza sanitaria </vt:lpwstr>
  </property>
  <property fmtid="{D5CDD505-2E9C-101B-9397-08002B2CF9AE}" pid="5" name="_AuthorEmail">
    <vt:lpwstr>roberto.michinelli@bo.infn.it</vt:lpwstr>
  </property>
  <property fmtid="{D5CDD505-2E9C-101B-9397-08002B2CF9AE}" pid="6" name="_AuthorEmailDisplayName">
    <vt:lpwstr>Roberto Michinelli</vt:lpwstr>
  </property>
  <property fmtid="{D5CDD505-2E9C-101B-9397-08002B2CF9AE}" pid="7" name="_PreviousAdHocReviewCycleID">
    <vt:i4>-551401698</vt:i4>
  </property>
</Properties>
</file>