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77" r:id="rId2"/>
    <p:sldId id="276" r:id="rId3"/>
    <p:sldId id="278" r:id="rId4"/>
    <p:sldId id="279" r:id="rId5"/>
    <p:sldId id="280" r:id="rId6"/>
    <p:sldId id="284" r:id="rId7"/>
    <p:sldId id="283" r:id="rId8"/>
    <p:sldId id="281" r:id="rId9"/>
    <p:sldId id="282"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3F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4674"/>
  </p:normalViewPr>
  <p:slideViewPr>
    <p:cSldViewPr snapToGrid="0" snapToObjects="1">
      <p:cViewPr varScale="1">
        <p:scale>
          <a:sx n="88" d="100"/>
          <a:sy n="88" d="100"/>
        </p:scale>
        <p:origin x="-725"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0741CFD-A170-4B47-A245-B053707DACCB}"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D830A-08ED-2C4A-8C06-9EED5011CB5C}" type="slidenum">
              <a:rPr lang="en-US" smtClean="0"/>
              <a:t>‹#›</a:t>
            </a:fld>
            <a:endParaRPr lang="en-US"/>
          </a:p>
        </p:txBody>
      </p:sp>
    </p:spTree>
    <p:extLst>
      <p:ext uri="{BB962C8B-B14F-4D97-AF65-F5344CB8AC3E}">
        <p14:creationId xmlns:p14="http://schemas.microsoft.com/office/powerpoint/2010/main" val="1971457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741CFD-A170-4B47-A245-B053707DACCB}"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D830A-08ED-2C4A-8C06-9EED5011CB5C}" type="slidenum">
              <a:rPr lang="en-US" smtClean="0"/>
              <a:t>‹#›</a:t>
            </a:fld>
            <a:endParaRPr lang="en-US"/>
          </a:p>
        </p:txBody>
      </p:sp>
    </p:spTree>
    <p:extLst>
      <p:ext uri="{BB962C8B-B14F-4D97-AF65-F5344CB8AC3E}">
        <p14:creationId xmlns:p14="http://schemas.microsoft.com/office/powerpoint/2010/main" val="1516634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741CFD-A170-4B47-A245-B053707DACCB}"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D830A-08ED-2C4A-8C06-9EED5011CB5C}" type="slidenum">
              <a:rPr lang="en-US" smtClean="0"/>
              <a:t>‹#›</a:t>
            </a:fld>
            <a:endParaRPr lang="en-US"/>
          </a:p>
        </p:txBody>
      </p:sp>
    </p:spTree>
    <p:extLst>
      <p:ext uri="{BB962C8B-B14F-4D97-AF65-F5344CB8AC3E}">
        <p14:creationId xmlns:p14="http://schemas.microsoft.com/office/powerpoint/2010/main" val="2361314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741CFD-A170-4B47-A245-B053707DACCB}"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D830A-08ED-2C4A-8C06-9EED5011CB5C}" type="slidenum">
              <a:rPr lang="en-US" smtClean="0"/>
              <a:t>‹#›</a:t>
            </a:fld>
            <a:endParaRPr lang="en-US"/>
          </a:p>
        </p:txBody>
      </p:sp>
    </p:spTree>
    <p:extLst>
      <p:ext uri="{BB962C8B-B14F-4D97-AF65-F5344CB8AC3E}">
        <p14:creationId xmlns:p14="http://schemas.microsoft.com/office/powerpoint/2010/main" val="818993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741CFD-A170-4B47-A245-B053707DACCB}" type="datetimeFigureOut">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D830A-08ED-2C4A-8C06-9EED5011CB5C}" type="slidenum">
              <a:rPr lang="en-US" smtClean="0"/>
              <a:t>‹#›</a:t>
            </a:fld>
            <a:endParaRPr lang="en-US"/>
          </a:p>
        </p:txBody>
      </p:sp>
    </p:spTree>
    <p:extLst>
      <p:ext uri="{BB962C8B-B14F-4D97-AF65-F5344CB8AC3E}">
        <p14:creationId xmlns:p14="http://schemas.microsoft.com/office/powerpoint/2010/main" val="4190624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741CFD-A170-4B47-A245-B053707DACCB}" type="datetimeFigureOut">
              <a:rPr lang="en-US" smtClean="0"/>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3D830A-08ED-2C4A-8C06-9EED5011CB5C}" type="slidenum">
              <a:rPr lang="en-US" smtClean="0"/>
              <a:t>‹#›</a:t>
            </a:fld>
            <a:endParaRPr lang="en-US"/>
          </a:p>
        </p:txBody>
      </p:sp>
    </p:spTree>
    <p:extLst>
      <p:ext uri="{BB962C8B-B14F-4D97-AF65-F5344CB8AC3E}">
        <p14:creationId xmlns:p14="http://schemas.microsoft.com/office/powerpoint/2010/main" val="2948070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0741CFD-A170-4B47-A245-B053707DACCB}" type="datetimeFigureOut">
              <a:rPr lang="en-US" smtClean="0"/>
              <a:t>10/9/2019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3D830A-08ED-2C4A-8C06-9EED5011CB5C}" type="slidenum">
              <a:rPr lang="en-US" smtClean="0"/>
              <a:t>‹#›</a:t>
            </a:fld>
            <a:endParaRPr lang="en-US"/>
          </a:p>
        </p:txBody>
      </p:sp>
    </p:spTree>
    <p:extLst>
      <p:ext uri="{BB962C8B-B14F-4D97-AF65-F5344CB8AC3E}">
        <p14:creationId xmlns:p14="http://schemas.microsoft.com/office/powerpoint/2010/main" val="3941807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741CFD-A170-4B47-A245-B053707DACCB}" type="datetimeFigureOut">
              <a:rPr lang="en-US" smtClean="0"/>
              <a:t>10/9/2019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3D830A-08ED-2C4A-8C06-9EED5011CB5C}" type="slidenum">
              <a:rPr lang="en-US" smtClean="0"/>
              <a:t>‹#›</a:t>
            </a:fld>
            <a:endParaRPr lang="en-US"/>
          </a:p>
        </p:txBody>
      </p:sp>
    </p:spTree>
    <p:extLst>
      <p:ext uri="{BB962C8B-B14F-4D97-AF65-F5344CB8AC3E}">
        <p14:creationId xmlns:p14="http://schemas.microsoft.com/office/powerpoint/2010/main" val="583911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741CFD-A170-4B47-A245-B053707DACCB}" type="datetimeFigureOut">
              <a:rPr lang="en-US" smtClean="0"/>
              <a:t>10/9/2019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3D830A-08ED-2C4A-8C06-9EED5011CB5C}" type="slidenum">
              <a:rPr lang="en-US" smtClean="0"/>
              <a:t>‹#›</a:t>
            </a:fld>
            <a:endParaRPr lang="en-US"/>
          </a:p>
        </p:txBody>
      </p:sp>
    </p:spTree>
    <p:extLst>
      <p:ext uri="{BB962C8B-B14F-4D97-AF65-F5344CB8AC3E}">
        <p14:creationId xmlns:p14="http://schemas.microsoft.com/office/powerpoint/2010/main" val="544284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741CFD-A170-4B47-A245-B053707DACCB}" type="datetimeFigureOut">
              <a:rPr lang="en-US" smtClean="0"/>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3D830A-08ED-2C4A-8C06-9EED5011CB5C}" type="slidenum">
              <a:rPr lang="en-US" smtClean="0"/>
              <a:t>‹#›</a:t>
            </a:fld>
            <a:endParaRPr lang="en-US"/>
          </a:p>
        </p:txBody>
      </p:sp>
    </p:spTree>
    <p:extLst>
      <p:ext uri="{BB962C8B-B14F-4D97-AF65-F5344CB8AC3E}">
        <p14:creationId xmlns:p14="http://schemas.microsoft.com/office/powerpoint/2010/main" val="3467985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741CFD-A170-4B47-A245-B053707DACCB}" type="datetimeFigureOut">
              <a:rPr lang="en-US" smtClean="0"/>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3D830A-08ED-2C4A-8C06-9EED5011CB5C}" type="slidenum">
              <a:rPr lang="en-US" smtClean="0"/>
              <a:t>‹#›</a:t>
            </a:fld>
            <a:endParaRPr lang="en-US"/>
          </a:p>
        </p:txBody>
      </p:sp>
    </p:spTree>
    <p:extLst>
      <p:ext uri="{BB962C8B-B14F-4D97-AF65-F5344CB8AC3E}">
        <p14:creationId xmlns:p14="http://schemas.microsoft.com/office/powerpoint/2010/main" val="2465699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0"/>
            <a:ext cx="7886700" cy="6744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786096"/>
            <a:ext cx="7886700" cy="54318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741CFD-A170-4B47-A245-B053707DACCB}" type="datetimeFigureOut">
              <a:rPr lang="en-US" smtClean="0"/>
              <a:t>10/9/2019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100162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3D830A-08ED-2C4A-8C06-9EED5011CB5C}" type="slidenum">
              <a:rPr lang="en-US" smtClean="0"/>
              <a:t>‹#›</a:t>
            </a:fld>
            <a:endParaRPr lang="en-US"/>
          </a:p>
        </p:txBody>
      </p:sp>
    </p:spTree>
    <p:extLst>
      <p:ext uri="{BB962C8B-B14F-4D97-AF65-F5344CB8AC3E}">
        <p14:creationId xmlns:p14="http://schemas.microsoft.com/office/powerpoint/2010/main" val="8926121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0551" y="109326"/>
            <a:ext cx="8524449" cy="523220"/>
          </a:xfrm>
          <a:prstGeom prst="rect">
            <a:avLst/>
          </a:prstGeom>
          <a:noFill/>
        </p:spPr>
        <p:txBody>
          <a:bodyPr wrap="none" rtlCol="0">
            <a:spAutoFit/>
          </a:bodyPr>
          <a:lstStyle/>
          <a:p>
            <a:r>
              <a:rPr lang="en-US" sz="2800" b="1" dirty="0" smtClean="0"/>
              <a:t>Steering Committee Plans for the Yellow Reports</a:t>
            </a:r>
            <a:endParaRPr lang="en-US" sz="2800" b="1" dirty="0"/>
          </a:p>
        </p:txBody>
      </p:sp>
      <p:sp>
        <p:nvSpPr>
          <p:cNvPr id="9" name="TextBox 8"/>
          <p:cNvSpPr txBox="1"/>
          <p:nvPr/>
        </p:nvSpPr>
        <p:spPr>
          <a:xfrm>
            <a:off x="310551" y="1738981"/>
            <a:ext cx="8643668" cy="2308324"/>
          </a:xfrm>
          <a:prstGeom prst="rect">
            <a:avLst/>
          </a:prstGeom>
          <a:noFill/>
        </p:spPr>
        <p:txBody>
          <a:bodyPr wrap="square" rtlCol="0">
            <a:spAutoFit/>
          </a:bodyPr>
          <a:lstStyle/>
          <a:p>
            <a:r>
              <a:rPr lang="en-US" b="1" dirty="0"/>
              <a:t>EIC Physics and Detector Concepts: The Path to a Yellow Report</a:t>
            </a:r>
          </a:p>
          <a:p>
            <a:r>
              <a:rPr lang="en-US" dirty="0"/>
              <a:t> </a:t>
            </a:r>
          </a:p>
          <a:p>
            <a:r>
              <a:rPr lang="en-US" dirty="0"/>
              <a:t>Rolf Ent and Thomas Ullrich on behalf of the EIC User Group Steering </a:t>
            </a:r>
            <a:r>
              <a:rPr lang="en-US" dirty="0" smtClean="0"/>
              <a:t>Committee</a:t>
            </a:r>
          </a:p>
          <a:p>
            <a:endParaRPr lang="en-US" dirty="0"/>
          </a:p>
          <a:p>
            <a:r>
              <a:rPr lang="en-US" dirty="0" smtClean="0"/>
              <a:t>Note: the EIC User Group Steering Committee is working on a follow-up with more concrete logistics outline on conveners, dates/locations of various activities towards</a:t>
            </a:r>
            <a:r>
              <a:rPr lang="en-US" dirty="0"/>
              <a:t> </a:t>
            </a:r>
            <a:r>
              <a:rPr lang="en-US" dirty="0" smtClean="0"/>
              <a:t>the Yellow Report(s), and agenda for the kick-off meeting. Your input of today will be folded in also for this planning.</a:t>
            </a:r>
          </a:p>
        </p:txBody>
      </p:sp>
    </p:spTree>
    <p:extLst>
      <p:ext uri="{BB962C8B-B14F-4D97-AF65-F5344CB8AC3E}">
        <p14:creationId xmlns:p14="http://schemas.microsoft.com/office/powerpoint/2010/main" val="355475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1276C27D-14BD-44C4-8398-A82DB2BCC2D6}"/>
              </a:ext>
            </a:extLst>
          </p:cNvPr>
          <p:cNvGraphicFramePr>
            <a:graphicFrameLocks noGrp="1"/>
          </p:cNvGraphicFramePr>
          <p:nvPr>
            <p:extLst>
              <p:ext uri="{D42A27DB-BD31-4B8C-83A1-F6EECF244321}">
                <p14:modId xmlns:p14="http://schemas.microsoft.com/office/powerpoint/2010/main" val="1678108444"/>
              </p:ext>
            </p:extLst>
          </p:nvPr>
        </p:nvGraphicFramePr>
        <p:xfrm>
          <a:off x="54594" y="0"/>
          <a:ext cx="9028448" cy="5913596"/>
        </p:xfrm>
        <a:graphic>
          <a:graphicData uri="http://schemas.openxmlformats.org/drawingml/2006/table">
            <a:tbl>
              <a:tblPr firstRow="1" bandRow="1">
                <a:tableStyleId>{F5AB1C69-6EDB-4FF4-983F-18BD219EF322}</a:tableStyleId>
              </a:tblPr>
              <a:tblGrid>
                <a:gridCol w="286809">
                  <a:extLst>
                    <a:ext uri="{9D8B030D-6E8A-4147-A177-3AD203B41FA5}">
                      <a16:colId xmlns:a16="http://schemas.microsoft.com/office/drawing/2014/main" xmlns="" val="3081954355"/>
                    </a:ext>
                  </a:extLst>
                </a:gridCol>
                <a:gridCol w="1679888">
                  <a:extLst>
                    <a:ext uri="{9D8B030D-6E8A-4147-A177-3AD203B41FA5}">
                      <a16:colId xmlns:a16="http://schemas.microsoft.com/office/drawing/2014/main" xmlns="" val="99867721"/>
                    </a:ext>
                  </a:extLst>
                </a:gridCol>
                <a:gridCol w="469328">
                  <a:extLst>
                    <a:ext uri="{9D8B030D-6E8A-4147-A177-3AD203B41FA5}">
                      <a16:colId xmlns:a16="http://schemas.microsoft.com/office/drawing/2014/main" xmlns="" val="2037616131"/>
                    </a:ext>
                  </a:extLst>
                </a:gridCol>
                <a:gridCol w="469328">
                  <a:extLst>
                    <a:ext uri="{9D8B030D-6E8A-4147-A177-3AD203B41FA5}">
                      <a16:colId xmlns:a16="http://schemas.microsoft.com/office/drawing/2014/main" xmlns="" val="3646925773"/>
                    </a:ext>
                  </a:extLst>
                </a:gridCol>
                <a:gridCol w="469328">
                  <a:extLst>
                    <a:ext uri="{9D8B030D-6E8A-4147-A177-3AD203B41FA5}">
                      <a16:colId xmlns:a16="http://schemas.microsoft.com/office/drawing/2014/main" xmlns="" val="3009066126"/>
                    </a:ext>
                  </a:extLst>
                </a:gridCol>
                <a:gridCol w="469328">
                  <a:extLst>
                    <a:ext uri="{9D8B030D-6E8A-4147-A177-3AD203B41FA5}">
                      <a16:colId xmlns:a16="http://schemas.microsoft.com/office/drawing/2014/main" xmlns="" val="208367676"/>
                    </a:ext>
                  </a:extLst>
                </a:gridCol>
                <a:gridCol w="469328">
                  <a:extLst>
                    <a:ext uri="{9D8B030D-6E8A-4147-A177-3AD203B41FA5}">
                      <a16:colId xmlns:a16="http://schemas.microsoft.com/office/drawing/2014/main" xmlns="" val="453290947"/>
                    </a:ext>
                  </a:extLst>
                </a:gridCol>
                <a:gridCol w="469328">
                  <a:extLst>
                    <a:ext uri="{9D8B030D-6E8A-4147-A177-3AD203B41FA5}">
                      <a16:colId xmlns:a16="http://schemas.microsoft.com/office/drawing/2014/main" xmlns="" val="3516686828"/>
                    </a:ext>
                  </a:extLst>
                </a:gridCol>
                <a:gridCol w="469328">
                  <a:extLst>
                    <a:ext uri="{9D8B030D-6E8A-4147-A177-3AD203B41FA5}">
                      <a16:colId xmlns:a16="http://schemas.microsoft.com/office/drawing/2014/main" xmlns="" val="288579083"/>
                    </a:ext>
                  </a:extLst>
                </a:gridCol>
                <a:gridCol w="469328">
                  <a:extLst>
                    <a:ext uri="{9D8B030D-6E8A-4147-A177-3AD203B41FA5}">
                      <a16:colId xmlns:a16="http://schemas.microsoft.com/office/drawing/2014/main" xmlns="" val="107048950"/>
                    </a:ext>
                  </a:extLst>
                </a:gridCol>
                <a:gridCol w="469328">
                  <a:extLst>
                    <a:ext uri="{9D8B030D-6E8A-4147-A177-3AD203B41FA5}">
                      <a16:colId xmlns:a16="http://schemas.microsoft.com/office/drawing/2014/main" xmlns="" val="1725684867"/>
                    </a:ext>
                  </a:extLst>
                </a:gridCol>
                <a:gridCol w="469328">
                  <a:extLst>
                    <a:ext uri="{9D8B030D-6E8A-4147-A177-3AD203B41FA5}">
                      <a16:colId xmlns:a16="http://schemas.microsoft.com/office/drawing/2014/main" xmlns="" val="949399072"/>
                    </a:ext>
                  </a:extLst>
                </a:gridCol>
                <a:gridCol w="469328">
                  <a:extLst>
                    <a:ext uri="{9D8B030D-6E8A-4147-A177-3AD203B41FA5}">
                      <a16:colId xmlns:a16="http://schemas.microsoft.com/office/drawing/2014/main" xmlns="" val="3882812687"/>
                    </a:ext>
                  </a:extLst>
                </a:gridCol>
                <a:gridCol w="469328">
                  <a:extLst>
                    <a:ext uri="{9D8B030D-6E8A-4147-A177-3AD203B41FA5}">
                      <a16:colId xmlns:a16="http://schemas.microsoft.com/office/drawing/2014/main" xmlns="" val="3741553835"/>
                    </a:ext>
                  </a:extLst>
                </a:gridCol>
                <a:gridCol w="476605">
                  <a:extLst>
                    <a:ext uri="{9D8B030D-6E8A-4147-A177-3AD203B41FA5}">
                      <a16:colId xmlns:a16="http://schemas.microsoft.com/office/drawing/2014/main" xmlns="" val="1458850647"/>
                    </a:ext>
                  </a:extLst>
                </a:gridCol>
                <a:gridCol w="476605">
                  <a:extLst>
                    <a:ext uri="{9D8B030D-6E8A-4147-A177-3AD203B41FA5}">
                      <a16:colId xmlns:a16="http://schemas.microsoft.com/office/drawing/2014/main" xmlns="" val="3107663935"/>
                    </a:ext>
                  </a:extLst>
                </a:gridCol>
                <a:gridCol w="476605">
                  <a:extLst>
                    <a:ext uri="{9D8B030D-6E8A-4147-A177-3AD203B41FA5}">
                      <a16:colId xmlns:a16="http://schemas.microsoft.com/office/drawing/2014/main" xmlns="" val="972021451"/>
                    </a:ext>
                  </a:extLst>
                </a:gridCol>
              </a:tblGrid>
              <a:tr h="311285">
                <a:tc gridSpan="2">
                  <a:txBody>
                    <a:bodyPr/>
                    <a:lstStyle/>
                    <a:p>
                      <a:r>
                        <a:rPr lang="en-US" sz="1600" dirty="0"/>
                        <a:t>Activity 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hMerge="1">
                  <a:txBody>
                    <a:bodyPr/>
                    <a:lstStyle/>
                    <a:p>
                      <a:endParaRPr lang="en-US"/>
                    </a:p>
                  </a:txBody>
                  <a:tcPr/>
                </a:tc>
                <a:tc>
                  <a:txBody>
                    <a:bodyPr/>
                    <a:lstStyle/>
                    <a:p>
                      <a:r>
                        <a:rPr lang="en-US" sz="1000" dirty="0"/>
                        <a:t>2014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sz="1000" dirty="0"/>
                        <a:t>2015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sz="1000" dirty="0"/>
                        <a:t>2016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sz="1000" dirty="0"/>
                        <a:t>2017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sz="1000" dirty="0"/>
                        <a:t>2018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alpha val="40000"/>
                      </a:schemeClr>
                    </a:solidFill>
                  </a:tcPr>
                </a:tc>
                <a:tc>
                  <a:txBody>
                    <a:bodyPr/>
                    <a:lstStyle/>
                    <a:p>
                      <a:r>
                        <a:rPr lang="en-US" sz="1000" dirty="0"/>
                        <a:t>2019</a:t>
                      </a:r>
                      <a:endParaRPr lang="en-US" sz="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sz="1000" dirty="0"/>
                        <a:t>2020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r>
                        <a:rPr lang="en-US" sz="1000" dirty="0"/>
                        <a:t>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r>
                        <a:rPr lang="en-US" sz="1000" dirty="0"/>
                        <a:t>2022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r>
                        <a:rPr lang="en-US" sz="1000" dirty="0"/>
                        <a:t>2023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r>
                        <a:rPr lang="en-US" sz="1000" dirty="0"/>
                        <a:t>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r>
                        <a:rPr lang="en-US" sz="1000" dirty="0"/>
                        <a:t>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r>
                        <a:rPr lang="en-US" sz="1000" dirty="0"/>
                        <a:t>2026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r>
                        <a:rPr lang="en-US" sz="1000" dirty="0"/>
                        <a:t>2027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r>
                        <a:rPr lang="en-US" sz="1000" dirty="0"/>
                        <a:t>2028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extLst>
                  <a:ext uri="{0D108BD9-81ED-4DB2-BD59-A6C34878D82A}">
                    <a16:rowId xmlns:a16="http://schemas.microsoft.com/office/drawing/2014/main" xmlns="" val="886076199"/>
                  </a:ext>
                </a:extLst>
              </a:tr>
              <a:tr h="337151">
                <a:tc rowSpan="7">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CC00"/>
                    </a:solidFill>
                  </a:tcPr>
                </a:tc>
                <a:tc>
                  <a:txBody>
                    <a:bodyPr/>
                    <a:lstStyle/>
                    <a:p>
                      <a:r>
                        <a:rPr lang="en-US" sz="1000" dirty="0"/>
                        <a:t>NSAC Long Range Plan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2937099117"/>
                  </a:ext>
                </a:extLst>
              </a:tr>
              <a:tr h="337151">
                <a:tc vMerge="1">
                  <a:txBody>
                    <a:bodyPr/>
                    <a:lstStyle/>
                    <a:p>
                      <a:endParaRPr lang="en-US" sz="1600" dirty="0"/>
                    </a:p>
                  </a:txBody>
                  <a:tcPr/>
                </a:tc>
                <a:tc>
                  <a:txBody>
                    <a:bodyPr/>
                    <a:lstStyle/>
                    <a:p>
                      <a:r>
                        <a:rPr lang="en-US" sz="1000" dirty="0"/>
                        <a:t>NAS Study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2927658537"/>
                  </a:ext>
                </a:extLst>
              </a:tr>
              <a:tr h="337151">
                <a:tc vMerge="1">
                  <a:txBody>
                    <a:bodyPr/>
                    <a:lstStyle/>
                    <a:p>
                      <a:endParaRPr lang="en-US" sz="1600" dirty="0"/>
                    </a:p>
                  </a:txBody>
                  <a:tcPr/>
                </a:tc>
                <a:tc>
                  <a:txBody>
                    <a:bodyPr/>
                    <a:lstStyle/>
                    <a:p>
                      <a:r>
                        <a:rPr lang="en-US" sz="1000" dirty="0"/>
                        <a:t>CD0 – assumed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723167601"/>
                  </a:ext>
                </a:extLst>
              </a:tr>
              <a:tr h="337151">
                <a:tc vMerge="1">
                  <a:txBody>
                    <a:bodyPr/>
                    <a:lstStyle/>
                    <a:p>
                      <a:endParaRPr lang="en-US" sz="1600" dirty="0"/>
                    </a:p>
                  </a:txBody>
                  <a:tcPr/>
                </a:tc>
                <a:tc>
                  <a:txBody>
                    <a:bodyPr/>
                    <a:lstStyle/>
                    <a:p>
                      <a:r>
                        <a:rPr lang="en-US" sz="1000" dirty="0"/>
                        <a:t>CD1 (Down-select)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4014865541"/>
                  </a:ext>
                </a:extLst>
              </a:tr>
              <a:tr h="337151">
                <a:tc vMerge="1">
                  <a:txBody>
                    <a:bodyPr/>
                    <a:lstStyle/>
                    <a:p>
                      <a:endParaRPr lang="en-US" sz="1600" dirty="0"/>
                    </a:p>
                  </a:txBody>
                  <a:tcPr/>
                </a:tc>
                <a:tc>
                  <a:txBody>
                    <a:bodyPr/>
                    <a:lstStyle/>
                    <a:p>
                      <a:r>
                        <a:rPr lang="en-US" sz="1000" dirty="0"/>
                        <a:t>CD2/CD3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468895835"/>
                  </a:ext>
                </a:extLst>
              </a:tr>
              <a:tr h="337151">
                <a:tc vMerge="1">
                  <a:txBody>
                    <a:bodyPr/>
                    <a:lstStyle/>
                    <a:p>
                      <a:endParaRPr lang="en-US" sz="1600" dirty="0"/>
                    </a:p>
                  </a:txBody>
                  <a:tcPr/>
                </a:tc>
                <a:tc>
                  <a:txBody>
                    <a:bodyPr/>
                    <a:lstStyle/>
                    <a:p>
                      <a:r>
                        <a:rPr lang="en-US" sz="1000" dirty="0"/>
                        <a:t>NSAC LRP – assumed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965041044"/>
                  </a:ext>
                </a:extLst>
              </a:tr>
              <a:tr h="337151">
                <a:tc vMerge="1">
                  <a:txBody>
                    <a:bodyPr/>
                    <a:lstStyle/>
                    <a:p>
                      <a:endParaRPr lang="en-US" sz="1600" dirty="0"/>
                    </a:p>
                  </a:txBody>
                  <a:tcPr/>
                </a:tc>
                <a:tc>
                  <a:txBody>
                    <a:bodyPr/>
                    <a:lstStyle/>
                    <a:p>
                      <a:r>
                        <a:rPr lang="en-US" sz="1000" dirty="0"/>
                        <a:t>EIC construction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450685721"/>
                  </a:ext>
                </a:extLst>
              </a:tr>
              <a:tr h="337151">
                <a:tc rowSpan="9">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r>
                        <a:rPr lang="en-US" sz="1000" dirty="0"/>
                        <a:t>EIC physics case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99563942"/>
                  </a:ext>
                </a:extLst>
              </a:tr>
              <a:tr h="337151">
                <a:tc vMerge="1">
                  <a:txBody>
                    <a:bodyPr/>
                    <a:lstStyle/>
                    <a:p>
                      <a:endParaRPr lang="en-US" sz="1600" dirty="0"/>
                    </a:p>
                  </a:txBody>
                  <a:tcPr/>
                </a:tc>
                <a:tc>
                  <a:txBody>
                    <a:bodyPr/>
                    <a:lstStyle/>
                    <a:p>
                      <a:r>
                        <a:rPr lang="en-US" sz="1000" dirty="0"/>
                        <a:t>EICUG 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695141834"/>
                  </a:ext>
                </a:extLst>
              </a:tr>
              <a:tr h="337151">
                <a:tc vMerge="1">
                  <a:txBody>
                    <a:bodyPr/>
                    <a:lstStyle/>
                    <a:p>
                      <a:endParaRPr lang="en-US" sz="1600" dirty="0"/>
                    </a:p>
                  </a:txBody>
                  <a:tcPr/>
                </a:tc>
                <a:tc>
                  <a:txBody>
                    <a:bodyPr/>
                    <a:lstStyle/>
                    <a:p>
                      <a:r>
                        <a:rPr lang="en-US" sz="1000" dirty="0"/>
                        <a:t>EICUG meetings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454340795"/>
                  </a:ext>
                </a:extLst>
              </a:tr>
              <a:tr h="337151">
                <a:tc vMerge="1">
                  <a:txBody>
                    <a:bodyPr/>
                    <a:lstStyle/>
                    <a:p>
                      <a:endParaRPr lang="en-US" sz="1600" dirty="0"/>
                    </a:p>
                  </a:txBody>
                  <a:tcPr/>
                </a:tc>
                <a:tc>
                  <a:txBody>
                    <a:bodyPr/>
                    <a:lstStyle/>
                    <a:p>
                      <a:r>
                        <a:rPr lang="en-US" sz="1000" dirty="0"/>
                        <a:t>Expression of Interest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955772655"/>
                  </a:ext>
                </a:extLst>
              </a:tr>
              <a:tr h="337151">
                <a:tc vMerge="1">
                  <a:txBody>
                    <a:bodyPr/>
                    <a:lstStyle/>
                    <a:p>
                      <a:endParaRPr lang="en-US" sz="1600" dirty="0"/>
                    </a:p>
                  </a:txBody>
                  <a:tcPr/>
                </a:tc>
                <a:tc>
                  <a:txBody>
                    <a:bodyPr/>
                    <a:lstStyle/>
                    <a:p>
                      <a:r>
                        <a:rPr lang="en-US" sz="1000" dirty="0"/>
                        <a:t>Physics/Detector book 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2845780595"/>
                  </a:ext>
                </a:extLst>
              </a:tr>
              <a:tr h="398451">
                <a:tc vMerge="1">
                  <a:txBody>
                    <a:bodyPr/>
                    <a:lstStyle/>
                    <a:p>
                      <a:endParaRPr lang="en-US" sz="1600" dirty="0"/>
                    </a:p>
                  </a:txBody>
                  <a:tcPr/>
                </a:tc>
                <a:tc>
                  <a:txBody>
                    <a:bodyPr/>
                    <a:lstStyle/>
                    <a:p>
                      <a:r>
                        <a:rPr lang="en-US" sz="1000" dirty="0"/>
                        <a:t>Call for Detectors/ Collaboration 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2746344925"/>
                  </a:ext>
                </a:extLst>
              </a:tr>
              <a:tr h="337151">
                <a:tc vMerge="1">
                  <a:txBody>
                    <a:bodyPr/>
                    <a:lstStyle/>
                    <a:p>
                      <a:endParaRPr lang="en-US" sz="1600" dirty="0"/>
                    </a:p>
                  </a:txBody>
                  <a:tcPr/>
                </a:tc>
                <a:tc>
                  <a:txBody>
                    <a:bodyPr/>
                    <a:lstStyle/>
                    <a:p>
                      <a:r>
                        <a:rPr lang="en-US" sz="1000" dirty="0"/>
                        <a:t>Design of Detectors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994154791"/>
                  </a:ext>
                </a:extLst>
              </a:tr>
              <a:tr h="398451">
                <a:tc vMerge="1">
                  <a:txBody>
                    <a:bodyPr/>
                    <a:lstStyle/>
                    <a:p>
                      <a:endParaRPr lang="en-US" sz="1600" dirty="0"/>
                    </a:p>
                  </a:txBody>
                  <a:tcPr/>
                </a:tc>
                <a:tc>
                  <a:txBody>
                    <a:bodyPr/>
                    <a:lstStyle/>
                    <a:p>
                      <a:r>
                        <a:rPr lang="en-US" sz="1000" dirty="0"/>
                        <a:t>Down-select to Two Full-Size Detectors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xmlns="" val="1901637490"/>
                  </a:ext>
                </a:extLst>
              </a:tr>
              <a:tr h="398451">
                <a:tc vMerge="1">
                  <a:txBody>
                    <a:bodyPr/>
                    <a:lstStyle/>
                    <a:p>
                      <a:endParaRPr lang="en-US" sz="1600" dirty="0"/>
                    </a:p>
                  </a:txBody>
                  <a:tcPr/>
                </a:tc>
                <a:tc>
                  <a:txBody>
                    <a:bodyPr/>
                    <a:lstStyle/>
                    <a:p>
                      <a:r>
                        <a:rPr lang="en-US" sz="1000" dirty="0"/>
                        <a:t>Detector/IR TDRs,  Detector/IR Construction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224839912"/>
                  </a:ext>
                </a:extLst>
              </a:tr>
            </a:tbl>
          </a:graphicData>
        </a:graphic>
      </p:graphicFrame>
      <p:sp>
        <p:nvSpPr>
          <p:cNvPr id="3" name="TextBox 2">
            <a:extLst>
              <a:ext uri="{FF2B5EF4-FFF2-40B4-BE49-F238E27FC236}">
                <a16:creationId xmlns:a16="http://schemas.microsoft.com/office/drawing/2014/main" xmlns="" id="{D4B9CDDA-A9B0-407E-96D9-64E5323CC05D}"/>
              </a:ext>
            </a:extLst>
          </p:cNvPr>
          <p:cNvSpPr txBox="1"/>
          <p:nvPr/>
        </p:nvSpPr>
        <p:spPr>
          <a:xfrm rot="16200000">
            <a:off x="-436825" y="1449308"/>
            <a:ext cx="1277914"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a:ea typeface="+mn-ea"/>
                <a:cs typeface="+mn-cs"/>
              </a:rPr>
              <a:t>DOE Driven</a:t>
            </a:r>
          </a:p>
        </p:txBody>
      </p:sp>
      <p:sp>
        <p:nvSpPr>
          <p:cNvPr id="4" name="TextBox 3">
            <a:extLst>
              <a:ext uri="{FF2B5EF4-FFF2-40B4-BE49-F238E27FC236}">
                <a16:creationId xmlns:a16="http://schemas.microsoft.com/office/drawing/2014/main" xmlns="" id="{8341748A-9FB7-483C-8EDC-29277F3EECD7}"/>
              </a:ext>
            </a:extLst>
          </p:cNvPr>
          <p:cNvSpPr txBox="1"/>
          <p:nvPr/>
        </p:nvSpPr>
        <p:spPr>
          <a:xfrm rot="16200000">
            <a:off x="-745409" y="4024222"/>
            <a:ext cx="1895071"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panose="020B0604020202020204"/>
                <a:ea typeface="+mn-ea"/>
                <a:cs typeface="+mn-cs"/>
              </a:rPr>
              <a:t>User Group Driven</a:t>
            </a:r>
          </a:p>
        </p:txBody>
      </p:sp>
      <p:sp>
        <p:nvSpPr>
          <p:cNvPr id="5" name="TextBox 4">
            <a:extLst>
              <a:ext uri="{FF2B5EF4-FFF2-40B4-BE49-F238E27FC236}">
                <a16:creationId xmlns:a16="http://schemas.microsoft.com/office/drawing/2014/main" xmlns="" id="{CEFDC892-4A57-47C1-8B5D-6C5AF65290F7}"/>
              </a:ext>
            </a:extLst>
          </p:cNvPr>
          <p:cNvSpPr txBox="1"/>
          <p:nvPr/>
        </p:nvSpPr>
        <p:spPr>
          <a:xfrm>
            <a:off x="575138" y="5915218"/>
            <a:ext cx="8182776"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a:ea typeface="+mn-ea"/>
                <a:cs typeface="+mn-cs"/>
              </a:rPr>
              <a:t>CD0 </a:t>
            </a: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 DOE “Mission Need” statement; </a:t>
            </a:r>
            <a:r>
              <a:rPr kumimoji="0" lang="en-US" sz="1800" b="1" i="0" u="none" strike="noStrike" kern="1200" cap="none" spc="0" normalizeH="0" baseline="0" noProof="0" dirty="0">
                <a:ln>
                  <a:noFill/>
                </a:ln>
                <a:solidFill>
                  <a:prstClr val="black"/>
                </a:solidFill>
                <a:effectLst/>
                <a:uLnTx/>
                <a:uFillTx/>
                <a:latin typeface="Arial" panose="020B0604020202020204"/>
                <a:ea typeface="+mn-ea"/>
                <a:cs typeface="+mn-cs"/>
              </a:rPr>
              <a:t>CD1 </a:t>
            </a: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 design choice and site selection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Arial" panose="020B0604020202020204"/>
                <a:ea typeface="+mn-ea"/>
                <a:cs typeface="+mn-cs"/>
              </a:rPr>
              <a:t>CD2/CD3 </a:t>
            </a:r>
            <a:r>
              <a:rPr kumimoji="0" lang="en-US" sz="1800" b="0" i="0" u="none" strike="noStrike" kern="1200" cap="none" spc="0" normalizeH="0" baseline="0" noProof="0" dirty="0">
                <a:ln>
                  <a:noFill/>
                </a:ln>
                <a:solidFill>
                  <a:prstClr val="black"/>
                </a:solidFill>
                <a:effectLst/>
                <a:uLnTx/>
                <a:uFillTx/>
                <a:latin typeface="Arial" panose="020B0604020202020204"/>
                <a:ea typeface="+mn-ea"/>
                <a:cs typeface="+mn-cs"/>
              </a:rPr>
              <a:t>= establish project baseline cost and schedule</a:t>
            </a:r>
          </a:p>
        </p:txBody>
      </p:sp>
      <p:sp>
        <p:nvSpPr>
          <p:cNvPr id="14" name="Star: 5 Points 13">
            <a:extLst>
              <a:ext uri="{FF2B5EF4-FFF2-40B4-BE49-F238E27FC236}">
                <a16:creationId xmlns:a16="http://schemas.microsoft.com/office/drawing/2014/main" xmlns="" id="{A53C0D02-0943-4C11-9B23-581200A7E29A}"/>
              </a:ext>
            </a:extLst>
          </p:cNvPr>
          <p:cNvSpPr/>
          <p:nvPr/>
        </p:nvSpPr>
        <p:spPr>
          <a:xfrm>
            <a:off x="2924783" y="3146903"/>
            <a:ext cx="199390" cy="198120"/>
          </a:xfrm>
          <a:prstGeom prst="star5">
            <a:avLst/>
          </a:prstGeom>
          <a:solidFill>
            <a:srgbClr val="0000FF">
              <a:alpha val="13000"/>
            </a:srgbClr>
          </a:solidFill>
          <a:ln w="57150">
            <a:solidFill>
              <a:srgbClr val="0000FF">
                <a:alpha val="42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cxnSp>
        <p:nvCxnSpPr>
          <p:cNvPr id="16" name="Straight Connector 15">
            <a:extLst>
              <a:ext uri="{FF2B5EF4-FFF2-40B4-BE49-F238E27FC236}">
                <a16:creationId xmlns:a16="http://schemas.microsoft.com/office/drawing/2014/main" xmlns="" id="{D3A22F28-7AD2-4483-8FA9-998492979835}"/>
              </a:ext>
            </a:extLst>
          </p:cNvPr>
          <p:cNvCxnSpPr>
            <a:cxnSpLocks/>
          </p:cNvCxnSpPr>
          <p:nvPr/>
        </p:nvCxnSpPr>
        <p:spPr>
          <a:xfrm>
            <a:off x="2973423" y="3429000"/>
            <a:ext cx="0" cy="241300"/>
          </a:xfrm>
          <a:prstGeom prst="line">
            <a:avLst/>
          </a:prstGeom>
          <a:ln w="57150">
            <a:solidFill>
              <a:srgbClr val="0000FF">
                <a:alpha val="39000"/>
              </a:srgb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xmlns="" id="{EC04181A-95B7-4579-BF83-4C2BA2049552}"/>
              </a:ext>
            </a:extLst>
          </p:cNvPr>
          <p:cNvCxnSpPr>
            <a:cxnSpLocks/>
          </p:cNvCxnSpPr>
          <p:nvPr/>
        </p:nvCxnSpPr>
        <p:spPr>
          <a:xfrm>
            <a:off x="3192498" y="3429000"/>
            <a:ext cx="0" cy="241300"/>
          </a:xfrm>
          <a:prstGeom prst="line">
            <a:avLst/>
          </a:prstGeom>
          <a:ln w="57150">
            <a:solidFill>
              <a:srgbClr val="0000FF">
                <a:alpha val="37000"/>
              </a:srgb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xmlns="" id="{2ADDB3EE-F86D-4B57-B171-CDE814B6F273}"/>
              </a:ext>
            </a:extLst>
          </p:cNvPr>
          <p:cNvCxnSpPr>
            <a:cxnSpLocks/>
          </p:cNvCxnSpPr>
          <p:nvPr/>
        </p:nvCxnSpPr>
        <p:spPr>
          <a:xfrm>
            <a:off x="3668748" y="3429000"/>
            <a:ext cx="0" cy="241300"/>
          </a:xfrm>
          <a:prstGeom prst="line">
            <a:avLst/>
          </a:prstGeom>
          <a:ln w="57150">
            <a:solidFill>
              <a:srgbClr val="0000FF">
                <a:alpha val="39000"/>
              </a:srgb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xmlns="" id="{2B372148-B956-4B0A-A914-BF67D1F0E401}"/>
              </a:ext>
            </a:extLst>
          </p:cNvPr>
          <p:cNvCxnSpPr>
            <a:cxnSpLocks/>
          </p:cNvCxnSpPr>
          <p:nvPr/>
        </p:nvCxnSpPr>
        <p:spPr>
          <a:xfrm>
            <a:off x="4141823" y="3429000"/>
            <a:ext cx="0" cy="241300"/>
          </a:xfrm>
          <a:prstGeom prst="line">
            <a:avLst/>
          </a:prstGeom>
          <a:ln w="57150">
            <a:solidFill>
              <a:srgbClr val="0000FF">
                <a:alpha val="40000"/>
              </a:srgb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xmlns="" id="{20FB8510-5A71-48A8-88BB-92A8039C430F}"/>
              </a:ext>
            </a:extLst>
          </p:cNvPr>
          <p:cNvCxnSpPr>
            <a:cxnSpLocks/>
          </p:cNvCxnSpPr>
          <p:nvPr/>
        </p:nvCxnSpPr>
        <p:spPr>
          <a:xfrm>
            <a:off x="4604738" y="3429000"/>
            <a:ext cx="0" cy="241300"/>
          </a:xfrm>
          <a:prstGeom prst="line">
            <a:avLst/>
          </a:prstGeom>
          <a:ln w="5715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xmlns="" id="{35C37A12-AF47-4322-9E6F-44E09A62B15E}"/>
              </a:ext>
            </a:extLst>
          </p:cNvPr>
          <p:cNvCxnSpPr>
            <a:cxnSpLocks/>
          </p:cNvCxnSpPr>
          <p:nvPr/>
        </p:nvCxnSpPr>
        <p:spPr>
          <a:xfrm>
            <a:off x="5071463" y="3429000"/>
            <a:ext cx="0" cy="24130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xmlns="" id="{5636D10F-6159-49CD-A8A3-5C7B93872F0E}"/>
              </a:ext>
            </a:extLst>
          </p:cNvPr>
          <p:cNvCxnSpPr>
            <a:cxnSpLocks/>
          </p:cNvCxnSpPr>
          <p:nvPr/>
        </p:nvCxnSpPr>
        <p:spPr>
          <a:xfrm>
            <a:off x="5548348" y="3429000"/>
            <a:ext cx="0" cy="24130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xmlns="" id="{74E0DAD3-1B4E-4D93-8B55-35F8801AD5F7}"/>
              </a:ext>
            </a:extLst>
          </p:cNvPr>
          <p:cNvCxnSpPr>
            <a:cxnSpLocks/>
          </p:cNvCxnSpPr>
          <p:nvPr/>
        </p:nvCxnSpPr>
        <p:spPr>
          <a:xfrm>
            <a:off x="6015073" y="3429000"/>
            <a:ext cx="0" cy="24130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xmlns="" id="{A18B91EF-2DC1-459B-905B-27B9EFE8F563}"/>
              </a:ext>
            </a:extLst>
          </p:cNvPr>
          <p:cNvCxnSpPr>
            <a:cxnSpLocks/>
          </p:cNvCxnSpPr>
          <p:nvPr/>
        </p:nvCxnSpPr>
        <p:spPr>
          <a:xfrm>
            <a:off x="6481798" y="3429000"/>
            <a:ext cx="0" cy="24130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xmlns="" id="{80A1DFFA-F769-4035-9389-EF699A9B0220}"/>
              </a:ext>
            </a:extLst>
          </p:cNvPr>
          <p:cNvCxnSpPr>
            <a:cxnSpLocks/>
          </p:cNvCxnSpPr>
          <p:nvPr/>
        </p:nvCxnSpPr>
        <p:spPr>
          <a:xfrm>
            <a:off x="6948523" y="3429000"/>
            <a:ext cx="0" cy="24130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A83C2D8E-89CD-4A84-8804-97279A447BA9}"/>
              </a:ext>
            </a:extLst>
          </p:cNvPr>
          <p:cNvCxnSpPr>
            <a:cxnSpLocks/>
          </p:cNvCxnSpPr>
          <p:nvPr/>
        </p:nvCxnSpPr>
        <p:spPr>
          <a:xfrm>
            <a:off x="7425408" y="3429000"/>
            <a:ext cx="0" cy="24130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xmlns="" id="{0BDC0076-C686-4D25-B780-FE5352020D21}"/>
              </a:ext>
            </a:extLst>
          </p:cNvPr>
          <p:cNvCxnSpPr>
            <a:cxnSpLocks/>
          </p:cNvCxnSpPr>
          <p:nvPr/>
        </p:nvCxnSpPr>
        <p:spPr>
          <a:xfrm>
            <a:off x="7914993" y="3429000"/>
            <a:ext cx="0" cy="24130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sp>
        <p:nvSpPr>
          <p:cNvPr id="36" name="Star: 5 Points 35">
            <a:extLst>
              <a:ext uri="{FF2B5EF4-FFF2-40B4-BE49-F238E27FC236}">
                <a16:creationId xmlns:a16="http://schemas.microsoft.com/office/drawing/2014/main" xmlns="" id="{5D196D0E-C325-498C-B8E7-28021EF2FCF8}"/>
              </a:ext>
            </a:extLst>
          </p:cNvPr>
          <p:cNvSpPr/>
          <p:nvPr/>
        </p:nvSpPr>
        <p:spPr>
          <a:xfrm>
            <a:off x="6231715" y="5213986"/>
            <a:ext cx="199390" cy="198120"/>
          </a:xfrm>
          <a:prstGeom prst="star5">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62" name="Star: 5 Points 61">
            <a:extLst>
              <a:ext uri="{FF2B5EF4-FFF2-40B4-BE49-F238E27FC236}">
                <a16:creationId xmlns:a16="http://schemas.microsoft.com/office/drawing/2014/main" xmlns="" id="{0A5094E2-E721-49D8-AF00-118B8390B800}"/>
              </a:ext>
            </a:extLst>
          </p:cNvPr>
          <p:cNvSpPr/>
          <p:nvPr/>
        </p:nvSpPr>
        <p:spPr>
          <a:xfrm>
            <a:off x="4551680" y="1100614"/>
            <a:ext cx="199390" cy="198120"/>
          </a:xfrm>
          <a:prstGeom prst="star5">
            <a:avLst/>
          </a:prstGeom>
          <a:solidFill>
            <a:srgbClr val="00CC00"/>
          </a:solidFill>
          <a:ln w="57150">
            <a:solidFill>
              <a:srgbClr val="00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63" name="Star: 5 Points 62">
            <a:extLst>
              <a:ext uri="{FF2B5EF4-FFF2-40B4-BE49-F238E27FC236}">
                <a16:creationId xmlns:a16="http://schemas.microsoft.com/office/drawing/2014/main" xmlns="" id="{59642AA7-1BB4-4271-BE6D-CD3E3191276E}"/>
              </a:ext>
            </a:extLst>
          </p:cNvPr>
          <p:cNvSpPr/>
          <p:nvPr/>
        </p:nvSpPr>
        <p:spPr>
          <a:xfrm>
            <a:off x="5315410" y="4489243"/>
            <a:ext cx="199390" cy="198120"/>
          </a:xfrm>
          <a:prstGeom prst="star5">
            <a:avLst/>
          </a:prstGeom>
          <a:no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cxnSp>
        <p:nvCxnSpPr>
          <p:cNvPr id="37" name="Straight Connector 36">
            <a:extLst>
              <a:ext uri="{FF2B5EF4-FFF2-40B4-BE49-F238E27FC236}">
                <a16:creationId xmlns:a16="http://schemas.microsoft.com/office/drawing/2014/main" xmlns="" id="{BC06D8B5-0D83-49F7-8068-F7C1C9A1C6C3}"/>
              </a:ext>
            </a:extLst>
          </p:cNvPr>
          <p:cNvCxnSpPr>
            <a:cxnSpLocks/>
          </p:cNvCxnSpPr>
          <p:nvPr/>
        </p:nvCxnSpPr>
        <p:spPr>
          <a:xfrm>
            <a:off x="2207058" y="521899"/>
            <a:ext cx="615950" cy="0"/>
          </a:xfrm>
          <a:prstGeom prst="line">
            <a:avLst/>
          </a:prstGeom>
          <a:ln w="152400">
            <a:solidFill>
              <a:srgbClr val="008000">
                <a:alpha val="41000"/>
              </a:srgbClr>
            </a:solidFill>
          </a:ln>
        </p:spPr>
        <p:style>
          <a:lnRef idx="1">
            <a:schemeClr val="accent1"/>
          </a:lnRef>
          <a:fillRef idx="0">
            <a:schemeClr val="accent1"/>
          </a:fillRef>
          <a:effectRef idx="0">
            <a:schemeClr val="accent1"/>
          </a:effectRef>
          <a:fontRef idx="minor">
            <a:schemeClr val="tx1"/>
          </a:fontRef>
        </p:style>
      </p:cxnSp>
      <p:cxnSp>
        <p:nvCxnSpPr>
          <p:cNvPr id="40" name="Connector: Elbow 39">
            <a:extLst>
              <a:ext uri="{FF2B5EF4-FFF2-40B4-BE49-F238E27FC236}">
                <a16:creationId xmlns:a16="http://schemas.microsoft.com/office/drawing/2014/main" xmlns="" id="{BB730FFC-8897-4BD1-93CB-A6AC7A556BF4}"/>
              </a:ext>
            </a:extLst>
          </p:cNvPr>
          <p:cNvCxnSpPr>
            <a:cxnSpLocks/>
          </p:cNvCxnSpPr>
          <p:nvPr/>
        </p:nvCxnSpPr>
        <p:spPr>
          <a:xfrm rot="5400000" flipH="1" flipV="1">
            <a:off x="1045882" y="1497220"/>
            <a:ext cx="2372281" cy="401320"/>
          </a:xfrm>
          <a:prstGeom prst="bentConnector2">
            <a:avLst/>
          </a:prstGeom>
          <a:ln w="38100">
            <a:solidFill>
              <a:schemeClr val="accent2">
                <a:alpha val="54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1" name="Connector: Elbow 50">
            <a:extLst>
              <a:ext uri="{FF2B5EF4-FFF2-40B4-BE49-F238E27FC236}">
                <a16:creationId xmlns:a16="http://schemas.microsoft.com/office/drawing/2014/main" xmlns="" id="{93261980-EF73-4FE8-9095-554FD82A0E83}"/>
              </a:ext>
            </a:extLst>
          </p:cNvPr>
          <p:cNvCxnSpPr>
            <a:cxnSpLocks/>
          </p:cNvCxnSpPr>
          <p:nvPr/>
        </p:nvCxnSpPr>
        <p:spPr>
          <a:xfrm>
            <a:off x="2767962" y="521899"/>
            <a:ext cx="254000" cy="2554676"/>
          </a:xfrm>
          <a:prstGeom prst="bentConnector2">
            <a:avLst/>
          </a:prstGeom>
          <a:ln w="38100">
            <a:solidFill>
              <a:schemeClr val="accent2">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xmlns="" id="{199866E7-641A-44A7-90DF-4B631FC31436}"/>
              </a:ext>
            </a:extLst>
          </p:cNvPr>
          <p:cNvCxnSpPr/>
          <p:nvPr/>
        </p:nvCxnSpPr>
        <p:spPr>
          <a:xfrm>
            <a:off x="3180715" y="860223"/>
            <a:ext cx="994410" cy="0"/>
          </a:xfrm>
          <a:prstGeom prst="line">
            <a:avLst/>
          </a:prstGeom>
          <a:ln w="152400">
            <a:solidFill>
              <a:srgbClr val="008000">
                <a:alpha val="44000"/>
              </a:srgb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xmlns="" id="{E2AF07DD-8305-4546-97E3-9E878D5048A5}"/>
              </a:ext>
            </a:extLst>
          </p:cNvPr>
          <p:cNvCxnSpPr/>
          <p:nvPr/>
        </p:nvCxnSpPr>
        <p:spPr>
          <a:xfrm>
            <a:off x="4839151" y="1539875"/>
            <a:ext cx="457200" cy="0"/>
          </a:xfrm>
          <a:prstGeom prst="line">
            <a:avLst/>
          </a:prstGeom>
          <a:ln w="152400">
            <a:solidFill>
              <a:srgbClr val="00CC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xmlns="" id="{9904C3D0-8612-47F1-BF4A-BC89FDA853A5}"/>
              </a:ext>
            </a:extLst>
          </p:cNvPr>
          <p:cNvCxnSpPr>
            <a:cxnSpLocks/>
          </p:cNvCxnSpPr>
          <p:nvPr/>
        </p:nvCxnSpPr>
        <p:spPr>
          <a:xfrm>
            <a:off x="4565774" y="3876040"/>
            <a:ext cx="263525" cy="0"/>
          </a:xfrm>
          <a:prstGeom prst="line">
            <a:avLst/>
          </a:prstGeom>
          <a:ln w="152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xmlns="" id="{250F6426-98DF-4565-AE08-A31218F3734E}"/>
              </a:ext>
            </a:extLst>
          </p:cNvPr>
          <p:cNvCxnSpPr>
            <a:cxnSpLocks/>
          </p:cNvCxnSpPr>
          <p:nvPr/>
        </p:nvCxnSpPr>
        <p:spPr>
          <a:xfrm>
            <a:off x="4848685" y="4219575"/>
            <a:ext cx="447675" cy="0"/>
          </a:xfrm>
          <a:prstGeom prst="line">
            <a:avLst/>
          </a:prstGeom>
          <a:ln w="152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xmlns="" id="{443F7BBB-21C3-4CAB-9BF7-8071C34A9C23}"/>
              </a:ext>
            </a:extLst>
          </p:cNvPr>
          <p:cNvCxnSpPr>
            <a:cxnSpLocks/>
          </p:cNvCxnSpPr>
          <p:nvPr/>
        </p:nvCxnSpPr>
        <p:spPr>
          <a:xfrm>
            <a:off x="5448760" y="4949825"/>
            <a:ext cx="782955" cy="0"/>
          </a:xfrm>
          <a:prstGeom prst="line">
            <a:avLst/>
          </a:prstGeom>
          <a:ln w="1524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xmlns="" id="{6A7F5BA7-9577-4EC2-853C-73C224DC35CF}"/>
              </a:ext>
            </a:extLst>
          </p:cNvPr>
          <p:cNvCxnSpPr>
            <a:cxnSpLocks/>
          </p:cNvCxnSpPr>
          <p:nvPr/>
        </p:nvCxnSpPr>
        <p:spPr>
          <a:xfrm>
            <a:off x="6331411" y="5715000"/>
            <a:ext cx="2751631" cy="0"/>
          </a:xfrm>
          <a:prstGeom prst="line">
            <a:avLst/>
          </a:prstGeom>
          <a:ln w="1524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xmlns="" id="{67B6E59C-B8AB-4F3D-82EB-1DAD2E50010D}"/>
              </a:ext>
            </a:extLst>
          </p:cNvPr>
          <p:cNvCxnSpPr>
            <a:cxnSpLocks/>
          </p:cNvCxnSpPr>
          <p:nvPr/>
        </p:nvCxnSpPr>
        <p:spPr>
          <a:xfrm>
            <a:off x="5347760" y="1863725"/>
            <a:ext cx="913130" cy="0"/>
          </a:xfrm>
          <a:prstGeom prst="line">
            <a:avLst/>
          </a:prstGeom>
          <a:ln w="152400">
            <a:solidFill>
              <a:srgbClr val="00CC00"/>
            </a:solidFill>
          </a:ln>
        </p:spPr>
        <p:style>
          <a:lnRef idx="1">
            <a:schemeClr val="accent1"/>
          </a:lnRef>
          <a:fillRef idx="0">
            <a:schemeClr val="accent1"/>
          </a:fillRef>
          <a:effectRef idx="0">
            <a:schemeClr val="accent1"/>
          </a:effectRef>
          <a:fontRef idx="minor">
            <a:schemeClr val="tx1"/>
          </a:fontRef>
        </p:style>
      </p:cxnSp>
      <p:cxnSp>
        <p:nvCxnSpPr>
          <p:cNvPr id="54" name="Connector: Elbow 53">
            <a:extLst>
              <a:ext uri="{FF2B5EF4-FFF2-40B4-BE49-F238E27FC236}">
                <a16:creationId xmlns:a16="http://schemas.microsoft.com/office/drawing/2014/main" xmlns="" id="{207443BD-12D7-46C5-BD0A-D6C57D7DE668}"/>
              </a:ext>
            </a:extLst>
          </p:cNvPr>
          <p:cNvCxnSpPr>
            <a:cxnSpLocks/>
          </p:cNvCxnSpPr>
          <p:nvPr/>
        </p:nvCxnSpPr>
        <p:spPr>
          <a:xfrm rot="16200000" flipH="1">
            <a:off x="3851100" y="2829798"/>
            <a:ext cx="2895601" cy="253999"/>
          </a:xfrm>
          <a:prstGeom prst="bentConnector3">
            <a:avLst>
              <a:gd name="adj1" fmla="val 658"/>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xmlns="" id="{CEA575D0-0836-4B1C-A954-A931EB1E0F26}"/>
              </a:ext>
            </a:extLst>
          </p:cNvPr>
          <p:cNvCxnSpPr>
            <a:cxnSpLocks/>
          </p:cNvCxnSpPr>
          <p:nvPr/>
        </p:nvCxnSpPr>
        <p:spPr>
          <a:xfrm>
            <a:off x="5981490" y="2216150"/>
            <a:ext cx="593725" cy="0"/>
          </a:xfrm>
          <a:prstGeom prst="line">
            <a:avLst/>
          </a:prstGeom>
          <a:ln w="152400">
            <a:solidFill>
              <a:srgbClr val="00CC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xmlns="" id="{4B66D7C4-3593-4BC9-A7A1-7DCF4AE75BA7}"/>
              </a:ext>
            </a:extLst>
          </p:cNvPr>
          <p:cNvCxnSpPr>
            <a:cxnSpLocks/>
          </p:cNvCxnSpPr>
          <p:nvPr/>
        </p:nvCxnSpPr>
        <p:spPr>
          <a:xfrm>
            <a:off x="6313569" y="2544698"/>
            <a:ext cx="2769473" cy="0"/>
          </a:xfrm>
          <a:prstGeom prst="line">
            <a:avLst/>
          </a:prstGeom>
          <a:ln w="152400">
            <a:solidFill>
              <a:srgbClr val="00CC00"/>
            </a:solidFill>
          </a:ln>
        </p:spPr>
        <p:style>
          <a:lnRef idx="1">
            <a:schemeClr val="accent1"/>
          </a:lnRef>
          <a:fillRef idx="0">
            <a:schemeClr val="accent1"/>
          </a:fillRef>
          <a:effectRef idx="0">
            <a:schemeClr val="accent1"/>
          </a:effectRef>
          <a:fontRef idx="minor">
            <a:schemeClr val="tx1"/>
          </a:fontRef>
        </p:style>
      </p:cxnSp>
      <p:cxnSp>
        <p:nvCxnSpPr>
          <p:cNvPr id="57" name="Connector: Elbow 56">
            <a:extLst>
              <a:ext uri="{FF2B5EF4-FFF2-40B4-BE49-F238E27FC236}">
                <a16:creationId xmlns:a16="http://schemas.microsoft.com/office/drawing/2014/main" xmlns="" id="{12604894-6350-490F-8377-457089FDAE17}"/>
              </a:ext>
            </a:extLst>
          </p:cNvPr>
          <p:cNvCxnSpPr>
            <a:cxnSpLocks/>
          </p:cNvCxnSpPr>
          <p:nvPr/>
        </p:nvCxnSpPr>
        <p:spPr>
          <a:xfrm rot="5400000" flipH="1" flipV="1">
            <a:off x="5180754" y="3693993"/>
            <a:ext cx="2573402" cy="272089"/>
          </a:xfrm>
          <a:prstGeom prst="bentConnector3">
            <a:avLst>
              <a:gd name="adj1" fmla="val 10009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8" name="Left Arrow 7">
            <a:extLst>
              <a:ext uri="{FF2B5EF4-FFF2-40B4-BE49-F238E27FC236}">
                <a16:creationId xmlns:a16="http://schemas.microsoft.com/office/drawing/2014/main" xmlns="" id="{2AEAF970-3A57-D54C-BC92-0D641A5BCC8F}"/>
              </a:ext>
            </a:extLst>
          </p:cNvPr>
          <p:cNvSpPr/>
          <p:nvPr/>
        </p:nvSpPr>
        <p:spPr>
          <a:xfrm>
            <a:off x="1587189" y="2762948"/>
            <a:ext cx="902371" cy="262465"/>
          </a:xfrm>
          <a:prstGeom prst="leftArrow">
            <a:avLst/>
          </a:prstGeom>
          <a:solidFill>
            <a:srgbClr val="203FD5">
              <a:alpha val="51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ight Arrow 40">
            <a:extLst>
              <a:ext uri="{FF2B5EF4-FFF2-40B4-BE49-F238E27FC236}">
                <a16:creationId xmlns:a16="http://schemas.microsoft.com/office/drawing/2014/main" xmlns="" id="{390C0742-A55E-E047-BCF8-90B6075ABCA0}"/>
              </a:ext>
            </a:extLst>
          </p:cNvPr>
          <p:cNvSpPr/>
          <p:nvPr/>
        </p:nvSpPr>
        <p:spPr>
          <a:xfrm>
            <a:off x="8505312" y="2426611"/>
            <a:ext cx="589279" cy="252906"/>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2030</a:t>
            </a:r>
          </a:p>
        </p:txBody>
      </p:sp>
      <p:sp>
        <p:nvSpPr>
          <p:cNvPr id="60" name="Right Arrow 59">
            <a:extLst>
              <a:ext uri="{FF2B5EF4-FFF2-40B4-BE49-F238E27FC236}">
                <a16:creationId xmlns:a16="http://schemas.microsoft.com/office/drawing/2014/main" xmlns="" id="{E62EE2EE-A747-754E-8636-2332C6325440}"/>
              </a:ext>
            </a:extLst>
          </p:cNvPr>
          <p:cNvSpPr/>
          <p:nvPr/>
        </p:nvSpPr>
        <p:spPr>
          <a:xfrm>
            <a:off x="8482730" y="5588547"/>
            <a:ext cx="589279" cy="252906"/>
          </a:xfrm>
          <a:prstGeom prst="right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2030</a:t>
            </a:r>
          </a:p>
        </p:txBody>
      </p:sp>
      <p:cxnSp>
        <p:nvCxnSpPr>
          <p:cNvPr id="65" name="Straight Connector 64">
            <a:extLst>
              <a:ext uri="{FF2B5EF4-FFF2-40B4-BE49-F238E27FC236}">
                <a16:creationId xmlns:a16="http://schemas.microsoft.com/office/drawing/2014/main" xmlns="" id="{CA27D9EE-D046-B443-A763-E98C49352BE3}"/>
              </a:ext>
            </a:extLst>
          </p:cNvPr>
          <p:cNvCxnSpPr>
            <a:cxnSpLocks/>
          </p:cNvCxnSpPr>
          <p:nvPr/>
        </p:nvCxnSpPr>
        <p:spPr>
          <a:xfrm>
            <a:off x="8388406" y="3429000"/>
            <a:ext cx="0" cy="24130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xmlns="" id="{6271AA47-D684-0E4D-AE9F-821E0435D3C3}"/>
              </a:ext>
            </a:extLst>
          </p:cNvPr>
          <p:cNvCxnSpPr>
            <a:cxnSpLocks/>
          </p:cNvCxnSpPr>
          <p:nvPr/>
        </p:nvCxnSpPr>
        <p:spPr>
          <a:xfrm>
            <a:off x="8819327" y="3429000"/>
            <a:ext cx="0" cy="241300"/>
          </a:xfrm>
          <a:prstGeom prst="line">
            <a:avLst/>
          </a:prstGeom>
          <a:ln w="571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xmlns="" id="{312F3B16-10BA-D74B-857E-05D1A502FBBF}"/>
              </a:ext>
            </a:extLst>
          </p:cNvPr>
          <p:cNvCxnSpPr>
            <a:cxnSpLocks/>
          </p:cNvCxnSpPr>
          <p:nvPr/>
        </p:nvCxnSpPr>
        <p:spPr>
          <a:xfrm>
            <a:off x="4598002" y="0"/>
            <a:ext cx="0" cy="5913596"/>
          </a:xfrm>
          <a:prstGeom prst="line">
            <a:avLst/>
          </a:prstGeom>
          <a:ln w="317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6292097" y="441578"/>
            <a:ext cx="2742977" cy="1015663"/>
          </a:xfrm>
          <a:prstGeom prst="rect">
            <a:avLst/>
          </a:prstGeom>
          <a:solidFill>
            <a:srgbClr val="FFFF00"/>
          </a:solidFill>
        </p:spPr>
        <p:txBody>
          <a:bodyPr wrap="square" rtlCol="0">
            <a:spAutoFit/>
          </a:bodyPr>
          <a:lstStyle/>
          <a:p>
            <a:r>
              <a:rPr lang="en-US" sz="1200" dirty="0"/>
              <a:t>Timeline as shown at the 2019 EIC Users Group Meeting in Paris for discussion of Future Planning of user-group driven activities accompanying DOE-driven activities</a:t>
            </a:r>
            <a:r>
              <a:rPr lang="en-US" sz="1200" dirty="0" smtClean="0"/>
              <a:t>.</a:t>
            </a:r>
            <a:endParaRPr lang="en-US" sz="1200" dirty="0"/>
          </a:p>
        </p:txBody>
      </p:sp>
    </p:spTree>
    <p:extLst>
      <p:ext uri="{BB962C8B-B14F-4D97-AF65-F5344CB8AC3E}">
        <p14:creationId xmlns:p14="http://schemas.microsoft.com/office/powerpoint/2010/main" val="1384798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0551" y="109326"/>
            <a:ext cx="8514272" cy="523220"/>
          </a:xfrm>
          <a:prstGeom prst="rect">
            <a:avLst/>
          </a:prstGeom>
          <a:noFill/>
        </p:spPr>
        <p:txBody>
          <a:bodyPr wrap="square" rtlCol="0">
            <a:spAutoFit/>
          </a:bodyPr>
          <a:lstStyle/>
          <a:p>
            <a:pPr algn="ctr"/>
            <a:r>
              <a:rPr lang="en-US" sz="2800" b="1" dirty="0" smtClean="0"/>
              <a:t>What is a Yellow Report?</a:t>
            </a:r>
            <a:endParaRPr lang="en-US" sz="2800" b="1" dirty="0"/>
          </a:p>
        </p:txBody>
      </p:sp>
      <p:sp>
        <p:nvSpPr>
          <p:cNvPr id="9" name="TextBox 8"/>
          <p:cNvSpPr txBox="1"/>
          <p:nvPr/>
        </p:nvSpPr>
        <p:spPr>
          <a:xfrm>
            <a:off x="310551" y="841848"/>
            <a:ext cx="8643668" cy="2031325"/>
          </a:xfrm>
          <a:prstGeom prst="rect">
            <a:avLst/>
          </a:prstGeom>
          <a:noFill/>
        </p:spPr>
        <p:txBody>
          <a:bodyPr wrap="square" rtlCol="0">
            <a:spAutoFit/>
          </a:bodyPr>
          <a:lstStyle/>
          <a:p>
            <a:r>
              <a:rPr lang="en-US" i="1" dirty="0" smtClean="0"/>
              <a:t>The </a:t>
            </a:r>
            <a:r>
              <a:rPr lang="en-US" i="1" dirty="0"/>
              <a:t>CERN Yellow Reports series provides a medium for communicating CERN-related work where publication in a journal is not appropriate. Reports</a:t>
            </a:r>
            <a:r>
              <a:rPr lang="en-US" b="1" i="1" dirty="0"/>
              <a:t> </a:t>
            </a:r>
            <a:r>
              <a:rPr lang="en-US" i="1" dirty="0"/>
              <a:t>include material having a large impact on the future of CERN, as well as reports on new activities which do not yet have a natural platform. The series includes reports on detectors and technical papers, criteria being that the audience should be large and the duration of interest long. The term Yellow Reports is now used frequently for documents with similar purpose in various physics communities unrelated to CERN</a:t>
            </a:r>
            <a:r>
              <a:rPr lang="en-US" i="1" dirty="0" smtClean="0"/>
              <a:t>.</a:t>
            </a:r>
            <a:endParaRPr lang="en-US" i="1" dirty="0"/>
          </a:p>
        </p:txBody>
      </p:sp>
      <p:sp>
        <p:nvSpPr>
          <p:cNvPr id="2" name="TextBox 1"/>
          <p:cNvSpPr txBox="1"/>
          <p:nvPr/>
        </p:nvSpPr>
        <p:spPr>
          <a:xfrm>
            <a:off x="310550" y="3174520"/>
            <a:ext cx="8583283" cy="2123658"/>
          </a:xfrm>
          <a:prstGeom prst="rect">
            <a:avLst/>
          </a:prstGeom>
          <a:noFill/>
        </p:spPr>
        <p:txBody>
          <a:bodyPr wrap="square" rtlCol="0">
            <a:spAutoFit/>
          </a:bodyPr>
          <a:lstStyle/>
          <a:p>
            <a:r>
              <a:rPr lang="en-US" sz="2400" b="1" dirty="0" smtClean="0"/>
              <a:t>Our purpose:</a:t>
            </a:r>
          </a:p>
          <a:p>
            <a:r>
              <a:rPr lang="en-US" dirty="0"/>
              <a:t>Advance the state of documented (</a:t>
            </a:r>
            <a:r>
              <a:rPr lang="en-US" dirty="0" err="1"/>
              <a:t>i</a:t>
            </a:r>
            <a:r>
              <a:rPr lang="en-US" dirty="0"/>
              <a:t>) physics studies (White </a:t>
            </a:r>
            <a:r>
              <a:rPr lang="en-US" dirty="0" smtClean="0"/>
              <a:t>Paper, INT program </a:t>
            </a:r>
            <a:r>
              <a:rPr lang="en-US" dirty="0"/>
              <a:t>proceedings) and (ii) detector concepts (Detector and R&amp;D Handbook) in preparation for the EIC. This will provide both the basis for further development of concepts for experimental equipment best suited to the EIC science needs, including complementarity of the </a:t>
            </a:r>
            <a:r>
              <a:rPr lang="en-US" b="1" dirty="0"/>
              <a:t>two detectors/interaction regions</a:t>
            </a:r>
            <a:r>
              <a:rPr lang="en-US" dirty="0"/>
              <a:t>, and input towards </a:t>
            </a:r>
            <a:r>
              <a:rPr lang="en-US" b="1" dirty="0"/>
              <a:t>future Technical Design Reports (TDRs) </a:t>
            </a:r>
            <a:r>
              <a:rPr lang="en-US" dirty="0"/>
              <a:t>of the experimental equipment</a:t>
            </a:r>
            <a:r>
              <a:rPr lang="en-US" dirty="0" smtClean="0"/>
              <a:t>.</a:t>
            </a:r>
            <a:endParaRPr lang="en-US" dirty="0"/>
          </a:p>
        </p:txBody>
      </p:sp>
      <p:sp>
        <p:nvSpPr>
          <p:cNvPr id="3" name="TextBox 2"/>
          <p:cNvSpPr txBox="1"/>
          <p:nvPr/>
        </p:nvSpPr>
        <p:spPr>
          <a:xfrm>
            <a:off x="1207699" y="5503653"/>
            <a:ext cx="6374920" cy="738664"/>
          </a:xfrm>
          <a:prstGeom prst="rect">
            <a:avLst/>
          </a:prstGeom>
          <a:noFill/>
        </p:spPr>
        <p:txBody>
          <a:bodyPr wrap="square" rtlCol="0">
            <a:spAutoFit/>
          </a:bodyPr>
          <a:lstStyle/>
          <a:p>
            <a:r>
              <a:rPr lang="en-US" sz="1400" dirty="0" smtClean="0"/>
              <a:t>Note: obviously, DOE-driven activities and timelines are out of our hands and can be subject to change, but either way we should document towards a TDR for the experimental equipment, to provide input for any DOE-driven timelines.</a:t>
            </a:r>
            <a:endParaRPr lang="en-US" sz="1400" dirty="0"/>
          </a:p>
        </p:txBody>
      </p:sp>
    </p:spTree>
    <p:extLst>
      <p:ext uri="{BB962C8B-B14F-4D97-AF65-F5344CB8AC3E}">
        <p14:creationId xmlns:p14="http://schemas.microsoft.com/office/powerpoint/2010/main" val="3998441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0551" y="109326"/>
            <a:ext cx="8514272" cy="523220"/>
          </a:xfrm>
          <a:prstGeom prst="rect">
            <a:avLst/>
          </a:prstGeom>
          <a:noFill/>
        </p:spPr>
        <p:txBody>
          <a:bodyPr wrap="square" rtlCol="0">
            <a:spAutoFit/>
          </a:bodyPr>
          <a:lstStyle/>
          <a:p>
            <a:pPr algn="ctr"/>
            <a:r>
              <a:rPr lang="en-US" sz="2800" b="1" dirty="0" smtClean="0"/>
              <a:t>Strategy</a:t>
            </a:r>
            <a:endParaRPr lang="en-US" sz="2800" b="1" dirty="0"/>
          </a:p>
        </p:txBody>
      </p:sp>
      <p:sp>
        <p:nvSpPr>
          <p:cNvPr id="4" name="TextBox 3"/>
          <p:cNvSpPr txBox="1"/>
          <p:nvPr/>
        </p:nvSpPr>
        <p:spPr>
          <a:xfrm>
            <a:off x="465824" y="948905"/>
            <a:ext cx="8445261" cy="5447645"/>
          </a:xfrm>
          <a:prstGeom prst="rect">
            <a:avLst/>
          </a:prstGeom>
          <a:noFill/>
        </p:spPr>
        <p:txBody>
          <a:bodyPr wrap="square" rtlCol="0">
            <a:spAutoFit/>
          </a:bodyPr>
          <a:lstStyle/>
          <a:p>
            <a:pPr marL="285750" lvl="0" indent="-285750">
              <a:spcAft>
                <a:spcPts val="600"/>
              </a:spcAft>
              <a:buFont typeface="Arial" panose="020B0604020202020204" pitchFamily="34" charset="0"/>
              <a:buChar char="•"/>
            </a:pPr>
            <a:r>
              <a:rPr lang="en-US" dirty="0" smtClean="0"/>
              <a:t>Quantify </a:t>
            </a:r>
            <a:r>
              <a:rPr lang="en-US" b="1" dirty="0"/>
              <a:t>physics measurements</a:t>
            </a:r>
            <a:r>
              <a:rPr lang="en-US" dirty="0"/>
              <a:t> for existing or new physics topics and implications for detector </a:t>
            </a:r>
            <a:r>
              <a:rPr lang="en-US" dirty="0" smtClean="0"/>
              <a:t>design </a:t>
            </a:r>
            <a:r>
              <a:rPr lang="en-US" dirty="0" smtClean="0">
                <a:solidFill>
                  <a:srgbClr val="203FD5"/>
                </a:solidFill>
              </a:rPr>
              <a:t>(“Physics/Detector Group”)</a:t>
            </a:r>
          </a:p>
          <a:p>
            <a:pPr marL="742950" lvl="1" indent="-285750">
              <a:spcAft>
                <a:spcPts val="600"/>
              </a:spcAft>
              <a:buFontTx/>
              <a:buChar char="-"/>
            </a:pPr>
            <a:r>
              <a:rPr lang="en-US" dirty="0" smtClean="0"/>
              <a:t>Go beyond physics motivation to implication for detector requirements</a:t>
            </a:r>
          </a:p>
          <a:p>
            <a:pPr marL="742950" lvl="1" indent="-285750">
              <a:spcAft>
                <a:spcPts val="600"/>
              </a:spcAft>
              <a:buFontTx/>
              <a:buChar char="-"/>
            </a:pPr>
            <a:r>
              <a:rPr lang="en-US" dirty="0" smtClean="0"/>
              <a:t>Physics considerations for two independent complementary detectors</a:t>
            </a:r>
          </a:p>
          <a:p>
            <a:pPr marL="285750" indent="-285750">
              <a:spcAft>
                <a:spcPts val="600"/>
              </a:spcAft>
              <a:buFont typeface="Arial" panose="020B0604020202020204" pitchFamily="34" charset="0"/>
              <a:buChar char="•"/>
            </a:pPr>
            <a:r>
              <a:rPr lang="en-US" dirty="0"/>
              <a:t>Study </a:t>
            </a:r>
            <a:r>
              <a:rPr lang="en-US" b="1" dirty="0"/>
              <a:t>detector concepts</a:t>
            </a:r>
            <a:r>
              <a:rPr lang="en-US" dirty="0"/>
              <a:t> based on the requirements defined above, and quantify implications for the physics </a:t>
            </a:r>
            <a:r>
              <a:rPr lang="en-US" dirty="0" smtClean="0"/>
              <a:t>measurements </a:t>
            </a:r>
            <a:r>
              <a:rPr lang="en-US" dirty="0" smtClean="0">
                <a:solidFill>
                  <a:srgbClr val="203FD5"/>
                </a:solidFill>
              </a:rPr>
              <a:t>(“Detector/Physics Group”)</a:t>
            </a:r>
          </a:p>
          <a:p>
            <a:pPr marL="742950" lvl="1" indent="-285750">
              <a:spcAft>
                <a:spcPts val="600"/>
              </a:spcAft>
              <a:buFontTx/>
              <a:buChar char="-"/>
            </a:pPr>
            <a:r>
              <a:rPr lang="en-US" dirty="0" smtClean="0"/>
              <a:t>Balance detector concepts versus impact on physics measurements.</a:t>
            </a:r>
          </a:p>
          <a:p>
            <a:pPr marL="742950" lvl="1" indent="-285750">
              <a:spcAft>
                <a:spcPts val="600"/>
              </a:spcAft>
              <a:buFontTx/>
              <a:buChar char="-"/>
            </a:pPr>
            <a:r>
              <a:rPr lang="en-US" dirty="0" smtClean="0"/>
              <a:t>Document complementarity (+ reduction of systematics) of detectors.</a:t>
            </a:r>
          </a:p>
          <a:p>
            <a:pPr marL="742950" lvl="1" indent="-285750">
              <a:spcAft>
                <a:spcPts val="600"/>
              </a:spcAft>
              <a:buFontTx/>
              <a:buChar char="-"/>
            </a:pPr>
            <a:r>
              <a:rPr lang="en-US" dirty="0" smtClean="0"/>
              <a:t>Fold in ancillary detectors, measurements (polarimetry, luminosity, …)</a:t>
            </a:r>
          </a:p>
          <a:p>
            <a:pPr marL="742950" lvl="1" indent="-285750">
              <a:spcAft>
                <a:spcPts val="600"/>
              </a:spcAft>
              <a:buFontTx/>
              <a:buChar char="-"/>
            </a:pPr>
            <a:r>
              <a:rPr lang="en-US" dirty="0" smtClean="0"/>
              <a:t>Engage EIC-detector R&amp;D consortia</a:t>
            </a:r>
          </a:p>
          <a:p>
            <a:pPr marL="285750" lvl="0" indent="-285750">
              <a:spcAft>
                <a:spcPts val="600"/>
              </a:spcAft>
              <a:buFont typeface="Arial" panose="020B0604020202020204" pitchFamily="34" charset="0"/>
              <a:buChar char="•"/>
            </a:pPr>
            <a:r>
              <a:rPr lang="en-US" b="1" dirty="0"/>
              <a:t>Optional:</a:t>
            </a:r>
            <a:r>
              <a:rPr lang="en-US" dirty="0"/>
              <a:t> Study opportunities for </a:t>
            </a:r>
            <a:r>
              <a:rPr lang="en-US" b="1" dirty="0"/>
              <a:t>accelerator physics experiments</a:t>
            </a:r>
            <a:r>
              <a:rPr lang="en-US" dirty="0"/>
              <a:t> at a future </a:t>
            </a:r>
            <a:r>
              <a:rPr lang="en-US" dirty="0" smtClean="0"/>
              <a:t>EIC</a:t>
            </a:r>
          </a:p>
          <a:p>
            <a:pPr marL="742950" lvl="1" indent="-285750">
              <a:spcAft>
                <a:spcPts val="600"/>
              </a:spcAft>
              <a:buFontTx/>
              <a:buChar char="-"/>
            </a:pPr>
            <a:r>
              <a:rPr lang="en-US" dirty="0" smtClean="0"/>
              <a:t>Accelerator scope is to deliver EIC for nuclear/particle physics</a:t>
            </a:r>
          </a:p>
          <a:p>
            <a:pPr marL="742950" lvl="1" indent="-285750">
              <a:spcAft>
                <a:spcPts val="600"/>
              </a:spcAft>
              <a:buFontTx/>
              <a:buChar char="-"/>
            </a:pPr>
            <a:r>
              <a:rPr lang="en-US" dirty="0" smtClean="0"/>
              <a:t>EIC will also be unique facility that can push frontiers of accelerator S&amp;T </a:t>
            </a:r>
          </a:p>
          <a:p>
            <a:pPr marL="742950" lvl="1" indent="-285750">
              <a:spcAft>
                <a:spcPts val="600"/>
              </a:spcAft>
              <a:buFontTx/>
              <a:buChar char="-"/>
            </a:pPr>
            <a:r>
              <a:rPr lang="en-US" dirty="0" smtClean="0"/>
              <a:t>Likely smaller scale, 5-10 accelerator scientists</a:t>
            </a:r>
          </a:p>
          <a:p>
            <a:pPr marL="742950" lvl="1" indent="-285750">
              <a:spcAft>
                <a:spcPts val="600"/>
              </a:spcAft>
              <a:buFontTx/>
              <a:buChar char="-"/>
            </a:pPr>
            <a:endParaRPr lang="en-US" dirty="0"/>
          </a:p>
        </p:txBody>
      </p:sp>
    </p:spTree>
    <p:extLst>
      <p:ext uri="{BB962C8B-B14F-4D97-AF65-F5344CB8AC3E}">
        <p14:creationId xmlns:p14="http://schemas.microsoft.com/office/powerpoint/2010/main" val="3429029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0551" y="109326"/>
            <a:ext cx="8514272" cy="523220"/>
          </a:xfrm>
          <a:prstGeom prst="rect">
            <a:avLst/>
          </a:prstGeom>
          <a:noFill/>
        </p:spPr>
        <p:txBody>
          <a:bodyPr wrap="square" rtlCol="0">
            <a:spAutoFit/>
          </a:bodyPr>
          <a:lstStyle/>
          <a:p>
            <a:pPr algn="ctr"/>
            <a:r>
              <a:rPr lang="en-US" sz="2800" b="1" dirty="0" smtClean="0"/>
              <a:t>Approach</a:t>
            </a:r>
            <a:endParaRPr lang="en-US" sz="2800" b="1" dirty="0"/>
          </a:p>
        </p:txBody>
      </p:sp>
      <p:sp>
        <p:nvSpPr>
          <p:cNvPr id="2" name="TextBox 1"/>
          <p:cNvSpPr txBox="1"/>
          <p:nvPr/>
        </p:nvSpPr>
        <p:spPr>
          <a:xfrm>
            <a:off x="310551" y="879894"/>
            <a:ext cx="8669547" cy="5324535"/>
          </a:xfrm>
          <a:prstGeom prst="rect">
            <a:avLst/>
          </a:prstGeom>
          <a:noFill/>
        </p:spPr>
        <p:txBody>
          <a:bodyPr wrap="square" rtlCol="0">
            <a:spAutoFit/>
          </a:bodyPr>
          <a:lstStyle/>
          <a:p>
            <a:pPr marL="285750" lvl="0" indent="-285750">
              <a:spcAft>
                <a:spcPts val="1200"/>
              </a:spcAft>
              <a:buFont typeface="Arial" panose="020B0604020202020204" pitchFamily="34" charset="0"/>
              <a:buChar char="•"/>
            </a:pPr>
            <a:r>
              <a:rPr lang="en-US" dirty="0" smtClean="0"/>
              <a:t>Form physics/detector, detector/physics and accelerator physics working groups</a:t>
            </a:r>
            <a:endParaRPr lang="en-US" dirty="0"/>
          </a:p>
          <a:p>
            <a:pPr marL="285750" lvl="0" indent="-285750">
              <a:spcAft>
                <a:spcPts val="1200"/>
              </a:spcAft>
              <a:buFont typeface="Arial" panose="020B0604020202020204" pitchFamily="34" charset="0"/>
              <a:buChar char="•"/>
            </a:pPr>
            <a:r>
              <a:rPr lang="en-US" dirty="0" smtClean="0"/>
              <a:t>First two will likely have 3-4 </a:t>
            </a:r>
            <a:r>
              <a:rPr lang="en-US" dirty="0"/>
              <a:t>conveners (= editors of final Reports</a:t>
            </a:r>
            <a:r>
              <a:rPr lang="en-US" dirty="0" smtClean="0"/>
              <a:t>), accelerator group likely will simply have </a:t>
            </a:r>
            <a:r>
              <a:rPr lang="en-US" dirty="0" err="1" smtClean="0"/>
              <a:t>Ferdi</a:t>
            </a:r>
            <a:r>
              <a:rPr lang="en-US" dirty="0" smtClean="0"/>
              <a:t> </a:t>
            </a:r>
            <a:r>
              <a:rPr lang="en-US" dirty="0" err="1" smtClean="0"/>
              <a:t>Willeke</a:t>
            </a:r>
            <a:r>
              <a:rPr lang="en-US" dirty="0" smtClean="0"/>
              <a:t> and Andrei </a:t>
            </a:r>
            <a:r>
              <a:rPr lang="en-US" dirty="0" err="1" smtClean="0"/>
              <a:t>Seryi</a:t>
            </a:r>
            <a:r>
              <a:rPr lang="en-US" dirty="0" smtClean="0"/>
              <a:t> </a:t>
            </a:r>
            <a:r>
              <a:rPr lang="en-US" dirty="0" smtClean="0"/>
              <a:t>as convener.</a:t>
            </a:r>
            <a:endParaRPr lang="en-US" dirty="0"/>
          </a:p>
          <a:p>
            <a:pPr marL="285750" lvl="0" indent="-285750">
              <a:spcAft>
                <a:spcPts val="1200"/>
              </a:spcAft>
              <a:buFont typeface="Arial" panose="020B0604020202020204" pitchFamily="34" charset="0"/>
              <a:buChar char="•"/>
            </a:pPr>
            <a:r>
              <a:rPr lang="en-US" dirty="0" smtClean="0"/>
              <a:t>Each </a:t>
            </a:r>
            <a:r>
              <a:rPr lang="en-US" dirty="0"/>
              <a:t>group has 1 Steering Committee (SC) observer that follows progress and reports the status of the effort to the SC.</a:t>
            </a:r>
          </a:p>
          <a:p>
            <a:pPr marL="285750" lvl="0" indent="-285750">
              <a:spcAft>
                <a:spcPts val="1200"/>
              </a:spcAft>
              <a:buFont typeface="Arial" panose="020B0604020202020204" pitchFamily="34" charset="0"/>
              <a:buChar char="•"/>
            </a:pPr>
            <a:r>
              <a:rPr lang="en-US" dirty="0"/>
              <a:t>The two </a:t>
            </a:r>
            <a:r>
              <a:rPr lang="en-US" dirty="0" smtClean="0"/>
              <a:t>physics/detector and detector/physics groups </a:t>
            </a:r>
            <a:r>
              <a:rPr lang="en-US" dirty="0"/>
              <a:t>should have regular meetings (preferably weekly) via video conference/phone. At regular intervals (preferably monthly) both groups should have a joint meeting.  </a:t>
            </a:r>
          </a:p>
          <a:p>
            <a:pPr marL="285750" lvl="0" indent="-285750">
              <a:spcAft>
                <a:spcPts val="1200"/>
              </a:spcAft>
              <a:buFont typeface="Arial" panose="020B0604020202020204" pitchFamily="34" charset="0"/>
              <a:buChar char="•"/>
            </a:pPr>
            <a:r>
              <a:rPr lang="en-US" dirty="0" smtClean="0"/>
              <a:t>Each </a:t>
            </a:r>
            <a:r>
              <a:rPr lang="en-US" dirty="0"/>
              <a:t>group (physics and detector) will need to be divided in </a:t>
            </a:r>
            <a:r>
              <a:rPr lang="en-US" dirty="0" smtClean="0"/>
              <a:t>sub-groups, with sub-conveners. </a:t>
            </a:r>
            <a:r>
              <a:rPr lang="en-US" dirty="0"/>
              <a:t>If we have an optional third accelerator group they likely can </a:t>
            </a:r>
            <a:r>
              <a:rPr lang="en-US" dirty="0" smtClean="0"/>
              <a:t> stay </a:t>
            </a:r>
            <a:r>
              <a:rPr lang="en-US" dirty="0"/>
              <a:t>as one</a:t>
            </a:r>
            <a:r>
              <a:rPr lang="en-US" dirty="0" smtClean="0"/>
              <a:t>.</a:t>
            </a:r>
          </a:p>
          <a:p>
            <a:pPr marL="285750" lvl="0" indent="-285750">
              <a:spcAft>
                <a:spcPts val="1200"/>
              </a:spcAft>
              <a:buFont typeface="Arial" panose="020B0604020202020204" pitchFamily="34" charset="0"/>
              <a:buChar char="•"/>
            </a:pPr>
            <a:r>
              <a:rPr lang="en-US" dirty="0" smtClean="0"/>
              <a:t>Sub-groups will be defined following the analysis of the “Request of Information”.</a:t>
            </a:r>
          </a:p>
          <a:p>
            <a:pPr marL="285750" lvl="0" indent="-285750">
              <a:spcAft>
                <a:spcPts val="1200"/>
              </a:spcAft>
              <a:buFont typeface="Arial" panose="020B0604020202020204" pitchFamily="34" charset="0"/>
              <a:buChar char="•"/>
            </a:pPr>
            <a:r>
              <a:rPr lang="en-US" dirty="0" smtClean="0"/>
              <a:t>The sub-conveners will be the people being requested to guide and document the contributions (10-15 pages each) to the conveners for the Yellow Report(s).</a:t>
            </a:r>
            <a:endParaRPr lang="en-US" dirty="0"/>
          </a:p>
          <a:p>
            <a:pPr marL="285750" indent="-285750">
              <a:spcAft>
                <a:spcPts val="1200"/>
              </a:spcAft>
              <a:buFont typeface="Arial" panose="020B0604020202020204" pitchFamily="34" charset="0"/>
              <a:buChar char="•"/>
            </a:pPr>
            <a:endParaRPr lang="en-US" dirty="0"/>
          </a:p>
        </p:txBody>
      </p:sp>
    </p:spTree>
    <p:extLst>
      <p:ext uri="{BB962C8B-B14F-4D97-AF65-F5344CB8AC3E}">
        <p14:creationId xmlns:p14="http://schemas.microsoft.com/office/powerpoint/2010/main" val="1501731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0551" y="109326"/>
            <a:ext cx="8514272" cy="523220"/>
          </a:xfrm>
          <a:prstGeom prst="rect">
            <a:avLst/>
          </a:prstGeom>
          <a:noFill/>
        </p:spPr>
        <p:txBody>
          <a:bodyPr wrap="square" rtlCol="0">
            <a:spAutoFit/>
          </a:bodyPr>
          <a:lstStyle/>
          <a:p>
            <a:pPr algn="ctr"/>
            <a:r>
              <a:rPr lang="en-US" sz="2800" b="1" dirty="0" smtClean="0"/>
              <a:t>Proposed Physics/Detector Sub-Groups</a:t>
            </a:r>
            <a:endParaRPr lang="en-US" sz="2800" b="1" dirty="0"/>
          </a:p>
        </p:txBody>
      </p:sp>
      <p:sp>
        <p:nvSpPr>
          <p:cNvPr id="4" name="TextBox 3"/>
          <p:cNvSpPr txBox="1"/>
          <p:nvPr/>
        </p:nvSpPr>
        <p:spPr>
          <a:xfrm>
            <a:off x="379562" y="785003"/>
            <a:ext cx="8445261" cy="4878259"/>
          </a:xfrm>
          <a:prstGeom prst="rect">
            <a:avLst/>
          </a:prstGeom>
          <a:noFill/>
        </p:spPr>
        <p:txBody>
          <a:bodyPr wrap="square" rtlCol="0">
            <a:spAutoFit/>
          </a:bodyPr>
          <a:lstStyle/>
          <a:p>
            <a:pPr marL="285750" indent="-285750">
              <a:buFont typeface="Arial" panose="020B0604020202020204" pitchFamily="34" charset="0"/>
              <a:buChar char="•"/>
            </a:pPr>
            <a:r>
              <a:rPr lang="en-US" dirty="0" smtClean="0"/>
              <a:t>First order we plan to follow </a:t>
            </a:r>
            <a:r>
              <a:rPr lang="en-US" dirty="0"/>
              <a:t>the EICUG </a:t>
            </a:r>
            <a:r>
              <a:rPr lang="en-US" i="1" dirty="0"/>
              <a:t>Request of Information</a:t>
            </a:r>
            <a:r>
              <a:rPr lang="en-US" dirty="0"/>
              <a:t> call:</a:t>
            </a:r>
          </a:p>
          <a:p>
            <a:pPr marL="742950" lvl="1" indent="-285750">
              <a:buFont typeface="Arial" panose="020B0604020202020204" pitchFamily="34" charset="0"/>
              <a:buChar char="•"/>
            </a:pPr>
            <a:r>
              <a:rPr lang="en-US" dirty="0"/>
              <a:t>Longitudinal (spin) nucleon structure</a:t>
            </a:r>
          </a:p>
          <a:p>
            <a:pPr marL="742950" lvl="1" indent="-285750">
              <a:buFont typeface="Arial" panose="020B0604020202020204" pitchFamily="34" charset="0"/>
              <a:buChar char="•"/>
            </a:pPr>
            <a:r>
              <a:rPr lang="en-US" dirty="0"/>
              <a:t>3D nucleon / nucleus structure</a:t>
            </a:r>
          </a:p>
          <a:p>
            <a:pPr marL="742950" lvl="1" indent="-285750">
              <a:buFont typeface="Arial" panose="020B0604020202020204" pitchFamily="34" charset="0"/>
              <a:buChar char="•"/>
            </a:pPr>
            <a:r>
              <a:rPr lang="en-US" dirty="0"/>
              <a:t>High density </a:t>
            </a:r>
            <a:r>
              <a:rPr lang="en-US" dirty="0" err="1"/>
              <a:t>parton</a:t>
            </a:r>
            <a:r>
              <a:rPr lang="en-US" dirty="0"/>
              <a:t> physics</a:t>
            </a:r>
          </a:p>
          <a:p>
            <a:pPr marL="742950" lvl="1" indent="-285750">
              <a:buFont typeface="Arial" panose="020B0604020202020204" pitchFamily="34" charset="0"/>
              <a:buChar char="•"/>
            </a:pPr>
            <a:r>
              <a:rPr lang="en-US" dirty="0"/>
              <a:t>Beyond Standard Model / Electro-weak physics</a:t>
            </a:r>
          </a:p>
          <a:p>
            <a:pPr marL="742950" lvl="1" indent="-285750">
              <a:buFont typeface="Arial" panose="020B0604020202020204" pitchFamily="34" charset="0"/>
              <a:buChar char="•"/>
            </a:pPr>
            <a:r>
              <a:rPr lang="en-US" dirty="0" err="1"/>
              <a:t>Hadronization</a:t>
            </a:r>
            <a:r>
              <a:rPr lang="en-US" dirty="0"/>
              <a:t> and fragmentation</a:t>
            </a:r>
          </a:p>
          <a:p>
            <a:pPr marL="742950" lvl="1" indent="-285750">
              <a:buFont typeface="Arial" panose="020B0604020202020204" pitchFamily="34" charset="0"/>
              <a:buChar char="•"/>
            </a:pPr>
            <a:r>
              <a:rPr lang="en-US" dirty="0"/>
              <a:t>Nuclear Structure / Short-range correlations</a:t>
            </a:r>
          </a:p>
          <a:p>
            <a:pPr marL="742950" lvl="1" indent="-285750">
              <a:buFont typeface="Arial" panose="020B0604020202020204" pitchFamily="34" charset="0"/>
              <a:buChar char="•"/>
            </a:pPr>
            <a:r>
              <a:rPr lang="en-US" dirty="0"/>
              <a:t>Origin of nuclear force</a:t>
            </a:r>
          </a:p>
          <a:p>
            <a:pPr marL="742950" lvl="1" indent="-285750">
              <a:buFont typeface="Arial" panose="020B0604020202020204" pitchFamily="34" charset="0"/>
              <a:buChar char="•"/>
            </a:pPr>
            <a:r>
              <a:rPr lang="en-US" dirty="0"/>
              <a:t>Collective effects</a:t>
            </a:r>
          </a:p>
          <a:p>
            <a:pPr marL="742950" lvl="1" indent="-285750">
              <a:buFont typeface="Arial" panose="020B0604020202020204" pitchFamily="34" charset="0"/>
              <a:buChar char="•"/>
            </a:pPr>
            <a:r>
              <a:rPr lang="en-US" dirty="0"/>
              <a:t>Spectroscopy</a:t>
            </a:r>
          </a:p>
          <a:p>
            <a:pPr marL="742950" lvl="1" indent="-285750">
              <a:buFont typeface="Arial" panose="020B0604020202020204" pitchFamily="34" charset="0"/>
              <a:buChar char="•"/>
            </a:pPr>
            <a:r>
              <a:rPr lang="en-US" dirty="0"/>
              <a:t>Origin of mass</a:t>
            </a:r>
          </a:p>
          <a:p>
            <a:pPr marL="742950" lvl="1" indent="-285750">
              <a:spcAft>
                <a:spcPts val="600"/>
              </a:spcAft>
              <a:buFont typeface="Arial" panose="020B0604020202020204" pitchFamily="34" charset="0"/>
              <a:buChar char="•"/>
            </a:pPr>
            <a:r>
              <a:rPr lang="en-US" dirty="0"/>
              <a:t>Other (Entanglement, Jet studies, </a:t>
            </a:r>
            <a:r>
              <a:rPr lang="en-US" dirty="0" smtClean="0"/>
              <a:t>…)</a:t>
            </a:r>
            <a:endParaRPr lang="en-US" dirty="0"/>
          </a:p>
          <a:p>
            <a:pPr algn="ctr"/>
            <a:endParaRPr lang="en-US" b="1" dirty="0" smtClean="0"/>
          </a:p>
          <a:p>
            <a:pPr algn="ctr"/>
            <a:endParaRPr lang="en-US" b="1" dirty="0"/>
          </a:p>
          <a:p>
            <a:pPr algn="ctr"/>
            <a:r>
              <a:rPr lang="en-US" b="1" dirty="0" smtClean="0"/>
              <a:t>After </a:t>
            </a:r>
            <a:r>
              <a:rPr lang="en-US" b="1" dirty="0"/>
              <a:t>analysis of </a:t>
            </a:r>
            <a:r>
              <a:rPr lang="en-US" b="1" dirty="0" smtClean="0"/>
              <a:t>the EICUG </a:t>
            </a:r>
            <a:r>
              <a:rPr lang="en-US" b="1" i="1" dirty="0"/>
              <a:t>Request of Information</a:t>
            </a:r>
            <a:r>
              <a:rPr lang="en-US" b="1" dirty="0"/>
              <a:t> </a:t>
            </a:r>
            <a:r>
              <a:rPr lang="en-US" b="1" dirty="0" smtClean="0"/>
              <a:t>gauging community interest the </a:t>
            </a:r>
            <a:r>
              <a:rPr lang="en-US" b="1" dirty="0"/>
              <a:t>above scheme </a:t>
            </a:r>
            <a:r>
              <a:rPr lang="en-US" b="1" dirty="0" smtClean="0"/>
              <a:t>should be adjusted. </a:t>
            </a:r>
            <a:endParaRPr lang="en-US" b="1" dirty="0"/>
          </a:p>
          <a:p>
            <a:pPr marL="285750" indent="-285750">
              <a:spcAft>
                <a:spcPts val="600"/>
              </a:spcAft>
              <a:buFont typeface="Arial" panose="020B0604020202020204" pitchFamily="34" charset="0"/>
              <a:buChar char="•"/>
            </a:pPr>
            <a:endParaRPr lang="en-US" dirty="0"/>
          </a:p>
        </p:txBody>
      </p:sp>
    </p:spTree>
    <p:extLst>
      <p:ext uri="{BB962C8B-B14F-4D97-AF65-F5344CB8AC3E}">
        <p14:creationId xmlns:p14="http://schemas.microsoft.com/office/powerpoint/2010/main" val="3912111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0551" y="109326"/>
            <a:ext cx="8514272" cy="523220"/>
          </a:xfrm>
          <a:prstGeom prst="rect">
            <a:avLst/>
          </a:prstGeom>
          <a:noFill/>
        </p:spPr>
        <p:txBody>
          <a:bodyPr wrap="square" rtlCol="0">
            <a:spAutoFit/>
          </a:bodyPr>
          <a:lstStyle/>
          <a:p>
            <a:pPr algn="ctr"/>
            <a:r>
              <a:rPr lang="en-US" sz="2800" b="1" dirty="0" smtClean="0"/>
              <a:t>Proposed Detector/Physics Sub-Groups</a:t>
            </a:r>
            <a:endParaRPr lang="en-US" sz="2800" b="1" dirty="0"/>
          </a:p>
        </p:txBody>
      </p:sp>
      <p:sp>
        <p:nvSpPr>
          <p:cNvPr id="4" name="TextBox 3"/>
          <p:cNvSpPr txBox="1"/>
          <p:nvPr/>
        </p:nvSpPr>
        <p:spPr>
          <a:xfrm>
            <a:off x="379562" y="785003"/>
            <a:ext cx="8445261" cy="5786199"/>
          </a:xfrm>
          <a:prstGeom prst="rect">
            <a:avLst/>
          </a:prstGeom>
          <a:noFill/>
        </p:spPr>
        <p:txBody>
          <a:bodyPr wrap="square" rtlCol="0">
            <a:spAutoFit/>
          </a:bodyPr>
          <a:lstStyle/>
          <a:p>
            <a:pPr marL="285750" indent="-285750">
              <a:buFont typeface="Arial" panose="020B0604020202020204" pitchFamily="34" charset="0"/>
              <a:buChar char="•"/>
            </a:pPr>
            <a:r>
              <a:rPr lang="en-US" dirty="0" smtClean="0"/>
              <a:t>First order we plan to follow </a:t>
            </a:r>
            <a:r>
              <a:rPr lang="en-US" dirty="0"/>
              <a:t>the EICUG </a:t>
            </a:r>
            <a:r>
              <a:rPr lang="en-US" i="1" dirty="0"/>
              <a:t>Request of Information</a:t>
            </a:r>
            <a:r>
              <a:rPr lang="en-US" dirty="0"/>
              <a:t> call:</a:t>
            </a:r>
          </a:p>
          <a:p>
            <a:pPr marL="742950" lvl="1" indent="-285750">
              <a:buFont typeface="Arial" panose="020B0604020202020204" pitchFamily="34" charset="0"/>
              <a:buChar char="•"/>
            </a:pPr>
            <a:r>
              <a:rPr lang="en-US" dirty="0"/>
              <a:t>Tracking</a:t>
            </a:r>
          </a:p>
          <a:p>
            <a:pPr marL="742950" lvl="1" indent="-285750">
              <a:buFont typeface="Arial" panose="020B0604020202020204" pitchFamily="34" charset="0"/>
              <a:buChar char="•"/>
            </a:pPr>
            <a:r>
              <a:rPr lang="en-US" dirty="0" err="1"/>
              <a:t>Vertexing</a:t>
            </a:r>
            <a:endParaRPr lang="en-US" dirty="0"/>
          </a:p>
          <a:p>
            <a:pPr marL="742950" lvl="1" indent="-285750">
              <a:buFont typeface="Arial" panose="020B0604020202020204" pitchFamily="34" charset="0"/>
              <a:buChar char="•"/>
            </a:pPr>
            <a:r>
              <a:rPr lang="en-US" dirty="0"/>
              <a:t>Calorimetry</a:t>
            </a:r>
          </a:p>
          <a:p>
            <a:pPr marL="742950" lvl="1" indent="-285750">
              <a:buFont typeface="Arial" panose="020B0604020202020204" pitchFamily="34" charset="0"/>
              <a:buChar char="•"/>
            </a:pPr>
            <a:r>
              <a:rPr lang="en-US" dirty="0"/>
              <a:t>Particle ID</a:t>
            </a:r>
          </a:p>
          <a:p>
            <a:pPr marL="742950" lvl="1" indent="-285750">
              <a:buFont typeface="Arial" panose="020B0604020202020204" pitchFamily="34" charset="0"/>
              <a:buChar char="•"/>
            </a:pPr>
            <a:r>
              <a:rPr lang="en-US" dirty="0"/>
              <a:t>Forward instrumentation / Backward instrumentation</a:t>
            </a:r>
          </a:p>
          <a:p>
            <a:pPr marL="742950" lvl="1" indent="-285750">
              <a:buFont typeface="Arial" panose="020B0604020202020204" pitchFamily="34" charset="0"/>
              <a:buChar char="•"/>
            </a:pPr>
            <a:r>
              <a:rPr lang="en-US" dirty="0"/>
              <a:t>IR design /  Background studies</a:t>
            </a:r>
          </a:p>
          <a:p>
            <a:pPr marL="742950" lvl="1" indent="-285750">
              <a:buFont typeface="Arial" panose="020B0604020202020204" pitchFamily="34" charset="0"/>
              <a:buChar char="•"/>
            </a:pPr>
            <a:r>
              <a:rPr lang="en-US" dirty="0"/>
              <a:t>Ancillary Measurements: Polarimetry, Luminosity</a:t>
            </a:r>
          </a:p>
          <a:p>
            <a:pPr marL="742950" lvl="1" indent="-285750">
              <a:buFont typeface="Arial" panose="020B0604020202020204" pitchFamily="34" charset="0"/>
              <a:buChar char="•"/>
            </a:pPr>
            <a:r>
              <a:rPr lang="en-US" dirty="0"/>
              <a:t>Software / Computing</a:t>
            </a:r>
          </a:p>
          <a:p>
            <a:pPr marL="742950" lvl="1" indent="-285750">
              <a:buFont typeface="Arial" panose="020B0604020202020204" pitchFamily="34" charset="0"/>
              <a:buChar char="•"/>
            </a:pPr>
            <a:r>
              <a:rPr lang="en-US" dirty="0"/>
              <a:t>DAQ / Slow Controls / Readout</a:t>
            </a:r>
          </a:p>
          <a:p>
            <a:pPr marL="742950" lvl="1" indent="-285750">
              <a:spcAft>
                <a:spcPts val="600"/>
              </a:spcAft>
              <a:buFont typeface="Arial" panose="020B0604020202020204" pitchFamily="34" charset="0"/>
              <a:buChar char="•"/>
            </a:pPr>
            <a:r>
              <a:rPr lang="en-US" dirty="0"/>
              <a:t>Other</a:t>
            </a:r>
          </a:p>
          <a:p>
            <a:pPr marL="285750" indent="-285750">
              <a:buFont typeface="Arial" panose="020B0604020202020204" pitchFamily="34" charset="0"/>
              <a:buChar char="•"/>
            </a:pPr>
            <a:r>
              <a:rPr lang="en-US" dirty="0"/>
              <a:t>The three areas below have been added as they are important to study and document in the Yellow Reports:</a:t>
            </a:r>
          </a:p>
          <a:p>
            <a:pPr marL="742950" lvl="1" indent="-285750">
              <a:buFont typeface="Arial" panose="020B0604020202020204" pitchFamily="34" charset="0"/>
              <a:buChar char="•"/>
            </a:pPr>
            <a:r>
              <a:rPr lang="en-US" dirty="0"/>
              <a:t>Magnetic field options (configuration, strength, impact on machine, IR compatibility)</a:t>
            </a:r>
          </a:p>
          <a:p>
            <a:pPr marL="742950" lvl="1" indent="-285750">
              <a:buFont typeface="Arial" panose="020B0604020202020204" pitchFamily="34" charset="0"/>
              <a:buChar char="•"/>
            </a:pPr>
            <a:r>
              <a:rPr lang="en-US" dirty="0"/>
              <a:t>Arguments for 2 complementary detectors</a:t>
            </a:r>
          </a:p>
          <a:p>
            <a:pPr marL="742950" lvl="1" indent="-285750">
              <a:spcAft>
                <a:spcPts val="600"/>
              </a:spcAft>
              <a:buFont typeface="Arial" panose="020B0604020202020204" pitchFamily="34" charset="0"/>
              <a:buChar char="•"/>
            </a:pPr>
            <a:r>
              <a:rPr lang="en-US" dirty="0"/>
              <a:t>Overall design/integration</a:t>
            </a:r>
          </a:p>
          <a:p>
            <a:pPr algn="ctr"/>
            <a:r>
              <a:rPr lang="en-US" b="1" dirty="0"/>
              <a:t>After analysis of EICUG </a:t>
            </a:r>
            <a:r>
              <a:rPr lang="en-US" b="1" i="1" dirty="0"/>
              <a:t>Request of Information</a:t>
            </a:r>
            <a:r>
              <a:rPr lang="en-US" b="1" dirty="0"/>
              <a:t> the above scheme can be adjusted if needed. </a:t>
            </a:r>
          </a:p>
          <a:p>
            <a:pPr marL="285750" indent="-285750">
              <a:spcAft>
                <a:spcPts val="600"/>
              </a:spcAft>
              <a:buFont typeface="Arial" panose="020B0604020202020204" pitchFamily="34" charset="0"/>
              <a:buChar char="•"/>
            </a:pPr>
            <a:endParaRPr lang="en-US" dirty="0"/>
          </a:p>
        </p:txBody>
      </p:sp>
    </p:spTree>
    <p:extLst>
      <p:ext uri="{BB962C8B-B14F-4D97-AF65-F5344CB8AC3E}">
        <p14:creationId xmlns:p14="http://schemas.microsoft.com/office/powerpoint/2010/main" val="2476881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0551" y="109326"/>
            <a:ext cx="8514272" cy="523220"/>
          </a:xfrm>
          <a:prstGeom prst="rect">
            <a:avLst/>
          </a:prstGeom>
          <a:noFill/>
        </p:spPr>
        <p:txBody>
          <a:bodyPr wrap="square" rtlCol="0">
            <a:spAutoFit/>
          </a:bodyPr>
          <a:lstStyle/>
          <a:p>
            <a:pPr algn="ctr"/>
            <a:r>
              <a:rPr lang="en-US" sz="2800" b="1" dirty="0" smtClean="0"/>
              <a:t>Timeline</a:t>
            </a:r>
            <a:endParaRPr lang="en-US" sz="2800" b="1" dirty="0"/>
          </a:p>
        </p:txBody>
      </p:sp>
      <p:sp>
        <p:nvSpPr>
          <p:cNvPr id="2" name="TextBox 1"/>
          <p:cNvSpPr txBox="1"/>
          <p:nvPr/>
        </p:nvSpPr>
        <p:spPr>
          <a:xfrm>
            <a:off x="543465" y="836762"/>
            <a:ext cx="8134709" cy="5909310"/>
          </a:xfrm>
          <a:prstGeom prst="rect">
            <a:avLst/>
          </a:prstGeom>
          <a:noFill/>
        </p:spPr>
        <p:txBody>
          <a:bodyPr wrap="square" rtlCol="0">
            <a:spAutoFit/>
          </a:bodyPr>
          <a:lstStyle/>
          <a:p>
            <a:r>
              <a:rPr lang="en-US" dirty="0" smtClean="0"/>
              <a:t>2019	October				Information gathering stage</a:t>
            </a:r>
          </a:p>
          <a:p>
            <a:r>
              <a:rPr lang="en-US" dirty="0" smtClean="0"/>
              <a:t>		Early November		Announce effort/plan and conveners</a:t>
            </a:r>
          </a:p>
          <a:p>
            <a:r>
              <a:rPr lang="en-US" dirty="0"/>
              <a:t>	</a:t>
            </a:r>
            <a:r>
              <a:rPr lang="en-US" dirty="0" smtClean="0"/>
              <a:t>	Mid-December		Kick-off Meeting* (EICUG SC, Conveners, …)</a:t>
            </a:r>
          </a:p>
          <a:p>
            <a:endParaRPr lang="en-US" dirty="0"/>
          </a:p>
          <a:p>
            <a:r>
              <a:rPr lang="en-US" dirty="0" smtClean="0"/>
              <a:t>2020	Mid-March			First workshop*</a:t>
            </a:r>
          </a:p>
          <a:p>
            <a:r>
              <a:rPr lang="en-US" dirty="0" smtClean="0"/>
              <a:t>		Late May/Early June	Second workshop*</a:t>
            </a:r>
          </a:p>
          <a:p>
            <a:r>
              <a:rPr lang="en-US" dirty="0"/>
              <a:t>	</a:t>
            </a:r>
            <a:r>
              <a:rPr lang="en-US" dirty="0" smtClean="0"/>
              <a:t>	</a:t>
            </a:r>
          </a:p>
          <a:p>
            <a:r>
              <a:rPr lang="en-US" dirty="0"/>
              <a:t>	</a:t>
            </a:r>
            <a:r>
              <a:rPr lang="en-US" dirty="0" smtClean="0"/>
              <a:t>	August				Status reports of main groups at EICUGM</a:t>
            </a:r>
          </a:p>
          <a:p>
            <a:endParaRPr lang="en-US" dirty="0"/>
          </a:p>
          <a:p>
            <a:r>
              <a:rPr lang="en-US" dirty="0" smtClean="0"/>
              <a:t>		Mid-September		Third workshop*</a:t>
            </a:r>
          </a:p>
          <a:p>
            <a:r>
              <a:rPr lang="en-US" dirty="0"/>
              <a:t>	</a:t>
            </a:r>
            <a:r>
              <a:rPr lang="en-US" dirty="0" smtClean="0"/>
              <a:t>	Mid-November		Fourth workshop*</a:t>
            </a:r>
          </a:p>
          <a:p>
            <a:r>
              <a:rPr lang="en-US" dirty="0"/>
              <a:t>	</a:t>
            </a:r>
            <a:r>
              <a:rPr lang="en-US" dirty="0" smtClean="0"/>
              <a:t>						or Final Meeting (assembly of Yellow Report(s)</a:t>
            </a:r>
          </a:p>
          <a:p>
            <a:pPr lvl="1"/>
            <a:endParaRPr lang="en-US" dirty="0" smtClean="0"/>
          </a:p>
          <a:p>
            <a:r>
              <a:rPr lang="en-US" dirty="0" smtClean="0"/>
              <a:t>2021	January				(optional) Final Meeting</a:t>
            </a:r>
          </a:p>
          <a:p>
            <a:pPr marL="342900" indent="-342900">
              <a:buAutoNum type="arabicPlain" startAt="2021"/>
            </a:pPr>
            <a:endParaRPr lang="en-US" dirty="0"/>
          </a:p>
          <a:p>
            <a:r>
              <a:rPr lang="en-US" dirty="0" smtClean="0"/>
              <a:t>After assembly of Yellow Report(s), independent review team reads and comments, with final Yellow Report(s) to be released after folding in input. Goal is April 2021 (or, expedited January 2021).</a:t>
            </a:r>
          </a:p>
          <a:p>
            <a:endParaRPr lang="en-US" dirty="0"/>
          </a:p>
          <a:p>
            <a:r>
              <a:rPr lang="en-US" dirty="0"/>
              <a:t>	</a:t>
            </a:r>
            <a:r>
              <a:rPr lang="en-US" sz="1600" i="1" dirty="0" smtClean="0"/>
              <a:t>* all workshops close to major airport, folding in different geographic regions</a:t>
            </a:r>
          </a:p>
          <a:p>
            <a:pPr marL="342900" indent="-342900">
              <a:buAutoNum type="arabicPlain" startAt="2020"/>
            </a:pPr>
            <a:endParaRPr lang="en-US" dirty="0"/>
          </a:p>
        </p:txBody>
      </p:sp>
    </p:spTree>
    <p:extLst>
      <p:ext uri="{BB962C8B-B14F-4D97-AF65-F5344CB8AC3E}">
        <p14:creationId xmlns:p14="http://schemas.microsoft.com/office/powerpoint/2010/main" val="27618177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0551" y="109326"/>
            <a:ext cx="8514272" cy="523220"/>
          </a:xfrm>
          <a:prstGeom prst="rect">
            <a:avLst/>
          </a:prstGeom>
          <a:noFill/>
        </p:spPr>
        <p:txBody>
          <a:bodyPr wrap="square" rtlCol="0">
            <a:spAutoFit/>
          </a:bodyPr>
          <a:lstStyle/>
          <a:p>
            <a:pPr algn="ctr"/>
            <a:r>
              <a:rPr lang="en-US" sz="2800" b="1" dirty="0" smtClean="0"/>
              <a:t>EIC User Engagement</a:t>
            </a:r>
            <a:endParaRPr lang="en-US" sz="2800" b="1" dirty="0"/>
          </a:p>
        </p:txBody>
      </p:sp>
      <p:sp>
        <p:nvSpPr>
          <p:cNvPr id="2" name="TextBox 1"/>
          <p:cNvSpPr txBox="1"/>
          <p:nvPr/>
        </p:nvSpPr>
        <p:spPr>
          <a:xfrm>
            <a:off x="111096" y="914400"/>
            <a:ext cx="8913181" cy="5970865"/>
          </a:xfrm>
          <a:prstGeom prst="rect">
            <a:avLst/>
          </a:prstGeom>
          <a:noFill/>
        </p:spPr>
        <p:txBody>
          <a:bodyPr wrap="square" rtlCol="0">
            <a:spAutoFit/>
          </a:bodyPr>
          <a:lstStyle/>
          <a:p>
            <a:pPr marL="742950" lvl="1" indent="-285750">
              <a:spcAft>
                <a:spcPts val="600"/>
              </a:spcAft>
              <a:buFont typeface="Arial" panose="020B0604020202020204" pitchFamily="34" charset="0"/>
              <a:buChar char="•"/>
            </a:pPr>
            <a:r>
              <a:rPr lang="en-US" dirty="0" smtClean="0"/>
              <a:t>The </a:t>
            </a:r>
            <a:r>
              <a:rPr lang="en-US" dirty="0"/>
              <a:t>current accelerator and detector concepts are now in a state that with the simulation and software tools developed by the EICUG quantitative physics and detector studies can be done.</a:t>
            </a:r>
          </a:p>
          <a:p>
            <a:pPr marL="742950" lvl="1" indent="-285750">
              <a:spcAft>
                <a:spcPts val="600"/>
              </a:spcAft>
              <a:buFont typeface="Arial" panose="020B0604020202020204" pitchFamily="34" charset="0"/>
              <a:buChar char="•"/>
            </a:pPr>
            <a:r>
              <a:rPr lang="en-US" dirty="0"/>
              <a:t>EIC community engagement may, based on common interest, naturally evolve into proto-collaboration </a:t>
            </a:r>
            <a:r>
              <a:rPr lang="en-US" dirty="0" smtClean="0"/>
              <a:t>formation, independent of hosting site.</a:t>
            </a:r>
            <a:endParaRPr lang="en-US" dirty="0"/>
          </a:p>
          <a:p>
            <a:pPr marL="742950" lvl="1" indent="-285750">
              <a:spcAft>
                <a:spcPts val="600"/>
              </a:spcAft>
              <a:buFont typeface="Arial" panose="020B0604020202020204" pitchFamily="34" charset="0"/>
              <a:buChar char="•"/>
            </a:pPr>
            <a:r>
              <a:rPr lang="en-US" dirty="0"/>
              <a:t>It is vital for this effort that a large fraction of the active participants come from university groups. If it ends up with the labs carrying out the lion share of the work the effort will miss its goals</a:t>
            </a:r>
            <a:r>
              <a:rPr lang="en-US" dirty="0" smtClean="0"/>
              <a:t>.</a:t>
            </a:r>
          </a:p>
          <a:p>
            <a:pPr marL="1200150" lvl="2" indent="-285750">
              <a:spcAft>
                <a:spcPts val="600"/>
              </a:spcAft>
              <a:buFontTx/>
              <a:buChar char="-"/>
            </a:pPr>
            <a:r>
              <a:rPr lang="en-US" dirty="0" smtClean="0"/>
              <a:t>We </a:t>
            </a:r>
            <a:r>
              <a:rPr lang="en-US" dirty="0"/>
              <a:t>should aim to engage </a:t>
            </a:r>
            <a:r>
              <a:rPr lang="en-US" dirty="0" smtClean="0"/>
              <a:t>(at least!) </a:t>
            </a:r>
            <a:r>
              <a:rPr lang="en-US" dirty="0"/>
              <a:t>10% </a:t>
            </a:r>
            <a:r>
              <a:rPr lang="en-US" dirty="0" smtClean="0"/>
              <a:t>of the ~950 members of the EICUG in </a:t>
            </a:r>
            <a:r>
              <a:rPr lang="en-US" dirty="0"/>
              <a:t>this </a:t>
            </a:r>
            <a:r>
              <a:rPr lang="en-US" dirty="0" smtClean="0"/>
              <a:t>effort.</a:t>
            </a:r>
          </a:p>
          <a:p>
            <a:pPr marL="1200150" lvl="2" indent="-285750">
              <a:spcAft>
                <a:spcPts val="600"/>
              </a:spcAft>
              <a:buFontTx/>
              <a:buChar char="-"/>
            </a:pPr>
            <a:r>
              <a:rPr lang="en-US" dirty="0" smtClean="0"/>
              <a:t>We will integrate detector concepts with the ongoing EIC detector R&amp;D program, to provide a strong synergy, but also encourage new groups to come in, </a:t>
            </a:r>
            <a:r>
              <a:rPr lang="en-US" dirty="0" smtClean="0">
                <a:solidFill>
                  <a:srgbClr val="203FD5"/>
                </a:solidFill>
              </a:rPr>
              <a:t>keeping in mind the goal of two complementary full detectors</a:t>
            </a:r>
            <a:r>
              <a:rPr lang="en-US" dirty="0" smtClean="0"/>
              <a:t>.</a:t>
            </a:r>
          </a:p>
          <a:p>
            <a:pPr marL="1200150" lvl="2" indent="-285750">
              <a:spcAft>
                <a:spcPts val="600"/>
              </a:spcAft>
              <a:buFontTx/>
              <a:buChar char="-"/>
            </a:pPr>
            <a:r>
              <a:rPr lang="en-US" dirty="0" smtClean="0"/>
              <a:t>This effort needs </a:t>
            </a:r>
            <a:r>
              <a:rPr lang="en-US" i="1" dirty="0" smtClean="0"/>
              <a:t>substantial</a:t>
            </a:r>
            <a:r>
              <a:rPr lang="en-US" dirty="0" smtClean="0"/>
              <a:t> participation from universities willing to invest some amount of their time in calendar year 2020 to this project. Yes, we are all busy, but the EIC time seems now!</a:t>
            </a:r>
          </a:p>
          <a:p>
            <a:pPr marL="1200150" lvl="2" indent="-285750">
              <a:spcAft>
                <a:spcPts val="600"/>
              </a:spcAft>
              <a:buFontTx/>
              <a:buChar char="-"/>
            </a:pPr>
            <a:r>
              <a:rPr lang="en-US" b="1" dirty="0" smtClean="0">
                <a:solidFill>
                  <a:srgbClr val="203FD5"/>
                </a:solidFill>
              </a:rPr>
              <a:t>It is essential, EIC activities in DOE seem to proceed fast.</a:t>
            </a:r>
          </a:p>
          <a:p>
            <a:pPr lvl="2">
              <a:spcAft>
                <a:spcPts val="600"/>
              </a:spcAft>
            </a:pPr>
            <a:endParaRPr lang="en-US" dirty="0"/>
          </a:p>
          <a:p>
            <a:pPr marL="285750" indent="-285750">
              <a:spcAft>
                <a:spcPts val="600"/>
              </a:spcAft>
              <a:buFont typeface="Arial" panose="020B0604020202020204" pitchFamily="34" charset="0"/>
              <a:buChar char="•"/>
            </a:pPr>
            <a:endParaRPr lang="en-US" dirty="0"/>
          </a:p>
        </p:txBody>
      </p:sp>
    </p:spTree>
    <p:extLst>
      <p:ext uri="{BB962C8B-B14F-4D97-AF65-F5344CB8AC3E}">
        <p14:creationId xmlns:p14="http://schemas.microsoft.com/office/powerpoint/2010/main" val="288940391"/>
      </p:ext>
    </p:extLst>
  </p:cSld>
  <p:clrMapOvr>
    <a:masterClrMapping/>
  </p:clrMapOvr>
  <p:timing>
    <p:tnLst>
      <p:par>
        <p:cTn id="1" dur="indefinite" restart="never" nodeType="tmRoot"/>
      </p:par>
    </p:tnLst>
  </p:timing>
</p:sld>
</file>

<file path=ppt/theme/theme1.xml><?xml version="1.0" encoding="utf-8"?>
<a:theme xmlns:a="http://schemas.openxmlformats.org/drawingml/2006/main" name="EIC_template2">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EIC_template2" id="{C8D1E0C4-2A9D-3C4C-ABE1-F50E03EDFA1A}" vid="{22CEF447-82E3-F444-A2E7-EC4D83322B9D}"/>
    </a:ext>
  </a:extLst>
</a:theme>
</file>

<file path=docProps/app.xml><?xml version="1.0" encoding="utf-8"?>
<Properties xmlns="http://schemas.openxmlformats.org/officeDocument/2006/extended-properties" xmlns:vt="http://schemas.openxmlformats.org/officeDocument/2006/docPropsVTypes">
  <Template>Office Theme</Template>
  <TotalTime>262</TotalTime>
  <Words>994</Words>
  <Application>Microsoft Office PowerPoint</Application>
  <PresentationFormat>On-screen Show (4:3)</PresentationFormat>
  <Paragraphs>131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EIC_template2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Rik Yoshida</dc:creator>
  <cp:lastModifiedBy>Rolf Ent</cp:lastModifiedBy>
  <cp:revision>18</cp:revision>
  <dcterms:created xsi:type="dcterms:W3CDTF">2019-06-22T19:35:26Z</dcterms:created>
  <dcterms:modified xsi:type="dcterms:W3CDTF">2019-10-09T22:51:17Z</dcterms:modified>
</cp:coreProperties>
</file>