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3" r:id="rId2"/>
    <p:sldId id="352" r:id="rId3"/>
    <p:sldId id="358" r:id="rId4"/>
    <p:sldId id="256" r:id="rId5"/>
    <p:sldId id="269" r:id="rId6"/>
    <p:sldId id="357" r:id="rId7"/>
    <p:sldId id="356" r:id="rId8"/>
    <p:sldId id="259" r:id="rId9"/>
    <p:sldId id="264" r:id="rId10"/>
    <p:sldId id="359" r:id="rId11"/>
    <p:sldId id="268" r:id="rId12"/>
    <p:sldId id="267" r:id="rId13"/>
    <p:sldId id="361" r:id="rId14"/>
    <p:sldId id="360" r:id="rId15"/>
    <p:sldId id="355" r:id="rId16"/>
    <p:sldId id="262" r:id="rId17"/>
    <p:sldId id="363" r:id="rId18"/>
    <p:sldId id="362"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p:restoredTop sz="83836"/>
  </p:normalViewPr>
  <p:slideViewPr>
    <p:cSldViewPr snapToObjects="1">
      <p:cViewPr varScale="1">
        <p:scale>
          <a:sx n="177" d="100"/>
          <a:sy n="177" d="100"/>
        </p:scale>
        <p:origin x="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A0EFF9-8268-AF44-8B96-99D8C44E94C7}" type="doc">
      <dgm:prSet loTypeId="urn:microsoft.com/office/officeart/2005/8/layout/venn1" loCatId="" qsTypeId="urn:microsoft.com/office/officeart/2005/8/quickstyle/simple1" qsCatId="simple" csTypeId="urn:microsoft.com/office/officeart/2005/8/colors/accent1_2" csCatId="accent1" phldr="1"/>
      <dgm:spPr/>
    </dgm:pt>
    <dgm:pt modelId="{844054E5-A5E3-D646-B491-9169F0948174}">
      <dgm:prSet phldrT="[Testo]"/>
      <dgm:spPr/>
      <dgm:t>
        <a:bodyPr/>
        <a:lstStyle/>
        <a:p>
          <a:r>
            <a:rPr lang="en-US" b="1" dirty="0"/>
            <a:t>Nuclear physics input</a:t>
          </a:r>
          <a:endParaRPr lang="it-IT" b="1" dirty="0"/>
        </a:p>
      </dgm:t>
    </dgm:pt>
    <dgm:pt modelId="{869B0A2D-1EAA-EC40-84A6-DDA13960305C}" type="parTrans" cxnId="{6B4CB646-BBDF-B349-B9E4-F58DBD6BE373}">
      <dgm:prSet/>
      <dgm:spPr/>
      <dgm:t>
        <a:bodyPr/>
        <a:lstStyle/>
        <a:p>
          <a:endParaRPr lang="it-IT"/>
        </a:p>
      </dgm:t>
    </dgm:pt>
    <dgm:pt modelId="{3D52F214-A264-834E-8745-44D06D3E813F}" type="sibTrans" cxnId="{6B4CB646-BBDF-B349-B9E4-F58DBD6BE373}">
      <dgm:prSet/>
      <dgm:spPr/>
      <dgm:t>
        <a:bodyPr/>
        <a:lstStyle/>
        <a:p>
          <a:endParaRPr lang="it-IT"/>
        </a:p>
      </dgm:t>
    </dgm:pt>
    <dgm:pt modelId="{E70C68D3-45CF-C248-B39F-E0787FF8ED2D}">
      <dgm:prSet phldrT="[Testo]"/>
      <dgm:spPr/>
      <dgm:t>
        <a:bodyPr/>
        <a:lstStyle/>
        <a:p>
          <a:r>
            <a:rPr lang="en-US" b="1" dirty="0"/>
            <a:t>Observations (GW, </a:t>
          </a:r>
          <a:r>
            <a:rPr lang="en-US" b="1" dirty="0" err="1"/>
            <a:t>e.m</a:t>
          </a:r>
          <a:r>
            <a:rPr lang="en-US" b="1" dirty="0"/>
            <a:t>. radiations, neutrinos) </a:t>
          </a:r>
          <a:endParaRPr lang="it-IT" b="1" dirty="0"/>
        </a:p>
      </dgm:t>
    </dgm:pt>
    <dgm:pt modelId="{64723C09-242C-EA45-B090-6521F55DBDC8}" type="parTrans" cxnId="{DD0E531E-BF05-CE4C-AA2F-992D5620ACA5}">
      <dgm:prSet/>
      <dgm:spPr/>
      <dgm:t>
        <a:bodyPr/>
        <a:lstStyle/>
        <a:p>
          <a:endParaRPr lang="it-IT"/>
        </a:p>
      </dgm:t>
    </dgm:pt>
    <dgm:pt modelId="{EF944258-654D-E749-984F-CD3D8EEFA46B}" type="sibTrans" cxnId="{DD0E531E-BF05-CE4C-AA2F-992D5620ACA5}">
      <dgm:prSet/>
      <dgm:spPr/>
      <dgm:t>
        <a:bodyPr/>
        <a:lstStyle/>
        <a:p>
          <a:endParaRPr lang="it-IT"/>
        </a:p>
      </dgm:t>
    </dgm:pt>
    <dgm:pt modelId="{84D60A3C-D3D0-B742-B6F2-E1FD0156D9ED}">
      <dgm:prSet phldrT="[Testo]"/>
      <dgm:spPr/>
      <dgm:t>
        <a:bodyPr/>
        <a:lstStyle/>
        <a:p>
          <a:r>
            <a:rPr lang="en-US" b="1" dirty="0"/>
            <a:t>Stellar modelling </a:t>
          </a:r>
          <a:endParaRPr lang="it-IT" b="1" dirty="0"/>
        </a:p>
      </dgm:t>
    </dgm:pt>
    <dgm:pt modelId="{9760216F-A3E2-FE48-9C10-38C25B917078}" type="parTrans" cxnId="{62833531-F7E9-E545-BC51-AAA4A93164D1}">
      <dgm:prSet/>
      <dgm:spPr/>
      <dgm:t>
        <a:bodyPr/>
        <a:lstStyle/>
        <a:p>
          <a:endParaRPr lang="it-IT"/>
        </a:p>
      </dgm:t>
    </dgm:pt>
    <dgm:pt modelId="{58C67FA6-2ACB-C746-8F00-3BE4E10BEE5B}" type="sibTrans" cxnId="{62833531-F7E9-E545-BC51-AAA4A93164D1}">
      <dgm:prSet/>
      <dgm:spPr/>
      <dgm:t>
        <a:bodyPr/>
        <a:lstStyle/>
        <a:p>
          <a:endParaRPr lang="it-IT"/>
        </a:p>
      </dgm:t>
    </dgm:pt>
    <dgm:pt modelId="{068596B3-38F2-824D-98FC-968D27B74674}" type="pres">
      <dgm:prSet presAssocID="{A6A0EFF9-8268-AF44-8B96-99D8C44E94C7}" presName="compositeShape" presStyleCnt="0">
        <dgm:presLayoutVars>
          <dgm:chMax val="7"/>
          <dgm:dir/>
          <dgm:resizeHandles val="exact"/>
        </dgm:presLayoutVars>
      </dgm:prSet>
      <dgm:spPr/>
    </dgm:pt>
    <dgm:pt modelId="{9795CA7E-83E6-E044-BFE1-0EE717C6C9F1}" type="pres">
      <dgm:prSet presAssocID="{844054E5-A5E3-D646-B491-9169F0948174}" presName="circ1" presStyleLbl="vennNode1" presStyleIdx="0" presStyleCnt="3"/>
      <dgm:spPr/>
    </dgm:pt>
    <dgm:pt modelId="{F8B6701B-633D-D240-9185-3256F1B1648C}" type="pres">
      <dgm:prSet presAssocID="{844054E5-A5E3-D646-B491-9169F0948174}" presName="circ1Tx" presStyleLbl="revTx" presStyleIdx="0" presStyleCnt="0">
        <dgm:presLayoutVars>
          <dgm:chMax val="0"/>
          <dgm:chPref val="0"/>
          <dgm:bulletEnabled val="1"/>
        </dgm:presLayoutVars>
      </dgm:prSet>
      <dgm:spPr/>
    </dgm:pt>
    <dgm:pt modelId="{578F7EA1-BE31-BF42-A3D4-EB2A6D978FE7}" type="pres">
      <dgm:prSet presAssocID="{E70C68D3-45CF-C248-B39F-E0787FF8ED2D}" presName="circ2" presStyleLbl="vennNode1" presStyleIdx="1" presStyleCnt="3"/>
      <dgm:spPr/>
    </dgm:pt>
    <dgm:pt modelId="{780FAFE3-EDD8-6048-BBC5-42E8ACEB0A12}" type="pres">
      <dgm:prSet presAssocID="{E70C68D3-45CF-C248-B39F-E0787FF8ED2D}" presName="circ2Tx" presStyleLbl="revTx" presStyleIdx="0" presStyleCnt="0">
        <dgm:presLayoutVars>
          <dgm:chMax val="0"/>
          <dgm:chPref val="0"/>
          <dgm:bulletEnabled val="1"/>
        </dgm:presLayoutVars>
      </dgm:prSet>
      <dgm:spPr/>
    </dgm:pt>
    <dgm:pt modelId="{DCE4AB4F-00A8-8842-8FB6-E603CF21282D}" type="pres">
      <dgm:prSet presAssocID="{84D60A3C-D3D0-B742-B6F2-E1FD0156D9ED}" presName="circ3" presStyleLbl="vennNode1" presStyleIdx="2" presStyleCnt="3"/>
      <dgm:spPr/>
    </dgm:pt>
    <dgm:pt modelId="{EFD28C9D-A43A-E040-A259-4CF21C5F1DB4}" type="pres">
      <dgm:prSet presAssocID="{84D60A3C-D3D0-B742-B6F2-E1FD0156D9ED}" presName="circ3Tx" presStyleLbl="revTx" presStyleIdx="0" presStyleCnt="0">
        <dgm:presLayoutVars>
          <dgm:chMax val="0"/>
          <dgm:chPref val="0"/>
          <dgm:bulletEnabled val="1"/>
        </dgm:presLayoutVars>
      </dgm:prSet>
      <dgm:spPr/>
    </dgm:pt>
  </dgm:ptLst>
  <dgm:cxnLst>
    <dgm:cxn modelId="{0F771902-EB53-2546-B756-2BEFA9ABB6C2}" type="presOf" srcId="{A6A0EFF9-8268-AF44-8B96-99D8C44E94C7}" destId="{068596B3-38F2-824D-98FC-968D27B74674}" srcOrd="0" destOrd="0" presId="urn:microsoft.com/office/officeart/2005/8/layout/venn1"/>
    <dgm:cxn modelId="{49C1C518-18BC-9347-ADCD-5DB2ADF689E5}" type="presOf" srcId="{E70C68D3-45CF-C248-B39F-E0787FF8ED2D}" destId="{780FAFE3-EDD8-6048-BBC5-42E8ACEB0A12}" srcOrd="1" destOrd="0" presId="urn:microsoft.com/office/officeart/2005/8/layout/venn1"/>
    <dgm:cxn modelId="{DD0E531E-BF05-CE4C-AA2F-992D5620ACA5}" srcId="{A6A0EFF9-8268-AF44-8B96-99D8C44E94C7}" destId="{E70C68D3-45CF-C248-B39F-E0787FF8ED2D}" srcOrd="1" destOrd="0" parTransId="{64723C09-242C-EA45-B090-6521F55DBDC8}" sibTransId="{EF944258-654D-E749-984F-CD3D8EEFA46B}"/>
    <dgm:cxn modelId="{62833531-F7E9-E545-BC51-AAA4A93164D1}" srcId="{A6A0EFF9-8268-AF44-8B96-99D8C44E94C7}" destId="{84D60A3C-D3D0-B742-B6F2-E1FD0156D9ED}" srcOrd="2" destOrd="0" parTransId="{9760216F-A3E2-FE48-9C10-38C25B917078}" sibTransId="{58C67FA6-2ACB-C746-8F00-3BE4E10BEE5B}"/>
    <dgm:cxn modelId="{6B4CB646-BBDF-B349-B9E4-F58DBD6BE373}" srcId="{A6A0EFF9-8268-AF44-8B96-99D8C44E94C7}" destId="{844054E5-A5E3-D646-B491-9169F0948174}" srcOrd="0" destOrd="0" parTransId="{869B0A2D-1EAA-EC40-84A6-DDA13960305C}" sibTransId="{3D52F214-A264-834E-8745-44D06D3E813F}"/>
    <dgm:cxn modelId="{31419867-452A-6140-BD61-E1CF1A0AEB36}" type="presOf" srcId="{E70C68D3-45CF-C248-B39F-E0787FF8ED2D}" destId="{578F7EA1-BE31-BF42-A3D4-EB2A6D978FE7}" srcOrd="0" destOrd="0" presId="urn:microsoft.com/office/officeart/2005/8/layout/venn1"/>
    <dgm:cxn modelId="{EDF8A36A-434E-CD4C-8CCB-EDA119821FC9}" type="presOf" srcId="{84D60A3C-D3D0-B742-B6F2-E1FD0156D9ED}" destId="{EFD28C9D-A43A-E040-A259-4CF21C5F1DB4}" srcOrd="1" destOrd="0" presId="urn:microsoft.com/office/officeart/2005/8/layout/venn1"/>
    <dgm:cxn modelId="{A0204C7C-87AF-DD41-9560-E602DFD81D1E}" type="presOf" srcId="{84D60A3C-D3D0-B742-B6F2-E1FD0156D9ED}" destId="{DCE4AB4F-00A8-8842-8FB6-E603CF21282D}" srcOrd="0" destOrd="0" presId="urn:microsoft.com/office/officeart/2005/8/layout/venn1"/>
    <dgm:cxn modelId="{05CC75B4-5581-504E-B41C-E3F0FDDC8BA1}" type="presOf" srcId="{844054E5-A5E3-D646-B491-9169F0948174}" destId="{F8B6701B-633D-D240-9185-3256F1B1648C}" srcOrd="1" destOrd="0" presId="urn:microsoft.com/office/officeart/2005/8/layout/venn1"/>
    <dgm:cxn modelId="{4D270AD6-6498-574E-8944-2EEAC0C3129B}" type="presOf" srcId="{844054E5-A5E3-D646-B491-9169F0948174}" destId="{9795CA7E-83E6-E044-BFE1-0EE717C6C9F1}" srcOrd="0" destOrd="0" presId="urn:microsoft.com/office/officeart/2005/8/layout/venn1"/>
    <dgm:cxn modelId="{5B32A648-5A9A-374C-856B-CA90C90EDE02}" type="presParOf" srcId="{068596B3-38F2-824D-98FC-968D27B74674}" destId="{9795CA7E-83E6-E044-BFE1-0EE717C6C9F1}" srcOrd="0" destOrd="0" presId="urn:microsoft.com/office/officeart/2005/8/layout/venn1"/>
    <dgm:cxn modelId="{A431AFD3-1456-9F4D-8876-F630AD97B2A3}" type="presParOf" srcId="{068596B3-38F2-824D-98FC-968D27B74674}" destId="{F8B6701B-633D-D240-9185-3256F1B1648C}" srcOrd="1" destOrd="0" presId="urn:microsoft.com/office/officeart/2005/8/layout/venn1"/>
    <dgm:cxn modelId="{31D7BC4E-8348-0B4A-A82F-D7C586F83A40}" type="presParOf" srcId="{068596B3-38F2-824D-98FC-968D27B74674}" destId="{578F7EA1-BE31-BF42-A3D4-EB2A6D978FE7}" srcOrd="2" destOrd="0" presId="urn:microsoft.com/office/officeart/2005/8/layout/venn1"/>
    <dgm:cxn modelId="{8D33E745-D1B1-6E4D-AA3B-2B09A20C7063}" type="presParOf" srcId="{068596B3-38F2-824D-98FC-968D27B74674}" destId="{780FAFE3-EDD8-6048-BBC5-42E8ACEB0A12}" srcOrd="3" destOrd="0" presId="urn:microsoft.com/office/officeart/2005/8/layout/venn1"/>
    <dgm:cxn modelId="{FA5BFBE6-CF4C-D147-AB10-F44640219506}" type="presParOf" srcId="{068596B3-38F2-824D-98FC-968D27B74674}" destId="{DCE4AB4F-00A8-8842-8FB6-E603CF21282D}" srcOrd="4" destOrd="0" presId="urn:microsoft.com/office/officeart/2005/8/layout/venn1"/>
    <dgm:cxn modelId="{06226DFC-BFE4-EA47-B39F-D9DED97EE730}" type="presParOf" srcId="{068596B3-38F2-824D-98FC-968D27B74674}" destId="{EFD28C9D-A43A-E040-A259-4CF21C5F1DB4}"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909993-FA0D-3D4D-A4A2-B25857735F4E}"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it-IT"/>
        </a:p>
      </dgm:t>
    </dgm:pt>
    <dgm:pt modelId="{7EDB6CB7-6C86-394B-83C1-C522AB64D486}">
      <dgm:prSet phldrT="[Testo]"/>
      <dgm:spPr/>
      <dgm:t>
        <a:bodyPr/>
        <a:lstStyle/>
        <a:p>
          <a:r>
            <a:rPr lang="it-IT" dirty="0" err="1"/>
            <a:t>Neutron</a:t>
          </a:r>
          <a:r>
            <a:rPr lang="it-IT" dirty="0"/>
            <a:t> star merger</a:t>
          </a:r>
        </a:p>
      </dgm:t>
    </dgm:pt>
    <dgm:pt modelId="{00A5A77B-9328-5147-A9A3-E016A44BC2E8}" type="parTrans" cxnId="{7AC534D1-CCE3-D245-B351-94CBE2D4ADA3}">
      <dgm:prSet/>
      <dgm:spPr/>
      <dgm:t>
        <a:bodyPr/>
        <a:lstStyle/>
        <a:p>
          <a:endParaRPr lang="it-IT"/>
        </a:p>
      </dgm:t>
    </dgm:pt>
    <dgm:pt modelId="{7920CB7C-2BD9-9F47-B191-900B68B8AD75}" type="sibTrans" cxnId="{7AC534D1-CCE3-D245-B351-94CBE2D4ADA3}">
      <dgm:prSet/>
      <dgm:spPr/>
      <dgm:t>
        <a:bodyPr/>
        <a:lstStyle/>
        <a:p>
          <a:endParaRPr lang="it-IT"/>
        </a:p>
      </dgm:t>
    </dgm:pt>
    <dgm:pt modelId="{784D054D-26D8-6F49-AF10-DD38B32C9BAE}">
      <dgm:prSet phldrT="[Testo]"/>
      <dgm:spPr/>
      <dgm:t>
        <a:bodyPr/>
        <a:lstStyle/>
        <a:p>
          <a:r>
            <a:rPr lang="it-IT" dirty="0" err="1"/>
            <a:t>Kilonova</a:t>
          </a:r>
          <a:endParaRPr lang="it-IT" dirty="0"/>
        </a:p>
      </dgm:t>
    </dgm:pt>
    <dgm:pt modelId="{618B1306-B48F-1E47-B136-348977B58642}" type="parTrans" cxnId="{441B60AB-AF80-A041-9161-D24084C3D62E}">
      <dgm:prSet/>
      <dgm:spPr/>
      <dgm:t>
        <a:bodyPr/>
        <a:lstStyle/>
        <a:p>
          <a:endParaRPr lang="it-IT"/>
        </a:p>
      </dgm:t>
    </dgm:pt>
    <dgm:pt modelId="{C657437A-EEE9-3747-8E4E-1FFDDB43651A}" type="sibTrans" cxnId="{441B60AB-AF80-A041-9161-D24084C3D62E}">
      <dgm:prSet/>
      <dgm:spPr/>
      <dgm:t>
        <a:bodyPr/>
        <a:lstStyle/>
        <a:p>
          <a:endParaRPr lang="it-IT"/>
        </a:p>
      </dgm:t>
    </dgm:pt>
    <dgm:pt modelId="{DA028120-4C57-1D48-8F7D-2687400303CA}">
      <dgm:prSet phldrT="[Testo]"/>
      <dgm:spPr/>
      <dgm:t>
        <a:bodyPr/>
        <a:lstStyle/>
        <a:p>
          <a:r>
            <a:rPr lang="it-IT" dirty="0" err="1"/>
            <a:t>Gravitational</a:t>
          </a:r>
          <a:r>
            <a:rPr lang="it-IT" dirty="0"/>
            <a:t> </a:t>
          </a:r>
          <a:r>
            <a:rPr lang="it-IT" dirty="0" err="1"/>
            <a:t>waves</a:t>
          </a:r>
          <a:endParaRPr lang="it-IT" dirty="0"/>
        </a:p>
      </dgm:t>
    </dgm:pt>
    <dgm:pt modelId="{5447D4D1-8621-984C-BA53-884906CE6590}" type="parTrans" cxnId="{59A7D1AC-6CC3-9145-9563-58E700124AE7}">
      <dgm:prSet/>
      <dgm:spPr/>
      <dgm:t>
        <a:bodyPr/>
        <a:lstStyle/>
        <a:p>
          <a:endParaRPr lang="it-IT"/>
        </a:p>
      </dgm:t>
    </dgm:pt>
    <dgm:pt modelId="{6769FEDC-6BE9-CA4B-A6C8-4215CF5E2DCD}" type="sibTrans" cxnId="{59A7D1AC-6CC3-9145-9563-58E700124AE7}">
      <dgm:prSet/>
      <dgm:spPr/>
      <dgm:t>
        <a:bodyPr/>
        <a:lstStyle/>
        <a:p>
          <a:endParaRPr lang="it-IT"/>
        </a:p>
      </dgm:t>
    </dgm:pt>
    <dgm:pt modelId="{D41CB7A0-4C6D-764A-8CD4-571E6B88BB1D}" type="pres">
      <dgm:prSet presAssocID="{59909993-FA0D-3D4D-A4A2-B25857735F4E}" presName="hierChild1" presStyleCnt="0">
        <dgm:presLayoutVars>
          <dgm:orgChart val="1"/>
          <dgm:chPref val="1"/>
          <dgm:dir/>
          <dgm:animOne val="branch"/>
          <dgm:animLvl val="lvl"/>
          <dgm:resizeHandles/>
        </dgm:presLayoutVars>
      </dgm:prSet>
      <dgm:spPr/>
    </dgm:pt>
    <dgm:pt modelId="{EA156AF2-67A4-AA47-8D9D-905E2F165522}" type="pres">
      <dgm:prSet presAssocID="{7EDB6CB7-6C86-394B-83C1-C522AB64D486}" presName="hierRoot1" presStyleCnt="0">
        <dgm:presLayoutVars>
          <dgm:hierBranch val="init"/>
        </dgm:presLayoutVars>
      </dgm:prSet>
      <dgm:spPr/>
    </dgm:pt>
    <dgm:pt modelId="{926D4D53-B377-6B4D-9375-5D87F1464B48}" type="pres">
      <dgm:prSet presAssocID="{7EDB6CB7-6C86-394B-83C1-C522AB64D486}" presName="rootComposite1" presStyleCnt="0"/>
      <dgm:spPr/>
    </dgm:pt>
    <dgm:pt modelId="{D7AFE3E8-7A65-CE47-B382-0681AEAD656C}" type="pres">
      <dgm:prSet presAssocID="{7EDB6CB7-6C86-394B-83C1-C522AB64D486}" presName="rootText1" presStyleLbl="node0" presStyleIdx="0" presStyleCnt="1">
        <dgm:presLayoutVars>
          <dgm:chPref val="3"/>
        </dgm:presLayoutVars>
      </dgm:prSet>
      <dgm:spPr/>
    </dgm:pt>
    <dgm:pt modelId="{DCA87D8D-37C2-004D-BB60-3FF30B53085F}" type="pres">
      <dgm:prSet presAssocID="{7EDB6CB7-6C86-394B-83C1-C522AB64D486}" presName="rootConnector1" presStyleLbl="node1" presStyleIdx="0" presStyleCnt="0"/>
      <dgm:spPr/>
    </dgm:pt>
    <dgm:pt modelId="{E2A8ADB3-D836-9D46-B95D-59CBA46A5D37}" type="pres">
      <dgm:prSet presAssocID="{7EDB6CB7-6C86-394B-83C1-C522AB64D486}" presName="hierChild2" presStyleCnt="0"/>
      <dgm:spPr/>
    </dgm:pt>
    <dgm:pt modelId="{441E136C-77BB-8844-9A0D-DF3B3149C6FF}" type="pres">
      <dgm:prSet presAssocID="{618B1306-B48F-1E47-B136-348977B58642}" presName="Name37" presStyleLbl="parChTrans1D2" presStyleIdx="0" presStyleCnt="2"/>
      <dgm:spPr/>
    </dgm:pt>
    <dgm:pt modelId="{9E3592AC-FB52-2D48-9AA9-D703B0B0E47A}" type="pres">
      <dgm:prSet presAssocID="{784D054D-26D8-6F49-AF10-DD38B32C9BAE}" presName="hierRoot2" presStyleCnt="0">
        <dgm:presLayoutVars>
          <dgm:hierBranch val="init"/>
        </dgm:presLayoutVars>
      </dgm:prSet>
      <dgm:spPr/>
    </dgm:pt>
    <dgm:pt modelId="{0AD5642D-BC68-2A45-92A8-F806905CD107}" type="pres">
      <dgm:prSet presAssocID="{784D054D-26D8-6F49-AF10-DD38B32C9BAE}" presName="rootComposite" presStyleCnt="0"/>
      <dgm:spPr/>
    </dgm:pt>
    <dgm:pt modelId="{526A1A1D-1C4A-DB45-B1A7-72D94B979143}" type="pres">
      <dgm:prSet presAssocID="{784D054D-26D8-6F49-AF10-DD38B32C9BAE}" presName="rootText" presStyleLbl="node2" presStyleIdx="0" presStyleCnt="2">
        <dgm:presLayoutVars>
          <dgm:chPref val="3"/>
        </dgm:presLayoutVars>
      </dgm:prSet>
      <dgm:spPr/>
    </dgm:pt>
    <dgm:pt modelId="{000345B8-C911-944C-B6F9-813D72528570}" type="pres">
      <dgm:prSet presAssocID="{784D054D-26D8-6F49-AF10-DD38B32C9BAE}" presName="rootConnector" presStyleLbl="node2" presStyleIdx="0" presStyleCnt="2"/>
      <dgm:spPr/>
    </dgm:pt>
    <dgm:pt modelId="{E9B7EF41-B23C-EF4E-AED3-D5145715C9F6}" type="pres">
      <dgm:prSet presAssocID="{784D054D-26D8-6F49-AF10-DD38B32C9BAE}" presName="hierChild4" presStyleCnt="0"/>
      <dgm:spPr/>
    </dgm:pt>
    <dgm:pt modelId="{54D7A4A1-9FC5-3D4C-9253-5E73EE0BE2A2}" type="pres">
      <dgm:prSet presAssocID="{784D054D-26D8-6F49-AF10-DD38B32C9BAE}" presName="hierChild5" presStyleCnt="0"/>
      <dgm:spPr/>
    </dgm:pt>
    <dgm:pt modelId="{5DBA7166-485E-9A46-9875-FD379A72D4D1}" type="pres">
      <dgm:prSet presAssocID="{5447D4D1-8621-984C-BA53-884906CE6590}" presName="Name37" presStyleLbl="parChTrans1D2" presStyleIdx="1" presStyleCnt="2"/>
      <dgm:spPr/>
    </dgm:pt>
    <dgm:pt modelId="{BE56AFF8-BC7B-1E41-89D2-3520D706B0F8}" type="pres">
      <dgm:prSet presAssocID="{DA028120-4C57-1D48-8F7D-2687400303CA}" presName="hierRoot2" presStyleCnt="0">
        <dgm:presLayoutVars>
          <dgm:hierBranch val="init"/>
        </dgm:presLayoutVars>
      </dgm:prSet>
      <dgm:spPr/>
    </dgm:pt>
    <dgm:pt modelId="{327D82A3-5255-314A-B6F9-9E80F7726ACC}" type="pres">
      <dgm:prSet presAssocID="{DA028120-4C57-1D48-8F7D-2687400303CA}" presName="rootComposite" presStyleCnt="0"/>
      <dgm:spPr/>
    </dgm:pt>
    <dgm:pt modelId="{E91D05DE-EBE8-A440-9591-09539F9AD244}" type="pres">
      <dgm:prSet presAssocID="{DA028120-4C57-1D48-8F7D-2687400303CA}" presName="rootText" presStyleLbl="node2" presStyleIdx="1" presStyleCnt="2">
        <dgm:presLayoutVars>
          <dgm:chPref val="3"/>
        </dgm:presLayoutVars>
      </dgm:prSet>
      <dgm:spPr/>
    </dgm:pt>
    <dgm:pt modelId="{71EEEA2A-EC27-5F4F-AC7E-D324B3778CC2}" type="pres">
      <dgm:prSet presAssocID="{DA028120-4C57-1D48-8F7D-2687400303CA}" presName="rootConnector" presStyleLbl="node2" presStyleIdx="1" presStyleCnt="2"/>
      <dgm:spPr/>
    </dgm:pt>
    <dgm:pt modelId="{230C8A83-1F99-C644-A22C-AAAABCDDF26B}" type="pres">
      <dgm:prSet presAssocID="{DA028120-4C57-1D48-8F7D-2687400303CA}" presName="hierChild4" presStyleCnt="0"/>
      <dgm:spPr/>
    </dgm:pt>
    <dgm:pt modelId="{F2410317-05C0-064F-9F5A-7C4D94A9C593}" type="pres">
      <dgm:prSet presAssocID="{DA028120-4C57-1D48-8F7D-2687400303CA}" presName="hierChild5" presStyleCnt="0"/>
      <dgm:spPr/>
    </dgm:pt>
    <dgm:pt modelId="{8371D75A-1869-AB49-B240-31957AEEEEDA}" type="pres">
      <dgm:prSet presAssocID="{7EDB6CB7-6C86-394B-83C1-C522AB64D486}" presName="hierChild3" presStyleCnt="0"/>
      <dgm:spPr/>
    </dgm:pt>
  </dgm:ptLst>
  <dgm:cxnLst>
    <dgm:cxn modelId="{1A453B14-D712-7941-833B-5D4AB175EC77}" type="presOf" srcId="{7EDB6CB7-6C86-394B-83C1-C522AB64D486}" destId="{D7AFE3E8-7A65-CE47-B382-0681AEAD656C}" srcOrd="0" destOrd="0" presId="urn:microsoft.com/office/officeart/2005/8/layout/orgChart1"/>
    <dgm:cxn modelId="{74AC1F34-88B5-414C-87E9-D04892DE1EE3}" type="presOf" srcId="{DA028120-4C57-1D48-8F7D-2687400303CA}" destId="{71EEEA2A-EC27-5F4F-AC7E-D324B3778CC2}" srcOrd="1" destOrd="0" presId="urn:microsoft.com/office/officeart/2005/8/layout/orgChart1"/>
    <dgm:cxn modelId="{1D713534-654F-A747-A12F-0CDA3D2FB735}" type="presOf" srcId="{59909993-FA0D-3D4D-A4A2-B25857735F4E}" destId="{D41CB7A0-4C6D-764A-8CD4-571E6B88BB1D}" srcOrd="0" destOrd="0" presId="urn:microsoft.com/office/officeart/2005/8/layout/orgChart1"/>
    <dgm:cxn modelId="{63B03E44-991A-A24A-A6BD-63275B5FC510}" type="presOf" srcId="{7EDB6CB7-6C86-394B-83C1-C522AB64D486}" destId="{DCA87D8D-37C2-004D-BB60-3FF30B53085F}" srcOrd="1" destOrd="0" presId="urn:microsoft.com/office/officeart/2005/8/layout/orgChart1"/>
    <dgm:cxn modelId="{C9373845-7BEE-7747-9EEE-15E376FFFE5F}" type="presOf" srcId="{784D054D-26D8-6F49-AF10-DD38B32C9BAE}" destId="{000345B8-C911-944C-B6F9-813D72528570}" srcOrd="1" destOrd="0" presId="urn:microsoft.com/office/officeart/2005/8/layout/orgChart1"/>
    <dgm:cxn modelId="{4CC6954C-C3BF-F14E-9E46-EA7C844B9EDE}" type="presOf" srcId="{784D054D-26D8-6F49-AF10-DD38B32C9BAE}" destId="{526A1A1D-1C4A-DB45-B1A7-72D94B979143}" srcOrd="0" destOrd="0" presId="urn:microsoft.com/office/officeart/2005/8/layout/orgChart1"/>
    <dgm:cxn modelId="{5F7C3E7C-09D1-1645-96A7-68EA77B69796}" type="presOf" srcId="{618B1306-B48F-1E47-B136-348977B58642}" destId="{441E136C-77BB-8844-9A0D-DF3B3149C6FF}" srcOrd="0" destOrd="0" presId="urn:microsoft.com/office/officeart/2005/8/layout/orgChart1"/>
    <dgm:cxn modelId="{D0D6F088-F8D0-6A4A-A790-98726077735F}" type="presOf" srcId="{5447D4D1-8621-984C-BA53-884906CE6590}" destId="{5DBA7166-485E-9A46-9875-FD379A72D4D1}" srcOrd="0" destOrd="0" presId="urn:microsoft.com/office/officeart/2005/8/layout/orgChart1"/>
    <dgm:cxn modelId="{DE3AB094-64FB-F644-B340-BCC785B5C671}" type="presOf" srcId="{DA028120-4C57-1D48-8F7D-2687400303CA}" destId="{E91D05DE-EBE8-A440-9591-09539F9AD244}" srcOrd="0" destOrd="0" presId="urn:microsoft.com/office/officeart/2005/8/layout/orgChart1"/>
    <dgm:cxn modelId="{441B60AB-AF80-A041-9161-D24084C3D62E}" srcId="{7EDB6CB7-6C86-394B-83C1-C522AB64D486}" destId="{784D054D-26D8-6F49-AF10-DD38B32C9BAE}" srcOrd="0" destOrd="0" parTransId="{618B1306-B48F-1E47-B136-348977B58642}" sibTransId="{C657437A-EEE9-3747-8E4E-1FFDDB43651A}"/>
    <dgm:cxn modelId="{59A7D1AC-6CC3-9145-9563-58E700124AE7}" srcId="{7EDB6CB7-6C86-394B-83C1-C522AB64D486}" destId="{DA028120-4C57-1D48-8F7D-2687400303CA}" srcOrd="1" destOrd="0" parTransId="{5447D4D1-8621-984C-BA53-884906CE6590}" sibTransId="{6769FEDC-6BE9-CA4B-A6C8-4215CF5E2DCD}"/>
    <dgm:cxn modelId="{7AC534D1-CCE3-D245-B351-94CBE2D4ADA3}" srcId="{59909993-FA0D-3D4D-A4A2-B25857735F4E}" destId="{7EDB6CB7-6C86-394B-83C1-C522AB64D486}" srcOrd="0" destOrd="0" parTransId="{00A5A77B-9328-5147-A9A3-E016A44BC2E8}" sibTransId="{7920CB7C-2BD9-9F47-B191-900B68B8AD75}"/>
    <dgm:cxn modelId="{D13BC1DD-61F0-6248-8F43-8343AD52C1B5}" type="presParOf" srcId="{D41CB7A0-4C6D-764A-8CD4-571E6B88BB1D}" destId="{EA156AF2-67A4-AA47-8D9D-905E2F165522}" srcOrd="0" destOrd="0" presId="urn:microsoft.com/office/officeart/2005/8/layout/orgChart1"/>
    <dgm:cxn modelId="{29196F0F-A1B8-8F4F-8388-7D742D2FF12D}" type="presParOf" srcId="{EA156AF2-67A4-AA47-8D9D-905E2F165522}" destId="{926D4D53-B377-6B4D-9375-5D87F1464B48}" srcOrd="0" destOrd="0" presId="urn:microsoft.com/office/officeart/2005/8/layout/orgChart1"/>
    <dgm:cxn modelId="{1E0CC0CC-BDA1-F34B-B67E-9AAE643971FE}" type="presParOf" srcId="{926D4D53-B377-6B4D-9375-5D87F1464B48}" destId="{D7AFE3E8-7A65-CE47-B382-0681AEAD656C}" srcOrd="0" destOrd="0" presId="urn:microsoft.com/office/officeart/2005/8/layout/orgChart1"/>
    <dgm:cxn modelId="{894C1EA6-F11B-264A-89AB-7C773F62EC48}" type="presParOf" srcId="{926D4D53-B377-6B4D-9375-5D87F1464B48}" destId="{DCA87D8D-37C2-004D-BB60-3FF30B53085F}" srcOrd="1" destOrd="0" presId="urn:microsoft.com/office/officeart/2005/8/layout/orgChart1"/>
    <dgm:cxn modelId="{6000BDC8-1463-2647-83C3-6192CD2893FE}" type="presParOf" srcId="{EA156AF2-67A4-AA47-8D9D-905E2F165522}" destId="{E2A8ADB3-D836-9D46-B95D-59CBA46A5D37}" srcOrd="1" destOrd="0" presId="urn:microsoft.com/office/officeart/2005/8/layout/orgChart1"/>
    <dgm:cxn modelId="{FACE73A9-25F9-0041-BBE5-E59CB5CBC6F9}" type="presParOf" srcId="{E2A8ADB3-D836-9D46-B95D-59CBA46A5D37}" destId="{441E136C-77BB-8844-9A0D-DF3B3149C6FF}" srcOrd="0" destOrd="0" presId="urn:microsoft.com/office/officeart/2005/8/layout/orgChart1"/>
    <dgm:cxn modelId="{66CFDF9C-BE09-534C-973C-4932706EAC0D}" type="presParOf" srcId="{E2A8ADB3-D836-9D46-B95D-59CBA46A5D37}" destId="{9E3592AC-FB52-2D48-9AA9-D703B0B0E47A}" srcOrd="1" destOrd="0" presId="urn:microsoft.com/office/officeart/2005/8/layout/orgChart1"/>
    <dgm:cxn modelId="{5B98F6C1-9B38-474D-A3F2-41FC04789D9F}" type="presParOf" srcId="{9E3592AC-FB52-2D48-9AA9-D703B0B0E47A}" destId="{0AD5642D-BC68-2A45-92A8-F806905CD107}" srcOrd="0" destOrd="0" presId="urn:microsoft.com/office/officeart/2005/8/layout/orgChart1"/>
    <dgm:cxn modelId="{EC1F81D8-6E73-EE43-B2E2-AD77BC4873E8}" type="presParOf" srcId="{0AD5642D-BC68-2A45-92A8-F806905CD107}" destId="{526A1A1D-1C4A-DB45-B1A7-72D94B979143}" srcOrd="0" destOrd="0" presId="urn:microsoft.com/office/officeart/2005/8/layout/orgChart1"/>
    <dgm:cxn modelId="{AD6FCFA6-5A3D-5746-9DC4-31D170E01582}" type="presParOf" srcId="{0AD5642D-BC68-2A45-92A8-F806905CD107}" destId="{000345B8-C911-944C-B6F9-813D72528570}" srcOrd="1" destOrd="0" presId="urn:microsoft.com/office/officeart/2005/8/layout/orgChart1"/>
    <dgm:cxn modelId="{63AAC718-ED55-5140-BF62-0CDC9BF80560}" type="presParOf" srcId="{9E3592AC-FB52-2D48-9AA9-D703B0B0E47A}" destId="{E9B7EF41-B23C-EF4E-AED3-D5145715C9F6}" srcOrd="1" destOrd="0" presId="urn:microsoft.com/office/officeart/2005/8/layout/orgChart1"/>
    <dgm:cxn modelId="{1F4EF53E-1843-1C45-A465-FDF7697FBCB1}" type="presParOf" srcId="{9E3592AC-FB52-2D48-9AA9-D703B0B0E47A}" destId="{54D7A4A1-9FC5-3D4C-9253-5E73EE0BE2A2}" srcOrd="2" destOrd="0" presId="urn:microsoft.com/office/officeart/2005/8/layout/orgChart1"/>
    <dgm:cxn modelId="{1FBFDBC3-A487-4140-BB83-9948156685C7}" type="presParOf" srcId="{E2A8ADB3-D836-9D46-B95D-59CBA46A5D37}" destId="{5DBA7166-485E-9A46-9875-FD379A72D4D1}" srcOrd="2" destOrd="0" presId="urn:microsoft.com/office/officeart/2005/8/layout/orgChart1"/>
    <dgm:cxn modelId="{040EEA86-8AE6-5542-A245-7E3275A4F60F}" type="presParOf" srcId="{E2A8ADB3-D836-9D46-B95D-59CBA46A5D37}" destId="{BE56AFF8-BC7B-1E41-89D2-3520D706B0F8}" srcOrd="3" destOrd="0" presId="urn:microsoft.com/office/officeart/2005/8/layout/orgChart1"/>
    <dgm:cxn modelId="{12B77BF5-861B-8349-B635-59062A5E19CB}" type="presParOf" srcId="{BE56AFF8-BC7B-1E41-89D2-3520D706B0F8}" destId="{327D82A3-5255-314A-B6F9-9E80F7726ACC}" srcOrd="0" destOrd="0" presId="urn:microsoft.com/office/officeart/2005/8/layout/orgChart1"/>
    <dgm:cxn modelId="{4BA0F9F7-11B3-B449-8FB2-67CA2BD2D5A6}" type="presParOf" srcId="{327D82A3-5255-314A-B6F9-9E80F7726ACC}" destId="{E91D05DE-EBE8-A440-9591-09539F9AD244}" srcOrd="0" destOrd="0" presId="urn:microsoft.com/office/officeart/2005/8/layout/orgChart1"/>
    <dgm:cxn modelId="{C226570F-0D3E-4145-834D-A7F88B19373B}" type="presParOf" srcId="{327D82A3-5255-314A-B6F9-9E80F7726ACC}" destId="{71EEEA2A-EC27-5F4F-AC7E-D324B3778CC2}" srcOrd="1" destOrd="0" presId="urn:microsoft.com/office/officeart/2005/8/layout/orgChart1"/>
    <dgm:cxn modelId="{F3F78E0C-9305-9941-9DBA-545BCEE88E53}" type="presParOf" srcId="{BE56AFF8-BC7B-1E41-89D2-3520D706B0F8}" destId="{230C8A83-1F99-C644-A22C-AAAABCDDF26B}" srcOrd="1" destOrd="0" presId="urn:microsoft.com/office/officeart/2005/8/layout/orgChart1"/>
    <dgm:cxn modelId="{1AEB3981-1272-7C4E-8D9D-079BD0FB3F89}" type="presParOf" srcId="{BE56AFF8-BC7B-1E41-89D2-3520D706B0F8}" destId="{F2410317-05C0-064F-9F5A-7C4D94A9C593}" srcOrd="2" destOrd="0" presId="urn:microsoft.com/office/officeart/2005/8/layout/orgChart1"/>
    <dgm:cxn modelId="{92F64042-BE12-4A4F-A49C-8405C0D41D7C}" type="presParOf" srcId="{EA156AF2-67A4-AA47-8D9D-905E2F165522}" destId="{8371D75A-1869-AB49-B240-31957AEEEED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5CA7E-83E6-E044-BFE1-0EE717C6C9F1}">
      <dsp:nvSpPr>
        <dsp:cNvPr id="0" name=""/>
        <dsp:cNvSpPr/>
      </dsp:nvSpPr>
      <dsp:spPr>
        <a:xfrm>
          <a:off x="1224560" y="34156"/>
          <a:ext cx="1639530" cy="16395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Nuclear physics input</a:t>
          </a:r>
          <a:endParaRPr lang="it-IT" sz="1400" b="1" kern="1200" dirty="0"/>
        </a:p>
      </dsp:txBody>
      <dsp:txXfrm>
        <a:off x="1443165" y="321074"/>
        <a:ext cx="1202322" cy="737788"/>
      </dsp:txXfrm>
    </dsp:sp>
    <dsp:sp modelId="{578F7EA1-BE31-BF42-A3D4-EB2A6D978FE7}">
      <dsp:nvSpPr>
        <dsp:cNvPr id="0" name=""/>
        <dsp:cNvSpPr/>
      </dsp:nvSpPr>
      <dsp:spPr>
        <a:xfrm>
          <a:off x="1816158" y="1058863"/>
          <a:ext cx="1639530" cy="16395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Observations (GW, </a:t>
          </a:r>
          <a:r>
            <a:rPr lang="en-US" sz="1400" b="1" kern="1200" dirty="0" err="1"/>
            <a:t>e.m</a:t>
          </a:r>
          <a:r>
            <a:rPr lang="en-US" sz="1400" b="1" kern="1200" dirty="0"/>
            <a:t>. radiations, neutrinos) </a:t>
          </a:r>
          <a:endParaRPr lang="it-IT" sz="1400" b="1" kern="1200" dirty="0"/>
        </a:p>
      </dsp:txBody>
      <dsp:txXfrm>
        <a:off x="2317581" y="1482408"/>
        <a:ext cx="983718" cy="901741"/>
      </dsp:txXfrm>
    </dsp:sp>
    <dsp:sp modelId="{DCE4AB4F-00A8-8842-8FB6-E603CF21282D}">
      <dsp:nvSpPr>
        <dsp:cNvPr id="0" name=""/>
        <dsp:cNvSpPr/>
      </dsp:nvSpPr>
      <dsp:spPr>
        <a:xfrm>
          <a:off x="632963" y="1058863"/>
          <a:ext cx="1639530" cy="16395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Stellar modelling </a:t>
          </a:r>
          <a:endParaRPr lang="it-IT" sz="1400" b="1" kern="1200" dirty="0"/>
        </a:p>
      </dsp:txBody>
      <dsp:txXfrm>
        <a:off x="787353" y="1482408"/>
        <a:ext cx="983718" cy="901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A7166-485E-9A46-9875-FD379A72D4D1}">
      <dsp:nvSpPr>
        <dsp:cNvPr id="0" name=""/>
        <dsp:cNvSpPr/>
      </dsp:nvSpPr>
      <dsp:spPr>
        <a:xfrm>
          <a:off x="2057400" y="1126767"/>
          <a:ext cx="1125906" cy="390810"/>
        </a:xfrm>
        <a:custGeom>
          <a:avLst/>
          <a:gdLst/>
          <a:ahLst/>
          <a:cxnLst/>
          <a:rect l="0" t="0" r="0" b="0"/>
          <a:pathLst>
            <a:path>
              <a:moveTo>
                <a:pt x="0" y="0"/>
              </a:moveTo>
              <a:lnTo>
                <a:pt x="0" y="195405"/>
              </a:lnTo>
              <a:lnTo>
                <a:pt x="1125906" y="195405"/>
              </a:lnTo>
              <a:lnTo>
                <a:pt x="1125906" y="3908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1E136C-77BB-8844-9A0D-DF3B3149C6FF}">
      <dsp:nvSpPr>
        <dsp:cNvPr id="0" name=""/>
        <dsp:cNvSpPr/>
      </dsp:nvSpPr>
      <dsp:spPr>
        <a:xfrm>
          <a:off x="931493" y="1126767"/>
          <a:ext cx="1125906" cy="390810"/>
        </a:xfrm>
        <a:custGeom>
          <a:avLst/>
          <a:gdLst/>
          <a:ahLst/>
          <a:cxnLst/>
          <a:rect l="0" t="0" r="0" b="0"/>
          <a:pathLst>
            <a:path>
              <a:moveTo>
                <a:pt x="1125906" y="0"/>
              </a:moveTo>
              <a:lnTo>
                <a:pt x="1125906" y="195405"/>
              </a:lnTo>
              <a:lnTo>
                <a:pt x="0" y="195405"/>
              </a:lnTo>
              <a:lnTo>
                <a:pt x="0" y="3908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AFE3E8-7A65-CE47-B382-0681AEAD656C}">
      <dsp:nvSpPr>
        <dsp:cNvPr id="0" name=""/>
        <dsp:cNvSpPr/>
      </dsp:nvSpPr>
      <dsp:spPr>
        <a:xfrm>
          <a:off x="1126898" y="196266"/>
          <a:ext cx="1861003" cy="930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err="1"/>
            <a:t>Neutron</a:t>
          </a:r>
          <a:r>
            <a:rPr lang="it-IT" sz="2700" kern="1200" dirty="0"/>
            <a:t> star merger</a:t>
          </a:r>
        </a:p>
      </dsp:txBody>
      <dsp:txXfrm>
        <a:off x="1126898" y="196266"/>
        <a:ext cx="1861003" cy="930501"/>
      </dsp:txXfrm>
    </dsp:sp>
    <dsp:sp modelId="{526A1A1D-1C4A-DB45-B1A7-72D94B979143}">
      <dsp:nvSpPr>
        <dsp:cNvPr id="0" name=""/>
        <dsp:cNvSpPr/>
      </dsp:nvSpPr>
      <dsp:spPr>
        <a:xfrm>
          <a:off x="992" y="1517578"/>
          <a:ext cx="1861003" cy="930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err="1"/>
            <a:t>Kilonova</a:t>
          </a:r>
          <a:endParaRPr lang="it-IT" sz="2700" kern="1200" dirty="0"/>
        </a:p>
      </dsp:txBody>
      <dsp:txXfrm>
        <a:off x="992" y="1517578"/>
        <a:ext cx="1861003" cy="930501"/>
      </dsp:txXfrm>
    </dsp:sp>
    <dsp:sp modelId="{E91D05DE-EBE8-A440-9591-09539F9AD244}">
      <dsp:nvSpPr>
        <dsp:cNvPr id="0" name=""/>
        <dsp:cNvSpPr/>
      </dsp:nvSpPr>
      <dsp:spPr>
        <a:xfrm>
          <a:off x="2252805" y="1517578"/>
          <a:ext cx="1861003" cy="9305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err="1"/>
            <a:t>Gravitational</a:t>
          </a:r>
          <a:r>
            <a:rPr lang="it-IT" sz="2700" kern="1200" dirty="0"/>
            <a:t> </a:t>
          </a:r>
          <a:r>
            <a:rPr lang="it-IT" sz="2700" kern="1200" dirty="0" err="1"/>
            <a:t>waves</a:t>
          </a:r>
          <a:endParaRPr lang="it-IT" sz="2700" kern="1200" dirty="0"/>
        </a:p>
      </dsp:txBody>
      <dsp:txXfrm>
        <a:off x="2252805" y="1517578"/>
        <a:ext cx="1861003" cy="9305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DC8F2-D658-7145-B3C7-5E3EAD42188A}" type="datetimeFigureOut">
              <a:rPr lang="en-US" smtClean="0"/>
              <a:t>10/25/19</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8E2D-2D00-454A-BE17-334E5ADAABBA}" type="slidenum">
              <a:rPr lang="en-US" smtClean="0"/>
              <a:t>‹N›</a:t>
            </a:fld>
            <a:endParaRPr lang="en-US"/>
          </a:p>
        </p:txBody>
      </p:sp>
    </p:spTree>
    <p:extLst>
      <p:ext uri="{BB962C8B-B14F-4D97-AF65-F5344CB8AC3E}">
        <p14:creationId xmlns:p14="http://schemas.microsoft.com/office/powerpoint/2010/main" val="120552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EB2F8E2D-2D00-454A-BE17-334E5ADAABBA}" type="slidenum">
              <a:rPr lang="en-US" smtClean="0"/>
              <a:t>4</a:t>
            </a:fld>
            <a:endParaRPr lang="en-US"/>
          </a:p>
        </p:txBody>
      </p:sp>
    </p:spTree>
    <p:extLst>
      <p:ext uri="{BB962C8B-B14F-4D97-AF65-F5344CB8AC3E}">
        <p14:creationId xmlns:p14="http://schemas.microsoft.com/office/powerpoint/2010/main" val="242643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err="1">
                <a:latin typeface="Times" pitchFamily="2" charset="0"/>
              </a:rPr>
              <a:t>During</a:t>
            </a:r>
            <a:r>
              <a:rPr lang="it-IT" sz="1200" dirty="0">
                <a:latin typeface="Times" pitchFamily="2" charset="0"/>
              </a:rPr>
              <a:t> the merger, </a:t>
            </a:r>
            <a:r>
              <a:rPr lang="it-IT" sz="1200" dirty="0" err="1">
                <a:latin typeface="Times" pitchFamily="2" charset="0"/>
              </a:rPr>
              <a:t>tidal</a:t>
            </a:r>
            <a:r>
              <a:rPr lang="it-IT" sz="1200" dirty="0">
                <a:latin typeface="Times" pitchFamily="2" charset="0"/>
              </a:rPr>
              <a:t> </a:t>
            </a:r>
            <a:r>
              <a:rPr lang="it-IT" sz="1200" dirty="0" err="1">
                <a:latin typeface="Times" pitchFamily="2" charset="0"/>
              </a:rPr>
              <a:t>forces</a:t>
            </a:r>
            <a:r>
              <a:rPr lang="it-IT" sz="1200" dirty="0">
                <a:latin typeface="Times" pitchFamily="2" charset="0"/>
              </a:rPr>
              <a:t> </a:t>
            </a:r>
            <a:r>
              <a:rPr lang="it-IT" sz="1200" dirty="0" err="1">
                <a:latin typeface="Times" pitchFamily="2" charset="0"/>
              </a:rPr>
              <a:t>peel</a:t>
            </a:r>
            <a:r>
              <a:rPr lang="it-IT" sz="1200" dirty="0">
                <a:latin typeface="Times" pitchFamily="2" charset="0"/>
              </a:rPr>
              <a:t> off </a:t>
            </a:r>
            <a:r>
              <a:rPr lang="it-IT" sz="1200" dirty="0" err="1">
                <a:latin typeface="Times" pitchFamily="2" charset="0"/>
              </a:rPr>
              <a:t>tails</a:t>
            </a:r>
            <a:r>
              <a:rPr lang="it-IT" sz="1200" dirty="0">
                <a:latin typeface="Times" pitchFamily="2" charset="0"/>
              </a:rPr>
              <a:t> of </a:t>
            </a:r>
            <a:r>
              <a:rPr lang="it-IT" sz="1200" dirty="0" err="1">
                <a:latin typeface="Times" pitchFamily="2" charset="0"/>
              </a:rPr>
              <a:t>matter</a:t>
            </a:r>
            <a:r>
              <a:rPr lang="it-IT" sz="1200" dirty="0">
                <a:latin typeface="Times" pitchFamily="2" charset="0"/>
              </a:rPr>
              <a:t>, </a:t>
            </a:r>
            <a:r>
              <a:rPr lang="it-IT" sz="1200" dirty="0" err="1">
                <a:latin typeface="Times" pitchFamily="2" charset="0"/>
              </a:rPr>
              <a:t>forming</a:t>
            </a:r>
            <a:r>
              <a:rPr lang="it-IT" sz="1200" dirty="0">
                <a:latin typeface="Times" pitchFamily="2" charset="0"/>
              </a:rPr>
              <a:t> a </a:t>
            </a:r>
            <a:r>
              <a:rPr lang="it-IT" sz="1200" dirty="0" err="1">
                <a:latin typeface="Times" pitchFamily="2" charset="0"/>
              </a:rPr>
              <a:t>torus</a:t>
            </a:r>
            <a:r>
              <a:rPr lang="it-IT" sz="1200" dirty="0">
                <a:latin typeface="Times" pitchFamily="2" charset="0"/>
              </a:rPr>
              <a:t> of </a:t>
            </a:r>
            <a:r>
              <a:rPr lang="it-IT" sz="1200" dirty="0" err="1">
                <a:latin typeface="Times" pitchFamily="2" charset="0"/>
              </a:rPr>
              <a:t>heavy</a:t>
            </a:r>
            <a:r>
              <a:rPr lang="it-IT" sz="1200" dirty="0">
                <a:latin typeface="Times" pitchFamily="2" charset="0"/>
              </a:rPr>
              <a:t> </a:t>
            </a:r>
            <a:r>
              <a:rPr lang="it-IT" sz="1200" dirty="0" err="1">
                <a:latin typeface="Times" pitchFamily="2" charset="0"/>
              </a:rPr>
              <a:t>r-process</a:t>
            </a:r>
            <a:r>
              <a:rPr lang="it-IT" sz="1200" dirty="0">
                <a:latin typeface="Times" pitchFamily="2" charset="0"/>
              </a:rPr>
              <a:t> </a:t>
            </a:r>
            <a:r>
              <a:rPr lang="it-IT" sz="1200" dirty="0" err="1">
                <a:latin typeface="Times" pitchFamily="2" charset="0"/>
              </a:rPr>
              <a:t>ejecta</a:t>
            </a:r>
            <a:r>
              <a:rPr lang="it-IT" sz="1200" dirty="0">
                <a:latin typeface="Times" pitchFamily="2" charset="0"/>
              </a:rPr>
              <a:t> in the </a:t>
            </a:r>
            <a:r>
              <a:rPr lang="it-IT" sz="1200" dirty="0" err="1">
                <a:latin typeface="Times" pitchFamily="2" charset="0"/>
              </a:rPr>
              <a:t>plane</a:t>
            </a:r>
            <a:r>
              <a:rPr lang="it-IT" sz="1200" dirty="0">
                <a:latin typeface="Times" pitchFamily="2" charset="0"/>
              </a:rPr>
              <a:t> of the </a:t>
            </a:r>
            <a:r>
              <a:rPr lang="it-IT" sz="1200" dirty="0" err="1">
                <a:latin typeface="Times" pitchFamily="2" charset="0"/>
              </a:rPr>
              <a:t>binary</a:t>
            </a:r>
            <a:r>
              <a:rPr lang="it-IT" sz="1200" dirty="0">
                <a:latin typeface="Times" pitchFamily="2" charset="0"/>
              </a:rPr>
              <a:t>. </a:t>
            </a:r>
            <a:r>
              <a:rPr lang="it-IT" sz="1200" dirty="0" err="1">
                <a:latin typeface="Times" pitchFamily="2" charset="0"/>
              </a:rPr>
              <a:t>Material</a:t>
            </a:r>
            <a:r>
              <a:rPr lang="it-IT" sz="1200" dirty="0">
                <a:latin typeface="Times" pitchFamily="2" charset="0"/>
              </a:rPr>
              <a:t> </a:t>
            </a:r>
            <a:r>
              <a:rPr lang="it-IT" sz="1200" dirty="0" err="1">
                <a:latin typeface="Times" pitchFamily="2" charset="0"/>
              </a:rPr>
              <a:t>squeezed</a:t>
            </a:r>
            <a:r>
              <a:rPr lang="it-IT" sz="1200" dirty="0">
                <a:latin typeface="Times" pitchFamily="2" charset="0"/>
              </a:rPr>
              <a:t> </a:t>
            </a:r>
            <a:r>
              <a:rPr lang="it-IT" sz="1200" dirty="0" err="1">
                <a:latin typeface="Times" pitchFamily="2" charset="0"/>
              </a:rPr>
              <a:t>into</a:t>
            </a:r>
            <a:r>
              <a:rPr lang="it-IT" sz="1200" dirty="0">
                <a:latin typeface="Times" pitchFamily="2" charset="0"/>
              </a:rPr>
              <a:t> the</a:t>
            </a:r>
          </a:p>
          <a:p>
            <a:r>
              <a:rPr lang="it-IT" sz="1200" dirty="0" err="1">
                <a:latin typeface="Times" pitchFamily="2" charset="0"/>
              </a:rPr>
              <a:t>polar</a:t>
            </a:r>
            <a:r>
              <a:rPr lang="it-IT" sz="1200" dirty="0">
                <a:latin typeface="Times" pitchFamily="2" charset="0"/>
              </a:rPr>
              <a:t> </a:t>
            </a:r>
            <a:r>
              <a:rPr lang="it-IT" sz="1200" dirty="0" err="1">
                <a:latin typeface="Times" pitchFamily="2" charset="0"/>
              </a:rPr>
              <a:t>regions</a:t>
            </a:r>
            <a:r>
              <a:rPr lang="it-IT" sz="1200" dirty="0">
                <a:latin typeface="Times" pitchFamily="2" charset="0"/>
              </a:rPr>
              <a:t> </a:t>
            </a:r>
            <a:r>
              <a:rPr lang="it-IT" sz="1200" dirty="0" err="1">
                <a:latin typeface="Times" pitchFamily="2" charset="0"/>
              </a:rPr>
              <a:t>during</a:t>
            </a:r>
            <a:r>
              <a:rPr lang="it-IT" sz="1200" dirty="0">
                <a:latin typeface="Times" pitchFamily="2" charset="0"/>
              </a:rPr>
              <a:t> the stellar </a:t>
            </a:r>
            <a:r>
              <a:rPr lang="it-IT" sz="1200" dirty="0" err="1">
                <a:latin typeface="Times" pitchFamily="2" charset="0"/>
              </a:rPr>
              <a:t>collision</a:t>
            </a:r>
            <a:r>
              <a:rPr lang="it-IT" sz="1200" dirty="0">
                <a:latin typeface="Times" pitchFamily="2" charset="0"/>
              </a:rPr>
              <a:t> can </a:t>
            </a:r>
            <a:r>
              <a:rPr lang="it-IT" sz="1200" dirty="0" err="1">
                <a:latin typeface="Times" pitchFamily="2" charset="0"/>
              </a:rPr>
              <a:t>form</a:t>
            </a:r>
            <a:r>
              <a:rPr lang="it-IT" sz="1200" dirty="0">
                <a:latin typeface="Times" pitchFamily="2" charset="0"/>
              </a:rPr>
              <a:t> a </a:t>
            </a:r>
            <a:r>
              <a:rPr lang="it-IT" sz="1200" dirty="0" err="1">
                <a:latin typeface="Times" pitchFamily="2" charset="0"/>
              </a:rPr>
              <a:t>cone</a:t>
            </a:r>
            <a:r>
              <a:rPr lang="it-IT" sz="1200" dirty="0">
                <a:latin typeface="Times" pitchFamily="2" charset="0"/>
              </a:rPr>
              <a:t> of light </a:t>
            </a:r>
            <a:r>
              <a:rPr lang="it-IT" sz="1200" dirty="0" err="1">
                <a:latin typeface="Times" pitchFamily="2" charset="0"/>
              </a:rPr>
              <a:t>r-process</a:t>
            </a:r>
            <a:r>
              <a:rPr lang="it-IT" sz="1200" dirty="0">
                <a:latin typeface="Times" pitchFamily="2" charset="0"/>
              </a:rPr>
              <a:t> </a:t>
            </a:r>
            <a:r>
              <a:rPr lang="it-IT" sz="1200" dirty="0" err="1">
                <a:latin typeface="Times" pitchFamily="2" charset="0"/>
              </a:rPr>
              <a:t>material</a:t>
            </a:r>
            <a:r>
              <a:rPr lang="it-IT" sz="1200" dirty="0">
                <a:latin typeface="Times" pitchFamily="2" charset="0"/>
              </a:rPr>
              <a:t>. </a:t>
            </a:r>
            <a:r>
              <a:rPr lang="it-IT" sz="1200" dirty="0" err="1">
                <a:latin typeface="Times" pitchFamily="2" charset="0"/>
              </a:rPr>
              <a:t>Roughly</a:t>
            </a:r>
            <a:r>
              <a:rPr lang="it-IT" sz="1200" dirty="0">
                <a:latin typeface="Times" pitchFamily="2" charset="0"/>
              </a:rPr>
              <a:t> </a:t>
            </a:r>
            <a:r>
              <a:rPr lang="it-IT" sz="1200" dirty="0" err="1">
                <a:latin typeface="Times" pitchFamily="2" charset="0"/>
              </a:rPr>
              <a:t>spherical</a:t>
            </a:r>
            <a:r>
              <a:rPr lang="it-IT" sz="1200" dirty="0">
                <a:latin typeface="Times" pitchFamily="2" charset="0"/>
              </a:rPr>
              <a:t> </a:t>
            </a:r>
            <a:r>
              <a:rPr lang="it-IT" sz="1200" dirty="0" err="1">
                <a:latin typeface="Times" pitchFamily="2" charset="0"/>
              </a:rPr>
              <a:t>winds</a:t>
            </a:r>
            <a:r>
              <a:rPr lang="it-IT" sz="1200" dirty="0">
                <a:latin typeface="Times" pitchFamily="2" charset="0"/>
              </a:rPr>
              <a:t> from a </a:t>
            </a:r>
            <a:r>
              <a:rPr lang="it-IT" sz="1200" dirty="0" err="1">
                <a:latin typeface="Times" pitchFamily="2" charset="0"/>
              </a:rPr>
              <a:t>remnant</a:t>
            </a:r>
            <a:r>
              <a:rPr lang="it-IT" sz="1200" dirty="0">
                <a:latin typeface="Times" pitchFamily="2" charset="0"/>
              </a:rPr>
              <a:t> </a:t>
            </a:r>
            <a:r>
              <a:rPr lang="it-IT" sz="1200" dirty="0" err="1">
                <a:latin typeface="Times" pitchFamily="2" charset="0"/>
              </a:rPr>
              <a:t>accretion</a:t>
            </a:r>
            <a:r>
              <a:rPr lang="it-IT" sz="1200" dirty="0">
                <a:latin typeface="Times" pitchFamily="2" charset="0"/>
              </a:rPr>
              <a:t> disk can </a:t>
            </a:r>
            <a:r>
              <a:rPr lang="it-IT" sz="1200" dirty="0" err="1">
                <a:latin typeface="Times" pitchFamily="2" charset="0"/>
              </a:rPr>
              <a:t>also</a:t>
            </a:r>
            <a:endParaRPr lang="it-IT" sz="1200" dirty="0">
              <a:latin typeface="Times" pitchFamily="2" charset="0"/>
            </a:endParaRPr>
          </a:p>
          <a:p>
            <a:r>
              <a:rPr lang="it-IT" sz="1200" dirty="0" err="1">
                <a:latin typeface="Times" pitchFamily="2" charset="0"/>
              </a:rPr>
              <a:t>contribute</a:t>
            </a:r>
            <a:r>
              <a:rPr lang="it-IT" sz="1200" dirty="0">
                <a:latin typeface="Times" pitchFamily="2" charset="0"/>
              </a:rPr>
              <a:t>, and are sensitive to the fate of the </a:t>
            </a:r>
            <a:r>
              <a:rPr lang="it-IT" sz="1200" dirty="0" err="1">
                <a:latin typeface="Times" pitchFamily="2" charset="0"/>
              </a:rPr>
              <a:t>central</a:t>
            </a:r>
            <a:r>
              <a:rPr lang="it-IT" sz="1200" dirty="0">
                <a:latin typeface="Times" pitchFamily="2" charset="0"/>
              </a:rPr>
              <a:t> merger </a:t>
            </a:r>
            <a:r>
              <a:rPr lang="it-IT" sz="1200" dirty="0" err="1">
                <a:latin typeface="Times" pitchFamily="2" charset="0"/>
              </a:rPr>
              <a:t>remnant</a:t>
            </a:r>
            <a:r>
              <a:rPr lang="it-IT" sz="1200" dirty="0">
                <a:latin typeface="Times" pitchFamily="2" charset="0"/>
              </a:rPr>
              <a:t>.</a:t>
            </a:r>
          </a:p>
          <a:p>
            <a:endParaRPr lang="it-IT" sz="1200" dirty="0">
              <a:latin typeface="Times" pitchFamily="2" charset="0"/>
            </a:endParaRPr>
          </a:p>
          <a:p>
            <a:r>
              <a:rPr lang="it-IT" sz="1200" dirty="0">
                <a:latin typeface="Times" pitchFamily="2" charset="0"/>
              </a:rPr>
              <a:t>a, </a:t>
            </a:r>
            <a:r>
              <a:rPr lang="it-IT" sz="1200" dirty="0" err="1">
                <a:latin typeface="Times" pitchFamily="2" charset="0"/>
              </a:rPr>
              <a:t>If</a:t>
            </a:r>
            <a:r>
              <a:rPr lang="it-IT" sz="1200" dirty="0">
                <a:latin typeface="Times" pitchFamily="2" charset="0"/>
              </a:rPr>
              <a:t> the </a:t>
            </a:r>
            <a:r>
              <a:rPr lang="it-IT" sz="1200" dirty="0" err="1">
                <a:latin typeface="Times" pitchFamily="2" charset="0"/>
              </a:rPr>
              <a:t>remnant</a:t>
            </a:r>
            <a:r>
              <a:rPr lang="it-IT" sz="1200" dirty="0">
                <a:latin typeface="Times" pitchFamily="2" charset="0"/>
              </a:rPr>
              <a:t> </a:t>
            </a:r>
            <a:r>
              <a:rPr lang="it-IT" sz="1200" dirty="0" err="1">
                <a:latin typeface="Times" pitchFamily="2" charset="0"/>
              </a:rPr>
              <a:t>survives</a:t>
            </a:r>
            <a:r>
              <a:rPr lang="it-IT" sz="1200" dirty="0">
                <a:latin typeface="Times" pitchFamily="2" charset="0"/>
              </a:rPr>
              <a:t> </a:t>
            </a:r>
            <a:r>
              <a:rPr lang="it-IT" sz="1200" dirty="0" err="1">
                <a:latin typeface="Times" pitchFamily="2" charset="0"/>
              </a:rPr>
              <a:t>as</a:t>
            </a:r>
            <a:r>
              <a:rPr lang="it-IT" sz="1200" dirty="0">
                <a:latin typeface="Times" pitchFamily="2" charset="0"/>
              </a:rPr>
              <a:t> a hot </a:t>
            </a:r>
            <a:r>
              <a:rPr lang="it-IT" sz="1200" dirty="0" err="1">
                <a:latin typeface="Times" pitchFamily="2" charset="0"/>
              </a:rPr>
              <a:t>neutron</a:t>
            </a:r>
            <a:r>
              <a:rPr lang="it-IT" sz="1200" dirty="0">
                <a:latin typeface="Times" pitchFamily="2" charset="0"/>
              </a:rPr>
              <a:t> star for </a:t>
            </a:r>
            <a:r>
              <a:rPr lang="it-IT" sz="1200" dirty="0" err="1">
                <a:latin typeface="Times" pitchFamily="2" charset="0"/>
              </a:rPr>
              <a:t>tens</a:t>
            </a:r>
            <a:r>
              <a:rPr lang="it-IT" sz="1200" dirty="0">
                <a:latin typeface="Times" pitchFamily="2" charset="0"/>
              </a:rPr>
              <a:t> of </a:t>
            </a:r>
            <a:r>
              <a:rPr lang="it-IT" sz="1200" dirty="0" err="1">
                <a:latin typeface="Times" pitchFamily="2" charset="0"/>
              </a:rPr>
              <a:t>milliseconds</a:t>
            </a:r>
            <a:r>
              <a:rPr lang="it-IT" sz="1200" dirty="0">
                <a:latin typeface="Times" pitchFamily="2" charset="0"/>
              </a:rPr>
              <a:t>, </a:t>
            </a:r>
            <a:r>
              <a:rPr lang="it-IT" sz="1200" dirty="0" err="1">
                <a:latin typeface="Times" pitchFamily="2" charset="0"/>
              </a:rPr>
              <a:t>its</a:t>
            </a:r>
            <a:endParaRPr lang="it-IT" sz="1200" dirty="0">
              <a:latin typeface="Times" pitchFamily="2" charset="0"/>
            </a:endParaRPr>
          </a:p>
          <a:p>
            <a:r>
              <a:rPr lang="it-IT" sz="1200" dirty="0">
                <a:latin typeface="Times" pitchFamily="2" charset="0"/>
              </a:rPr>
              <a:t>neutrino </a:t>
            </a:r>
            <a:r>
              <a:rPr lang="it-IT" sz="1200" dirty="0" err="1">
                <a:latin typeface="Times" pitchFamily="2" charset="0"/>
              </a:rPr>
              <a:t>irradiation</a:t>
            </a:r>
            <a:r>
              <a:rPr lang="it-IT" sz="1200" dirty="0">
                <a:latin typeface="Times" pitchFamily="2" charset="0"/>
              </a:rPr>
              <a:t> </a:t>
            </a:r>
            <a:r>
              <a:rPr lang="it-IT" sz="1200" dirty="0" err="1">
                <a:latin typeface="Times" pitchFamily="2" charset="0"/>
              </a:rPr>
              <a:t>lowers</a:t>
            </a:r>
            <a:r>
              <a:rPr lang="it-IT" sz="1200" dirty="0">
                <a:latin typeface="Times" pitchFamily="2" charset="0"/>
              </a:rPr>
              <a:t> the </a:t>
            </a:r>
            <a:r>
              <a:rPr lang="it-IT" sz="1200" dirty="0" err="1">
                <a:latin typeface="Times" pitchFamily="2" charset="0"/>
              </a:rPr>
              <a:t>neutron</a:t>
            </a:r>
            <a:r>
              <a:rPr lang="it-IT" sz="1200" dirty="0">
                <a:latin typeface="Times" pitchFamily="2" charset="0"/>
              </a:rPr>
              <a:t> </a:t>
            </a:r>
            <a:r>
              <a:rPr lang="it-IT" sz="1200" dirty="0" err="1">
                <a:latin typeface="Times" pitchFamily="2" charset="0"/>
              </a:rPr>
              <a:t>fraction</a:t>
            </a:r>
            <a:r>
              <a:rPr lang="it-IT" sz="1200" dirty="0">
                <a:latin typeface="Times" pitchFamily="2" charset="0"/>
              </a:rPr>
              <a:t> and </a:t>
            </a:r>
            <a:r>
              <a:rPr lang="it-IT" sz="1200" dirty="0" err="1">
                <a:latin typeface="Times" pitchFamily="2" charset="0"/>
              </a:rPr>
              <a:t>produces</a:t>
            </a:r>
            <a:r>
              <a:rPr lang="it-IT" sz="1200" dirty="0">
                <a:latin typeface="Times" pitchFamily="2" charset="0"/>
              </a:rPr>
              <a:t> a blue </a:t>
            </a:r>
            <a:r>
              <a:rPr lang="it-IT" sz="1200" dirty="0" err="1">
                <a:latin typeface="Times" pitchFamily="2" charset="0"/>
              </a:rPr>
              <a:t>wind</a:t>
            </a:r>
            <a:r>
              <a:rPr lang="it-IT" sz="1200" dirty="0">
                <a:latin typeface="Times" pitchFamily="2" charset="0"/>
              </a:rPr>
              <a:t>.</a:t>
            </a:r>
          </a:p>
          <a:p>
            <a:endParaRPr lang="it-IT" sz="1200" dirty="0">
              <a:latin typeface="Times" pitchFamily="2" charset="0"/>
            </a:endParaRPr>
          </a:p>
          <a:p>
            <a:r>
              <a:rPr lang="it-IT" sz="1200" dirty="0">
                <a:latin typeface="Times" pitchFamily="2" charset="0"/>
              </a:rPr>
              <a:t>b, </a:t>
            </a:r>
            <a:r>
              <a:rPr lang="it-IT" sz="1200" dirty="0" err="1">
                <a:latin typeface="Times" pitchFamily="2" charset="0"/>
              </a:rPr>
              <a:t>If</a:t>
            </a:r>
            <a:r>
              <a:rPr lang="it-IT" sz="1200" dirty="0">
                <a:latin typeface="Times" pitchFamily="2" charset="0"/>
              </a:rPr>
              <a:t> the </a:t>
            </a:r>
            <a:r>
              <a:rPr lang="it-IT" sz="1200" dirty="0" err="1">
                <a:latin typeface="Times" pitchFamily="2" charset="0"/>
              </a:rPr>
              <a:t>remnant</a:t>
            </a:r>
            <a:r>
              <a:rPr lang="it-IT" sz="1200" dirty="0">
                <a:latin typeface="Times" pitchFamily="2" charset="0"/>
              </a:rPr>
              <a:t> </a:t>
            </a:r>
            <a:r>
              <a:rPr lang="it-IT" sz="1200" dirty="0" err="1">
                <a:latin typeface="Times" pitchFamily="2" charset="0"/>
              </a:rPr>
              <a:t>collapses</a:t>
            </a:r>
            <a:r>
              <a:rPr lang="it-IT" sz="1200" dirty="0">
                <a:latin typeface="Times" pitchFamily="2" charset="0"/>
              </a:rPr>
              <a:t> </a:t>
            </a:r>
            <a:r>
              <a:rPr lang="it-IT" sz="1200" dirty="0" err="1">
                <a:latin typeface="Times" pitchFamily="2" charset="0"/>
              </a:rPr>
              <a:t>promptly</a:t>
            </a:r>
            <a:r>
              <a:rPr lang="it-IT" sz="1200" dirty="0">
                <a:latin typeface="Times" pitchFamily="2" charset="0"/>
              </a:rPr>
              <a:t> to a </a:t>
            </a:r>
            <a:r>
              <a:rPr lang="it-IT" sz="1200" dirty="0" err="1">
                <a:latin typeface="Times" pitchFamily="2" charset="0"/>
              </a:rPr>
              <a:t>black</a:t>
            </a:r>
            <a:r>
              <a:rPr lang="it-IT" sz="1200" dirty="0">
                <a:latin typeface="Times" pitchFamily="2" charset="0"/>
              </a:rPr>
              <a:t> </a:t>
            </a:r>
            <a:r>
              <a:rPr lang="it-IT" sz="1200" dirty="0" err="1">
                <a:latin typeface="Times" pitchFamily="2" charset="0"/>
              </a:rPr>
              <a:t>hole</a:t>
            </a:r>
            <a:r>
              <a:rPr lang="it-IT" sz="1200" dirty="0">
                <a:latin typeface="Times" pitchFamily="2" charset="0"/>
              </a:rPr>
              <a:t>, neutrino </a:t>
            </a:r>
            <a:r>
              <a:rPr lang="it-IT" sz="1200" dirty="0" err="1">
                <a:latin typeface="Times" pitchFamily="2" charset="0"/>
              </a:rPr>
              <a:t>irradiation</a:t>
            </a:r>
            <a:endParaRPr lang="it-IT" sz="1200" dirty="0">
              <a:latin typeface="Times" pitchFamily="2" charset="0"/>
            </a:endParaRPr>
          </a:p>
          <a:p>
            <a:r>
              <a:rPr lang="it-IT" sz="1200" dirty="0" err="1">
                <a:latin typeface="Times" pitchFamily="2" charset="0"/>
              </a:rPr>
              <a:t>is</a:t>
            </a:r>
            <a:r>
              <a:rPr lang="it-IT" sz="1200" dirty="0">
                <a:latin typeface="Times" pitchFamily="2" charset="0"/>
              </a:rPr>
              <a:t> </a:t>
            </a:r>
            <a:r>
              <a:rPr lang="it-IT" sz="1200" dirty="0" err="1">
                <a:latin typeface="Times" pitchFamily="2" charset="0"/>
              </a:rPr>
              <a:t>suppressed</a:t>
            </a:r>
            <a:r>
              <a:rPr lang="it-IT" sz="1200" dirty="0">
                <a:latin typeface="Times" pitchFamily="2" charset="0"/>
              </a:rPr>
              <a:t> and the </a:t>
            </a:r>
            <a:r>
              <a:rPr lang="it-IT" sz="1200" dirty="0" err="1">
                <a:latin typeface="Times" pitchFamily="2" charset="0"/>
              </a:rPr>
              <a:t>winds</a:t>
            </a:r>
            <a:r>
              <a:rPr lang="it-IT" sz="1200" dirty="0">
                <a:latin typeface="Times" pitchFamily="2" charset="0"/>
              </a:rPr>
              <a:t> </a:t>
            </a:r>
            <a:r>
              <a:rPr lang="it-IT" sz="1200" dirty="0" err="1">
                <a:latin typeface="Times" pitchFamily="2" charset="0"/>
              </a:rPr>
              <a:t>may</a:t>
            </a:r>
            <a:r>
              <a:rPr lang="it-IT" sz="1200" dirty="0">
                <a:latin typeface="Times" pitchFamily="2" charset="0"/>
              </a:rPr>
              <a:t> be </a:t>
            </a:r>
            <a:r>
              <a:rPr lang="it-IT" sz="1200" dirty="0" err="1">
                <a:latin typeface="Times" pitchFamily="2" charset="0"/>
              </a:rPr>
              <a:t>red</a:t>
            </a:r>
            <a:r>
              <a:rPr lang="it-IT" sz="1200" dirty="0">
                <a:latin typeface="Times" pitchFamily="2" charset="0"/>
              </a:rPr>
              <a:t>. </a:t>
            </a:r>
          </a:p>
          <a:p>
            <a:endParaRPr lang="it-IT" sz="1200" dirty="0">
              <a:latin typeface="Times" pitchFamily="2" charset="0"/>
            </a:endParaRPr>
          </a:p>
          <a:p>
            <a:r>
              <a:rPr lang="it-IT" sz="1200" dirty="0">
                <a:latin typeface="Times" pitchFamily="2" charset="0"/>
              </a:rPr>
              <a:t>c, In the merger of a </a:t>
            </a:r>
            <a:r>
              <a:rPr lang="it-IT" sz="1200" dirty="0" err="1">
                <a:latin typeface="Times" pitchFamily="2" charset="0"/>
              </a:rPr>
              <a:t>neutron</a:t>
            </a:r>
            <a:r>
              <a:rPr lang="it-IT" sz="1200" dirty="0">
                <a:latin typeface="Times" pitchFamily="2" charset="0"/>
              </a:rPr>
              <a:t> star</a:t>
            </a:r>
          </a:p>
          <a:p>
            <a:r>
              <a:rPr lang="it-IT" sz="1200" dirty="0">
                <a:latin typeface="Times" pitchFamily="2" charset="0"/>
              </a:rPr>
              <a:t>and a </a:t>
            </a:r>
            <a:r>
              <a:rPr lang="it-IT" sz="1200" dirty="0" err="1">
                <a:latin typeface="Times" pitchFamily="2" charset="0"/>
              </a:rPr>
              <a:t>black</a:t>
            </a:r>
            <a:r>
              <a:rPr lang="it-IT" sz="1200" dirty="0">
                <a:latin typeface="Times" pitchFamily="2" charset="0"/>
              </a:rPr>
              <a:t> </a:t>
            </a:r>
            <a:r>
              <a:rPr lang="it-IT" sz="1200" dirty="0" err="1">
                <a:latin typeface="Times" pitchFamily="2" charset="0"/>
              </a:rPr>
              <a:t>hole</a:t>
            </a:r>
            <a:r>
              <a:rPr lang="it-IT" sz="1200" dirty="0">
                <a:latin typeface="Times" pitchFamily="2" charset="0"/>
              </a:rPr>
              <a:t>, </a:t>
            </a:r>
            <a:r>
              <a:rPr lang="it-IT" sz="1200" dirty="0" err="1">
                <a:latin typeface="Times" pitchFamily="2" charset="0"/>
              </a:rPr>
              <a:t>only</a:t>
            </a:r>
            <a:r>
              <a:rPr lang="it-IT" sz="1200" dirty="0">
                <a:latin typeface="Times" pitchFamily="2" charset="0"/>
              </a:rPr>
              <a:t> a single </a:t>
            </a:r>
            <a:r>
              <a:rPr lang="it-IT" sz="1200" dirty="0" err="1">
                <a:latin typeface="Times" pitchFamily="2" charset="0"/>
              </a:rPr>
              <a:t>tidal</a:t>
            </a:r>
            <a:r>
              <a:rPr lang="it-IT" sz="1200" dirty="0">
                <a:latin typeface="Times" pitchFamily="2" charset="0"/>
              </a:rPr>
              <a:t> </a:t>
            </a:r>
            <a:r>
              <a:rPr lang="it-IT" sz="1200" dirty="0" err="1">
                <a:latin typeface="Times" pitchFamily="2" charset="0"/>
              </a:rPr>
              <a:t>tail</a:t>
            </a:r>
            <a:r>
              <a:rPr lang="it-IT" sz="1200" dirty="0">
                <a:latin typeface="Times" pitchFamily="2" charset="0"/>
              </a:rPr>
              <a:t> </a:t>
            </a:r>
            <a:r>
              <a:rPr lang="it-IT" sz="1200" dirty="0" err="1">
                <a:latin typeface="Times" pitchFamily="2" charset="0"/>
              </a:rPr>
              <a:t>is</a:t>
            </a:r>
            <a:r>
              <a:rPr lang="it-IT" sz="1200" dirty="0">
                <a:latin typeface="Times" pitchFamily="2" charset="0"/>
              </a:rPr>
              <a:t> </a:t>
            </a:r>
            <a:r>
              <a:rPr lang="it-IT" sz="1200" dirty="0" err="1">
                <a:latin typeface="Times" pitchFamily="2" charset="0"/>
              </a:rPr>
              <a:t>ejected</a:t>
            </a:r>
            <a:r>
              <a:rPr lang="it-IT" sz="1200" dirty="0">
                <a:latin typeface="Times" pitchFamily="2" charset="0"/>
              </a:rPr>
              <a:t> and the disk </a:t>
            </a:r>
            <a:r>
              <a:rPr lang="it-IT" sz="1200" dirty="0" err="1">
                <a:latin typeface="Times" pitchFamily="2" charset="0"/>
              </a:rPr>
              <a:t>winds</a:t>
            </a:r>
            <a:r>
              <a:rPr lang="it-IT" sz="1200" dirty="0">
                <a:latin typeface="Times" pitchFamily="2" charset="0"/>
              </a:rPr>
              <a:t> are</a:t>
            </a:r>
          </a:p>
          <a:p>
            <a:pPr algn="just"/>
            <a:r>
              <a:rPr lang="it-IT" sz="1200" dirty="0">
                <a:latin typeface="Times" pitchFamily="2" charset="0"/>
              </a:rPr>
              <a:t>more </a:t>
            </a:r>
            <a:r>
              <a:rPr lang="it-IT" sz="1200" dirty="0" err="1">
                <a:latin typeface="Times" pitchFamily="2" charset="0"/>
              </a:rPr>
              <a:t>likely</a:t>
            </a:r>
            <a:r>
              <a:rPr lang="it-IT" sz="1200" dirty="0">
                <a:latin typeface="Times" pitchFamily="2" charset="0"/>
              </a:rPr>
              <a:t> to be </a:t>
            </a:r>
            <a:r>
              <a:rPr lang="it-IT" sz="1200" dirty="0" err="1">
                <a:latin typeface="Times" pitchFamily="2" charset="0"/>
              </a:rPr>
              <a:t>red</a:t>
            </a:r>
            <a:r>
              <a:rPr lang="it-IT" sz="1200" dirty="0">
                <a:latin typeface="Times" pitchFamily="2" charset="0"/>
              </a:rPr>
              <a:t>.</a:t>
            </a:r>
            <a:endParaRPr lang="it-IT" sz="1200" dirty="0">
              <a:effectLst/>
              <a:latin typeface="Times" pitchFamily="2" charset="0"/>
            </a:endParaRPr>
          </a:p>
          <a:p>
            <a:endParaRPr lang="en-US" dirty="0"/>
          </a:p>
        </p:txBody>
      </p:sp>
      <p:sp>
        <p:nvSpPr>
          <p:cNvPr id="4" name="Segnaposto numero diapositiva 3"/>
          <p:cNvSpPr>
            <a:spLocks noGrp="1"/>
          </p:cNvSpPr>
          <p:nvPr>
            <p:ph type="sldNum" sz="quarter" idx="5"/>
          </p:nvPr>
        </p:nvSpPr>
        <p:spPr/>
        <p:txBody>
          <a:bodyPr/>
          <a:lstStyle/>
          <a:p>
            <a:fld id="{EB2F8E2D-2D00-454A-BE17-334E5ADAABBA}" type="slidenum">
              <a:rPr lang="en-US" smtClean="0"/>
              <a:t>10</a:t>
            </a:fld>
            <a:endParaRPr lang="en-US"/>
          </a:p>
        </p:txBody>
      </p:sp>
    </p:spTree>
    <p:extLst>
      <p:ext uri="{BB962C8B-B14F-4D97-AF65-F5344CB8AC3E}">
        <p14:creationId xmlns:p14="http://schemas.microsoft.com/office/powerpoint/2010/main" val="274698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EB2F8E2D-2D00-454A-BE17-334E5ADAABBA}" type="slidenum">
              <a:rPr lang="en-US" smtClean="0"/>
              <a:t>11</a:t>
            </a:fld>
            <a:endParaRPr lang="en-US"/>
          </a:p>
        </p:txBody>
      </p:sp>
    </p:spTree>
    <p:extLst>
      <p:ext uri="{BB962C8B-B14F-4D97-AF65-F5344CB8AC3E}">
        <p14:creationId xmlns:p14="http://schemas.microsoft.com/office/powerpoint/2010/main" val="199120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EB2F8E2D-2D00-454A-BE17-334E5ADAABBA}" type="slidenum">
              <a:rPr lang="en-US" smtClean="0"/>
              <a:t>13</a:t>
            </a:fld>
            <a:endParaRPr lang="en-US"/>
          </a:p>
        </p:txBody>
      </p:sp>
    </p:spTree>
    <p:extLst>
      <p:ext uri="{BB962C8B-B14F-4D97-AF65-F5344CB8AC3E}">
        <p14:creationId xmlns:p14="http://schemas.microsoft.com/office/powerpoint/2010/main" val="1206376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Tx/>
              <a:buChar char="-"/>
            </a:pPr>
            <a:endParaRPr lang="en-US" dirty="0"/>
          </a:p>
        </p:txBody>
      </p:sp>
      <p:sp>
        <p:nvSpPr>
          <p:cNvPr id="4" name="Segnaposto numero diapositiva 3"/>
          <p:cNvSpPr>
            <a:spLocks noGrp="1"/>
          </p:cNvSpPr>
          <p:nvPr>
            <p:ph type="sldNum" sz="quarter" idx="5"/>
          </p:nvPr>
        </p:nvSpPr>
        <p:spPr/>
        <p:txBody>
          <a:bodyPr/>
          <a:lstStyle/>
          <a:p>
            <a:fld id="{EB2F8E2D-2D00-454A-BE17-334E5ADAABBA}" type="slidenum">
              <a:rPr lang="en-US" smtClean="0"/>
              <a:t>14</a:t>
            </a:fld>
            <a:endParaRPr lang="en-US"/>
          </a:p>
        </p:txBody>
      </p:sp>
    </p:spTree>
    <p:extLst>
      <p:ext uri="{BB962C8B-B14F-4D97-AF65-F5344CB8AC3E}">
        <p14:creationId xmlns:p14="http://schemas.microsoft.com/office/powerpoint/2010/main" val="69789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DAC2FC-6133-EB48-BCCE-D4F7D3C3C72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6A216215-8B66-BB44-A6CF-ACF8707B6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1F88ECC2-9F3E-DA41-86B5-53F9FC628ABF}"/>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5" name="Segnaposto piè di pagina 4">
            <a:extLst>
              <a:ext uri="{FF2B5EF4-FFF2-40B4-BE49-F238E27FC236}">
                <a16:creationId xmlns:a16="http://schemas.microsoft.com/office/drawing/2014/main" id="{091EA8EB-DB38-5142-9BD6-3AA4A69424A1}"/>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B73872C-12F1-A84E-82B8-C86AC3D8E9C3}"/>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116915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28CB81-5A1F-6041-8AED-6F388135DAF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05397A8C-B474-3D45-AFFE-C971030AD161}"/>
              </a:ext>
            </a:extLst>
          </p:cNvPr>
          <p:cNvSpPr>
            <a:spLocks noGrp="1"/>
          </p:cNvSpPr>
          <p:nvPr>
            <p:ph type="body" orient="vert" idx="1"/>
          </p:nvPr>
        </p:nvSpPr>
        <p:spPr/>
        <p:txBody>
          <a:bodyPr vert="eaVert"/>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BAB188A2-5BC6-AA46-91F8-8B06A453695D}"/>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5" name="Segnaposto piè di pagina 4">
            <a:extLst>
              <a:ext uri="{FF2B5EF4-FFF2-40B4-BE49-F238E27FC236}">
                <a16:creationId xmlns:a16="http://schemas.microsoft.com/office/drawing/2014/main" id="{905A9B6E-8E28-8E46-8AA7-96760AE5E49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121565C-2592-EA44-81AD-9A19456474EC}"/>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1730993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37577B8-C4B4-3844-8386-E5312AED0C4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753AB049-7614-6348-B55D-821115A54815}"/>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CA938F89-527B-EA4C-AE80-FB0768AB93E6}"/>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5" name="Segnaposto piè di pagina 4">
            <a:extLst>
              <a:ext uri="{FF2B5EF4-FFF2-40B4-BE49-F238E27FC236}">
                <a16:creationId xmlns:a16="http://schemas.microsoft.com/office/drawing/2014/main" id="{67388DF6-8B13-FE4F-B7ED-99B0C0CE240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B9A8704A-4484-DB4F-A263-63439CEDE0C3}"/>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98508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160412-AF34-D345-B3C4-52EBD39EE80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08B3C021-A82E-1C41-A341-1A43492BA256}"/>
              </a:ext>
            </a:extLst>
          </p:cNvPr>
          <p:cNvSpPr>
            <a:spLocks noGrp="1"/>
          </p:cNvSpPr>
          <p:nvPr>
            <p:ph idx="1"/>
          </p:nvPr>
        </p:nvSpPr>
        <p:spPr/>
        <p:txBody>
          <a:body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0DD84C3C-5F8F-4446-854C-41D3ECD449F9}"/>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5" name="Segnaposto piè di pagina 4">
            <a:extLst>
              <a:ext uri="{FF2B5EF4-FFF2-40B4-BE49-F238E27FC236}">
                <a16:creationId xmlns:a16="http://schemas.microsoft.com/office/drawing/2014/main" id="{1208FBA6-B6EB-6943-B794-9580F963444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F4CAD48-7F61-4945-86D8-AC87B9B63774}"/>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261167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F2BF8B-1EE2-564A-BE35-EFF5EBD6B96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61F371FE-37AD-6440-AFA2-05A4195518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357C8D58-13E8-5843-8A00-161BD05BCF16}"/>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5" name="Segnaposto piè di pagina 4">
            <a:extLst>
              <a:ext uri="{FF2B5EF4-FFF2-40B4-BE49-F238E27FC236}">
                <a16:creationId xmlns:a16="http://schemas.microsoft.com/office/drawing/2014/main" id="{957A0EF8-8811-CE4D-8DEA-C9351B54123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68403C7-41D7-9E4D-B532-8508FD186BD8}"/>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420150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03A5E-CA48-AC4B-899D-F0751F8A485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927FEAC-D101-2946-A884-3073D9E99887}"/>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endParaRPr lang="en-US"/>
          </a:p>
        </p:txBody>
      </p:sp>
      <p:sp>
        <p:nvSpPr>
          <p:cNvPr id="4" name="Segnaposto contenuto 3">
            <a:extLst>
              <a:ext uri="{FF2B5EF4-FFF2-40B4-BE49-F238E27FC236}">
                <a16:creationId xmlns:a16="http://schemas.microsoft.com/office/drawing/2014/main" id="{D7FB435D-B6AA-3E4C-A25C-953BBD72E29F}"/>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endParaRPr lang="en-US"/>
          </a:p>
        </p:txBody>
      </p:sp>
      <p:sp>
        <p:nvSpPr>
          <p:cNvPr id="5" name="Segnaposto data 4">
            <a:extLst>
              <a:ext uri="{FF2B5EF4-FFF2-40B4-BE49-F238E27FC236}">
                <a16:creationId xmlns:a16="http://schemas.microsoft.com/office/drawing/2014/main" id="{843CD1FF-10B6-5541-BB22-96816F500C5B}"/>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6" name="Segnaposto piè di pagina 5">
            <a:extLst>
              <a:ext uri="{FF2B5EF4-FFF2-40B4-BE49-F238E27FC236}">
                <a16:creationId xmlns:a16="http://schemas.microsoft.com/office/drawing/2014/main" id="{640C5C90-8201-8F48-8733-487C2883E884}"/>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838D6451-C34E-C746-B726-6F856651D5DF}"/>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66381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455840-A05B-5340-9747-45F84D02C218}"/>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AB506699-3BB3-1A49-98BD-44B1CCCEB4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endParaRPr lang="en-US"/>
          </a:p>
        </p:txBody>
      </p:sp>
      <p:sp>
        <p:nvSpPr>
          <p:cNvPr id="4" name="Segnaposto contenuto 3">
            <a:extLst>
              <a:ext uri="{FF2B5EF4-FFF2-40B4-BE49-F238E27FC236}">
                <a16:creationId xmlns:a16="http://schemas.microsoft.com/office/drawing/2014/main" id="{E0917922-9576-DD4D-ACF9-B5DA63B0F119}"/>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endParaRPr lang="en-US"/>
          </a:p>
        </p:txBody>
      </p:sp>
      <p:sp>
        <p:nvSpPr>
          <p:cNvPr id="5" name="Segnaposto testo 4">
            <a:extLst>
              <a:ext uri="{FF2B5EF4-FFF2-40B4-BE49-F238E27FC236}">
                <a16:creationId xmlns:a16="http://schemas.microsoft.com/office/drawing/2014/main" id="{4EDD3FEF-023B-0544-936A-BA20376A7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endParaRPr lang="en-US"/>
          </a:p>
        </p:txBody>
      </p:sp>
      <p:sp>
        <p:nvSpPr>
          <p:cNvPr id="6" name="Segnaposto contenuto 5">
            <a:extLst>
              <a:ext uri="{FF2B5EF4-FFF2-40B4-BE49-F238E27FC236}">
                <a16:creationId xmlns:a16="http://schemas.microsoft.com/office/drawing/2014/main" id="{540D3C9A-EEF4-E340-90BD-B6647C5CC6C7}"/>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endParaRPr lang="en-US"/>
          </a:p>
        </p:txBody>
      </p:sp>
      <p:sp>
        <p:nvSpPr>
          <p:cNvPr id="7" name="Segnaposto data 6">
            <a:extLst>
              <a:ext uri="{FF2B5EF4-FFF2-40B4-BE49-F238E27FC236}">
                <a16:creationId xmlns:a16="http://schemas.microsoft.com/office/drawing/2014/main" id="{810B890A-3C15-294D-AECB-90920E638291}"/>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8" name="Segnaposto piè di pagina 7">
            <a:extLst>
              <a:ext uri="{FF2B5EF4-FFF2-40B4-BE49-F238E27FC236}">
                <a16:creationId xmlns:a16="http://schemas.microsoft.com/office/drawing/2014/main" id="{D7F81323-6B59-A14D-89B6-214447CB7A61}"/>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F99481E9-4E76-F348-B8E5-56C5562217B8}"/>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228363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FA406C-E64E-3340-B00B-B85A2DC2D43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5BF5C2B3-675C-8344-B5CB-9F4F7C6D2ECE}"/>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4" name="Segnaposto piè di pagina 3">
            <a:extLst>
              <a:ext uri="{FF2B5EF4-FFF2-40B4-BE49-F238E27FC236}">
                <a16:creationId xmlns:a16="http://schemas.microsoft.com/office/drawing/2014/main" id="{F0CFBEE4-8215-4340-9082-0B6EEBFBD24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B0B485F0-1F5A-BE45-B27E-5322225A9AC8}"/>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425500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28373F7-B914-A44D-96D9-97579D01A9E9}"/>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3" name="Segnaposto piè di pagina 2">
            <a:extLst>
              <a:ext uri="{FF2B5EF4-FFF2-40B4-BE49-F238E27FC236}">
                <a16:creationId xmlns:a16="http://schemas.microsoft.com/office/drawing/2014/main" id="{25AEB69D-8DF9-9341-9091-2C97BB9C93E8}"/>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C5ADC47E-BA32-C346-9C26-F0DBFDAC1609}"/>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18666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C35E3-042D-6944-B01D-CC86C202763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5D94C8B8-FED8-3E4E-9EF1-2A3BF70562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endParaRPr lang="en-US"/>
          </a:p>
        </p:txBody>
      </p:sp>
      <p:sp>
        <p:nvSpPr>
          <p:cNvPr id="4" name="Segnaposto testo 3">
            <a:extLst>
              <a:ext uri="{FF2B5EF4-FFF2-40B4-BE49-F238E27FC236}">
                <a16:creationId xmlns:a16="http://schemas.microsoft.com/office/drawing/2014/main" id="{BF52E751-8100-B24E-81BE-3BEBE1D6D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endParaRPr lang="en-US"/>
          </a:p>
        </p:txBody>
      </p:sp>
      <p:sp>
        <p:nvSpPr>
          <p:cNvPr id="5" name="Segnaposto data 4">
            <a:extLst>
              <a:ext uri="{FF2B5EF4-FFF2-40B4-BE49-F238E27FC236}">
                <a16:creationId xmlns:a16="http://schemas.microsoft.com/office/drawing/2014/main" id="{5CE86468-2650-B444-94F8-2E7A0BCB5359}"/>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6" name="Segnaposto piè di pagina 5">
            <a:extLst>
              <a:ext uri="{FF2B5EF4-FFF2-40B4-BE49-F238E27FC236}">
                <a16:creationId xmlns:a16="http://schemas.microsoft.com/office/drawing/2014/main" id="{1660CC62-657A-314C-867C-5E78FAE33A15}"/>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00FE7E4-7B3E-4B4D-B05E-85CE6BF168AA}"/>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3763619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DF3024-FF01-CF46-BC34-3AD5866ADD7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E2474DE4-F170-584C-92F3-32AE7A25B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076CEE82-BA47-E94A-AD3D-090536672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endParaRPr lang="en-US"/>
          </a:p>
        </p:txBody>
      </p:sp>
      <p:sp>
        <p:nvSpPr>
          <p:cNvPr id="5" name="Segnaposto data 4">
            <a:extLst>
              <a:ext uri="{FF2B5EF4-FFF2-40B4-BE49-F238E27FC236}">
                <a16:creationId xmlns:a16="http://schemas.microsoft.com/office/drawing/2014/main" id="{2232BC6D-7660-9C4D-A111-449BBE2EFDAE}"/>
              </a:ext>
            </a:extLst>
          </p:cNvPr>
          <p:cNvSpPr>
            <a:spLocks noGrp="1"/>
          </p:cNvSpPr>
          <p:nvPr>
            <p:ph type="dt" sz="half" idx="10"/>
          </p:nvPr>
        </p:nvSpPr>
        <p:spPr/>
        <p:txBody>
          <a:bodyPr/>
          <a:lstStyle/>
          <a:p>
            <a:fld id="{21581C5E-7665-6549-ADAC-F08B43BC66CC}" type="datetimeFigureOut">
              <a:rPr lang="en-US" smtClean="0"/>
              <a:t>10/25/19</a:t>
            </a:fld>
            <a:endParaRPr lang="en-US"/>
          </a:p>
        </p:txBody>
      </p:sp>
      <p:sp>
        <p:nvSpPr>
          <p:cNvPr id="6" name="Segnaposto piè di pagina 5">
            <a:extLst>
              <a:ext uri="{FF2B5EF4-FFF2-40B4-BE49-F238E27FC236}">
                <a16:creationId xmlns:a16="http://schemas.microsoft.com/office/drawing/2014/main" id="{B9D60FE5-ECF5-D54E-B9A3-A9CC8517D9DF}"/>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7A0C0703-B360-0C43-A52C-AA93F186D9B8}"/>
              </a:ext>
            </a:extLst>
          </p:cNvPr>
          <p:cNvSpPr>
            <a:spLocks noGrp="1"/>
          </p:cNvSpPr>
          <p:nvPr>
            <p:ph type="sldNum" sz="quarter" idx="12"/>
          </p:nvPr>
        </p:nvSpPr>
        <p:spPr/>
        <p:txBody>
          <a:bodyPr/>
          <a:lstStyle/>
          <a:p>
            <a:fld id="{E17DAFD5-C820-2E43-AFE2-47206F3CC0AE}" type="slidenum">
              <a:rPr lang="en-US" smtClean="0"/>
              <a:t>‹N›</a:t>
            </a:fld>
            <a:endParaRPr lang="en-US"/>
          </a:p>
        </p:txBody>
      </p:sp>
    </p:spTree>
    <p:extLst>
      <p:ext uri="{BB962C8B-B14F-4D97-AF65-F5344CB8AC3E}">
        <p14:creationId xmlns:p14="http://schemas.microsoft.com/office/powerpoint/2010/main" val="1763854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7469CC3-0CB8-4245-AC93-C3A32ADF89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DB8C53F0-0361-6946-A907-1B7B47D487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DBA17843-842E-1147-AB68-00A2447ED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81C5E-7665-6549-ADAC-F08B43BC66CC}" type="datetimeFigureOut">
              <a:rPr lang="en-US" smtClean="0"/>
              <a:t>10/25/19</a:t>
            </a:fld>
            <a:endParaRPr lang="en-US"/>
          </a:p>
        </p:txBody>
      </p:sp>
      <p:sp>
        <p:nvSpPr>
          <p:cNvPr id="5" name="Segnaposto piè di pagina 4">
            <a:extLst>
              <a:ext uri="{FF2B5EF4-FFF2-40B4-BE49-F238E27FC236}">
                <a16:creationId xmlns:a16="http://schemas.microsoft.com/office/drawing/2014/main" id="{2A711045-A0BB-CE4E-A145-56605C8B5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F92D65A4-B444-1844-B472-4BE3C46A01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DAFD5-C820-2E43-AFE2-47206F3CC0AE}" type="slidenum">
              <a:rPr lang="en-US" smtClean="0"/>
              <a:t>‹N›</a:t>
            </a:fld>
            <a:endParaRPr lang="en-US"/>
          </a:p>
        </p:txBody>
      </p:sp>
    </p:spTree>
    <p:extLst>
      <p:ext uri="{BB962C8B-B14F-4D97-AF65-F5344CB8AC3E}">
        <p14:creationId xmlns:p14="http://schemas.microsoft.com/office/powerpoint/2010/main" val="202663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7.xml"/><Relationship Id="rId7" Type="http://schemas.openxmlformats.org/officeDocument/2006/relationships/diagramData" Target="../diagrams/data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6.gif"/><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BF55449-8300-BA4B-B092-4F699AFEA4B3}"/>
              </a:ext>
            </a:extLst>
          </p:cNvPr>
          <p:cNvSpPr/>
          <p:nvPr/>
        </p:nvSpPr>
        <p:spPr>
          <a:xfrm>
            <a:off x="0" y="0"/>
            <a:ext cx="12192000" cy="2123658"/>
          </a:xfrm>
          <a:prstGeom prst="rect">
            <a:avLst/>
          </a:prstGeom>
        </p:spPr>
        <p:txBody>
          <a:bodyPr wrap="square">
            <a:spAutoFit/>
          </a:bodyPr>
          <a:lstStyle/>
          <a:p>
            <a:pPr algn="ctr">
              <a:spcAft>
                <a:spcPts val="0"/>
              </a:spcAft>
            </a:pPr>
            <a:r>
              <a:rPr lang="en-US" sz="4400" b="1" dirty="0">
                <a:ea typeface="Calibri" panose="020F0502020204030204" pitchFamily="34" charset="0"/>
                <a:cs typeface="AppleSystemUIFont"/>
              </a:rPr>
              <a:t>Some perspectives of PANDORA beyond </a:t>
            </a:r>
          </a:p>
          <a:p>
            <a:pPr algn="ctr">
              <a:spcAft>
                <a:spcPts val="0"/>
              </a:spcAft>
            </a:pPr>
            <a:r>
              <a:rPr lang="en-US" sz="4400" b="1" dirty="0">
                <a:ea typeface="Calibri" panose="020F0502020204030204" pitchFamily="34" charset="0"/>
                <a:cs typeface="AppleSystemUIFont"/>
              </a:rPr>
              <a:t>s-processes: plasma opacities and other issues</a:t>
            </a:r>
            <a:endParaRPr lang="en-US" sz="4400" b="1" dirty="0">
              <a:effectLst/>
              <a:ea typeface="Calibri" panose="020F0502020204030204" pitchFamily="34" charset="0"/>
              <a:cs typeface="Times New Roman" panose="02020603050405020304" pitchFamily="18" charset="0"/>
            </a:endParaRPr>
          </a:p>
          <a:p>
            <a:pPr algn="ctr">
              <a:spcAft>
                <a:spcPts val="0"/>
              </a:spcAft>
            </a:pPr>
            <a:r>
              <a:rPr lang="en-US" sz="4400" b="1" dirty="0">
                <a:solidFill>
                  <a:schemeClr val="tx2"/>
                </a:solidFill>
                <a:ea typeface="Calibri" panose="020F0502020204030204" pitchFamily="34" charset="0"/>
                <a:cs typeface="Times New Roman" panose="02020603050405020304" pitchFamily="18" charset="0"/>
              </a:rPr>
              <a:t>Marco La </a:t>
            </a:r>
            <a:r>
              <a:rPr lang="en-US" sz="4400" b="1" dirty="0" err="1">
                <a:solidFill>
                  <a:schemeClr val="tx2"/>
                </a:solidFill>
                <a:ea typeface="Calibri" panose="020F0502020204030204" pitchFamily="34" charset="0"/>
                <a:cs typeface="Times New Roman" panose="02020603050405020304" pitchFamily="18" charset="0"/>
              </a:rPr>
              <a:t>Cognata</a:t>
            </a:r>
            <a:endParaRPr lang="it-IT" sz="4400" dirty="0">
              <a:solidFill>
                <a:schemeClr val="tx2"/>
              </a:solidFill>
              <a:effectLst/>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C36E6F49-5288-F746-A09C-8B3586BE3518}"/>
              </a:ext>
            </a:extLst>
          </p:cNvPr>
          <p:cNvPicPr>
            <a:picLocks noChangeAspect="1"/>
          </p:cNvPicPr>
          <p:nvPr/>
        </p:nvPicPr>
        <p:blipFill>
          <a:blip r:embed="rId2"/>
          <a:stretch>
            <a:fillRect/>
          </a:stretch>
        </p:blipFill>
        <p:spPr>
          <a:xfrm>
            <a:off x="263352" y="1844824"/>
            <a:ext cx="3176252" cy="4774450"/>
          </a:xfrm>
          <a:prstGeom prst="rect">
            <a:avLst/>
          </a:prstGeom>
        </p:spPr>
      </p:pic>
      <p:pic>
        <p:nvPicPr>
          <p:cNvPr id="5" name="Immagine 4">
            <a:extLst>
              <a:ext uri="{FF2B5EF4-FFF2-40B4-BE49-F238E27FC236}">
                <a16:creationId xmlns:a16="http://schemas.microsoft.com/office/drawing/2014/main" id="{498DEE05-3C3D-9C46-9927-C350C7377E01}"/>
              </a:ext>
            </a:extLst>
          </p:cNvPr>
          <p:cNvPicPr>
            <a:picLocks noChangeAspect="1"/>
          </p:cNvPicPr>
          <p:nvPr/>
        </p:nvPicPr>
        <p:blipFill>
          <a:blip r:embed="rId3"/>
          <a:stretch>
            <a:fillRect/>
          </a:stretch>
        </p:blipFill>
        <p:spPr>
          <a:xfrm>
            <a:off x="4295834" y="3645024"/>
            <a:ext cx="3320200" cy="2348880"/>
          </a:xfrm>
          <a:prstGeom prst="rect">
            <a:avLst/>
          </a:prstGeom>
        </p:spPr>
      </p:pic>
      <p:pic>
        <p:nvPicPr>
          <p:cNvPr id="6" name="Immagine 5">
            <a:extLst>
              <a:ext uri="{FF2B5EF4-FFF2-40B4-BE49-F238E27FC236}">
                <a16:creationId xmlns:a16="http://schemas.microsoft.com/office/drawing/2014/main" id="{85D6E36D-92E5-A542-A452-42801DA6CE98}"/>
              </a:ext>
            </a:extLst>
          </p:cNvPr>
          <p:cNvPicPr>
            <a:picLocks noChangeAspect="1"/>
          </p:cNvPicPr>
          <p:nvPr/>
        </p:nvPicPr>
        <p:blipFill>
          <a:blip r:embed="rId4"/>
          <a:stretch>
            <a:fillRect/>
          </a:stretch>
        </p:blipFill>
        <p:spPr>
          <a:xfrm>
            <a:off x="8472264" y="1446550"/>
            <a:ext cx="3468440" cy="2602546"/>
          </a:xfrm>
          <a:prstGeom prst="rect">
            <a:avLst/>
          </a:prstGeom>
        </p:spPr>
      </p:pic>
      <p:pic>
        <p:nvPicPr>
          <p:cNvPr id="7" name="Immagine 6">
            <a:extLst>
              <a:ext uri="{FF2B5EF4-FFF2-40B4-BE49-F238E27FC236}">
                <a16:creationId xmlns:a16="http://schemas.microsoft.com/office/drawing/2014/main" id="{5C3AE1F4-0FA2-CA4E-AD31-F1E7B58BC84B}"/>
              </a:ext>
            </a:extLst>
          </p:cNvPr>
          <p:cNvPicPr>
            <a:picLocks noChangeAspect="1"/>
          </p:cNvPicPr>
          <p:nvPr/>
        </p:nvPicPr>
        <p:blipFill>
          <a:blip r:embed="rId5"/>
          <a:stretch>
            <a:fillRect/>
          </a:stretch>
        </p:blipFill>
        <p:spPr>
          <a:xfrm>
            <a:off x="8472264" y="4020613"/>
            <a:ext cx="3468440" cy="2598662"/>
          </a:xfrm>
          <a:prstGeom prst="rect">
            <a:avLst/>
          </a:prstGeom>
        </p:spPr>
      </p:pic>
    </p:spTree>
    <p:extLst>
      <p:ext uri="{BB962C8B-B14F-4D97-AF65-F5344CB8AC3E}">
        <p14:creationId xmlns:p14="http://schemas.microsoft.com/office/powerpoint/2010/main" val="140424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26A370-8997-F748-912E-447484D2822D}"/>
              </a:ext>
            </a:extLst>
          </p:cNvPr>
          <p:cNvSpPr/>
          <p:nvPr/>
        </p:nvSpPr>
        <p:spPr>
          <a:xfrm>
            <a:off x="3064625" y="29756"/>
            <a:ext cx="5462457" cy="646331"/>
          </a:xfrm>
          <a:prstGeom prst="rect">
            <a:avLst/>
          </a:prstGeom>
        </p:spPr>
        <p:txBody>
          <a:bodyPr wrap="none">
            <a:spAutoFit/>
          </a:bodyPr>
          <a:lstStyle/>
          <a:p>
            <a:r>
              <a:rPr lang="it-IT" sz="3600" b="1" dirty="0" err="1"/>
              <a:t>Constraining</a:t>
            </a:r>
            <a:r>
              <a:rPr lang="it-IT" sz="3600" b="1" dirty="0"/>
              <a:t> the </a:t>
            </a:r>
            <a:r>
              <a:rPr lang="it-IT" sz="3600" b="1" dirty="0" err="1"/>
              <a:t>dynamics</a:t>
            </a:r>
            <a:r>
              <a:rPr lang="it-IT" sz="3600" b="1" dirty="0"/>
              <a:t>?</a:t>
            </a:r>
            <a:endParaRPr lang="it-IT" sz="3600" b="1" dirty="0">
              <a:effectLst/>
            </a:endParaRPr>
          </a:p>
        </p:txBody>
      </p:sp>
      <p:sp>
        <p:nvSpPr>
          <p:cNvPr id="3" name="CasellaDiTesto 2">
            <a:extLst>
              <a:ext uri="{FF2B5EF4-FFF2-40B4-BE49-F238E27FC236}">
                <a16:creationId xmlns:a16="http://schemas.microsoft.com/office/drawing/2014/main" id="{373C4842-FE36-CF45-A212-14E9C8D288EE}"/>
              </a:ext>
            </a:extLst>
          </p:cNvPr>
          <p:cNvSpPr txBox="1"/>
          <p:nvPr/>
        </p:nvSpPr>
        <p:spPr>
          <a:xfrm>
            <a:off x="551384" y="1052736"/>
            <a:ext cx="5400600" cy="646331"/>
          </a:xfrm>
          <a:prstGeom prst="rect">
            <a:avLst/>
          </a:prstGeom>
          <a:noFill/>
        </p:spPr>
        <p:txBody>
          <a:bodyPr wrap="square" rtlCol="0">
            <a:spAutoFit/>
          </a:bodyPr>
          <a:lstStyle/>
          <a:p>
            <a:r>
              <a:rPr lang="en-US" dirty="0"/>
              <a:t>Dynamical eject vs. Disk winds: different Y</a:t>
            </a:r>
            <a:r>
              <a:rPr lang="en-US" baseline="-25000" dirty="0"/>
              <a:t>e</a:t>
            </a:r>
            <a:r>
              <a:rPr lang="en-US" dirty="0"/>
              <a:t> and different nucleosynthesis yields   </a:t>
            </a:r>
          </a:p>
        </p:txBody>
      </p:sp>
      <p:pic>
        <p:nvPicPr>
          <p:cNvPr id="5" name="Immagine 4" descr="Immagine che contiene mappa&#10;&#10;Descrizione generata automaticamente">
            <a:extLst>
              <a:ext uri="{FF2B5EF4-FFF2-40B4-BE49-F238E27FC236}">
                <a16:creationId xmlns:a16="http://schemas.microsoft.com/office/drawing/2014/main" id="{FAAC5A04-B5C5-1542-8A80-C08934FA743A}"/>
              </a:ext>
            </a:extLst>
          </p:cNvPr>
          <p:cNvPicPr>
            <a:picLocks noChangeAspect="1"/>
          </p:cNvPicPr>
          <p:nvPr/>
        </p:nvPicPr>
        <p:blipFill>
          <a:blip r:embed="rId3"/>
          <a:stretch>
            <a:fillRect/>
          </a:stretch>
        </p:blipFill>
        <p:spPr>
          <a:xfrm>
            <a:off x="263352" y="2070260"/>
            <a:ext cx="5760640" cy="3503092"/>
          </a:xfrm>
          <a:prstGeom prst="rect">
            <a:avLst/>
          </a:prstGeom>
        </p:spPr>
      </p:pic>
      <p:sp>
        <p:nvSpPr>
          <p:cNvPr id="6" name="Rettangolo 5">
            <a:extLst>
              <a:ext uri="{FF2B5EF4-FFF2-40B4-BE49-F238E27FC236}">
                <a16:creationId xmlns:a16="http://schemas.microsoft.com/office/drawing/2014/main" id="{D1A0321A-6A6D-8044-B149-AB25E35AA6C6}"/>
              </a:ext>
            </a:extLst>
          </p:cNvPr>
          <p:cNvSpPr/>
          <p:nvPr/>
        </p:nvSpPr>
        <p:spPr>
          <a:xfrm>
            <a:off x="911424" y="5805264"/>
            <a:ext cx="4196405" cy="369332"/>
          </a:xfrm>
          <a:prstGeom prst="rect">
            <a:avLst/>
          </a:prstGeom>
        </p:spPr>
        <p:txBody>
          <a:bodyPr wrap="none">
            <a:spAutoFit/>
          </a:bodyPr>
          <a:lstStyle/>
          <a:p>
            <a:r>
              <a:rPr lang="it-IT" dirty="0" err="1">
                <a:latin typeface="Calibri" panose="020F0502020204030204" pitchFamily="34" charset="0"/>
                <a:cs typeface="Calibri" panose="020F0502020204030204" pitchFamily="34" charset="0"/>
              </a:rPr>
              <a:t>Annu</a:t>
            </a:r>
            <a:r>
              <a:rPr lang="it-IT" dirty="0">
                <a:latin typeface="Calibri" panose="020F0502020204030204" pitchFamily="34" charset="0"/>
                <a:cs typeface="Calibri" panose="020F0502020204030204" pitchFamily="34" charset="0"/>
              </a:rPr>
              <a:t>. Rev. </a:t>
            </a:r>
            <a:r>
              <a:rPr lang="it-IT" dirty="0" err="1">
                <a:latin typeface="Calibri" panose="020F0502020204030204" pitchFamily="34" charset="0"/>
                <a:cs typeface="Calibri" panose="020F0502020204030204" pitchFamily="34" charset="0"/>
              </a:rPr>
              <a:t>Nucl</a:t>
            </a:r>
            <a:r>
              <a:rPr lang="it-IT" dirty="0">
                <a:latin typeface="Calibri" panose="020F0502020204030204" pitchFamily="34" charset="0"/>
                <a:cs typeface="Calibri" panose="020F0502020204030204" pitchFamily="34" charset="0"/>
              </a:rPr>
              <a:t>. Part. Sci. 2016. 66:23–45</a:t>
            </a:r>
            <a:endParaRPr lang="it-IT" dirty="0">
              <a:effectLst/>
              <a:latin typeface="Calibri" panose="020F0502020204030204" pitchFamily="34" charset="0"/>
              <a:cs typeface="Calibri" panose="020F0502020204030204" pitchFamily="34" charset="0"/>
            </a:endParaRPr>
          </a:p>
        </p:txBody>
      </p:sp>
      <p:pic>
        <p:nvPicPr>
          <p:cNvPr id="11" name="Immagine 10" descr="Immagine che contiene screenshot&#10;&#10;Descrizione generata automaticamente">
            <a:extLst>
              <a:ext uri="{FF2B5EF4-FFF2-40B4-BE49-F238E27FC236}">
                <a16:creationId xmlns:a16="http://schemas.microsoft.com/office/drawing/2014/main" id="{51653751-231C-D348-A4F8-D2667B77CA4F}"/>
              </a:ext>
            </a:extLst>
          </p:cNvPr>
          <p:cNvPicPr>
            <a:picLocks noChangeAspect="1"/>
          </p:cNvPicPr>
          <p:nvPr/>
        </p:nvPicPr>
        <p:blipFill>
          <a:blip r:embed="rId4"/>
          <a:stretch>
            <a:fillRect/>
          </a:stretch>
        </p:blipFill>
        <p:spPr>
          <a:xfrm>
            <a:off x="5963840" y="1052736"/>
            <a:ext cx="5976960" cy="2000834"/>
          </a:xfrm>
          <a:prstGeom prst="rect">
            <a:avLst/>
          </a:prstGeom>
        </p:spPr>
      </p:pic>
      <p:sp>
        <p:nvSpPr>
          <p:cNvPr id="12" name="Rettangolo 11">
            <a:extLst>
              <a:ext uri="{FF2B5EF4-FFF2-40B4-BE49-F238E27FC236}">
                <a16:creationId xmlns:a16="http://schemas.microsoft.com/office/drawing/2014/main" id="{F0318AC6-8CF8-7641-B0E5-F583ED50E376}"/>
              </a:ext>
            </a:extLst>
          </p:cNvPr>
          <p:cNvSpPr/>
          <p:nvPr/>
        </p:nvSpPr>
        <p:spPr>
          <a:xfrm>
            <a:off x="6744072" y="3228925"/>
            <a:ext cx="4848200" cy="2585323"/>
          </a:xfrm>
          <a:prstGeom prst="rect">
            <a:avLst/>
          </a:prstGeom>
        </p:spPr>
        <p:txBody>
          <a:bodyPr wrap="square">
            <a:spAutoFit/>
          </a:bodyPr>
          <a:lstStyle/>
          <a:p>
            <a:r>
              <a:rPr lang="it-IT" dirty="0" err="1">
                <a:latin typeface="Calibri" panose="020F0502020204030204" pitchFamily="34" charset="0"/>
                <a:cs typeface="Calibri" panose="020F0502020204030204" pitchFamily="34" charset="0"/>
              </a:rPr>
              <a:t>Schematic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illustration</a:t>
            </a:r>
            <a:r>
              <a:rPr lang="it-IT" dirty="0">
                <a:latin typeface="Calibri" panose="020F0502020204030204" pitchFamily="34" charset="0"/>
                <a:cs typeface="Calibri" panose="020F0502020204030204" pitchFamily="34" charset="0"/>
              </a:rPr>
              <a:t> of the </a:t>
            </a:r>
            <a:r>
              <a:rPr lang="it-IT" dirty="0" err="1">
                <a:latin typeface="Calibri" panose="020F0502020204030204" pitchFamily="34" charset="0"/>
                <a:cs typeface="Calibri" panose="020F0502020204030204" pitchFamily="34" charset="0"/>
              </a:rPr>
              <a:t>components</a:t>
            </a:r>
            <a:r>
              <a:rPr lang="it-IT" dirty="0">
                <a:latin typeface="Calibri" panose="020F0502020204030204" pitchFamily="34" charset="0"/>
                <a:cs typeface="Calibri" panose="020F0502020204030204" pitchFamily="34" charset="0"/>
              </a:rPr>
              <a:t> of </a:t>
            </a:r>
            <a:r>
              <a:rPr lang="it-IT" dirty="0" err="1">
                <a:latin typeface="Calibri" panose="020F0502020204030204" pitchFamily="34" charset="0"/>
                <a:cs typeface="Calibri" panose="020F0502020204030204" pitchFamily="34" charset="0"/>
              </a:rPr>
              <a:t>matter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ejected</a:t>
            </a:r>
            <a:r>
              <a:rPr lang="it-IT" dirty="0">
                <a:latin typeface="Calibri" panose="020F0502020204030204" pitchFamily="34" charset="0"/>
                <a:cs typeface="Calibri" panose="020F0502020204030204" pitchFamily="34" charset="0"/>
              </a:rPr>
              <a:t> from </a:t>
            </a:r>
            <a:r>
              <a:rPr lang="it-IT" dirty="0" err="1">
                <a:latin typeface="Calibri" panose="020F0502020204030204" pitchFamily="34" charset="0"/>
                <a:cs typeface="Calibri" panose="020F0502020204030204" pitchFamily="34" charset="0"/>
              </a:rPr>
              <a:t>neutron</a:t>
            </a:r>
            <a:r>
              <a:rPr lang="it-IT" dirty="0">
                <a:latin typeface="Calibri" panose="020F0502020204030204" pitchFamily="34" charset="0"/>
                <a:cs typeface="Calibri" panose="020F0502020204030204" pitchFamily="34" charset="0"/>
              </a:rPr>
              <a:t>-star </a:t>
            </a:r>
            <a:r>
              <a:rPr lang="it-IT" dirty="0" err="1">
                <a:latin typeface="Calibri" panose="020F0502020204030204" pitchFamily="34" charset="0"/>
                <a:cs typeface="Calibri" panose="020F0502020204030204" pitchFamily="34" charset="0"/>
              </a:rPr>
              <a:t>mergers</a:t>
            </a:r>
            <a:r>
              <a:rPr lang="it-IT" dirty="0">
                <a:latin typeface="Calibri" panose="020F0502020204030204" pitchFamily="34" charset="0"/>
                <a:cs typeface="Calibri" panose="020F0502020204030204" pitchFamily="34" charset="0"/>
              </a:rPr>
              <a:t>. </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Red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colours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denote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regions</a:t>
            </a:r>
            <a:r>
              <a:rPr lang="it-IT" dirty="0">
                <a:latin typeface="Calibri" panose="020F0502020204030204" pitchFamily="34" charset="0"/>
                <a:cs typeface="Calibri" panose="020F0502020204030204" pitchFamily="34" charset="0"/>
              </a:rPr>
              <a:t> of </a:t>
            </a:r>
            <a:r>
              <a:rPr lang="it-IT" b="1" dirty="0" err="1">
                <a:latin typeface="Calibri" panose="020F0502020204030204" pitchFamily="34" charset="0"/>
                <a:cs typeface="Calibri" panose="020F0502020204030204" pitchFamily="34" charset="0"/>
              </a:rPr>
              <a:t>heavy</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r-process</a:t>
            </a:r>
            <a:r>
              <a:rPr lang="it-IT" b="1"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elements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which</a:t>
            </a:r>
            <a:r>
              <a:rPr lang="it-IT" dirty="0">
                <a:latin typeface="Calibri" panose="020F0502020204030204" pitchFamily="34" charset="0"/>
                <a:cs typeface="Calibri" panose="020F0502020204030204" pitchFamily="34" charset="0"/>
              </a:rPr>
              <a:t> radiate </a:t>
            </a:r>
            <a:r>
              <a:rPr lang="it-IT" dirty="0" err="1">
                <a:latin typeface="Calibri" panose="020F0502020204030204" pitchFamily="34" charset="0"/>
                <a:cs typeface="Calibri" panose="020F0502020204030204" pitchFamily="34" charset="0"/>
              </a:rPr>
              <a:t>red</a:t>
            </a:r>
            <a:r>
              <a:rPr lang="it-IT" dirty="0">
                <a:latin typeface="Calibri" panose="020F0502020204030204" pitchFamily="34" charset="0"/>
                <a:cs typeface="Calibri" panose="020F0502020204030204" pitchFamily="34" charset="0"/>
              </a:rPr>
              <a:t>/</a:t>
            </a:r>
            <a:r>
              <a:rPr lang="it-IT" dirty="0" err="1">
                <a:latin typeface="Calibri" panose="020F0502020204030204" pitchFamily="34" charset="0"/>
                <a:cs typeface="Calibri" panose="020F0502020204030204" pitchFamily="34" charset="0"/>
              </a:rPr>
              <a:t>infrared</a:t>
            </a:r>
            <a:r>
              <a:rPr lang="it-IT" dirty="0">
                <a:latin typeface="Calibri" panose="020F0502020204030204" pitchFamily="34" charset="0"/>
                <a:cs typeface="Calibri" panose="020F0502020204030204" pitchFamily="34" charset="0"/>
              </a:rPr>
              <a:t> light. </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 </a:t>
            </a:r>
            <a:r>
              <a:rPr lang="it-IT" b="1" dirty="0">
                <a:solidFill>
                  <a:srgbClr val="0070C0"/>
                </a:solidFill>
                <a:latin typeface="Calibri" panose="020F0502020204030204" pitchFamily="34" charset="0"/>
                <a:cs typeface="Calibri" panose="020F0502020204030204" pitchFamily="34" charset="0"/>
              </a:rPr>
              <a:t>Blue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colours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denote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regions</a:t>
            </a:r>
            <a:r>
              <a:rPr lang="it-IT" dirty="0">
                <a:latin typeface="Calibri" panose="020F0502020204030204" pitchFamily="34" charset="0"/>
                <a:cs typeface="Calibri" panose="020F0502020204030204" pitchFamily="34" charset="0"/>
              </a:rPr>
              <a:t> of </a:t>
            </a:r>
            <a:r>
              <a:rPr lang="it-IT" b="1" dirty="0">
                <a:latin typeface="Calibri" panose="020F0502020204030204" pitchFamily="34" charset="0"/>
                <a:cs typeface="Calibri" panose="020F0502020204030204" pitchFamily="34" charset="0"/>
              </a:rPr>
              <a:t>light </a:t>
            </a:r>
            <a:r>
              <a:rPr lang="it-IT" b="1" dirty="0" err="1">
                <a:latin typeface="Calibri" panose="020F0502020204030204" pitchFamily="34" charset="0"/>
                <a:cs typeface="Calibri" panose="020F0502020204030204" pitchFamily="34" charset="0"/>
              </a:rPr>
              <a:t>r-process</a:t>
            </a:r>
            <a:r>
              <a:rPr lang="it-IT" b="1"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elements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which</a:t>
            </a:r>
            <a:r>
              <a:rPr lang="it-IT" dirty="0">
                <a:latin typeface="Calibri" panose="020F0502020204030204" pitchFamily="34" charset="0"/>
                <a:cs typeface="Calibri" panose="020F0502020204030204" pitchFamily="34" charset="0"/>
              </a:rPr>
              <a:t> radiate blue/</a:t>
            </a:r>
            <a:r>
              <a:rPr lang="it-IT" dirty="0" err="1">
                <a:latin typeface="Calibri" panose="020F0502020204030204" pitchFamily="34" charset="0"/>
                <a:cs typeface="Calibri" panose="020F0502020204030204" pitchFamily="34" charset="0"/>
              </a:rPr>
              <a:t>optical</a:t>
            </a:r>
            <a:r>
              <a:rPr lang="it-IT" dirty="0">
                <a:latin typeface="Calibri" panose="020F0502020204030204" pitchFamily="34" charset="0"/>
                <a:cs typeface="Calibri" panose="020F0502020204030204" pitchFamily="34" charset="0"/>
              </a:rPr>
              <a:t> light. </a:t>
            </a:r>
          </a:p>
          <a:p>
            <a:endParaRPr lang="it-IT" dirty="0">
              <a:latin typeface="Calibri" panose="020F0502020204030204" pitchFamily="34" charset="0"/>
              <a:cs typeface="Calibri" panose="020F0502020204030204" pitchFamily="34" charset="0"/>
            </a:endParaRPr>
          </a:p>
        </p:txBody>
      </p:sp>
      <p:sp>
        <p:nvSpPr>
          <p:cNvPr id="13" name="Rettangolo 12">
            <a:extLst>
              <a:ext uri="{FF2B5EF4-FFF2-40B4-BE49-F238E27FC236}">
                <a16:creationId xmlns:a16="http://schemas.microsoft.com/office/drawing/2014/main" id="{EED8E082-BA2F-4543-A1CF-E6CA658F4852}"/>
              </a:ext>
            </a:extLst>
          </p:cNvPr>
          <p:cNvSpPr/>
          <p:nvPr/>
        </p:nvSpPr>
        <p:spPr>
          <a:xfrm>
            <a:off x="8111793" y="5804937"/>
            <a:ext cx="2112758" cy="369332"/>
          </a:xfrm>
          <a:prstGeom prst="rect">
            <a:avLst/>
          </a:prstGeom>
        </p:spPr>
        <p:txBody>
          <a:bodyPr wrap="none">
            <a:spAutoFit/>
          </a:bodyPr>
          <a:lstStyle/>
          <a:p>
            <a:r>
              <a:rPr lang="it-IT" dirty="0">
                <a:latin typeface="Calibri" panose="020F0502020204030204" pitchFamily="34" charset="0"/>
                <a:cs typeface="Calibri" panose="020F0502020204030204" pitchFamily="34" charset="0"/>
              </a:rPr>
              <a:t>Nature 2017 551:80.</a:t>
            </a:r>
          </a:p>
        </p:txBody>
      </p:sp>
    </p:spTree>
    <p:extLst>
      <p:ext uri="{BB962C8B-B14F-4D97-AF65-F5344CB8AC3E}">
        <p14:creationId xmlns:p14="http://schemas.microsoft.com/office/powerpoint/2010/main" val="273698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0C247380-418A-B345-98ED-D0A2907F92EA}"/>
              </a:ext>
            </a:extLst>
          </p:cNvPr>
          <p:cNvSpPr/>
          <p:nvPr/>
        </p:nvSpPr>
        <p:spPr>
          <a:xfrm>
            <a:off x="0" y="0"/>
            <a:ext cx="12192000" cy="646331"/>
          </a:xfrm>
          <a:prstGeom prst="rect">
            <a:avLst/>
          </a:prstGeom>
        </p:spPr>
        <p:txBody>
          <a:bodyPr wrap="square">
            <a:spAutoFit/>
          </a:bodyPr>
          <a:lstStyle/>
          <a:p>
            <a:pPr algn="ctr"/>
            <a:r>
              <a:rPr lang="it-IT" sz="3600" b="1" dirty="0" err="1">
                <a:effectLst/>
              </a:rPr>
              <a:t>Constraining</a:t>
            </a:r>
            <a:r>
              <a:rPr lang="it-IT" sz="3600" b="1" dirty="0">
                <a:effectLst/>
              </a:rPr>
              <a:t> </a:t>
            </a:r>
            <a:r>
              <a:rPr lang="it-IT" sz="3600" b="1" dirty="0" err="1">
                <a:effectLst/>
              </a:rPr>
              <a:t>r-process</a:t>
            </a:r>
            <a:r>
              <a:rPr lang="it-IT" sz="3600" b="1" dirty="0">
                <a:effectLst/>
              </a:rPr>
              <a:t> </a:t>
            </a:r>
            <a:r>
              <a:rPr lang="it-IT" sz="3600" b="1" dirty="0" err="1">
                <a:effectLst/>
              </a:rPr>
              <a:t>abundances</a:t>
            </a:r>
            <a:endParaRPr lang="it-IT" sz="3600" b="1" dirty="0">
              <a:effectLst/>
            </a:endParaRPr>
          </a:p>
        </p:txBody>
      </p:sp>
      <p:pic>
        <p:nvPicPr>
          <p:cNvPr id="3" name="Immagine 2" descr="Immagine che contiene testo, mappa&#10;&#10;Descrizione generata automaticamente">
            <a:extLst>
              <a:ext uri="{FF2B5EF4-FFF2-40B4-BE49-F238E27FC236}">
                <a16:creationId xmlns:a16="http://schemas.microsoft.com/office/drawing/2014/main" id="{5A179643-F017-C44B-8E7B-D52A2E3050F1}"/>
              </a:ext>
            </a:extLst>
          </p:cNvPr>
          <p:cNvPicPr>
            <a:picLocks noChangeAspect="1"/>
          </p:cNvPicPr>
          <p:nvPr/>
        </p:nvPicPr>
        <p:blipFill>
          <a:blip r:embed="rId3"/>
          <a:stretch>
            <a:fillRect/>
          </a:stretch>
        </p:blipFill>
        <p:spPr>
          <a:xfrm>
            <a:off x="716805" y="810029"/>
            <a:ext cx="4381216" cy="3483067"/>
          </a:xfrm>
          <a:prstGeom prst="rect">
            <a:avLst/>
          </a:prstGeom>
        </p:spPr>
      </p:pic>
      <p:pic>
        <p:nvPicPr>
          <p:cNvPr id="5" name="Immagine 4" descr="Immagine che contiene testo, mappa&#10;&#10;Descrizione generata automaticamente">
            <a:extLst>
              <a:ext uri="{FF2B5EF4-FFF2-40B4-BE49-F238E27FC236}">
                <a16:creationId xmlns:a16="http://schemas.microsoft.com/office/drawing/2014/main" id="{DB71F3C8-76D9-1747-8FAC-E05819DFA383}"/>
              </a:ext>
            </a:extLst>
          </p:cNvPr>
          <p:cNvPicPr>
            <a:picLocks noChangeAspect="1"/>
          </p:cNvPicPr>
          <p:nvPr/>
        </p:nvPicPr>
        <p:blipFill>
          <a:blip r:embed="rId4"/>
          <a:stretch>
            <a:fillRect/>
          </a:stretch>
        </p:blipFill>
        <p:spPr>
          <a:xfrm>
            <a:off x="6863952" y="848321"/>
            <a:ext cx="4381216" cy="4502002"/>
          </a:xfrm>
          <a:prstGeom prst="rect">
            <a:avLst/>
          </a:prstGeom>
        </p:spPr>
      </p:pic>
      <p:sp>
        <p:nvSpPr>
          <p:cNvPr id="7" name="Rettangolo 6">
            <a:extLst>
              <a:ext uri="{FF2B5EF4-FFF2-40B4-BE49-F238E27FC236}">
                <a16:creationId xmlns:a16="http://schemas.microsoft.com/office/drawing/2014/main" id="{E84C87E9-D373-C847-9BA8-2ECBD8F51C3C}"/>
              </a:ext>
            </a:extLst>
          </p:cNvPr>
          <p:cNvSpPr/>
          <p:nvPr/>
        </p:nvSpPr>
        <p:spPr>
          <a:xfrm>
            <a:off x="7127848" y="5349115"/>
            <a:ext cx="4117320" cy="1200329"/>
          </a:xfrm>
          <a:prstGeom prst="rect">
            <a:avLst/>
          </a:prstGeom>
        </p:spPr>
        <p:txBody>
          <a:bodyPr wrap="square">
            <a:spAutoFit/>
          </a:bodyPr>
          <a:lstStyle/>
          <a:p>
            <a:r>
              <a:rPr lang="it-IT" dirty="0" err="1">
                <a:latin typeface="Calibri" panose="020F0502020204030204" pitchFamily="34" charset="0"/>
                <a:cs typeface="Calibri" panose="020F0502020204030204" pitchFamily="34" charset="0"/>
              </a:rPr>
              <a:t>Two</a:t>
            </a:r>
            <a:r>
              <a:rPr lang="it-IT" dirty="0">
                <a:latin typeface="Calibri" panose="020F0502020204030204" pitchFamily="34" charset="0"/>
                <a:cs typeface="Calibri" panose="020F0502020204030204" pitchFamily="34" charset="0"/>
              </a:rPr>
              <a:t>-component model for the </a:t>
            </a:r>
            <a:r>
              <a:rPr lang="it-IT" dirty="0" err="1">
                <a:latin typeface="Calibri" panose="020F0502020204030204" pitchFamily="34" charset="0"/>
                <a:cs typeface="Calibri" panose="020F0502020204030204" pitchFamily="34" charset="0"/>
              </a:rPr>
              <a:t>observed</a:t>
            </a:r>
            <a:r>
              <a:rPr lang="it-IT" dirty="0">
                <a:latin typeface="Calibri" panose="020F0502020204030204" pitchFamily="34" charset="0"/>
                <a:cs typeface="Calibri" panose="020F0502020204030204" pitchFamily="34" charset="0"/>
              </a:rPr>
              <a:t> GW170817 light curve from Nature 2017 551:80.</a:t>
            </a:r>
          </a:p>
          <a:p>
            <a:endParaRPr lang="it-IT" dirty="0">
              <a:effectLst/>
              <a:latin typeface="Calibri" panose="020F0502020204030204" pitchFamily="34" charset="0"/>
              <a:cs typeface="Calibri" panose="020F0502020204030204" pitchFamily="34" charset="0"/>
            </a:endParaRPr>
          </a:p>
        </p:txBody>
      </p:sp>
      <p:pic>
        <p:nvPicPr>
          <p:cNvPr id="8" name="Immagine 7" descr="Immagine che contiene persona, quotidiano, uccello, tenendo&#10;&#10;Descrizione generata automaticamente">
            <a:extLst>
              <a:ext uri="{FF2B5EF4-FFF2-40B4-BE49-F238E27FC236}">
                <a16:creationId xmlns:a16="http://schemas.microsoft.com/office/drawing/2014/main" id="{81F7597A-78EF-F143-A4A0-363E88A06DE8}"/>
              </a:ext>
            </a:extLst>
          </p:cNvPr>
          <p:cNvPicPr>
            <a:picLocks noChangeAspect="1"/>
          </p:cNvPicPr>
          <p:nvPr/>
        </p:nvPicPr>
        <p:blipFill>
          <a:blip r:embed="rId5"/>
          <a:stretch>
            <a:fillRect/>
          </a:stretch>
        </p:blipFill>
        <p:spPr>
          <a:xfrm>
            <a:off x="767408" y="4293096"/>
            <a:ext cx="4927600" cy="2311400"/>
          </a:xfrm>
          <a:prstGeom prst="rect">
            <a:avLst/>
          </a:prstGeom>
        </p:spPr>
      </p:pic>
      <p:sp>
        <p:nvSpPr>
          <p:cNvPr id="9" name="Rettangolo con angoli arrotondati 8">
            <a:extLst>
              <a:ext uri="{FF2B5EF4-FFF2-40B4-BE49-F238E27FC236}">
                <a16:creationId xmlns:a16="http://schemas.microsoft.com/office/drawing/2014/main" id="{F0B3099B-CD98-F64E-A639-AA0EFA259E60}"/>
              </a:ext>
            </a:extLst>
          </p:cNvPr>
          <p:cNvSpPr/>
          <p:nvPr/>
        </p:nvSpPr>
        <p:spPr>
          <a:xfrm>
            <a:off x="623392" y="5949280"/>
            <a:ext cx="5184576" cy="65521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482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72B20D4-9281-B24B-8261-8F8F15A78F93}"/>
              </a:ext>
            </a:extLst>
          </p:cNvPr>
          <p:cNvSpPr/>
          <p:nvPr/>
        </p:nvSpPr>
        <p:spPr>
          <a:xfrm>
            <a:off x="1415480" y="2204864"/>
            <a:ext cx="9403955" cy="1446550"/>
          </a:xfrm>
          <a:prstGeom prst="rect">
            <a:avLst/>
          </a:prstGeom>
        </p:spPr>
        <p:txBody>
          <a:bodyPr wrap="square">
            <a:spAutoFit/>
          </a:bodyPr>
          <a:lstStyle/>
          <a:p>
            <a:r>
              <a:rPr lang="en-US" sz="4400" b="1" dirty="0">
                <a:latin typeface="Calibri" panose="020F0502020204030204" pitchFamily="34" charset="0"/>
                <a:ea typeface="Calibri" panose="020F0502020204030204" pitchFamily="34" charset="0"/>
                <a:cs typeface="Times New Roman" panose="02020603050405020304" pitchFamily="18" charset="0"/>
              </a:rPr>
              <a:t>3. Studying the opacity of a plasma made up of lanthanides. </a:t>
            </a:r>
            <a:endParaRPr lang="en-US" sz="4400" b="1" dirty="0"/>
          </a:p>
        </p:txBody>
      </p:sp>
    </p:spTree>
    <p:extLst>
      <p:ext uri="{BB962C8B-B14F-4D97-AF65-F5344CB8AC3E}">
        <p14:creationId xmlns:p14="http://schemas.microsoft.com/office/powerpoint/2010/main" val="116268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75976C6-905F-6D44-85EF-B0A976AA5753}"/>
              </a:ext>
            </a:extLst>
          </p:cNvPr>
          <p:cNvSpPr/>
          <p:nvPr/>
        </p:nvSpPr>
        <p:spPr>
          <a:xfrm>
            <a:off x="0" y="0"/>
            <a:ext cx="12192000" cy="646331"/>
          </a:xfrm>
          <a:prstGeom prst="rect">
            <a:avLst/>
          </a:prstGeom>
        </p:spPr>
        <p:txBody>
          <a:bodyPr wrap="square">
            <a:spAutoFit/>
          </a:bodyPr>
          <a:lstStyle/>
          <a:p>
            <a:pPr algn="ctr"/>
            <a:r>
              <a:rPr lang="it-IT" sz="3600" b="1" dirty="0" err="1">
                <a:effectLst/>
              </a:rPr>
              <a:t>Let’s</a:t>
            </a:r>
            <a:r>
              <a:rPr lang="it-IT" sz="3600" b="1" dirty="0">
                <a:effectLst/>
              </a:rPr>
              <a:t> focus on the </a:t>
            </a:r>
            <a:r>
              <a:rPr lang="it-IT" sz="3600" b="1" dirty="0" err="1">
                <a:effectLst/>
              </a:rPr>
              <a:t>physical</a:t>
            </a:r>
            <a:r>
              <a:rPr lang="it-IT" sz="3600" b="1" dirty="0">
                <a:effectLst/>
              </a:rPr>
              <a:t> </a:t>
            </a:r>
            <a:r>
              <a:rPr lang="it-IT" sz="3600" b="1" dirty="0" err="1">
                <a:effectLst/>
              </a:rPr>
              <a:t>problem</a:t>
            </a:r>
            <a:endParaRPr lang="it-IT" sz="3600" b="1" dirty="0">
              <a:effectLst/>
            </a:endParaRPr>
          </a:p>
        </p:txBody>
      </p:sp>
      <p:pic>
        <p:nvPicPr>
          <p:cNvPr id="4" name="Immagine 3" descr="Immagine che contiene screenshot&#10;&#10;Descrizione generata automaticamente">
            <a:extLst>
              <a:ext uri="{FF2B5EF4-FFF2-40B4-BE49-F238E27FC236}">
                <a16:creationId xmlns:a16="http://schemas.microsoft.com/office/drawing/2014/main" id="{5CE1466F-D3BB-B946-89B7-3EB0043D1A73}"/>
              </a:ext>
            </a:extLst>
          </p:cNvPr>
          <p:cNvPicPr>
            <a:picLocks noChangeAspect="1"/>
          </p:cNvPicPr>
          <p:nvPr/>
        </p:nvPicPr>
        <p:blipFill>
          <a:blip r:embed="rId3"/>
          <a:stretch>
            <a:fillRect/>
          </a:stretch>
        </p:blipFill>
        <p:spPr>
          <a:xfrm>
            <a:off x="479376" y="836712"/>
            <a:ext cx="9245674" cy="5536591"/>
          </a:xfrm>
          <a:prstGeom prst="rect">
            <a:avLst/>
          </a:prstGeom>
        </p:spPr>
      </p:pic>
      <p:sp>
        <p:nvSpPr>
          <p:cNvPr id="5" name="CasellaDiTesto 4">
            <a:extLst>
              <a:ext uri="{FF2B5EF4-FFF2-40B4-BE49-F238E27FC236}">
                <a16:creationId xmlns:a16="http://schemas.microsoft.com/office/drawing/2014/main" id="{40869B1F-0880-1648-81DF-85181E2032F9}"/>
              </a:ext>
            </a:extLst>
          </p:cNvPr>
          <p:cNvSpPr txBox="1"/>
          <p:nvPr/>
        </p:nvSpPr>
        <p:spPr>
          <a:xfrm rot="16200000">
            <a:off x="7255899" y="3129222"/>
            <a:ext cx="6258445" cy="646331"/>
          </a:xfrm>
          <a:prstGeom prst="rect">
            <a:avLst/>
          </a:prstGeom>
          <a:noFill/>
        </p:spPr>
        <p:txBody>
          <a:bodyPr wrap="none" rtlCol="0">
            <a:spAutoFit/>
          </a:bodyPr>
          <a:lstStyle/>
          <a:p>
            <a:r>
              <a:rPr lang="en-US" dirty="0"/>
              <a:t>Taken from B. Metzger FRIB summer school Lecture on </a:t>
            </a:r>
            <a:r>
              <a:rPr lang="en-US" dirty="0" err="1"/>
              <a:t>kilonovae</a:t>
            </a:r>
            <a:endParaRPr lang="en-US" dirty="0"/>
          </a:p>
          <a:p>
            <a:r>
              <a:rPr lang="en-US" dirty="0"/>
              <a:t>May 16-18, 2018 @ MSU</a:t>
            </a:r>
          </a:p>
        </p:txBody>
      </p:sp>
    </p:spTree>
    <p:extLst>
      <p:ext uri="{BB962C8B-B14F-4D97-AF65-F5344CB8AC3E}">
        <p14:creationId xmlns:p14="http://schemas.microsoft.com/office/powerpoint/2010/main" val="3258555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B77DE5A-04DC-B149-B0A2-F38A1154DD49}"/>
              </a:ext>
            </a:extLst>
          </p:cNvPr>
          <p:cNvSpPr/>
          <p:nvPr/>
        </p:nvSpPr>
        <p:spPr>
          <a:xfrm>
            <a:off x="0" y="0"/>
            <a:ext cx="12192000" cy="646331"/>
          </a:xfrm>
          <a:prstGeom prst="rect">
            <a:avLst/>
          </a:prstGeom>
        </p:spPr>
        <p:txBody>
          <a:bodyPr wrap="square">
            <a:spAutoFit/>
          </a:bodyPr>
          <a:lstStyle/>
          <a:p>
            <a:pPr algn="ctr"/>
            <a:r>
              <a:rPr lang="it-IT" sz="3600" b="1" dirty="0" err="1"/>
              <a:t>Available</a:t>
            </a:r>
            <a:r>
              <a:rPr lang="it-IT" sz="3600" b="1" dirty="0"/>
              <a:t> data</a:t>
            </a:r>
            <a:endParaRPr lang="it-IT" sz="3600" b="1" dirty="0">
              <a:effectLst/>
            </a:endParaRPr>
          </a:p>
        </p:txBody>
      </p:sp>
      <p:pic>
        <p:nvPicPr>
          <p:cNvPr id="4" name="Immagine 3" descr="Immagine che contiene testo&#10;&#10;Descrizione generata automaticamente">
            <a:extLst>
              <a:ext uri="{FF2B5EF4-FFF2-40B4-BE49-F238E27FC236}">
                <a16:creationId xmlns:a16="http://schemas.microsoft.com/office/drawing/2014/main" id="{75D829EB-0278-2B42-8EDD-0CB92292E9F6}"/>
              </a:ext>
            </a:extLst>
          </p:cNvPr>
          <p:cNvPicPr>
            <a:picLocks noChangeAspect="1"/>
          </p:cNvPicPr>
          <p:nvPr/>
        </p:nvPicPr>
        <p:blipFill>
          <a:blip r:embed="rId3"/>
          <a:stretch>
            <a:fillRect/>
          </a:stretch>
        </p:blipFill>
        <p:spPr>
          <a:xfrm>
            <a:off x="261225" y="1185253"/>
            <a:ext cx="4521200" cy="3873500"/>
          </a:xfrm>
          <a:prstGeom prst="rect">
            <a:avLst/>
          </a:prstGeom>
        </p:spPr>
      </p:pic>
      <p:sp>
        <p:nvSpPr>
          <p:cNvPr id="5" name="CasellaDiTesto 4">
            <a:extLst>
              <a:ext uri="{FF2B5EF4-FFF2-40B4-BE49-F238E27FC236}">
                <a16:creationId xmlns:a16="http://schemas.microsoft.com/office/drawing/2014/main" id="{02CEF340-169B-744B-8A68-C6B2C4FB473C}"/>
              </a:ext>
            </a:extLst>
          </p:cNvPr>
          <p:cNvSpPr txBox="1"/>
          <p:nvPr/>
        </p:nvSpPr>
        <p:spPr>
          <a:xfrm>
            <a:off x="119336" y="723588"/>
            <a:ext cx="11811439" cy="923330"/>
          </a:xfrm>
          <a:prstGeom prst="rect">
            <a:avLst/>
          </a:prstGeom>
          <a:noFill/>
        </p:spPr>
        <p:txBody>
          <a:bodyPr wrap="none" rtlCol="0">
            <a:spAutoFit/>
          </a:bodyPr>
          <a:lstStyle/>
          <a:p>
            <a:r>
              <a:rPr lang="en-US" dirty="0"/>
              <a:t>A detailed discussion on opacities for </a:t>
            </a:r>
            <a:r>
              <a:rPr lang="en-US" dirty="0" err="1"/>
              <a:t>kilonovae</a:t>
            </a:r>
            <a:r>
              <a:rPr lang="en-US" dirty="0"/>
              <a:t> can be found in </a:t>
            </a:r>
            <a:r>
              <a:rPr lang="it-IT" dirty="0"/>
              <a:t>The </a:t>
            </a:r>
            <a:r>
              <a:rPr lang="it-IT" dirty="0" err="1"/>
              <a:t>Astrophysical</a:t>
            </a:r>
            <a:r>
              <a:rPr lang="it-IT" dirty="0"/>
              <a:t> Journal, 774:25 (13pp), 2013 </a:t>
            </a:r>
            <a:r>
              <a:rPr lang="it-IT" dirty="0" err="1"/>
              <a:t>September</a:t>
            </a:r>
            <a:r>
              <a:rPr lang="it-IT" dirty="0"/>
              <a:t> 1</a:t>
            </a:r>
          </a:p>
          <a:p>
            <a:endParaRPr lang="it-IT" dirty="0"/>
          </a:p>
          <a:p>
            <a:endParaRPr lang="en-US" dirty="0"/>
          </a:p>
        </p:txBody>
      </p:sp>
      <p:sp>
        <p:nvSpPr>
          <p:cNvPr id="6" name="CasellaDiTesto 5">
            <a:extLst>
              <a:ext uri="{FF2B5EF4-FFF2-40B4-BE49-F238E27FC236}">
                <a16:creationId xmlns:a16="http://schemas.microsoft.com/office/drawing/2014/main" id="{3958A2F8-D46A-8A46-831E-2611696323EE}"/>
              </a:ext>
            </a:extLst>
          </p:cNvPr>
          <p:cNvSpPr txBox="1"/>
          <p:nvPr/>
        </p:nvSpPr>
        <p:spPr>
          <a:xfrm>
            <a:off x="261225" y="5399057"/>
            <a:ext cx="4322607" cy="923330"/>
          </a:xfrm>
          <a:prstGeom prst="rect">
            <a:avLst/>
          </a:prstGeom>
          <a:noFill/>
        </p:spPr>
        <p:txBody>
          <a:bodyPr wrap="square" rtlCol="0">
            <a:spAutoFit/>
          </a:bodyPr>
          <a:lstStyle/>
          <a:p>
            <a:r>
              <a:rPr lang="en-US" dirty="0"/>
              <a:t>Same code, different level of reproduction of the lines </a:t>
            </a:r>
          </a:p>
          <a:p>
            <a:r>
              <a:rPr lang="en-US" dirty="0"/>
              <a:t>Significant differences! </a:t>
            </a:r>
          </a:p>
        </p:txBody>
      </p:sp>
      <p:sp>
        <p:nvSpPr>
          <p:cNvPr id="7" name="Rettangolo 6">
            <a:extLst>
              <a:ext uri="{FF2B5EF4-FFF2-40B4-BE49-F238E27FC236}">
                <a16:creationId xmlns:a16="http://schemas.microsoft.com/office/drawing/2014/main" id="{F8A58E82-711D-FC48-8C95-2A95CB4306C0}"/>
              </a:ext>
            </a:extLst>
          </p:cNvPr>
          <p:cNvSpPr/>
          <p:nvPr/>
        </p:nvSpPr>
        <p:spPr>
          <a:xfrm>
            <a:off x="4655840" y="1276013"/>
            <a:ext cx="7200800" cy="1200329"/>
          </a:xfrm>
          <a:prstGeom prst="rect">
            <a:avLst/>
          </a:prstGeom>
        </p:spPr>
        <p:txBody>
          <a:bodyPr wrap="square">
            <a:spAutoFit/>
          </a:bodyPr>
          <a:lstStyle/>
          <a:p>
            <a:pPr algn="just"/>
            <a:r>
              <a:rPr lang="it-IT" dirty="0">
                <a:latin typeface="Calibri" panose="020F0502020204030204" pitchFamily="34" charset="0"/>
                <a:cs typeface="Calibri" panose="020F0502020204030204" pitchFamily="34" charset="0"/>
              </a:rPr>
              <a:t>An </a:t>
            </a:r>
            <a:r>
              <a:rPr lang="it-IT" dirty="0" err="1">
                <a:latin typeface="Calibri" panose="020F0502020204030204" pitchFamily="34" charset="0"/>
                <a:cs typeface="Calibri" panose="020F0502020204030204" pitchFamily="34" charset="0"/>
              </a:rPr>
              <a:t>improved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solution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found</a:t>
            </a:r>
            <a:r>
              <a:rPr lang="it-IT" dirty="0">
                <a:latin typeface="Calibri" panose="020F0502020204030204" pitchFamily="34" charset="0"/>
                <a:cs typeface="Calibri" panose="020F0502020204030204" pitchFamily="34" charset="0"/>
              </a:rPr>
              <a:t> (opt3) </a:t>
            </a:r>
            <a:r>
              <a:rPr lang="it-IT" dirty="0" err="1">
                <a:latin typeface="Calibri" panose="020F0502020204030204" pitchFamily="34" charset="0"/>
                <a:cs typeface="Calibri" panose="020F0502020204030204" pitchFamily="34" charset="0"/>
              </a:rPr>
              <a:t>which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reproduced</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ground</a:t>
            </a:r>
            <a:r>
              <a:rPr lang="it-IT" dirty="0">
                <a:latin typeface="Calibri" panose="020F0502020204030204" pitchFamily="34" charset="0"/>
                <a:cs typeface="Calibri" panose="020F0502020204030204" pitchFamily="34" charset="0"/>
              </a:rPr>
              <a:t> and first </a:t>
            </a:r>
            <a:r>
              <a:rPr lang="it-IT" dirty="0" err="1">
                <a:latin typeface="Calibri" panose="020F0502020204030204" pitchFamily="34" charset="0"/>
                <a:cs typeface="Calibri" panose="020F0502020204030204" pitchFamily="34" charset="0"/>
              </a:rPr>
              <a:t>two</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excited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level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energies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almost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exactly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Further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iterations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could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presumably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improve</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result</a:t>
            </a:r>
            <a:r>
              <a:rPr lang="it-IT" dirty="0">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but</a:t>
            </a:r>
            <a:r>
              <a:rPr lang="it-IT" b="1" dirty="0">
                <a:solidFill>
                  <a:srgbClr val="FF0000"/>
                </a:solidFill>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this</a:t>
            </a:r>
            <a:r>
              <a:rPr lang="it-IT" b="1" dirty="0">
                <a:solidFill>
                  <a:srgbClr val="FF0000"/>
                </a:solidFill>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sort</a:t>
            </a:r>
            <a:r>
              <a:rPr lang="it-IT" b="1" dirty="0">
                <a:solidFill>
                  <a:srgbClr val="FF0000"/>
                </a:solidFill>
                <a:latin typeface="Calibri" panose="020F0502020204030204" pitchFamily="34" charset="0"/>
                <a:cs typeface="Calibri" panose="020F0502020204030204" pitchFamily="34" charset="0"/>
              </a:rPr>
              <a:t> of </a:t>
            </a:r>
            <a:r>
              <a:rPr lang="it-IT" b="1" dirty="0" err="1">
                <a:solidFill>
                  <a:srgbClr val="FF0000"/>
                </a:solidFill>
                <a:latin typeface="Calibri" panose="020F0502020204030204" pitchFamily="34" charset="0"/>
                <a:cs typeface="Calibri" panose="020F0502020204030204" pitchFamily="34" charset="0"/>
              </a:rPr>
              <a:t>manual</a:t>
            </a:r>
            <a:r>
              <a:rPr lang="it-IT" b="1" dirty="0">
                <a:solidFill>
                  <a:srgbClr val="FF0000"/>
                </a:solidFill>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alignment</a:t>
            </a:r>
            <a:r>
              <a:rPr lang="it-IT" b="1" dirty="0">
                <a:solidFill>
                  <a:srgbClr val="FF0000"/>
                </a:solidFill>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is</a:t>
            </a:r>
            <a:r>
              <a:rPr lang="it-IT" b="1" dirty="0">
                <a:solidFill>
                  <a:srgbClr val="FF0000"/>
                </a:solidFill>
                <a:latin typeface="Calibri" panose="020F0502020204030204" pitchFamily="34" charset="0"/>
                <a:cs typeface="Calibri" panose="020F0502020204030204" pitchFamily="34" charset="0"/>
              </a:rPr>
              <a:t> time </a:t>
            </a:r>
            <a:r>
              <a:rPr lang="it-IT" b="1" dirty="0" err="1">
                <a:solidFill>
                  <a:srgbClr val="FF0000"/>
                </a:solidFill>
                <a:latin typeface="Calibri" panose="020F0502020204030204" pitchFamily="34" charset="0"/>
                <a:cs typeface="Calibri" panose="020F0502020204030204" pitchFamily="34" charset="0"/>
              </a:rPr>
              <a:t>consuming</a:t>
            </a:r>
            <a:r>
              <a:rPr lang="it-IT" b="1" dirty="0">
                <a:solidFill>
                  <a:srgbClr val="FF0000"/>
                </a:solidFill>
                <a:latin typeface="Calibri" panose="020F0502020204030204" pitchFamily="34" charset="0"/>
                <a:cs typeface="Calibri" panose="020F0502020204030204" pitchFamily="34" charset="0"/>
              </a:rPr>
              <a:t>, and more of an art </a:t>
            </a:r>
            <a:r>
              <a:rPr lang="it-IT" b="1" dirty="0" err="1">
                <a:solidFill>
                  <a:srgbClr val="FF0000"/>
                </a:solidFill>
                <a:latin typeface="Calibri" panose="020F0502020204030204" pitchFamily="34" charset="0"/>
                <a:cs typeface="Calibri" panose="020F0502020204030204" pitchFamily="34" charset="0"/>
              </a:rPr>
              <a:t>than</a:t>
            </a:r>
            <a:r>
              <a:rPr lang="it-IT" b="1" dirty="0">
                <a:solidFill>
                  <a:srgbClr val="FF0000"/>
                </a:solidFill>
                <a:latin typeface="Calibri" panose="020F0502020204030204" pitchFamily="34" charset="0"/>
                <a:cs typeface="Calibri" panose="020F0502020204030204" pitchFamily="34" charset="0"/>
              </a:rPr>
              <a:t> science</a:t>
            </a:r>
            <a:endParaRPr lang="it-IT" b="1" dirty="0">
              <a:solidFill>
                <a:srgbClr val="FF0000"/>
              </a:solidFill>
              <a:effectLst/>
              <a:latin typeface="Calibri" panose="020F0502020204030204" pitchFamily="34" charset="0"/>
              <a:cs typeface="Calibri" panose="020F0502020204030204" pitchFamily="34" charset="0"/>
            </a:endParaRPr>
          </a:p>
        </p:txBody>
      </p:sp>
      <p:sp>
        <p:nvSpPr>
          <p:cNvPr id="8" name="Rettangolo 7">
            <a:extLst>
              <a:ext uri="{FF2B5EF4-FFF2-40B4-BE49-F238E27FC236}">
                <a16:creationId xmlns:a16="http://schemas.microsoft.com/office/drawing/2014/main" id="{DB53E2DF-F923-284C-8638-A895E04D75A1}"/>
              </a:ext>
            </a:extLst>
          </p:cNvPr>
          <p:cNvSpPr/>
          <p:nvPr/>
        </p:nvSpPr>
        <p:spPr>
          <a:xfrm>
            <a:off x="4924314" y="2567102"/>
            <a:ext cx="6500278" cy="5632311"/>
          </a:xfrm>
          <a:prstGeom prst="rect">
            <a:avLst/>
          </a:prstGeom>
        </p:spPr>
        <p:txBody>
          <a:bodyPr wrap="square">
            <a:spAutoFit/>
          </a:bodyPr>
          <a:lstStyle/>
          <a:p>
            <a:pPr marL="285750" indent="-285750">
              <a:buFontTx/>
              <a:buChar char="-"/>
            </a:pPr>
            <a:r>
              <a:rPr lang="it-IT" dirty="0" err="1">
                <a:latin typeface="Calibri" panose="020F0502020204030204" pitchFamily="34" charset="0"/>
                <a:cs typeface="Calibri" panose="020F0502020204030204" pitchFamily="34" charset="0"/>
              </a:rPr>
              <a:t>Kurucz</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calculation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fails</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reproduce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every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observed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spectral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feature</a:t>
            </a:r>
            <a:r>
              <a:rPr lang="it-IT" dirty="0">
                <a:latin typeface="Calibri" panose="020F0502020204030204" pitchFamily="34" charset="0"/>
                <a:cs typeface="Calibri" panose="020F0502020204030204" pitchFamily="34" charset="0"/>
              </a:rPr>
              <a:t> in </a:t>
            </a:r>
            <a:r>
              <a:rPr lang="it-IT" dirty="0" err="1">
                <a:latin typeface="Calibri" panose="020F0502020204030204" pitchFamily="34" charset="0"/>
                <a:cs typeface="Calibri" panose="020F0502020204030204" pitchFamily="34" charset="0"/>
              </a:rPr>
              <a:t>SNe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even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if</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they</a:t>
            </a:r>
            <a:r>
              <a:rPr lang="it-IT" dirty="0">
                <a:latin typeface="Calibri" panose="020F0502020204030204" pitchFamily="34" charset="0"/>
                <a:cs typeface="Calibri" panose="020F0502020204030204" pitchFamily="34" charset="0"/>
              </a:rPr>
              <a:t> are </a:t>
            </a:r>
            <a:r>
              <a:rPr lang="it-IT" dirty="0" err="1">
                <a:latin typeface="Calibri" panose="020F0502020204030204" pitchFamily="34" charset="0"/>
                <a:cs typeface="Calibri" panose="020F0502020204030204" pitchFamily="34" charset="0"/>
              </a:rPr>
              <a:t>optimized</a:t>
            </a:r>
            <a:r>
              <a:rPr lang="it-IT" dirty="0">
                <a:latin typeface="Calibri" panose="020F0502020204030204" pitchFamily="34" charset="0"/>
                <a:cs typeface="Calibri" panose="020F0502020204030204" pitchFamily="34" charset="0"/>
              </a:rPr>
              <a:t> for A&lt;30</a:t>
            </a:r>
          </a:p>
          <a:p>
            <a:pPr marL="285750" indent="-285750">
              <a:buFontTx/>
              <a:buChar char="-"/>
            </a:pPr>
            <a:r>
              <a:rPr lang="it-IT" i="1" dirty="0" err="1"/>
              <a:t>Autostructure</a:t>
            </a:r>
            <a:r>
              <a:rPr lang="it-IT" dirty="0"/>
              <a:t> model </a:t>
            </a:r>
            <a:r>
              <a:rPr lang="it-IT" dirty="0" err="1"/>
              <a:t>energies</a:t>
            </a:r>
            <a:r>
              <a:rPr lang="it-IT" dirty="0"/>
              <a:t> do </a:t>
            </a:r>
            <a:r>
              <a:rPr lang="it-IT" dirty="0" err="1"/>
              <a:t>not</a:t>
            </a:r>
            <a:r>
              <a:rPr lang="it-IT" dirty="0"/>
              <a:t> </a:t>
            </a:r>
            <a:r>
              <a:rPr lang="it-IT" dirty="0" err="1"/>
              <a:t>exactly</a:t>
            </a:r>
            <a:r>
              <a:rPr lang="it-IT" dirty="0"/>
              <a:t> match the </a:t>
            </a:r>
            <a:r>
              <a:rPr lang="it-IT" dirty="0" err="1"/>
              <a:t>experimental</a:t>
            </a:r>
            <a:r>
              <a:rPr lang="it-IT" dirty="0"/>
              <a:t> </a:t>
            </a:r>
            <a:r>
              <a:rPr lang="it-IT" dirty="0" err="1"/>
              <a:t>values</a:t>
            </a:r>
            <a:r>
              <a:rPr lang="it-IT" dirty="0"/>
              <a:t>, </a:t>
            </a:r>
            <a:r>
              <a:rPr lang="it-IT" dirty="0" err="1"/>
              <a:t>especially</a:t>
            </a:r>
            <a:r>
              <a:rPr lang="it-IT" dirty="0"/>
              <a:t> for high-</a:t>
            </a:r>
            <a:r>
              <a:rPr lang="it-IT" dirty="0" err="1"/>
              <a:t>Z</a:t>
            </a:r>
            <a:r>
              <a:rPr lang="it-IT" dirty="0"/>
              <a:t> </a:t>
            </a:r>
            <a:r>
              <a:rPr lang="it-IT" dirty="0" err="1"/>
              <a:t>elements</a:t>
            </a:r>
            <a:endParaRPr lang="it-IT" dirty="0"/>
          </a:p>
          <a:p>
            <a:pPr marL="285750" indent="-285750">
              <a:buFontTx/>
              <a:buChar char="-"/>
            </a:pPr>
            <a:r>
              <a:rPr lang="it-IT" dirty="0"/>
              <a:t>The pseudo-continuum </a:t>
            </a:r>
            <a:r>
              <a:rPr lang="it-IT" dirty="0" err="1"/>
              <a:t>opacities</a:t>
            </a:r>
            <a:r>
              <a:rPr lang="it-IT" dirty="0"/>
              <a:t> </a:t>
            </a:r>
            <a:r>
              <a:rPr lang="it-IT" dirty="0" err="1"/>
              <a:t>depend</a:t>
            </a:r>
            <a:r>
              <a:rPr lang="it-IT" dirty="0"/>
              <a:t> </a:t>
            </a:r>
            <a:r>
              <a:rPr lang="it-IT" dirty="0" err="1"/>
              <a:t>only</a:t>
            </a:r>
            <a:r>
              <a:rPr lang="it-IT" dirty="0"/>
              <a:t> on the </a:t>
            </a:r>
            <a:r>
              <a:rPr lang="it-IT" dirty="0" err="1"/>
              <a:t>statistical</a:t>
            </a:r>
            <a:r>
              <a:rPr lang="it-IT" dirty="0"/>
              <a:t> </a:t>
            </a:r>
            <a:r>
              <a:rPr lang="it-IT" dirty="0" err="1"/>
              <a:t>distribution</a:t>
            </a:r>
            <a:r>
              <a:rPr lang="it-IT" dirty="0"/>
              <a:t> of </a:t>
            </a:r>
            <a:r>
              <a:rPr lang="it-IT" dirty="0" err="1"/>
              <a:t>lines</a:t>
            </a:r>
            <a:r>
              <a:rPr lang="it-IT" dirty="0"/>
              <a:t> and are </a:t>
            </a:r>
            <a:r>
              <a:rPr lang="it-IT" dirty="0" err="1"/>
              <a:t>fairly</a:t>
            </a:r>
            <a:r>
              <a:rPr lang="it-IT" dirty="0"/>
              <a:t> </a:t>
            </a:r>
            <a:r>
              <a:rPr lang="it-IT" dirty="0" err="1"/>
              <a:t>robust</a:t>
            </a:r>
            <a:r>
              <a:rPr lang="it-IT" dirty="0"/>
              <a:t>, </a:t>
            </a:r>
            <a:r>
              <a:rPr lang="it-IT" dirty="0" err="1"/>
              <a:t>although</a:t>
            </a:r>
            <a:r>
              <a:rPr lang="it-IT" dirty="0"/>
              <a:t> </a:t>
            </a:r>
            <a:r>
              <a:rPr lang="it-IT" dirty="0" err="1"/>
              <a:t>our</a:t>
            </a:r>
            <a:r>
              <a:rPr lang="it-IT" dirty="0"/>
              <a:t> </a:t>
            </a:r>
            <a:r>
              <a:rPr lang="it-IT" dirty="0" err="1"/>
              <a:t>numerical</a:t>
            </a:r>
            <a:r>
              <a:rPr lang="it-IT" dirty="0"/>
              <a:t> </a:t>
            </a:r>
            <a:r>
              <a:rPr lang="it-IT" dirty="0" err="1"/>
              <a:t>experiments</a:t>
            </a:r>
            <a:r>
              <a:rPr lang="it-IT" dirty="0"/>
              <a:t> indicate </a:t>
            </a:r>
            <a:r>
              <a:rPr lang="it-IT" dirty="0" err="1"/>
              <a:t>uncertainties</a:t>
            </a:r>
            <a:r>
              <a:rPr lang="it-IT" dirty="0"/>
              <a:t> </a:t>
            </a:r>
            <a:r>
              <a:rPr lang="it-IT" dirty="0" err="1"/>
              <a:t>at</a:t>
            </a:r>
            <a:r>
              <a:rPr lang="it-IT" dirty="0"/>
              <a:t> the </a:t>
            </a:r>
            <a:r>
              <a:rPr lang="it-IT" dirty="0" err="1"/>
              <a:t>factor</a:t>
            </a:r>
            <a:r>
              <a:rPr lang="it-IT" dirty="0"/>
              <a:t> of ∼2 </a:t>
            </a:r>
            <a:r>
              <a:rPr lang="it-IT" dirty="0" err="1"/>
              <a:t>level</a:t>
            </a:r>
            <a:r>
              <a:rPr lang="it-IT" dirty="0"/>
              <a:t>.</a:t>
            </a:r>
          </a:p>
          <a:p>
            <a:pPr marL="285750" indent="-285750">
              <a:buFontTx/>
              <a:buChar char="-"/>
            </a:pPr>
            <a:r>
              <a:rPr lang="it-IT" dirty="0" err="1"/>
              <a:t>Another</a:t>
            </a:r>
            <a:r>
              <a:rPr lang="it-IT" dirty="0"/>
              <a:t> more </a:t>
            </a:r>
            <a:r>
              <a:rPr lang="it-IT" dirty="0" err="1"/>
              <a:t>important</a:t>
            </a:r>
            <a:r>
              <a:rPr lang="it-IT" dirty="0"/>
              <a:t> </a:t>
            </a:r>
            <a:r>
              <a:rPr lang="it-IT" dirty="0" err="1"/>
              <a:t>uncertainty</a:t>
            </a:r>
            <a:r>
              <a:rPr lang="it-IT" dirty="0"/>
              <a:t> </a:t>
            </a:r>
            <a:r>
              <a:rPr lang="it-IT" dirty="0" err="1"/>
              <a:t>is</a:t>
            </a:r>
            <a:r>
              <a:rPr lang="it-IT" dirty="0"/>
              <a:t> </a:t>
            </a:r>
            <a:r>
              <a:rPr lang="it-IT" dirty="0" err="1"/>
              <a:t>that</a:t>
            </a:r>
            <a:r>
              <a:rPr lang="it-IT" dirty="0"/>
              <a:t> the radiative data for </a:t>
            </a:r>
            <a:r>
              <a:rPr lang="it-IT" dirty="0" err="1"/>
              <a:t>one</a:t>
            </a:r>
            <a:r>
              <a:rPr lang="it-IT" dirty="0"/>
              <a:t> </a:t>
            </a:r>
            <a:r>
              <a:rPr lang="it-IT" dirty="0" err="1"/>
              <a:t>species</a:t>
            </a:r>
            <a:r>
              <a:rPr lang="it-IT" dirty="0"/>
              <a:t> (Nd, </a:t>
            </a:r>
            <a:r>
              <a:rPr lang="it-IT" dirty="0" err="1"/>
              <a:t>Z</a:t>
            </a:r>
            <a:r>
              <a:rPr lang="it-IT" dirty="0"/>
              <a:t> = 60) </a:t>
            </a:r>
            <a:r>
              <a:rPr lang="it-IT" dirty="0" err="1"/>
              <a:t>is</a:t>
            </a:r>
            <a:r>
              <a:rPr lang="it-IT" dirty="0"/>
              <a:t> </a:t>
            </a:r>
            <a:r>
              <a:rPr lang="it-IT" dirty="0" err="1"/>
              <a:t>used</a:t>
            </a:r>
            <a:r>
              <a:rPr lang="it-IT" dirty="0"/>
              <a:t> to </a:t>
            </a:r>
            <a:r>
              <a:rPr lang="it-IT" dirty="0" err="1"/>
              <a:t>represent</a:t>
            </a:r>
            <a:r>
              <a:rPr lang="it-IT" dirty="0"/>
              <a:t> </a:t>
            </a:r>
            <a:r>
              <a:rPr lang="it-IT" dirty="0" err="1"/>
              <a:t>all</a:t>
            </a:r>
            <a:r>
              <a:rPr lang="it-IT" dirty="0"/>
              <a:t> </a:t>
            </a:r>
            <a:r>
              <a:rPr lang="it-IT" dirty="0" err="1"/>
              <a:t>lanthanides</a:t>
            </a:r>
            <a:r>
              <a:rPr lang="it-IT" dirty="0"/>
              <a:t>. </a:t>
            </a:r>
          </a:p>
          <a:p>
            <a:pPr marL="285750" indent="-285750">
              <a:buFontTx/>
              <a:buChar char="-"/>
            </a:pPr>
            <a:endParaRPr lang="it-IT" dirty="0"/>
          </a:p>
          <a:p>
            <a:r>
              <a:rPr lang="it-IT" dirty="0" err="1"/>
              <a:t>Kasen</a:t>
            </a:r>
            <a:r>
              <a:rPr lang="it-IT" dirty="0"/>
              <a:t> et al. </a:t>
            </a:r>
            <a:r>
              <a:rPr lang="it-IT" dirty="0" err="1"/>
              <a:t>therefore</a:t>
            </a:r>
            <a:r>
              <a:rPr lang="it-IT" dirty="0"/>
              <a:t> </a:t>
            </a:r>
            <a:r>
              <a:rPr lang="it-IT" dirty="0" err="1"/>
              <a:t>suspect</a:t>
            </a:r>
            <a:r>
              <a:rPr lang="it-IT" dirty="0"/>
              <a:t> </a:t>
            </a:r>
            <a:r>
              <a:rPr lang="it-IT" dirty="0" err="1"/>
              <a:t>that</a:t>
            </a:r>
            <a:r>
              <a:rPr lang="it-IT" dirty="0"/>
              <a:t> </a:t>
            </a:r>
            <a:r>
              <a:rPr lang="it-IT" dirty="0" err="1"/>
              <a:t>our</a:t>
            </a:r>
            <a:r>
              <a:rPr lang="it-IT" dirty="0"/>
              <a:t> </a:t>
            </a:r>
            <a:r>
              <a:rPr lang="it-IT" dirty="0" err="1"/>
              <a:t>current</a:t>
            </a:r>
            <a:r>
              <a:rPr lang="it-IT" dirty="0"/>
              <a:t> </a:t>
            </a:r>
            <a:r>
              <a:rPr lang="it-IT" dirty="0" err="1"/>
              <a:t>opacities</a:t>
            </a:r>
            <a:r>
              <a:rPr lang="it-IT" dirty="0"/>
              <a:t> </a:t>
            </a:r>
            <a:r>
              <a:rPr lang="it-IT" dirty="0" err="1"/>
              <a:t>underestimate</a:t>
            </a:r>
            <a:r>
              <a:rPr lang="it-IT" dirty="0"/>
              <a:t> the </a:t>
            </a:r>
            <a:r>
              <a:rPr lang="it-IT" dirty="0" err="1"/>
              <a:t>true</a:t>
            </a:r>
            <a:r>
              <a:rPr lang="it-IT" dirty="0"/>
              <a:t> </a:t>
            </a:r>
            <a:r>
              <a:rPr lang="it-IT" dirty="0" err="1"/>
              <a:t>values</a:t>
            </a:r>
            <a:r>
              <a:rPr lang="it-IT" dirty="0"/>
              <a:t> for an </a:t>
            </a:r>
            <a:r>
              <a:rPr lang="it-IT" dirty="0" err="1"/>
              <a:t>r-process</a:t>
            </a:r>
            <a:r>
              <a:rPr lang="it-IT" dirty="0"/>
              <a:t> </a:t>
            </a:r>
            <a:r>
              <a:rPr lang="it-IT" dirty="0" err="1"/>
              <a:t>mixture</a:t>
            </a:r>
            <a:r>
              <a:rPr lang="it-IT" dirty="0"/>
              <a:t> </a:t>
            </a:r>
            <a:r>
              <a:rPr lang="it-IT" dirty="0" err="1"/>
              <a:t>where</a:t>
            </a:r>
            <a:r>
              <a:rPr lang="it-IT" dirty="0"/>
              <a:t> Gd </a:t>
            </a:r>
            <a:r>
              <a:rPr lang="it-IT" dirty="0" err="1"/>
              <a:t>is</a:t>
            </a:r>
            <a:r>
              <a:rPr lang="it-IT" dirty="0"/>
              <a:t> </a:t>
            </a:r>
            <a:r>
              <a:rPr lang="it-IT" dirty="0" err="1"/>
              <a:t>present</a:t>
            </a:r>
            <a:r>
              <a:rPr lang="it-IT" dirty="0"/>
              <a:t> </a:t>
            </a:r>
            <a:r>
              <a:rPr lang="it-IT" dirty="0" err="1"/>
              <a:t>at</a:t>
            </a:r>
            <a:r>
              <a:rPr lang="it-IT" dirty="0"/>
              <a:t> the ∼1% </a:t>
            </a:r>
            <a:r>
              <a:rPr lang="it-IT" dirty="0" err="1"/>
              <a:t>level</a:t>
            </a:r>
            <a:r>
              <a:rPr lang="it-IT" dirty="0"/>
              <a:t>.</a:t>
            </a:r>
          </a:p>
          <a:p>
            <a:pPr marL="285750" indent="-285750">
              <a:buFontTx/>
              <a:buChar char="-"/>
            </a:pPr>
            <a:endParaRPr lang="it-IT" dirty="0"/>
          </a:p>
          <a:p>
            <a:pPr marL="285750" indent="-285750">
              <a:buFontTx/>
              <a:buChar char="-"/>
            </a:pPr>
            <a:endParaRPr lang="it-IT" dirty="0"/>
          </a:p>
          <a:p>
            <a:pPr marL="285750" indent="-285750">
              <a:buFontTx/>
              <a:buChar char="-"/>
            </a:pPr>
            <a:endParaRPr lang="it-IT" dirty="0">
              <a:effectLst/>
              <a:latin typeface="Calibri" panose="020F0502020204030204" pitchFamily="34" charset="0"/>
              <a:cs typeface="Calibri" panose="020F0502020204030204" pitchFamily="34" charset="0"/>
            </a:endParaRPr>
          </a:p>
          <a:p>
            <a:pPr marL="285750" indent="-285750">
              <a:buFontTx/>
              <a:buChar char="-"/>
            </a:pPr>
            <a:endParaRPr lang="it-IT" dirty="0">
              <a:latin typeface="Calibri" panose="020F0502020204030204" pitchFamily="34" charset="0"/>
              <a:cs typeface="Calibri" panose="020F0502020204030204" pitchFamily="34" charset="0"/>
            </a:endParaRPr>
          </a:p>
          <a:p>
            <a:pPr marL="285750" indent="-285750">
              <a:buFontTx/>
              <a:buChar char="-"/>
            </a:pPr>
            <a:endParaRPr lang="it-IT" dirty="0">
              <a:effectLst/>
              <a:latin typeface="Calibri" panose="020F0502020204030204" pitchFamily="34" charset="0"/>
              <a:cs typeface="Calibri" panose="020F0502020204030204" pitchFamily="34" charset="0"/>
            </a:endParaRPr>
          </a:p>
          <a:p>
            <a:pPr marL="285750" indent="-285750">
              <a:buFontTx/>
              <a:buChar char="-"/>
            </a:pPr>
            <a:endParaRPr lang="it-IT" dirty="0">
              <a:latin typeface="Calibri" panose="020F0502020204030204" pitchFamily="34" charset="0"/>
              <a:cs typeface="Calibri" panose="020F0502020204030204" pitchFamily="34" charset="0"/>
            </a:endParaRPr>
          </a:p>
          <a:p>
            <a:pPr marL="285750" indent="-285750">
              <a:buFontTx/>
              <a:buChar char="-"/>
            </a:pPr>
            <a:endParaRPr lang="it-IT"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773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2E42962-9E70-BA4B-BBE0-F8B932FDBC58}"/>
              </a:ext>
            </a:extLst>
          </p:cNvPr>
          <p:cNvPicPr>
            <a:picLocks noChangeAspect="1"/>
          </p:cNvPicPr>
          <p:nvPr/>
        </p:nvPicPr>
        <p:blipFill>
          <a:blip r:embed="rId2"/>
          <a:stretch>
            <a:fillRect/>
          </a:stretch>
        </p:blipFill>
        <p:spPr>
          <a:xfrm>
            <a:off x="379710" y="963826"/>
            <a:ext cx="4492800" cy="2853038"/>
          </a:xfrm>
          <a:prstGeom prst="rect">
            <a:avLst/>
          </a:prstGeom>
        </p:spPr>
      </p:pic>
      <p:sp>
        <p:nvSpPr>
          <p:cNvPr id="3" name="CasellaDiTesto 2">
            <a:extLst>
              <a:ext uri="{FF2B5EF4-FFF2-40B4-BE49-F238E27FC236}">
                <a16:creationId xmlns:a16="http://schemas.microsoft.com/office/drawing/2014/main" id="{1544C36A-2C50-3042-9AA6-2238673FD694}"/>
              </a:ext>
            </a:extLst>
          </p:cNvPr>
          <p:cNvSpPr txBox="1"/>
          <p:nvPr/>
        </p:nvSpPr>
        <p:spPr>
          <a:xfrm>
            <a:off x="5951984" y="1340768"/>
            <a:ext cx="5760640" cy="2308324"/>
          </a:xfrm>
          <a:prstGeom prst="rect">
            <a:avLst/>
          </a:prstGeom>
          <a:noFill/>
        </p:spPr>
        <p:txBody>
          <a:bodyPr wrap="square" rtlCol="0">
            <a:spAutoFit/>
          </a:bodyPr>
          <a:lstStyle/>
          <a:p>
            <a:r>
              <a:rPr lang="en-US" b="1" dirty="0">
                <a:solidFill>
                  <a:schemeClr val="accent1"/>
                </a:solidFill>
              </a:rPr>
              <a:t>Pandora @ LNS </a:t>
            </a:r>
          </a:p>
          <a:p>
            <a:r>
              <a:rPr lang="en-US" b="1" dirty="0"/>
              <a:t>Production of controlled plasma at the same densities of </a:t>
            </a:r>
            <a:r>
              <a:rPr lang="en-US" b="1" dirty="0" err="1"/>
              <a:t>kilonovae</a:t>
            </a:r>
            <a:r>
              <a:rPr lang="en-US" b="1" dirty="0"/>
              <a:t> ejecta at peak luminosity</a:t>
            </a:r>
          </a:p>
          <a:p>
            <a:r>
              <a:rPr lang="en-US" dirty="0">
                <a:sym typeface="Wingdings" pitchFamily="2" charset="2"/>
              </a:rPr>
              <a:t> Measurement of opacities of different mixtures of atomic species </a:t>
            </a:r>
          </a:p>
          <a:p>
            <a:r>
              <a:rPr lang="en-US" dirty="0">
                <a:sym typeface="Wingdings" pitchFamily="2" charset="2"/>
              </a:rPr>
              <a:t> Accurate predictions of </a:t>
            </a:r>
            <a:r>
              <a:rPr lang="en-US" dirty="0" err="1">
                <a:sym typeface="Wingdings" pitchFamily="2" charset="2"/>
              </a:rPr>
              <a:t>kilonovae</a:t>
            </a:r>
            <a:r>
              <a:rPr lang="en-US" dirty="0">
                <a:sym typeface="Wingdings" pitchFamily="2" charset="2"/>
              </a:rPr>
              <a:t> light curves</a:t>
            </a:r>
          </a:p>
          <a:p>
            <a:r>
              <a:rPr lang="en-US" dirty="0">
                <a:sym typeface="Wingdings" pitchFamily="2" charset="2"/>
              </a:rPr>
              <a:t> Constraining r-process yields and </a:t>
            </a:r>
            <a:r>
              <a:rPr lang="en-US" dirty="0" err="1">
                <a:sym typeface="Wingdings" pitchFamily="2" charset="2"/>
              </a:rPr>
              <a:t>kilonovae</a:t>
            </a:r>
            <a:r>
              <a:rPr lang="en-US" dirty="0">
                <a:sym typeface="Wingdings" pitchFamily="2" charset="2"/>
              </a:rPr>
              <a:t> energetics</a:t>
            </a:r>
            <a:endParaRPr lang="en-US" dirty="0"/>
          </a:p>
          <a:p>
            <a:endParaRPr lang="en-US" dirty="0"/>
          </a:p>
        </p:txBody>
      </p:sp>
      <p:sp>
        <p:nvSpPr>
          <p:cNvPr id="4" name="Rettangolo 3">
            <a:extLst>
              <a:ext uri="{FF2B5EF4-FFF2-40B4-BE49-F238E27FC236}">
                <a16:creationId xmlns:a16="http://schemas.microsoft.com/office/drawing/2014/main" id="{19D5F40A-C637-8946-945C-F4A965F6F473}"/>
              </a:ext>
            </a:extLst>
          </p:cNvPr>
          <p:cNvSpPr/>
          <p:nvPr/>
        </p:nvSpPr>
        <p:spPr>
          <a:xfrm rot="16200000">
            <a:off x="4116448" y="2259540"/>
            <a:ext cx="1834156" cy="261610"/>
          </a:xfrm>
          <a:prstGeom prst="rect">
            <a:avLst/>
          </a:prstGeom>
        </p:spPr>
        <p:txBody>
          <a:bodyPr wrap="none">
            <a:spAutoFit/>
          </a:bodyPr>
          <a:lstStyle/>
          <a:p>
            <a:r>
              <a:rPr lang="it-IT" sz="1100" dirty="0" err="1">
                <a:solidFill>
                  <a:srgbClr val="111111"/>
                </a:solidFill>
              </a:rPr>
              <a:t>Eur</a:t>
            </a:r>
            <a:r>
              <a:rPr lang="it-IT" sz="1100" dirty="0">
                <a:solidFill>
                  <a:srgbClr val="111111"/>
                </a:solidFill>
              </a:rPr>
              <a:t>. </a:t>
            </a:r>
            <a:r>
              <a:rPr lang="it-IT" sz="1100" dirty="0" err="1">
                <a:solidFill>
                  <a:srgbClr val="111111"/>
                </a:solidFill>
              </a:rPr>
              <a:t>Phys</a:t>
            </a:r>
            <a:r>
              <a:rPr lang="it-IT" sz="1100" dirty="0">
                <a:solidFill>
                  <a:srgbClr val="111111"/>
                </a:solidFill>
              </a:rPr>
              <a:t>. </a:t>
            </a:r>
            <a:r>
              <a:rPr lang="it-IT" sz="1100" dirty="0" err="1">
                <a:solidFill>
                  <a:srgbClr val="111111"/>
                </a:solidFill>
              </a:rPr>
              <a:t>J</a:t>
            </a:r>
            <a:r>
              <a:rPr lang="it-IT" sz="1100" dirty="0">
                <a:solidFill>
                  <a:srgbClr val="111111"/>
                </a:solidFill>
              </a:rPr>
              <a:t>. A 53 (2017) 145 </a:t>
            </a:r>
            <a:endParaRPr lang="it-IT" sz="1100" dirty="0"/>
          </a:p>
        </p:txBody>
      </p:sp>
      <p:sp>
        <p:nvSpPr>
          <p:cNvPr id="5" name="Rettangolo 4">
            <a:extLst>
              <a:ext uri="{FF2B5EF4-FFF2-40B4-BE49-F238E27FC236}">
                <a16:creationId xmlns:a16="http://schemas.microsoft.com/office/drawing/2014/main" id="{72189640-C7CE-B049-99F4-0C215CB59953}"/>
              </a:ext>
            </a:extLst>
          </p:cNvPr>
          <p:cNvSpPr/>
          <p:nvPr/>
        </p:nvSpPr>
        <p:spPr>
          <a:xfrm>
            <a:off x="0" y="0"/>
            <a:ext cx="12192000" cy="646331"/>
          </a:xfrm>
          <a:prstGeom prst="rect">
            <a:avLst/>
          </a:prstGeom>
        </p:spPr>
        <p:txBody>
          <a:bodyPr wrap="square">
            <a:spAutoFit/>
          </a:bodyPr>
          <a:lstStyle/>
          <a:p>
            <a:pPr algn="ctr"/>
            <a:r>
              <a:rPr lang="it-IT" sz="3600" b="1" dirty="0" err="1">
                <a:effectLst/>
              </a:rPr>
              <a:t>Possible</a:t>
            </a:r>
            <a:r>
              <a:rPr lang="it-IT" sz="3600" b="1" dirty="0">
                <a:effectLst/>
              </a:rPr>
              <a:t> </a:t>
            </a:r>
            <a:r>
              <a:rPr lang="it-IT" sz="3600" b="1" dirty="0" err="1">
                <a:effectLst/>
              </a:rPr>
              <a:t>measurement</a:t>
            </a:r>
            <a:r>
              <a:rPr lang="it-IT" sz="3600" b="1" dirty="0">
                <a:effectLst/>
              </a:rPr>
              <a:t> </a:t>
            </a:r>
            <a:r>
              <a:rPr lang="it-IT" sz="3600" b="1" dirty="0" err="1">
                <a:effectLst/>
              </a:rPr>
              <a:t>at</a:t>
            </a:r>
            <a:r>
              <a:rPr lang="it-IT" sz="3600" b="1" dirty="0">
                <a:effectLst/>
              </a:rPr>
              <a:t> PANDORA?</a:t>
            </a:r>
          </a:p>
        </p:txBody>
      </p:sp>
      <p:sp>
        <p:nvSpPr>
          <p:cNvPr id="6" name="Rettangolo 5">
            <a:extLst>
              <a:ext uri="{FF2B5EF4-FFF2-40B4-BE49-F238E27FC236}">
                <a16:creationId xmlns:a16="http://schemas.microsoft.com/office/drawing/2014/main" id="{007C3466-E589-7841-BC73-41EA4D8F9C0A}"/>
              </a:ext>
            </a:extLst>
          </p:cNvPr>
          <p:cNvSpPr/>
          <p:nvPr/>
        </p:nvSpPr>
        <p:spPr>
          <a:xfrm>
            <a:off x="5951984" y="3652776"/>
            <a:ext cx="5353272" cy="3046988"/>
          </a:xfrm>
          <a:prstGeom prst="rect">
            <a:avLst/>
          </a:prstGeom>
          <a:ln>
            <a:solidFill>
              <a:srgbClr val="FF0000"/>
            </a:solidFill>
          </a:ln>
        </p:spPr>
        <p:txBody>
          <a:bodyPr wrap="square">
            <a:spAutoFit/>
          </a:bodyPr>
          <a:lstStyle/>
          <a:p>
            <a:pPr marL="285750" indent="-285750" algn="just">
              <a:buFont typeface="Arial" panose="020B0604020202020204" pitchFamily="34" charset="0"/>
              <a:buChar char="•"/>
            </a:pPr>
            <a:r>
              <a:rPr lang="it-IT" dirty="0" err="1">
                <a:solidFill>
                  <a:srgbClr val="111111"/>
                </a:solidFill>
                <a:latin typeface="Calibri" panose="020F0502020204030204" pitchFamily="34" charset="0"/>
                <a:cs typeface="Calibri" panose="020F0502020204030204" pitchFamily="34" charset="0"/>
              </a:rPr>
              <a:t>Ion</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temperatures</a:t>
            </a:r>
            <a:r>
              <a:rPr lang="it-IT" dirty="0">
                <a:solidFill>
                  <a:srgbClr val="111111"/>
                </a:solidFill>
                <a:latin typeface="Calibri" panose="020F0502020204030204" pitchFamily="34" charset="0"/>
                <a:cs typeface="Calibri" panose="020F0502020204030204" pitchFamily="34" charset="0"/>
              </a:rPr>
              <a:t> of the plasma </a:t>
            </a:r>
            <a:r>
              <a:rPr lang="it-IT" dirty="0" err="1">
                <a:solidFill>
                  <a:srgbClr val="111111"/>
                </a:solidFill>
                <a:latin typeface="Calibri" panose="020F0502020204030204" pitchFamily="34" charset="0"/>
                <a:cs typeface="Calibri" panose="020F0502020204030204" pitchFamily="34" charset="0"/>
              </a:rPr>
              <a:t>well</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below</a:t>
            </a:r>
            <a:r>
              <a:rPr lang="it-IT" dirty="0">
                <a:solidFill>
                  <a:srgbClr val="111111"/>
                </a:solidFill>
                <a:latin typeface="Calibri" panose="020F0502020204030204" pitchFamily="34" charset="0"/>
                <a:cs typeface="Calibri" panose="020F0502020204030204" pitchFamily="34" charset="0"/>
              </a:rPr>
              <a:t> 20 </a:t>
            </a:r>
            <a:r>
              <a:rPr lang="it-IT" dirty="0" err="1">
                <a:solidFill>
                  <a:srgbClr val="111111"/>
                </a:solidFill>
                <a:latin typeface="Calibri" panose="020F0502020204030204" pitchFamily="34" charset="0"/>
                <a:cs typeface="Calibri" panose="020F0502020204030204" pitchFamily="34" charset="0"/>
              </a:rPr>
              <a:t>eV</a:t>
            </a:r>
            <a:endParaRPr lang="it-IT" dirty="0">
              <a:solidFill>
                <a:srgbClr val="111111"/>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it-IT" dirty="0" err="1">
                <a:solidFill>
                  <a:srgbClr val="111111"/>
                </a:solidFill>
                <a:latin typeface="Calibri" panose="020F0502020204030204" pitchFamily="34" charset="0"/>
                <a:cs typeface="Calibri" panose="020F0502020204030204" pitchFamily="34" charset="0"/>
              </a:rPr>
              <a:t>Densities</a:t>
            </a:r>
            <a:r>
              <a:rPr lang="it-IT" dirty="0">
                <a:solidFill>
                  <a:srgbClr val="111111"/>
                </a:solidFill>
                <a:latin typeface="Calibri" panose="020F0502020204030204" pitchFamily="34" charset="0"/>
                <a:cs typeface="Calibri" panose="020F0502020204030204" pitchFamily="34" charset="0"/>
              </a:rPr>
              <a:t> of the </a:t>
            </a:r>
            <a:r>
              <a:rPr lang="it-IT" dirty="0" err="1">
                <a:solidFill>
                  <a:srgbClr val="111111"/>
                </a:solidFill>
                <a:latin typeface="Calibri" panose="020F0502020204030204" pitchFamily="34" charset="0"/>
                <a:cs typeface="Calibri" panose="020F0502020204030204" pitchFamily="34" charset="0"/>
              </a:rPr>
              <a:t>order</a:t>
            </a:r>
            <a:r>
              <a:rPr lang="it-IT" dirty="0">
                <a:solidFill>
                  <a:srgbClr val="111111"/>
                </a:solidFill>
                <a:latin typeface="Calibri" panose="020F0502020204030204" pitchFamily="34" charset="0"/>
                <a:cs typeface="Calibri" panose="020F0502020204030204" pitchFamily="34" charset="0"/>
              </a:rPr>
              <a:t> of 10</a:t>
            </a:r>
            <a:r>
              <a:rPr lang="it-IT" baseline="30000" dirty="0">
                <a:solidFill>
                  <a:srgbClr val="111111"/>
                </a:solidFill>
                <a:latin typeface="Calibri" panose="020F0502020204030204" pitchFamily="34" charset="0"/>
                <a:cs typeface="Calibri" panose="020F0502020204030204" pitchFamily="34" charset="0"/>
              </a:rPr>
              <a:t>10</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ions</a:t>
            </a:r>
            <a:r>
              <a:rPr lang="it-IT" dirty="0">
                <a:solidFill>
                  <a:srgbClr val="111111"/>
                </a:solidFill>
                <a:latin typeface="Calibri" panose="020F0502020204030204" pitchFamily="34" charset="0"/>
                <a:cs typeface="Calibri" panose="020F0502020204030204" pitchFamily="34" charset="0"/>
              </a:rPr>
              <a:t>/cm</a:t>
            </a:r>
            <a:r>
              <a:rPr lang="it-IT" baseline="30000" dirty="0">
                <a:solidFill>
                  <a:srgbClr val="111111"/>
                </a:solidFill>
                <a:latin typeface="Calibri" panose="020F0502020204030204" pitchFamily="34" charset="0"/>
                <a:cs typeface="Calibri" panose="020F0502020204030204" pitchFamily="34" charset="0"/>
              </a:rPr>
              <a:t>3</a:t>
            </a:r>
            <a:endParaRPr lang="it-IT" dirty="0">
              <a:solidFill>
                <a:srgbClr val="111111"/>
              </a:solidFill>
              <a:latin typeface="Calibri" panose="020F0502020204030204" pitchFamily="34" charset="0"/>
              <a:cs typeface="Calibri" panose="020F0502020204030204" pitchFamily="34" charset="0"/>
            </a:endParaRPr>
          </a:p>
          <a:p>
            <a:pPr algn="just"/>
            <a:endParaRPr lang="it-IT" dirty="0">
              <a:solidFill>
                <a:srgbClr val="111111"/>
              </a:solidFill>
              <a:latin typeface="Calibri" panose="020F0502020204030204" pitchFamily="34" charset="0"/>
              <a:cs typeface="Calibri" panose="020F0502020204030204" pitchFamily="34" charset="0"/>
            </a:endParaRPr>
          </a:p>
          <a:p>
            <a:pPr algn="just"/>
            <a:r>
              <a:rPr lang="it-IT" dirty="0">
                <a:solidFill>
                  <a:srgbClr val="111111"/>
                </a:solidFill>
                <a:latin typeface="Calibri" panose="020F0502020204030204" pitchFamily="34" charset="0"/>
                <a:cs typeface="Calibri" panose="020F0502020204030204" pitchFamily="34" charset="0"/>
              </a:rPr>
              <a:t>To be </a:t>
            </a:r>
            <a:r>
              <a:rPr lang="it-IT" dirty="0" err="1">
                <a:solidFill>
                  <a:srgbClr val="111111"/>
                </a:solidFill>
                <a:latin typeface="Calibri" panose="020F0502020204030204" pitchFamily="34" charset="0"/>
                <a:cs typeface="Calibri" panose="020F0502020204030204" pitchFamily="34" charset="0"/>
              </a:rPr>
              <a:t>compared</a:t>
            </a:r>
            <a:r>
              <a:rPr lang="it-IT" dirty="0">
                <a:solidFill>
                  <a:srgbClr val="111111"/>
                </a:solidFill>
                <a:latin typeface="Calibri" panose="020F0502020204030204" pitchFamily="34" charset="0"/>
                <a:cs typeface="Calibri" panose="020F0502020204030204" pitchFamily="34" charset="0"/>
              </a:rPr>
              <a:t> with </a:t>
            </a:r>
            <a:r>
              <a:rPr lang="it-IT" dirty="0" err="1">
                <a:solidFill>
                  <a:srgbClr val="111111"/>
                </a:solidFill>
                <a:latin typeface="Calibri" panose="020F0502020204030204" pitchFamily="34" charset="0"/>
                <a:cs typeface="Calibri" panose="020F0502020204030204" pitchFamily="34" charset="0"/>
              </a:rPr>
              <a:t>ejecta</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physical</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conditions</a:t>
            </a:r>
            <a:r>
              <a:rPr lang="it-IT" dirty="0">
                <a:solidFill>
                  <a:srgbClr val="111111"/>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dirty="0">
                <a:solidFill>
                  <a:srgbClr val="111111"/>
                </a:solidFill>
                <a:latin typeface="Calibri" panose="020F0502020204030204" pitchFamily="34" charset="0"/>
                <a:cs typeface="Calibri" panose="020F0502020204030204" pitchFamily="34" charset="0"/>
              </a:rPr>
              <a:t>T~10</a:t>
            </a:r>
            <a:r>
              <a:rPr lang="it-IT" baseline="30000" dirty="0">
                <a:solidFill>
                  <a:srgbClr val="111111"/>
                </a:solidFill>
                <a:latin typeface="Calibri" panose="020F0502020204030204" pitchFamily="34" charset="0"/>
                <a:cs typeface="Calibri" panose="020F0502020204030204" pitchFamily="34" charset="0"/>
              </a:rPr>
              <a:t>5</a:t>
            </a:r>
            <a:r>
              <a:rPr lang="it-IT" dirty="0">
                <a:solidFill>
                  <a:srgbClr val="111111"/>
                </a:solidFill>
                <a:latin typeface="Calibri" panose="020F0502020204030204" pitchFamily="34" charset="0"/>
                <a:cs typeface="Calibri" panose="020F0502020204030204" pitchFamily="34" charset="0"/>
              </a:rPr>
              <a:t> K</a:t>
            </a:r>
          </a:p>
          <a:p>
            <a:pPr marL="285750" indent="-285750" algn="just">
              <a:buFont typeface="Arial" panose="020B0604020202020204" pitchFamily="34" charset="0"/>
              <a:buChar char="•"/>
            </a:pPr>
            <a:r>
              <a:rPr lang="it-IT" dirty="0">
                <a:solidFill>
                  <a:srgbClr val="111111"/>
                </a:solidFill>
                <a:latin typeface="Calibri" panose="020F0502020204030204" pitchFamily="34" charset="0"/>
                <a:cs typeface="Calibri" panose="020F0502020204030204" pitchFamily="34" charset="0"/>
              </a:rPr>
              <a:t>𝜌~10</a:t>
            </a:r>
            <a:r>
              <a:rPr lang="it-IT" baseline="30000" dirty="0">
                <a:solidFill>
                  <a:srgbClr val="111111"/>
                </a:solidFill>
                <a:latin typeface="Calibri" panose="020F0502020204030204" pitchFamily="34" charset="0"/>
                <a:cs typeface="Calibri" panose="020F0502020204030204" pitchFamily="34" charset="0"/>
              </a:rPr>
              <a:t>-13</a:t>
            </a:r>
            <a:r>
              <a:rPr lang="it-IT" dirty="0">
                <a:solidFill>
                  <a:srgbClr val="111111"/>
                </a:solidFill>
                <a:latin typeface="Calibri" panose="020F0502020204030204" pitchFamily="34" charset="0"/>
                <a:cs typeface="Calibri" panose="020F0502020204030204" pitchFamily="34" charset="0"/>
              </a:rPr>
              <a:t> g/cm</a:t>
            </a:r>
            <a:r>
              <a:rPr lang="it-IT" baseline="30000" dirty="0">
                <a:solidFill>
                  <a:srgbClr val="111111"/>
                </a:solidFill>
                <a:latin typeface="Calibri" panose="020F0502020204030204" pitchFamily="34" charset="0"/>
                <a:cs typeface="Calibri" panose="020F0502020204030204" pitchFamily="34" charset="0"/>
              </a:rPr>
              <a:t>3</a:t>
            </a:r>
          </a:p>
          <a:p>
            <a:pPr algn="just"/>
            <a:endParaRPr lang="it-IT" baseline="30000" dirty="0">
              <a:solidFill>
                <a:srgbClr val="111111"/>
              </a:solidFill>
              <a:latin typeface="Calibri" panose="020F0502020204030204" pitchFamily="34" charset="0"/>
              <a:cs typeface="Calibri" panose="020F0502020204030204" pitchFamily="34" charset="0"/>
            </a:endParaRPr>
          </a:p>
          <a:p>
            <a:pPr algn="just"/>
            <a:r>
              <a:rPr lang="it-IT" dirty="0">
                <a:solidFill>
                  <a:srgbClr val="111111"/>
                </a:solidFill>
                <a:latin typeface="Calibri" panose="020F0502020204030204" pitchFamily="34" charset="0"/>
                <a:cs typeface="Calibri" panose="020F0502020204030204" pitchFamily="34" charset="0"/>
              </a:rPr>
              <a:t>1 </a:t>
            </a:r>
            <a:r>
              <a:rPr lang="it-IT" dirty="0" err="1">
                <a:solidFill>
                  <a:srgbClr val="111111"/>
                </a:solidFill>
                <a:latin typeface="Calibri" panose="020F0502020204030204" pitchFamily="34" charset="0"/>
                <a:cs typeface="Calibri" panose="020F0502020204030204" pitchFamily="34" charset="0"/>
              </a:rPr>
              <a:t>day</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after</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ejection</a:t>
            </a:r>
            <a:r>
              <a:rPr lang="it-IT" dirty="0">
                <a:solidFill>
                  <a:srgbClr val="111111"/>
                </a:solidFill>
                <a:latin typeface="Calibri" panose="020F0502020204030204" pitchFamily="34" charset="0"/>
                <a:cs typeface="Calibri" panose="020F0502020204030204" pitchFamily="34" charset="0"/>
              </a:rPr>
              <a:t>.</a:t>
            </a:r>
          </a:p>
          <a:p>
            <a:pPr algn="just"/>
            <a:endParaRPr lang="it-IT" dirty="0">
              <a:solidFill>
                <a:srgbClr val="111111"/>
              </a:solidFill>
              <a:latin typeface="Calibri" panose="020F0502020204030204" pitchFamily="34" charset="0"/>
              <a:cs typeface="Calibri" panose="020F0502020204030204" pitchFamily="34" charset="0"/>
            </a:endParaRPr>
          </a:p>
          <a:p>
            <a:pPr algn="just"/>
            <a:r>
              <a:rPr lang="it-IT" dirty="0" err="1">
                <a:solidFill>
                  <a:srgbClr val="111111"/>
                </a:solidFill>
                <a:latin typeface="Calibri" panose="020F0502020204030204" pitchFamily="34" charset="0"/>
                <a:cs typeface="Calibri" panose="020F0502020204030204" pitchFamily="34" charset="0"/>
              </a:rPr>
              <a:t>Unique</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possibility</a:t>
            </a:r>
            <a:r>
              <a:rPr lang="it-IT" dirty="0">
                <a:solidFill>
                  <a:srgbClr val="111111"/>
                </a:solidFill>
                <a:latin typeface="Calibri" panose="020F0502020204030204" pitchFamily="34" charset="0"/>
                <a:cs typeface="Calibri" panose="020F0502020204030204" pitchFamily="34" charset="0"/>
              </a:rPr>
              <a:t> to </a:t>
            </a:r>
            <a:r>
              <a:rPr lang="it-IT" dirty="0" err="1">
                <a:solidFill>
                  <a:srgbClr val="111111"/>
                </a:solidFill>
                <a:latin typeface="Calibri" panose="020F0502020204030204" pitchFamily="34" charset="0"/>
                <a:cs typeface="Calibri" panose="020F0502020204030204" pitchFamily="34" charset="0"/>
              </a:rPr>
              <a:t>perform</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measurements</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at</a:t>
            </a:r>
            <a:r>
              <a:rPr lang="it-IT" dirty="0">
                <a:solidFill>
                  <a:srgbClr val="111111"/>
                </a:solidFill>
                <a:latin typeface="Calibri" panose="020F0502020204030204" pitchFamily="34" charset="0"/>
                <a:cs typeface="Calibri" panose="020F0502020204030204" pitchFamily="34" charset="0"/>
              </a:rPr>
              <a:t> the </a:t>
            </a:r>
            <a:r>
              <a:rPr lang="it-IT" dirty="0" err="1">
                <a:solidFill>
                  <a:srgbClr val="111111"/>
                </a:solidFill>
                <a:latin typeface="Calibri" panose="020F0502020204030204" pitchFamily="34" charset="0"/>
                <a:cs typeface="Calibri" panose="020F0502020204030204" pitchFamily="34" charset="0"/>
              </a:rPr>
              <a:t>physical</a:t>
            </a:r>
            <a:r>
              <a:rPr lang="it-IT" dirty="0">
                <a:solidFill>
                  <a:srgbClr val="111111"/>
                </a:solidFill>
                <a:latin typeface="Calibri" panose="020F0502020204030204" pitchFamily="34" charset="0"/>
                <a:cs typeface="Calibri" panose="020F0502020204030204" pitchFamily="34" charset="0"/>
              </a:rPr>
              <a:t> </a:t>
            </a:r>
            <a:r>
              <a:rPr lang="it-IT" dirty="0" err="1">
                <a:solidFill>
                  <a:srgbClr val="111111"/>
                </a:solidFill>
                <a:latin typeface="Calibri" panose="020F0502020204030204" pitchFamily="34" charset="0"/>
                <a:cs typeface="Calibri" panose="020F0502020204030204" pitchFamily="34" charset="0"/>
              </a:rPr>
              <a:t>conditions</a:t>
            </a:r>
            <a:r>
              <a:rPr lang="it-IT" dirty="0">
                <a:solidFill>
                  <a:srgbClr val="111111"/>
                </a:solidFill>
                <a:latin typeface="Calibri" panose="020F0502020204030204" pitchFamily="34" charset="0"/>
                <a:cs typeface="Calibri" panose="020F0502020204030204" pitchFamily="34" charset="0"/>
              </a:rPr>
              <a:t> of </a:t>
            </a:r>
            <a:r>
              <a:rPr lang="it-IT" dirty="0" err="1">
                <a:solidFill>
                  <a:srgbClr val="111111"/>
                </a:solidFill>
                <a:latin typeface="Calibri" panose="020F0502020204030204" pitchFamily="34" charset="0"/>
                <a:cs typeface="Calibri" panose="020F0502020204030204" pitchFamily="34" charset="0"/>
              </a:rPr>
              <a:t>interest</a:t>
            </a:r>
            <a:endParaRPr lang="it-IT" dirty="0">
              <a:latin typeface="Calibri" panose="020F0502020204030204" pitchFamily="34" charset="0"/>
              <a:cs typeface="Calibri" panose="020F0502020204030204" pitchFamily="34" charset="0"/>
            </a:endParaRPr>
          </a:p>
        </p:txBody>
      </p:sp>
      <p:sp>
        <p:nvSpPr>
          <p:cNvPr id="7" name="Rettangolo 6">
            <a:extLst>
              <a:ext uri="{FF2B5EF4-FFF2-40B4-BE49-F238E27FC236}">
                <a16:creationId xmlns:a16="http://schemas.microsoft.com/office/drawing/2014/main" id="{A0F2BB12-969B-7044-9B04-B59AA7A5275E}"/>
              </a:ext>
            </a:extLst>
          </p:cNvPr>
          <p:cNvSpPr/>
          <p:nvPr/>
        </p:nvSpPr>
        <p:spPr>
          <a:xfrm>
            <a:off x="657555" y="4134359"/>
            <a:ext cx="4639369" cy="1754326"/>
          </a:xfrm>
          <a:prstGeom prst="rect">
            <a:avLst/>
          </a:prstGeom>
        </p:spPr>
        <p:txBody>
          <a:bodyPr wrap="square">
            <a:spAutoFit/>
          </a:bodyPr>
          <a:lstStyle/>
          <a:p>
            <a:pPr algn="just"/>
            <a:r>
              <a:rPr lang="it-IT" dirty="0">
                <a:solidFill>
                  <a:srgbClr val="FF0000"/>
                </a:solidFill>
              </a:rPr>
              <a:t>The </a:t>
            </a:r>
            <a:r>
              <a:rPr lang="it-IT" dirty="0" err="1">
                <a:solidFill>
                  <a:srgbClr val="FF0000"/>
                </a:solidFill>
              </a:rPr>
              <a:t>ejecta</a:t>
            </a:r>
            <a:r>
              <a:rPr lang="it-IT" dirty="0">
                <a:solidFill>
                  <a:srgbClr val="FF0000"/>
                </a:solidFill>
              </a:rPr>
              <a:t> of </a:t>
            </a:r>
            <a:r>
              <a:rPr lang="it-IT" dirty="0" err="1">
                <a:solidFill>
                  <a:srgbClr val="FF0000"/>
                </a:solidFill>
              </a:rPr>
              <a:t>NSMs</a:t>
            </a:r>
            <a:r>
              <a:rPr lang="it-IT" dirty="0">
                <a:solidFill>
                  <a:srgbClr val="FF0000"/>
                </a:solidFill>
              </a:rPr>
              <a:t> </a:t>
            </a:r>
            <a:r>
              <a:rPr lang="it-IT" dirty="0" err="1">
                <a:solidFill>
                  <a:srgbClr val="FF0000"/>
                </a:solidFill>
              </a:rPr>
              <a:t>consists</a:t>
            </a:r>
            <a:r>
              <a:rPr lang="it-IT" dirty="0">
                <a:solidFill>
                  <a:srgbClr val="FF0000"/>
                </a:solidFill>
              </a:rPr>
              <a:t> of </a:t>
            </a:r>
            <a:r>
              <a:rPr lang="it-IT" dirty="0" err="1">
                <a:solidFill>
                  <a:srgbClr val="FF0000"/>
                </a:solidFill>
              </a:rPr>
              <a:t>heavy</a:t>
            </a:r>
            <a:r>
              <a:rPr lang="it-IT" dirty="0">
                <a:solidFill>
                  <a:srgbClr val="FF0000"/>
                </a:solidFill>
              </a:rPr>
              <a:t> </a:t>
            </a:r>
            <a:r>
              <a:rPr lang="it-IT" dirty="0" err="1">
                <a:solidFill>
                  <a:srgbClr val="FF0000"/>
                </a:solidFill>
              </a:rPr>
              <a:t>elements</a:t>
            </a:r>
            <a:r>
              <a:rPr lang="it-IT" dirty="0">
                <a:solidFill>
                  <a:srgbClr val="FF0000"/>
                </a:solidFill>
              </a:rPr>
              <a:t> in </a:t>
            </a:r>
            <a:r>
              <a:rPr lang="it-IT" dirty="0" err="1">
                <a:solidFill>
                  <a:srgbClr val="FF0000"/>
                </a:solidFill>
              </a:rPr>
              <a:t>rapid</a:t>
            </a:r>
            <a:r>
              <a:rPr lang="it-IT" dirty="0">
                <a:solidFill>
                  <a:srgbClr val="FF0000"/>
                </a:solidFill>
              </a:rPr>
              <a:t> </a:t>
            </a:r>
            <a:r>
              <a:rPr lang="it-IT" dirty="0" err="1">
                <a:solidFill>
                  <a:srgbClr val="FF0000"/>
                </a:solidFill>
              </a:rPr>
              <a:t>differential</a:t>
            </a:r>
            <a:r>
              <a:rPr lang="it-IT" dirty="0">
                <a:solidFill>
                  <a:srgbClr val="FF0000"/>
                </a:solidFill>
              </a:rPr>
              <a:t> </a:t>
            </a:r>
            <a:r>
              <a:rPr lang="it-IT" dirty="0" err="1">
                <a:solidFill>
                  <a:srgbClr val="FF0000"/>
                </a:solidFill>
              </a:rPr>
              <a:t>expansion</a:t>
            </a:r>
            <a:endParaRPr lang="it-IT" dirty="0">
              <a:solidFill>
                <a:srgbClr val="FF0000"/>
              </a:solidFill>
              <a:latin typeface="Calibri" panose="020F0502020204030204" pitchFamily="34" charset="0"/>
              <a:cs typeface="Calibri" panose="020F0502020204030204" pitchFamily="34" charset="0"/>
            </a:endParaRPr>
          </a:p>
          <a:p>
            <a:pPr algn="just"/>
            <a:endParaRPr lang="it-IT" dirty="0">
              <a:solidFill>
                <a:srgbClr val="FF0000"/>
              </a:solidFill>
              <a:latin typeface="Calibri" panose="020F0502020204030204" pitchFamily="34" charset="0"/>
              <a:cs typeface="Calibri" panose="020F0502020204030204" pitchFamily="34" charset="0"/>
            </a:endParaRPr>
          </a:p>
          <a:p>
            <a:pPr algn="just"/>
            <a:r>
              <a:rPr lang="it-IT" dirty="0" err="1">
                <a:solidFill>
                  <a:srgbClr val="FF0000"/>
                </a:solidFill>
                <a:latin typeface="Calibri" panose="020F0502020204030204" pitchFamily="34" charset="0"/>
                <a:cs typeface="Calibri" panose="020F0502020204030204" pitchFamily="34" charset="0"/>
              </a:rPr>
              <a:t>Perhaps</a:t>
            </a:r>
            <a:r>
              <a:rPr lang="it-IT" dirty="0">
                <a:solidFill>
                  <a:srgbClr val="FF0000"/>
                </a:solidFill>
                <a:latin typeface="Calibri" panose="020F0502020204030204" pitchFamily="34" charset="0"/>
                <a:cs typeface="Calibri" panose="020F0502020204030204" pitchFamily="34" charset="0"/>
              </a:rPr>
              <a:t> the </a:t>
            </a:r>
            <a:r>
              <a:rPr lang="it-IT" dirty="0" err="1">
                <a:solidFill>
                  <a:srgbClr val="FF0000"/>
                </a:solidFill>
                <a:latin typeface="Calibri" panose="020F0502020204030204" pitchFamily="34" charset="0"/>
                <a:cs typeface="Calibri" panose="020F0502020204030204" pitchFamily="34" charset="0"/>
              </a:rPr>
              <a:t>largest</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remaining</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uncertainty</a:t>
            </a:r>
            <a:r>
              <a:rPr lang="it-IT" dirty="0">
                <a:solidFill>
                  <a:srgbClr val="FF0000"/>
                </a:solidFill>
                <a:latin typeface="Calibri" panose="020F0502020204030204" pitchFamily="34" charset="0"/>
                <a:cs typeface="Calibri" panose="020F0502020204030204" pitchFamily="34" charset="0"/>
              </a:rPr>
              <a:t> in </a:t>
            </a:r>
            <a:r>
              <a:rPr lang="it-IT" dirty="0" err="1">
                <a:solidFill>
                  <a:srgbClr val="FF0000"/>
                </a:solidFill>
                <a:latin typeface="Calibri" panose="020F0502020204030204" pitchFamily="34" charset="0"/>
                <a:cs typeface="Calibri" panose="020F0502020204030204" pitchFamily="34" charset="0"/>
              </a:rPr>
              <a:t>our</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understanding</a:t>
            </a:r>
            <a:r>
              <a:rPr lang="it-IT" dirty="0">
                <a:solidFill>
                  <a:srgbClr val="FF0000"/>
                </a:solidFill>
                <a:latin typeface="Calibri" panose="020F0502020204030204" pitchFamily="34" charset="0"/>
                <a:cs typeface="Calibri" panose="020F0502020204030204" pitchFamily="34" charset="0"/>
              </a:rPr>
              <a:t> of </a:t>
            </a:r>
            <a:r>
              <a:rPr lang="it-IT" i="1" dirty="0" err="1">
                <a:solidFill>
                  <a:srgbClr val="FF0000"/>
                </a:solidFill>
                <a:latin typeface="Calibri" panose="020F0502020204030204" pitchFamily="34" charset="0"/>
                <a:cs typeface="Calibri" panose="020F0502020204030204" pitchFamily="34" charset="0"/>
              </a:rPr>
              <a:t>r</a:t>
            </a:r>
            <a:r>
              <a:rPr lang="it-IT" dirty="0" err="1">
                <a:solidFill>
                  <a:srgbClr val="FF0000"/>
                </a:solidFill>
                <a:latin typeface="Calibri" panose="020F0502020204030204" pitchFamily="34" charset="0"/>
                <a:cs typeface="Calibri" panose="020F0502020204030204" pitchFamily="34" charset="0"/>
              </a:rPr>
              <a:t>-process</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SNe</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has</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concerned</a:t>
            </a:r>
            <a:r>
              <a:rPr lang="it-IT" dirty="0">
                <a:solidFill>
                  <a:srgbClr val="FF0000"/>
                </a:solidFill>
                <a:latin typeface="Calibri" panose="020F0502020204030204" pitchFamily="34" charset="0"/>
                <a:cs typeface="Calibri" panose="020F0502020204030204" pitchFamily="34" charset="0"/>
              </a:rPr>
              <a:t> the </a:t>
            </a:r>
            <a:r>
              <a:rPr lang="it-IT" dirty="0" err="1">
                <a:solidFill>
                  <a:srgbClr val="FF0000"/>
                </a:solidFill>
                <a:latin typeface="Calibri" panose="020F0502020204030204" pitchFamily="34" charset="0"/>
                <a:cs typeface="Calibri" panose="020F0502020204030204" pitchFamily="34" charset="0"/>
              </a:rPr>
              <a:t>opacity</a:t>
            </a:r>
            <a:r>
              <a:rPr lang="it-IT" dirty="0">
                <a:solidFill>
                  <a:srgbClr val="FF0000"/>
                </a:solidFill>
                <a:latin typeface="Calibri" panose="020F0502020204030204" pitchFamily="34" charset="0"/>
                <a:cs typeface="Calibri" panose="020F0502020204030204" pitchFamily="34" charset="0"/>
              </a:rPr>
              <a:t> of the </a:t>
            </a:r>
            <a:r>
              <a:rPr lang="it-IT" dirty="0" err="1">
                <a:solidFill>
                  <a:srgbClr val="FF0000"/>
                </a:solidFill>
                <a:latin typeface="Calibri" panose="020F0502020204030204" pitchFamily="34" charset="0"/>
                <a:cs typeface="Calibri" panose="020F0502020204030204" pitchFamily="34" charset="0"/>
              </a:rPr>
              <a:t>ejected</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debris</a:t>
            </a:r>
            <a:r>
              <a:rPr lang="it-IT" dirty="0">
                <a:solidFill>
                  <a:srgbClr val="FF0000"/>
                </a:solidFill>
                <a:latin typeface="Calibri" panose="020F0502020204030204" pitchFamily="34" charset="0"/>
                <a:cs typeface="Calibri" panose="020F0502020204030204" pitchFamily="34" charset="0"/>
              </a:rPr>
              <a:t> </a:t>
            </a:r>
          </a:p>
        </p:txBody>
      </p:sp>
      <p:sp>
        <p:nvSpPr>
          <p:cNvPr id="8" name="CasellaDiTesto 7">
            <a:extLst>
              <a:ext uri="{FF2B5EF4-FFF2-40B4-BE49-F238E27FC236}">
                <a16:creationId xmlns:a16="http://schemas.microsoft.com/office/drawing/2014/main" id="{C3A6DBFB-6D15-8D4A-9899-F8C0072061C4}"/>
              </a:ext>
            </a:extLst>
          </p:cNvPr>
          <p:cNvSpPr txBox="1"/>
          <p:nvPr/>
        </p:nvSpPr>
        <p:spPr>
          <a:xfrm>
            <a:off x="1741163" y="6075375"/>
            <a:ext cx="2472152" cy="261610"/>
          </a:xfrm>
          <a:prstGeom prst="rect">
            <a:avLst/>
          </a:prstGeom>
          <a:noFill/>
        </p:spPr>
        <p:txBody>
          <a:bodyPr wrap="none" rtlCol="0">
            <a:spAutoFit/>
          </a:bodyPr>
          <a:lstStyle/>
          <a:p>
            <a:r>
              <a:rPr lang="en-US" sz="1100" dirty="0"/>
              <a:t>The Astrophysical Journal 774 (2013) 25</a:t>
            </a:r>
          </a:p>
        </p:txBody>
      </p:sp>
    </p:spTree>
    <p:extLst>
      <p:ext uri="{BB962C8B-B14F-4D97-AF65-F5344CB8AC3E}">
        <p14:creationId xmlns:p14="http://schemas.microsoft.com/office/powerpoint/2010/main" val="47064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4966108-5ED3-0E45-8995-2F52E88ABDA0}"/>
              </a:ext>
            </a:extLst>
          </p:cNvPr>
          <p:cNvSpPr/>
          <p:nvPr/>
        </p:nvSpPr>
        <p:spPr>
          <a:xfrm>
            <a:off x="0" y="0"/>
            <a:ext cx="12191999" cy="646331"/>
          </a:xfrm>
          <a:prstGeom prst="rect">
            <a:avLst/>
          </a:prstGeom>
        </p:spPr>
        <p:txBody>
          <a:bodyPr wrap="square">
            <a:spAutoFit/>
          </a:bodyPr>
          <a:lstStyle/>
          <a:p>
            <a:pPr algn="ctr"/>
            <a:r>
              <a:rPr lang="it-IT" sz="3600" b="1" dirty="0" err="1"/>
              <a:t>Summary</a:t>
            </a:r>
            <a:endParaRPr lang="it-IT" sz="3600" b="1" dirty="0">
              <a:effectLst/>
            </a:endParaRPr>
          </a:p>
        </p:txBody>
      </p:sp>
      <p:sp>
        <p:nvSpPr>
          <p:cNvPr id="3" name="Rettangolo 2">
            <a:extLst>
              <a:ext uri="{FF2B5EF4-FFF2-40B4-BE49-F238E27FC236}">
                <a16:creationId xmlns:a16="http://schemas.microsoft.com/office/drawing/2014/main" id="{C8548E17-0CC7-684F-BF99-402735675FA6}"/>
              </a:ext>
            </a:extLst>
          </p:cNvPr>
          <p:cNvSpPr/>
          <p:nvPr/>
        </p:nvSpPr>
        <p:spPr>
          <a:xfrm>
            <a:off x="407367" y="836712"/>
            <a:ext cx="11377264" cy="5447645"/>
          </a:xfrm>
          <a:prstGeom prst="rect">
            <a:avLst/>
          </a:prstGeom>
        </p:spPr>
        <p:txBody>
          <a:bodyPr wrap="square">
            <a:spAutoFit/>
          </a:bodyPr>
          <a:lstStyle/>
          <a:p>
            <a:endParaRPr lang="en-US" sz="2400" b="1" dirty="0"/>
          </a:p>
          <a:p>
            <a:r>
              <a:rPr lang="en-US" sz="2400" b="1" dirty="0"/>
              <a:t>1. r-process, </a:t>
            </a:r>
            <a:r>
              <a:rPr lang="en-US" sz="2400" b="1" dirty="0" err="1"/>
              <a:t>multimessenger</a:t>
            </a:r>
            <a:r>
              <a:rPr lang="en-US" sz="2400" b="1" dirty="0"/>
              <a:t> astronomy and atomic physics are strongly bound and a common effort is necessary to achieve discovery power</a:t>
            </a:r>
          </a:p>
          <a:p>
            <a:endParaRPr lang="en-US" sz="2400" b="1" dirty="0"/>
          </a:p>
          <a:p>
            <a:r>
              <a:rPr lang="en-US" sz="2400" b="1" dirty="0"/>
              <a:t>2. Many effort have been poured in modelling, yet the connection with models and observations requires additional, uncertain atomic models</a:t>
            </a:r>
          </a:p>
          <a:p>
            <a:endParaRPr lang="en-US" sz="2400" b="1" dirty="0"/>
          </a:p>
          <a:p>
            <a:r>
              <a:rPr lang="en-US" sz="2400" b="1" dirty="0">
                <a:latin typeface="Calibri" panose="020F0502020204030204" pitchFamily="34" charset="0"/>
                <a:ea typeface="Calibri" panose="020F0502020204030204" pitchFamily="34" charset="0"/>
                <a:cs typeface="Times New Roman" panose="02020603050405020304" pitchFamily="18" charset="0"/>
              </a:rPr>
              <a:t>3. Studying the opacity of a plasma made up of lanthanides in a controlled </a:t>
            </a:r>
            <a:r>
              <a:rPr lang="en-US" sz="2400" b="1" dirty="0" err="1">
                <a:latin typeface="Calibri" panose="020F0502020204030204" pitchFamily="34" charset="0"/>
                <a:ea typeface="Calibri" panose="020F0502020204030204" pitchFamily="34" charset="0"/>
                <a:cs typeface="Times New Roman" panose="02020603050405020304" pitchFamily="18" charset="0"/>
              </a:rPr>
              <a:t>enviroments</a:t>
            </a:r>
            <a:r>
              <a:rPr lang="en-US" sz="2400" b="1" dirty="0">
                <a:latin typeface="Calibri" panose="020F0502020204030204" pitchFamily="34" charset="0"/>
                <a:ea typeface="Calibri" panose="020F0502020204030204" pitchFamily="34" charset="0"/>
                <a:cs typeface="Times New Roman" panose="02020603050405020304" pitchFamily="18" charset="0"/>
              </a:rPr>
              <a:t>, where physical conditions similar to the ones in the ejecta can be produced.</a:t>
            </a:r>
          </a:p>
          <a:p>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THANKS for your attention!</a:t>
            </a:r>
          </a:p>
          <a:p>
            <a:endParaRPr lang="en-US" sz="2400" b="1" dirty="0"/>
          </a:p>
          <a:p>
            <a:endParaRPr lang="en-US" sz="2400" b="1" dirty="0"/>
          </a:p>
          <a:p>
            <a:endParaRPr lang="en-US" sz="2400" b="1" dirty="0"/>
          </a:p>
        </p:txBody>
      </p:sp>
    </p:spTree>
    <p:extLst>
      <p:ext uri="{BB962C8B-B14F-4D97-AF65-F5344CB8AC3E}">
        <p14:creationId xmlns:p14="http://schemas.microsoft.com/office/powerpoint/2010/main" val="1532594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D988529-B764-7C43-9237-B6D91798F263}"/>
              </a:ext>
            </a:extLst>
          </p:cNvPr>
          <p:cNvSpPr/>
          <p:nvPr/>
        </p:nvSpPr>
        <p:spPr>
          <a:xfrm>
            <a:off x="3048000" y="1997839"/>
            <a:ext cx="6096000" cy="2862322"/>
          </a:xfrm>
          <a:prstGeom prst="rect">
            <a:avLst/>
          </a:prstGeom>
        </p:spPr>
        <p:txBody>
          <a:bodyPr>
            <a:spAutoFit/>
          </a:bodyPr>
          <a:lstStyle/>
          <a:p>
            <a:r>
              <a:rPr lang="en-US" dirty="0"/>
              <a:t>In fact, not all lanthanides are equal</a:t>
            </a:r>
          </a:p>
          <a:p>
            <a:endParaRPr lang="en-US" dirty="0"/>
          </a:p>
          <a:p>
            <a:r>
              <a:rPr lang="en-US" dirty="0"/>
              <a:t>the ions whose valence f-shell is nearly open (e.g., La, Z = 56) or closed (</a:t>
            </a:r>
            <a:r>
              <a:rPr lang="en-US" dirty="0" err="1"/>
              <a:t>Yb</a:t>
            </a:r>
            <a:r>
              <a:rPr lang="en-US" dirty="0"/>
              <a:t>, Z = 70) are considerably less complex, and should have correspondingly lower opacities. </a:t>
            </a:r>
          </a:p>
          <a:p>
            <a:endParaRPr lang="en-US" dirty="0"/>
          </a:p>
          <a:p>
            <a:r>
              <a:rPr lang="en-US" dirty="0"/>
              <a:t>On the other hand, gadolinium (</a:t>
            </a:r>
            <a:r>
              <a:rPr lang="en-US" dirty="0" err="1"/>
              <a:t>Gd</a:t>
            </a:r>
            <a:r>
              <a:rPr lang="en-US" dirty="0"/>
              <a:t>, Z = 64) has a nearly half-filled f-shell, and is one of the most complex species on the periodic table. Simple counting arguments (Figure 1) suggest that </a:t>
            </a:r>
            <a:r>
              <a:rPr lang="en-US" dirty="0" err="1"/>
              <a:t>Gd</a:t>
            </a:r>
            <a:r>
              <a:rPr lang="en-US" dirty="0"/>
              <a:t> may have an opacity 10 times that of Nd.</a:t>
            </a:r>
          </a:p>
        </p:txBody>
      </p:sp>
    </p:spTree>
    <p:extLst>
      <p:ext uri="{BB962C8B-B14F-4D97-AF65-F5344CB8AC3E}">
        <p14:creationId xmlns:p14="http://schemas.microsoft.com/office/powerpoint/2010/main" val="2393717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3CA74F3-F863-A04E-A2C6-534171A6DAD9}"/>
              </a:ext>
            </a:extLst>
          </p:cNvPr>
          <p:cNvSpPr/>
          <p:nvPr/>
        </p:nvSpPr>
        <p:spPr>
          <a:xfrm>
            <a:off x="3048000" y="1443841"/>
            <a:ext cx="6096000" cy="3970318"/>
          </a:xfrm>
          <a:prstGeom prst="rect">
            <a:avLst/>
          </a:prstGeom>
        </p:spPr>
        <p:txBody>
          <a:bodyPr>
            <a:spAutoFit/>
          </a:bodyPr>
          <a:lstStyle/>
          <a:p>
            <a:r>
              <a:rPr lang="en-US" dirty="0"/>
              <a:t>The opacity of bound–bound transitions is significantly enhanced by the high expansion velocities found in SN and NSM ejecta (Karp et al. 1977). We discuss here the “expansion opacity” formalism which wavelength averages the contribution of multiple lines and treats the line radiative transfer in the </a:t>
            </a:r>
            <a:r>
              <a:rPr lang="en-US" dirty="0" err="1"/>
              <a:t>Sobolev</a:t>
            </a:r>
            <a:r>
              <a:rPr lang="en-US" dirty="0"/>
              <a:t> approximation. As a photon propagates through the differentially expanding medium, its wavelength is constantly Doppler shifted with respect to the comoving frame. For a homologous (Hubble-like) expansion, this Doppler shift is always to the red, and proportional to the distance traveled. The photon will interact with a line when its comoving frame wavelength is redshifted into resonance with the line rest wavelength. The spatial extant of this interaction, or resonance, region is set by the intrinsic width of the line profile.</a:t>
            </a:r>
          </a:p>
        </p:txBody>
      </p:sp>
    </p:spTree>
    <p:extLst>
      <p:ext uri="{BB962C8B-B14F-4D97-AF65-F5344CB8AC3E}">
        <p14:creationId xmlns:p14="http://schemas.microsoft.com/office/powerpoint/2010/main" val="203747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589040D-1255-5C4F-9A14-A238C7DE0944}"/>
              </a:ext>
            </a:extLst>
          </p:cNvPr>
          <p:cNvSpPr/>
          <p:nvPr/>
        </p:nvSpPr>
        <p:spPr>
          <a:xfrm>
            <a:off x="0" y="0"/>
            <a:ext cx="12191999" cy="646331"/>
          </a:xfrm>
          <a:prstGeom prst="rect">
            <a:avLst/>
          </a:prstGeom>
        </p:spPr>
        <p:txBody>
          <a:bodyPr wrap="square">
            <a:spAutoFit/>
          </a:bodyPr>
          <a:lstStyle/>
          <a:p>
            <a:pPr algn="ctr"/>
            <a:r>
              <a:rPr lang="it-IT" sz="3600" b="1" dirty="0" err="1"/>
              <a:t>Outline</a:t>
            </a:r>
            <a:endParaRPr lang="it-IT" sz="3600" b="1" dirty="0">
              <a:effectLst/>
            </a:endParaRPr>
          </a:p>
        </p:txBody>
      </p:sp>
      <p:sp>
        <p:nvSpPr>
          <p:cNvPr id="3" name="Rettangolo 2">
            <a:extLst>
              <a:ext uri="{FF2B5EF4-FFF2-40B4-BE49-F238E27FC236}">
                <a16:creationId xmlns:a16="http://schemas.microsoft.com/office/drawing/2014/main" id="{5B254C2D-55B5-2C49-94E1-36F169594326}"/>
              </a:ext>
            </a:extLst>
          </p:cNvPr>
          <p:cNvSpPr/>
          <p:nvPr/>
        </p:nvSpPr>
        <p:spPr>
          <a:xfrm>
            <a:off x="407367" y="836712"/>
            <a:ext cx="11377264" cy="3046988"/>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1. Very few words about the r-process</a:t>
            </a:r>
          </a:p>
          <a:p>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b="1" dirty="0">
                <a:latin typeface="Calibri" panose="020F0502020204030204" pitchFamily="34" charset="0"/>
                <a:ea typeface="Calibri" panose="020F0502020204030204" pitchFamily="34" charset="0"/>
                <a:cs typeface="Times New Roman" panose="02020603050405020304" pitchFamily="18" charset="0"/>
              </a:rPr>
              <a:t>2. </a:t>
            </a:r>
            <a:r>
              <a:rPr lang="it-IT" sz="2400" b="1" dirty="0" err="1"/>
              <a:t>Kilonovae</a:t>
            </a:r>
            <a:r>
              <a:rPr lang="it-IT" sz="2400" b="1" dirty="0"/>
              <a:t> and </a:t>
            </a:r>
            <a:r>
              <a:rPr lang="it-IT" sz="2400" b="1" dirty="0" err="1"/>
              <a:t>nucleosynthesis</a:t>
            </a:r>
            <a:endParaRPr lang="en-US" sz="2400" b="1" dirty="0"/>
          </a:p>
          <a:p>
            <a:endParaRPr lang="en-US" sz="2400" b="1" dirty="0"/>
          </a:p>
          <a:p>
            <a:r>
              <a:rPr lang="en-US" sz="2400" b="1" dirty="0">
                <a:latin typeface="Calibri" panose="020F0502020204030204" pitchFamily="34" charset="0"/>
                <a:ea typeface="Calibri" panose="020F0502020204030204" pitchFamily="34" charset="0"/>
                <a:cs typeface="Times New Roman" panose="02020603050405020304" pitchFamily="18" charset="0"/>
              </a:rPr>
              <a:t>3. Studying the opacity of a plasma made up of lanthanides (nuclear methods and atomic physics)</a:t>
            </a:r>
            <a:endParaRPr lang="en-US" sz="2400" b="1" dirty="0"/>
          </a:p>
          <a:p>
            <a:endParaRPr lang="en-US" sz="2400" b="1" dirty="0"/>
          </a:p>
          <a:p>
            <a:endParaRPr lang="en-US" sz="2400" b="1" dirty="0"/>
          </a:p>
        </p:txBody>
      </p:sp>
      <p:pic>
        <p:nvPicPr>
          <p:cNvPr id="4" name="Immagine 3">
            <a:extLst>
              <a:ext uri="{FF2B5EF4-FFF2-40B4-BE49-F238E27FC236}">
                <a16:creationId xmlns:a16="http://schemas.microsoft.com/office/drawing/2014/main" id="{83B62A38-CEF9-5E49-BEE0-646FF67A6361}"/>
              </a:ext>
            </a:extLst>
          </p:cNvPr>
          <p:cNvPicPr>
            <a:picLocks noChangeAspect="1"/>
          </p:cNvPicPr>
          <p:nvPr/>
        </p:nvPicPr>
        <p:blipFill>
          <a:blip r:embed="rId2"/>
          <a:stretch>
            <a:fillRect/>
          </a:stretch>
        </p:blipFill>
        <p:spPr>
          <a:xfrm>
            <a:off x="3935760" y="3284984"/>
            <a:ext cx="3865617" cy="3343758"/>
          </a:xfrm>
          <a:prstGeom prst="rect">
            <a:avLst/>
          </a:prstGeom>
        </p:spPr>
      </p:pic>
    </p:spTree>
    <p:extLst>
      <p:ext uri="{BB962C8B-B14F-4D97-AF65-F5344CB8AC3E}">
        <p14:creationId xmlns:p14="http://schemas.microsoft.com/office/powerpoint/2010/main" val="4113963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1DC20B1-7D8C-9440-91A8-27124F86BD46}"/>
              </a:ext>
            </a:extLst>
          </p:cNvPr>
          <p:cNvSpPr/>
          <p:nvPr/>
        </p:nvSpPr>
        <p:spPr>
          <a:xfrm>
            <a:off x="1568959" y="3044279"/>
            <a:ext cx="9054082" cy="769441"/>
          </a:xfrm>
          <a:prstGeom prst="rect">
            <a:avLst/>
          </a:prstGeom>
        </p:spPr>
        <p:txBody>
          <a:bodyPr wrap="none">
            <a:spAutoFit/>
          </a:bodyPr>
          <a:lstStyle/>
          <a:p>
            <a:r>
              <a:rPr lang="en-US" sz="4400" b="1" dirty="0">
                <a:latin typeface="Calibri" panose="020F0502020204030204" pitchFamily="34" charset="0"/>
                <a:ea typeface="Calibri" panose="020F0502020204030204" pitchFamily="34" charset="0"/>
                <a:cs typeface="Times New Roman" panose="02020603050405020304" pitchFamily="18" charset="0"/>
              </a:rPr>
              <a:t>1. Very few words about the r-process</a:t>
            </a:r>
          </a:p>
        </p:txBody>
      </p:sp>
    </p:spTree>
    <p:extLst>
      <p:ext uri="{BB962C8B-B14F-4D97-AF65-F5344CB8AC3E}">
        <p14:creationId xmlns:p14="http://schemas.microsoft.com/office/powerpoint/2010/main" val="90976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D640AA7-4C85-734A-877D-B68752F1022A}"/>
              </a:ext>
            </a:extLst>
          </p:cNvPr>
          <p:cNvPicPr>
            <a:picLocks noChangeAspect="1"/>
          </p:cNvPicPr>
          <p:nvPr/>
        </p:nvPicPr>
        <p:blipFill>
          <a:blip r:embed="rId5"/>
          <a:stretch>
            <a:fillRect/>
          </a:stretch>
        </p:blipFill>
        <p:spPr>
          <a:xfrm>
            <a:off x="6736615" y="934277"/>
            <a:ext cx="5071072" cy="2903227"/>
          </a:xfrm>
          <a:prstGeom prst="rect">
            <a:avLst/>
          </a:prstGeom>
        </p:spPr>
      </p:pic>
      <p:sp>
        <p:nvSpPr>
          <p:cNvPr id="7" name="Rettangolo 6">
            <a:extLst>
              <a:ext uri="{FF2B5EF4-FFF2-40B4-BE49-F238E27FC236}">
                <a16:creationId xmlns:a16="http://schemas.microsoft.com/office/drawing/2014/main" id="{5A61B4EB-3153-EE4A-AD47-DDE8F13911F8}"/>
              </a:ext>
            </a:extLst>
          </p:cNvPr>
          <p:cNvSpPr/>
          <p:nvPr/>
        </p:nvSpPr>
        <p:spPr>
          <a:xfrm>
            <a:off x="3213085" y="0"/>
            <a:ext cx="5159489" cy="646331"/>
          </a:xfrm>
          <a:prstGeom prst="rect">
            <a:avLst/>
          </a:prstGeom>
        </p:spPr>
        <p:txBody>
          <a:bodyPr wrap="none">
            <a:spAutoFit/>
          </a:bodyPr>
          <a:lstStyle/>
          <a:p>
            <a:r>
              <a:rPr lang="it-IT" sz="3600" b="1" dirty="0" err="1"/>
              <a:t>r</a:t>
            </a:r>
            <a:r>
              <a:rPr lang="it-IT" sz="3600" b="1" dirty="0"/>
              <a:t> </a:t>
            </a:r>
            <a:r>
              <a:rPr lang="it-IT" sz="3600" b="1" dirty="0" err="1"/>
              <a:t>process</a:t>
            </a:r>
            <a:r>
              <a:rPr lang="it-IT" sz="3600" b="1" dirty="0"/>
              <a:t> </a:t>
            </a:r>
            <a:r>
              <a:rPr lang="it-IT" sz="3600" b="1" dirty="0" err="1"/>
              <a:t>nucleosynthesis</a:t>
            </a:r>
            <a:r>
              <a:rPr lang="it-IT" sz="3600" b="1" dirty="0"/>
              <a:t> </a:t>
            </a:r>
            <a:endParaRPr lang="it-IT" sz="3600" b="1" dirty="0">
              <a:effectLst/>
            </a:endParaRPr>
          </a:p>
        </p:txBody>
      </p:sp>
      <p:sp>
        <p:nvSpPr>
          <p:cNvPr id="8" name="Rettangolo 7">
            <a:extLst>
              <a:ext uri="{FF2B5EF4-FFF2-40B4-BE49-F238E27FC236}">
                <a16:creationId xmlns:a16="http://schemas.microsoft.com/office/drawing/2014/main" id="{EA0C4C62-8661-3F44-8E2A-305F7716426E}"/>
              </a:ext>
            </a:extLst>
          </p:cNvPr>
          <p:cNvSpPr/>
          <p:nvPr/>
        </p:nvSpPr>
        <p:spPr>
          <a:xfrm>
            <a:off x="6645965" y="3863840"/>
            <a:ext cx="5161722" cy="430887"/>
          </a:xfrm>
          <a:prstGeom prst="rect">
            <a:avLst/>
          </a:prstGeom>
        </p:spPr>
        <p:txBody>
          <a:bodyPr wrap="square">
            <a:spAutoFit/>
          </a:bodyPr>
          <a:lstStyle/>
          <a:p>
            <a:r>
              <a:rPr lang="en-US" sz="1100" dirty="0"/>
              <a:t>https://fr.cdn.v5.futura-sciences.com/sources/images/dossier/</a:t>
            </a:r>
            <a:r>
              <a:rPr lang="en-US" sz="1100" dirty="0" err="1"/>
              <a:t>rte</a:t>
            </a:r>
            <a:r>
              <a:rPr lang="en-US" sz="1100" dirty="0"/>
              <a:t>/18FuturaSciences.gif</a:t>
            </a:r>
          </a:p>
          <a:p>
            <a:endParaRPr lang="en-US" sz="1100" dirty="0"/>
          </a:p>
        </p:txBody>
      </p:sp>
      <p:pic>
        <p:nvPicPr>
          <p:cNvPr id="9" name="ns14_ns15_6mio_3D_density_v5">
            <a:hlinkClick r:id="" action="ppaction://media"/>
            <a:extLst>
              <a:ext uri="{FF2B5EF4-FFF2-40B4-BE49-F238E27FC236}">
                <a16:creationId xmlns:a16="http://schemas.microsoft.com/office/drawing/2014/main" id="{194CE852-7B82-5C4C-9AD9-76734C40BF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68079" y="2699551"/>
            <a:ext cx="3649249" cy="3649249"/>
          </a:xfrm>
          <a:prstGeom prst="rect">
            <a:avLst/>
          </a:prstGeom>
        </p:spPr>
      </p:pic>
      <p:sp>
        <p:nvSpPr>
          <p:cNvPr id="10" name="CasellaDiTesto 9">
            <a:extLst>
              <a:ext uri="{FF2B5EF4-FFF2-40B4-BE49-F238E27FC236}">
                <a16:creationId xmlns:a16="http://schemas.microsoft.com/office/drawing/2014/main" id="{945B2598-3FE9-854A-B908-CEE723343FEA}"/>
              </a:ext>
            </a:extLst>
          </p:cNvPr>
          <p:cNvSpPr txBox="1"/>
          <p:nvPr/>
        </p:nvSpPr>
        <p:spPr>
          <a:xfrm>
            <a:off x="255399" y="934277"/>
            <a:ext cx="6274610" cy="1477328"/>
          </a:xfrm>
          <a:prstGeom prst="rect">
            <a:avLst/>
          </a:prstGeom>
          <a:noFill/>
        </p:spPr>
        <p:txBody>
          <a:bodyPr wrap="square" rtlCol="0">
            <a:spAutoFit/>
          </a:bodyPr>
          <a:lstStyle/>
          <a:p>
            <a:r>
              <a:rPr lang="en-US" dirty="0"/>
              <a:t>- It produces </a:t>
            </a:r>
            <a:r>
              <a:rPr lang="en-US" b="1" dirty="0"/>
              <a:t>~50% </a:t>
            </a:r>
            <a:r>
              <a:rPr lang="en-US" dirty="0"/>
              <a:t>of the stable isotopes heavier than Fe</a:t>
            </a:r>
          </a:p>
          <a:p>
            <a:r>
              <a:rPr lang="en-US" dirty="0"/>
              <a:t>- Candidate site: </a:t>
            </a:r>
            <a:r>
              <a:rPr lang="en-US" b="1" dirty="0">
                <a:solidFill>
                  <a:srgbClr val="FF0000"/>
                </a:solidFill>
              </a:rPr>
              <a:t>neutron star mergers (cold r-process)</a:t>
            </a:r>
          </a:p>
          <a:p>
            <a:r>
              <a:rPr lang="en-US" dirty="0"/>
              <a:t>- Nuclear physics input:</a:t>
            </a:r>
          </a:p>
          <a:p>
            <a:r>
              <a:rPr lang="en-US" dirty="0"/>
              <a:t>Masses, shell structure, half lives, fission parameter, </a:t>
            </a:r>
            <a:r>
              <a:rPr lang="en-US" dirty="0" err="1"/>
              <a:t>P</a:t>
            </a:r>
            <a:r>
              <a:rPr lang="en-US" baseline="-25000" dirty="0" err="1"/>
              <a:t>n</a:t>
            </a:r>
            <a:r>
              <a:rPr lang="en-US" dirty="0"/>
              <a:t> values (probability of neutron emission following 𝛽-decay)</a:t>
            </a:r>
          </a:p>
        </p:txBody>
      </p:sp>
      <p:sp>
        <p:nvSpPr>
          <p:cNvPr id="11" name="Rettangolo 10">
            <a:extLst>
              <a:ext uri="{FF2B5EF4-FFF2-40B4-BE49-F238E27FC236}">
                <a16:creationId xmlns:a16="http://schemas.microsoft.com/office/drawing/2014/main" id="{64976503-8A06-0347-AB0D-5EB9D7F2C784}"/>
              </a:ext>
            </a:extLst>
          </p:cNvPr>
          <p:cNvSpPr/>
          <p:nvPr/>
        </p:nvSpPr>
        <p:spPr>
          <a:xfrm>
            <a:off x="858823" y="6375136"/>
            <a:ext cx="5067760" cy="261610"/>
          </a:xfrm>
          <a:prstGeom prst="rect">
            <a:avLst/>
          </a:prstGeom>
        </p:spPr>
        <p:txBody>
          <a:bodyPr wrap="square">
            <a:spAutoFit/>
          </a:bodyPr>
          <a:lstStyle/>
          <a:p>
            <a:r>
              <a:rPr lang="en-US" sz="1100" dirty="0"/>
              <a:t>http://compact-</a:t>
            </a:r>
            <a:r>
              <a:rPr lang="en-US" sz="1100" dirty="0" err="1"/>
              <a:t>merger.astro.su.se</a:t>
            </a:r>
            <a:r>
              <a:rPr lang="en-US" sz="1100" dirty="0"/>
              <a:t>/Movies1/ns14_ns15_6mio_3D_density_v5.mov</a:t>
            </a:r>
          </a:p>
        </p:txBody>
      </p:sp>
      <p:sp>
        <p:nvSpPr>
          <p:cNvPr id="12" name="CasellaDiTesto 11">
            <a:extLst>
              <a:ext uri="{FF2B5EF4-FFF2-40B4-BE49-F238E27FC236}">
                <a16:creationId xmlns:a16="http://schemas.microsoft.com/office/drawing/2014/main" id="{05EDDCC1-194B-B24B-8D2E-5E4B6E89DD40}"/>
              </a:ext>
            </a:extLst>
          </p:cNvPr>
          <p:cNvSpPr txBox="1"/>
          <p:nvPr/>
        </p:nvSpPr>
        <p:spPr>
          <a:xfrm rot="16200000">
            <a:off x="-816467" y="4062510"/>
            <a:ext cx="3249805" cy="923330"/>
          </a:xfrm>
          <a:prstGeom prst="rect">
            <a:avLst/>
          </a:prstGeom>
          <a:noFill/>
        </p:spPr>
        <p:txBody>
          <a:bodyPr wrap="square" rtlCol="0">
            <a:spAutoFit/>
          </a:bodyPr>
          <a:lstStyle/>
          <a:p>
            <a:r>
              <a:rPr lang="en-US" dirty="0">
                <a:solidFill>
                  <a:schemeClr val="accent1"/>
                </a:solidFill>
              </a:rPr>
              <a:t>Example: </a:t>
            </a:r>
            <a:r>
              <a:rPr lang="it-IT" dirty="0" err="1">
                <a:solidFill>
                  <a:schemeClr val="accent1"/>
                </a:solidFill>
              </a:rPr>
              <a:t>animation</a:t>
            </a:r>
            <a:r>
              <a:rPr lang="it-IT" dirty="0">
                <a:solidFill>
                  <a:schemeClr val="accent1"/>
                </a:solidFill>
              </a:rPr>
              <a:t> of the </a:t>
            </a:r>
            <a:r>
              <a:rPr lang="it-IT" dirty="0" err="1">
                <a:solidFill>
                  <a:schemeClr val="accent1"/>
                </a:solidFill>
              </a:rPr>
              <a:t>coalescence</a:t>
            </a:r>
            <a:r>
              <a:rPr lang="it-IT" dirty="0">
                <a:solidFill>
                  <a:schemeClr val="accent1"/>
                </a:solidFill>
              </a:rPr>
              <a:t> of </a:t>
            </a:r>
            <a:r>
              <a:rPr lang="it-IT" dirty="0" err="1">
                <a:solidFill>
                  <a:schemeClr val="accent1"/>
                </a:solidFill>
              </a:rPr>
              <a:t>two</a:t>
            </a:r>
            <a:r>
              <a:rPr lang="it-IT" dirty="0">
                <a:solidFill>
                  <a:schemeClr val="accent1"/>
                </a:solidFill>
              </a:rPr>
              <a:t> </a:t>
            </a:r>
            <a:r>
              <a:rPr lang="it-IT" dirty="0" err="1">
                <a:solidFill>
                  <a:schemeClr val="accent1"/>
                </a:solidFill>
              </a:rPr>
              <a:t>neutron</a:t>
            </a:r>
            <a:r>
              <a:rPr lang="it-IT" dirty="0">
                <a:solidFill>
                  <a:schemeClr val="accent1"/>
                </a:solidFill>
              </a:rPr>
              <a:t> </a:t>
            </a:r>
            <a:r>
              <a:rPr lang="it-IT" dirty="0" err="1">
                <a:solidFill>
                  <a:schemeClr val="accent1"/>
                </a:solidFill>
              </a:rPr>
              <a:t>stars</a:t>
            </a:r>
            <a:r>
              <a:rPr lang="it-IT" dirty="0">
                <a:solidFill>
                  <a:schemeClr val="accent1"/>
                </a:solidFill>
              </a:rPr>
              <a:t> with </a:t>
            </a:r>
            <a:r>
              <a:rPr lang="it-IT" dirty="0" err="1">
                <a:solidFill>
                  <a:schemeClr val="accent1"/>
                </a:solidFill>
              </a:rPr>
              <a:t>masses</a:t>
            </a:r>
            <a:r>
              <a:rPr lang="it-IT" dirty="0">
                <a:solidFill>
                  <a:schemeClr val="accent1"/>
                </a:solidFill>
              </a:rPr>
              <a:t> 1.4 and 1.5 M</a:t>
            </a:r>
            <a:r>
              <a:rPr lang="it-IT" baseline="-25000" dirty="0">
                <a:solidFill>
                  <a:schemeClr val="accent1"/>
                </a:solidFill>
              </a:rPr>
              <a:t>☉</a:t>
            </a:r>
            <a:endParaRPr lang="en-US" dirty="0">
              <a:solidFill>
                <a:schemeClr val="accent1"/>
              </a:solidFill>
            </a:endParaRPr>
          </a:p>
        </p:txBody>
      </p:sp>
      <p:sp>
        <p:nvSpPr>
          <p:cNvPr id="13" name="Rettangolo 12">
            <a:extLst>
              <a:ext uri="{FF2B5EF4-FFF2-40B4-BE49-F238E27FC236}">
                <a16:creationId xmlns:a16="http://schemas.microsoft.com/office/drawing/2014/main" id="{FF2C1C5C-115C-4243-B493-CDBCC58E6CF4}"/>
              </a:ext>
            </a:extLst>
          </p:cNvPr>
          <p:cNvSpPr/>
          <p:nvPr/>
        </p:nvSpPr>
        <p:spPr>
          <a:xfrm>
            <a:off x="8717340" y="4414582"/>
            <a:ext cx="3147843" cy="954107"/>
          </a:xfrm>
          <a:prstGeom prst="rect">
            <a:avLst/>
          </a:prstGeom>
        </p:spPr>
        <p:txBody>
          <a:bodyPr wrap="square">
            <a:spAutoFit/>
          </a:bodyPr>
          <a:lstStyle/>
          <a:p>
            <a:r>
              <a:rPr lang="it-IT" sz="1400" u="sng" dirty="0"/>
              <a:t>Some </a:t>
            </a:r>
            <a:r>
              <a:rPr lang="it-IT" sz="1400" u="sng" dirty="0" err="1"/>
              <a:t>review</a:t>
            </a:r>
            <a:r>
              <a:rPr lang="it-IT" sz="1400" u="sng" dirty="0"/>
              <a:t> </a:t>
            </a:r>
            <a:r>
              <a:rPr lang="it-IT" sz="1400" u="sng" dirty="0" err="1"/>
              <a:t>papers</a:t>
            </a:r>
            <a:r>
              <a:rPr lang="it-IT" sz="1400" u="sng" dirty="0"/>
              <a:t>:</a:t>
            </a:r>
          </a:p>
          <a:p>
            <a:r>
              <a:rPr lang="it-IT" sz="1400" dirty="0" err="1"/>
              <a:t>Annu</a:t>
            </a:r>
            <a:r>
              <a:rPr lang="it-IT" sz="1400" dirty="0"/>
              <a:t>. Rev. </a:t>
            </a:r>
            <a:r>
              <a:rPr lang="it-IT" sz="1400" dirty="0" err="1"/>
              <a:t>Nucl</a:t>
            </a:r>
            <a:r>
              <a:rPr lang="it-IT" sz="1400" dirty="0"/>
              <a:t>. Part. Sci. 67 (2017) 253 </a:t>
            </a:r>
          </a:p>
          <a:p>
            <a:r>
              <a:rPr lang="it-IT" sz="1400" dirty="0" err="1"/>
              <a:t>Prog</a:t>
            </a:r>
            <a:r>
              <a:rPr lang="it-IT" sz="1400" dirty="0"/>
              <a:t>. Part. </a:t>
            </a:r>
            <a:r>
              <a:rPr lang="it-IT" sz="1400" dirty="0" err="1"/>
              <a:t>Nucl</a:t>
            </a:r>
            <a:r>
              <a:rPr lang="it-IT" sz="1400" dirty="0"/>
              <a:t>. </a:t>
            </a:r>
            <a:r>
              <a:rPr lang="it-IT" sz="1400" dirty="0" err="1"/>
              <a:t>Phys</a:t>
            </a:r>
            <a:r>
              <a:rPr lang="it-IT" sz="1400" dirty="0"/>
              <a:t>. 86 (2016) 86</a:t>
            </a:r>
          </a:p>
          <a:p>
            <a:r>
              <a:rPr lang="it-IT" sz="1400" dirty="0" err="1"/>
              <a:t>Prog</a:t>
            </a:r>
            <a:r>
              <a:rPr lang="it-IT" sz="1400" dirty="0"/>
              <a:t>. Part. </a:t>
            </a:r>
            <a:r>
              <a:rPr lang="it-IT" sz="1400" dirty="0" err="1"/>
              <a:t>Nucl</a:t>
            </a:r>
            <a:r>
              <a:rPr lang="it-IT" sz="1400" dirty="0"/>
              <a:t>. </a:t>
            </a:r>
            <a:r>
              <a:rPr lang="it-IT" sz="1400" dirty="0" err="1"/>
              <a:t>Phys</a:t>
            </a:r>
            <a:r>
              <a:rPr lang="it-IT" sz="1400" dirty="0"/>
              <a:t>. 66 (2011) 346</a:t>
            </a:r>
          </a:p>
        </p:txBody>
      </p:sp>
      <p:sp>
        <p:nvSpPr>
          <p:cNvPr id="14" name="CasellaDiTesto 13">
            <a:extLst>
              <a:ext uri="{FF2B5EF4-FFF2-40B4-BE49-F238E27FC236}">
                <a16:creationId xmlns:a16="http://schemas.microsoft.com/office/drawing/2014/main" id="{2AB2256C-2B7C-9544-A634-D285B0906D56}"/>
              </a:ext>
            </a:extLst>
          </p:cNvPr>
          <p:cNvSpPr txBox="1"/>
          <p:nvPr/>
        </p:nvSpPr>
        <p:spPr>
          <a:xfrm>
            <a:off x="10291262" y="5825912"/>
            <a:ext cx="1783565" cy="646331"/>
          </a:xfrm>
          <a:prstGeom prst="rect">
            <a:avLst/>
          </a:prstGeom>
          <a:noFill/>
        </p:spPr>
        <p:txBody>
          <a:bodyPr wrap="none" rtlCol="0">
            <a:spAutoFit/>
          </a:bodyPr>
          <a:lstStyle/>
          <a:p>
            <a:r>
              <a:rPr lang="en-US" b="1" dirty="0" err="1">
                <a:solidFill>
                  <a:schemeClr val="accent1"/>
                </a:solidFill>
              </a:rPr>
              <a:t>Multimessenger</a:t>
            </a:r>
            <a:r>
              <a:rPr lang="en-US" b="1" dirty="0">
                <a:solidFill>
                  <a:schemeClr val="accent1"/>
                </a:solidFill>
              </a:rPr>
              <a:t> </a:t>
            </a:r>
          </a:p>
          <a:p>
            <a:r>
              <a:rPr lang="en-US" b="1" dirty="0">
                <a:solidFill>
                  <a:schemeClr val="accent1"/>
                </a:solidFill>
              </a:rPr>
              <a:t>astronomy</a:t>
            </a:r>
          </a:p>
        </p:txBody>
      </p:sp>
      <p:graphicFrame>
        <p:nvGraphicFramePr>
          <p:cNvPr id="19" name="Diagramma 18">
            <a:extLst>
              <a:ext uri="{FF2B5EF4-FFF2-40B4-BE49-F238E27FC236}">
                <a16:creationId xmlns:a16="http://schemas.microsoft.com/office/drawing/2014/main" id="{30DF212C-4839-8F4D-9F3B-2FE4664AACC9}"/>
              </a:ext>
            </a:extLst>
          </p:cNvPr>
          <p:cNvGraphicFramePr/>
          <p:nvPr>
            <p:extLst>
              <p:ext uri="{D42A27DB-BD31-4B8C-83A1-F6EECF244321}">
                <p14:modId xmlns:p14="http://schemas.microsoft.com/office/powerpoint/2010/main" val="3067221585"/>
              </p:ext>
            </p:extLst>
          </p:nvPr>
        </p:nvGraphicFramePr>
        <p:xfrm>
          <a:off x="5310894" y="4162388"/>
          <a:ext cx="4088652" cy="2732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Freccia destra 20">
            <a:extLst>
              <a:ext uri="{FF2B5EF4-FFF2-40B4-BE49-F238E27FC236}">
                <a16:creationId xmlns:a16="http://schemas.microsoft.com/office/drawing/2014/main" id="{C4098D8F-D24B-5946-8D6D-CF14E3135D56}"/>
              </a:ext>
            </a:extLst>
          </p:cNvPr>
          <p:cNvSpPr/>
          <p:nvPr/>
        </p:nvSpPr>
        <p:spPr>
          <a:xfrm>
            <a:off x="9050122" y="59067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C28F51D-4679-764C-A6B0-E5EB0DCCA212}"/>
              </a:ext>
            </a:extLst>
          </p:cNvPr>
          <p:cNvSpPr/>
          <p:nvPr/>
        </p:nvSpPr>
        <p:spPr>
          <a:xfrm>
            <a:off x="3213085" y="0"/>
            <a:ext cx="5159489" cy="646331"/>
          </a:xfrm>
          <a:prstGeom prst="rect">
            <a:avLst/>
          </a:prstGeom>
        </p:spPr>
        <p:txBody>
          <a:bodyPr wrap="none">
            <a:spAutoFit/>
          </a:bodyPr>
          <a:lstStyle/>
          <a:p>
            <a:r>
              <a:rPr lang="it-IT" sz="3600" b="1" dirty="0" err="1"/>
              <a:t>r</a:t>
            </a:r>
            <a:r>
              <a:rPr lang="it-IT" sz="3600" b="1" dirty="0"/>
              <a:t> </a:t>
            </a:r>
            <a:r>
              <a:rPr lang="it-IT" sz="3600" b="1" dirty="0" err="1"/>
              <a:t>process</a:t>
            </a:r>
            <a:r>
              <a:rPr lang="it-IT" sz="3600" b="1" dirty="0"/>
              <a:t> </a:t>
            </a:r>
            <a:r>
              <a:rPr lang="it-IT" sz="3600" b="1" dirty="0" err="1"/>
              <a:t>nucleosynthesis</a:t>
            </a:r>
            <a:r>
              <a:rPr lang="it-IT" sz="3600" b="1" dirty="0"/>
              <a:t> </a:t>
            </a:r>
            <a:endParaRPr lang="it-IT" sz="3600" b="1" dirty="0">
              <a:effectLst/>
            </a:endParaRPr>
          </a:p>
        </p:txBody>
      </p:sp>
      <p:sp>
        <p:nvSpPr>
          <p:cNvPr id="3" name="Rettangolo 2">
            <a:extLst>
              <a:ext uri="{FF2B5EF4-FFF2-40B4-BE49-F238E27FC236}">
                <a16:creationId xmlns:a16="http://schemas.microsoft.com/office/drawing/2014/main" id="{29A269E2-2A1A-0047-9203-A3B34B2E4DEA}"/>
              </a:ext>
            </a:extLst>
          </p:cNvPr>
          <p:cNvSpPr/>
          <p:nvPr/>
        </p:nvSpPr>
        <p:spPr>
          <a:xfrm>
            <a:off x="422031" y="1007863"/>
            <a:ext cx="6072554" cy="2862322"/>
          </a:xfrm>
          <a:prstGeom prst="rect">
            <a:avLst/>
          </a:prstGeom>
        </p:spPr>
        <p:txBody>
          <a:bodyPr wrap="square">
            <a:spAutoFit/>
          </a:bodyPr>
          <a:lstStyle/>
          <a:p>
            <a:pPr algn="just"/>
            <a:r>
              <a:rPr lang="it-IT" b="1" dirty="0" err="1"/>
              <a:t>Temperatures</a:t>
            </a:r>
            <a:r>
              <a:rPr lang="it-IT" b="1" dirty="0"/>
              <a:t> 10</a:t>
            </a:r>
            <a:r>
              <a:rPr lang="it-IT" b="1" baseline="30000" dirty="0"/>
              <a:t>9</a:t>
            </a:r>
            <a:r>
              <a:rPr lang="it-IT" b="1" dirty="0"/>
              <a:t> K (</a:t>
            </a:r>
            <a:r>
              <a:rPr lang="it-IT" b="1" dirty="0" err="1"/>
              <a:t>cold</a:t>
            </a:r>
            <a:r>
              <a:rPr lang="it-IT" b="1" dirty="0"/>
              <a:t> </a:t>
            </a:r>
            <a:r>
              <a:rPr lang="it-IT" b="1" dirty="0" err="1"/>
              <a:t>r-process</a:t>
            </a:r>
            <a:r>
              <a:rPr lang="it-IT" b="1" dirty="0"/>
              <a:t> </a:t>
            </a:r>
            <a:r>
              <a:rPr lang="it-IT" b="1" dirty="0">
                <a:sym typeface="Wingdings" pitchFamily="2" charset="2"/>
              </a:rPr>
              <a:t> NS </a:t>
            </a:r>
            <a:r>
              <a:rPr lang="it-IT" b="1" dirty="0" err="1">
                <a:sym typeface="Wingdings" pitchFamily="2" charset="2"/>
              </a:rPr>
              <a:t>mergers</a:t>
            </a:r>
            <a:r>
              <a:rPr lang="it-IT" b="1" dirty="0"/>
              <a:t>)</a:t>
            </a:r>
          </a:p>
          <a:p>
            <a:pPr algn="just"/>
            <a:r>
              <a:rPr lang="it-IT" b="1" dirty="0"/>
              <a:t>                                    (hot </a:t>
            </a:r>
            <a:r>
              <a:rPr lang="it-IT" b="1" dirty="0" err="1"/>
              <a:t>r-rpocess</a:t>
            </a:r>
            <a:r>
              <a:rPr lang="it-IT" b="1" dirty="0"/>
              <a:t>  </a:t>
            </a:r>
            <a:r>
              <a:rPr lang="it-IT" b="1" dirty="0">
                <a:sym typeface="Wingdings" pitchFamily="2" charset="2"/>
              </a:rPr>
              <a:t> CC supernova</a:t>
            </a:r>
            <a:r>
              <a:rPr lang="it-IT" b="1" dirty="0"/>
              <a:t>)</a:t>
            </a:r>
          </a:p>
          <a:p>
            <a:pPr algn="just"/>
            <a:endParaRPr lang="it-IT" b="1" dirty="0"/>
          </a:p>
          <a:p>
            <a:pPr algn="just"/>
            <a:r>
              <a:rPr lang="it-IT" b="1" dirty="0" err="1"/>
              <a:t>Neutron</a:t>
            </a:r>
            <a:r>
              <a:rPr lang="it-IT" b="1" dirty="0"/>
              <a:t> </a:t>
            </a:r>
            <a:r>
              <a:rPr lang="it-IT" b="1" dirty="0" err="1"/>
              <a:t>densities</a:t>
            </a:r>
            <a:r>
              <a:rPr lang="it-IT" b="1" dirty="0"/>
              <a:t> 10</a:t>
            </a:r>
            <a:r>
              <a:rPr lang="it-IT" b="1" baseline="30000" dirty="0"/>
              <a:t>22</a:t>
            </a:r>
            <a:r>
              <a:rPr lang="it-IT" b="1" dirty="0"/>
              <a:t> </a:t>
            </a:r>
            <a:r>
              <a:rPr lang="it-IT" b="1" dirty="0" err="1"/>
              <a:t>n</a:t>
            </a:r>
            <a:r>
              <a:rPr lang="it-IT" b="1" dirty="0"/>
              <a:t>/cm</a:t>
            </a:r>
            <a:r>
              <a:rPr lang="it-IT" b="1" baseline="30000" dirty="0"/>
              <a:t>3</a:t>
            </a:r>
          </a:p>
          <a:p>
            <a:pPr algn="just"/>
            <a:endParaRPr lang="it-IT" b="1" dirty="0"/>
          </a:p>
          <a:p>
            <a:pPr algn="just"/>
            <a:r>
              <a:rPr lang="it-IT" b="1" dirty="0" err="1"/>
              <a:t>Timescale</a:t>
            </a:r>
            <a:r>
              <a:rPr lang="it-IT" b="1" dirty="0"/>
              <a:t> &lt; </a:t>
            </a:r>
            <a:r>
              <a:rPr lang="it-IT" b="1" dirty="0" err="1"/>
              <a:t>ms</a:t>
            </a:r>
            <a:endParaRPr lang="it-IT" b="1" dirty="0"/>
          </a:p>
          <a:p>
            <a:pPr algn="just"/>
            <a:endParaRPr lang="it-IT" dirty="0"/>
          </a:p>
          <a:p>
            <a:pPr algn="just"/>
            <a:r>
              <a:rPr lang="en-US" dirty="0"/>
              <a:t>Neutrons can be absorbed until the neutron separation energy is less than or equal to zero (drip line)</a:t>
            </a:r>
          </a:p>
          <a:p>
            <a:pPr algn="just"/>
            <a:r>
              <a:rPr lang="en-US" dirty="0">
                <a:sym typeface="Wingdings" pitchFamily="2" charset="2"/>
              </a:rPr>
              <a:t> </a:t>
            </a:r>
            <a:r>
              <a:rPr lang="en-US" dirty="0"/>
              <a:t>𝛽-decay and new sequence of neutron captures</a:t>
            </a:r>
          </a:p>
        </p:txBody>
      </p:sp>
      <p:pic>
        <p:nvPicPr>
          <p:cNvPr id="5" name="Immagine 4">
            <a:extLst>
              <a:ext uri="{FF2B5EF4-FFF2-40B4-BE49-F238E27FC236}">
                <a16:creationId xmlns:a16="http://schemas.microsoft.com/office/drawing/2014/main" id="{0D819C38-39A8-9745-874E-2CBBD8DFA30E}"/>
              </a:ext>
            </a:extLst>
          </p:cNvPr>
          <p:cNvPicPr>
            <a:picLocks noChangeAspect="1"/>
          </p:cNvPicPr>
          <p:nvPr/>
        </p:nvPicPr>
        <p:blipFill>
          <a:blip r:embed="rId2"/>
          <a:stretch>
            <a:fillRect/>
          </a:stretch>
        </p:blipFill>
        <p:spPr>
          <a:xfrm>
            <a:off x="6762260" y="646331"/>
            <a:ext cx="5224097" cy="2589335"/>
          </a:xfrm>
          <a:prstGeom prst="rect">
            <a:avLst/>
          </a:prstGeom>
        </p:spPr>
      </p:pic>
      <p:pic>
        <p:nvPicPr>
          <p:cNvPr id="7" name="Immagine 6">
            <a:extLst>
              <a:ext uri="{FF2B5EF4-FFF2-40B4-BE49-F238E27FC236}">
                <a16:creationId xmlns:a16="http://schemas.microsoft.com/office/drawing/2014/main" id="{0868355F-0068-F34F-8C83-75F0363E01E2}"/>
              </a:ext>
            </a:extLst>
          </p:cNvPr>
          <p:cNvPicPr>
            <a:picLocks noChangeAspect="1"/>
          </p:cNvPicPr>
          <p:nvPr/>
        </p:nvPicPr>
        <p:blipFill>
          <a:blip r:embed="rId3"/>
          <a:stretch>
            <a:fillRect/>
          </a:stretch>
        </p:blipFill>
        <p:spPr>
          <a:xfrm>
            <a:off x="586153" y="3870185"/>
            <a:ext cx="4513386" cy="2786605"/>
          </a:xfrm>
          <a:prstGeom prst="rect">
            <a:avLst/>
          </a:prstGeom>
        </p:spPr>
      </p:pic>
      <p:sp>
        <p:nvSpPr>
          <p:cNvPr id="8" name="Rettangolo 7">
            <a:extLst>
              <a:ext uri="{FF2B5EF4-FFF2-40B4-BE49-F238E27FC236}">
                <a16:creationId xmlns:a16="http://schemas.microsoft.com/office/drawing/2014/main" id="{931F60E4-0A82-D14F-AC81-CE4301FDB03C}"/>
              </a:ext>
            </a:extLst>
          </p:cNvPr>
          <p:cNvSpPr/>
          <p:nvPr/>
        </p:nvSpPr>
        <p:spPr>
          <a:xfrm>
            <a:off x="5890357" y="4057581"/>
            <a:ext cx="6096000" cy="2585323"/>
          </a:xfrm>
          <a:prstGeom prst="rect">
            <a:avLst/>
          </a:prstGeom>
        </p:spPr>
        <p:txBody>
          <a:bodyPr>
            <a:spAutoFit/>
          </a:bodyPr>
          <a:lstStyle/>
          <a:p>
            <a:pPr algn="just"/>
            <a:r>
              <a:rPr lang="en-US" dirty="0"/>
              <a:t>Photodisintegration can play an important role in the r-process path owing to the high temperatures </a:t>
            </a:r>
          </a:p>
          <a:p>
            <a:pPr marL="285750" indent="-285750" algn="just">
              <a:buFont typeface="Wingdings" pitchFamily="2" charset="2"/>
              <a:buChar char="à"/>
            </a:pPr>
            <a:r>
              <a:rPr lang="en-US" b="1" dirty="0"/>
              <a:t>(</a:t>
            </a:r>
            <a:r>
              <a:rPr lang="en-US" b="1" dirty="0" err="1"/>
              <a:t>n,</a:t>
            </a:r>
            <a:r>
              <a:rPr lang="en-US" b="1" i="1" dirty="0" err="1"/>
              <a:t>γ</a:t>
            </a:r>
            <a:r>
              <a:rPr lang="en-US" b="1" dirty="0"/>
              <a:t>) - (</a:t>
            </a:r>
            <a:r>
              <a:rPr lang="en-US" b="1" i="1" dirty="0" err="1"/>
              <a:t>γ</a:t>
            </a:r>
            <a:r>
              <a:rPr lang="en-US" b="1" dirty="0" err="1"/>
              <a:t>,n</a:t>
            </a:r>
            <a:r>
              <a:rPr lang="en-US" b="1" dirty="0"/>
              <a:t>) equilibrium (less important for NS mergers)</a:t>
            </a:r>
          </a:p>
          <a:p>
            <a:pPr algn="just"/>
            <a:endParaRPr lang="en-US" dirty="0"/>
          </a:p>
          <a:p>
            <a:pPr algn="just"/>
            <a:r>
              <a:rPr lang="en-US" dirty="0"/>
              <a:t>At shell closure (n,</a:t>
            </a:r>
            <a:r>
              <a:rPr lang="el-GR" dirty="0"/>
              <a:t>γ) </a:t>
            </a:r>
            <a:r>
              <a:rPr lang="en-US" dirty="0"/>
              <a:t>rates decrease and right beyond </a:t>
            </a:r>
            <a:r>
              <a:rPr lang="el-GR" dirty="0"/>
              <a:t>(γ,</a:t>
            </a:r>
            <a:r>
              <a:rPr lang="en-US" dirty="0"/>
              <a:t>n) rates are very large.</a:t>
            </a:r>
          </a:p>
          <a:p>
            <a:pPr algn="just"/>
            <a:r>
              <a:rPr lang="en-US" dirty="0">
                <a:sym typeface="Wingdings" pitchFamily="2" charset="2"/>
              </a:rPr>
              <a:t> As a result of the r process path waiting at shell closures the abundance of nuclei in the corresponding mass range is increased</a:t>
            </a:r>
            <a:endParaRPr lang="en-US" dirty="0"/>
          </a:p>
        </p:txBody>
      </p:sp>
    </p:spTree>
    <p:extLst>
      <p:ext uri="{BB962C8B-B14F-4D97-AF65-F5344CB8AC3E}">
        <p14:creationId xmlns:p14="http://schemas.microsoft.com/office/powerpoint/2010/main" val="307705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313AAFE-0785-6640-B212-E83A773E8DD2}"/>
              </a:ext>
            </a:extLst>
          </p:cNvPr>
          <p:cNvSpPr/>
          <p:nvPr/>
        </p:nvSpPr>
        <p:spPr>
          <a:xfrm>
            <a:off x="2135621" y="3044279"/>
            <a:ext cx="7920758" cy="769441"/>
          </a:xfrm>
          <a:prstGeom prst="rect">
            <a:avLst/>
          </a:prstGeom>
        </p:spPr>
        <p:txBody>
          <a:bodyPr wrap="none">
            <a:spAutoFit/>
          </a:bodyPr>
          <a:lstStyle/>
          <a:p>
            <a:r>
              <a:rPr lang="it-IT" sz="4400" b="1" dirty="0"/>
              <a:t>2. </a:t>
            </a:r>
            <a:r>
              <a:rPr lang="it-IT" sz="4400" b="1" dirty="0" err="1"/>
              <a:t>Kilonovae</a:t>
            </a:r>
            <a:r>
              <a:rPr lang="it-IT" sz="4400" b="1" dirty="0"/>
              <a:t> and </a:t>
            </a:r>
            <a:r>
              <a:rPr lang="it-IT" sz="4400" b="1" dirty="0" err="1"/>
              <a:t>nucleosynthesis</a:t>
            </a:r>
            <a:endParaRPr lang="it-IT" sz="4400" b="1" dirty="0">
              <a:effectLst/>
            </a:endParaRPr>
          </a:p>
        </p:txBody>
      </p:sp>
    </p:spTree>
    <p:extLst>
      <p:ext uri="{BB962C8B-B14F-4D97-AF65-F5344CB8AC3E}">
        <p14:creationId xmlns:p14="http://schemas.microsoft.com/office/powerpoint/2010/main" val="1756091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6512641-30DA-CA4C-8004-728C593FF1DC}"/>
              </a:ext>
            </a:extLst>
          </p:cNvPr>
          <p:cNvSpPr/>
          <p:nvPr/>
        </p:nvSpPr>
        <p:spPr>
          <a:xfrm>
            <a:off x="3064625" y="29756"/>
            <a:ext cx="6062750" cy="646331"/>
          </a:xfrm>
          <a:prstGeom prst="rect">
            <a:avLst/>
          </a:prstGeom>
        </p:spPr>
        <p:txBody>
          <a:bodyPr wrap="none">
            <a:spAutoFit/>
          </a:bodyPr>
          <a:lstStyle/>
          <a:p>
            <a:r>
              <a:rPr lang="it-IT" sz="3600" b="1" dirty="0" err="1"/>
              <a:t>Kilonovae</a:t>
            </a:r>
            <a:r>
              <a:rPr lang="it-IT" sz="3600" b="1" dirty="0"/>
              <a:t> and </a:t>
            </a:r>
            <a:r>
              <a:rPr lang="it-IT" sz="3600" b="1" dirty="0" err="1"/>
              <a:t>nucleosynthesis</a:t>
            </a:r>
            <a:endParaRPr lang="it-IT" sz="3600" b="1" dirty="0">
              <a:effectLst/>
            </a:endParaRPr>
          </a:p>
        </p:txBody>
      </p:sp>
      <p:pic>
        <p:nvPicPr>
          <p:cNvPr id="4" name="Immagine 3" descr="Immagine che contiene screenshot&#10;&#10;Descrizione generata automaticamente">
            <a:extLst>
              <a:ext uri="{FF2B5EF4-FFF2-40B4-BE49-F238E27FC236}">
                <a16:creationId xmlns:a16="http://schemas.microsoft.com/office/drawing/2014/main" id="{1F0F2243-6FE4-6943-A185-BA99DE66065A}"/>
              </a:ext>
            </a:extLst>
          </p:cNvPr>
          <p:cNvPicPr>
            <a:picLocks noChangeAspect="1"/>
          </p:cNvPicPr>
          <p:nvPr/>
        </p:nvPicPr>
        <p:blipFill>
          <a:blip r:embed="rId2"/>
          <a:stretch>
            <a:fillRect/>
          </a:stretch>
        </p:blipFill>
        <p:spPr>
          <a:xfrm>
            <a:off x="227473" y="1988840"/>
            <a:ext cx="5674303" cy="3168352"/>
          </a:xfrm>
          <a:prstGeom prst="rect">
            <a:avLst/>
          </a:prstGeom>
        </p:spPr>
      </p:pic>
      <p:pic>
        <p:nvPicPr>
          <p:cNvPr id="6" name="Immagine 5" descr="Immagine che contiene screenshot&#10;&#10;Descrizione generata automaticamente">
            <a:extLst>
              <a:ext uri="{FF2B5EF4-FFF2-40B4-BE49-F238E27FC236}">
                <a16:creationId xmlns:a16="http://schemas.microsoft.com/office/drawing/2014/main" id="{705AA7A2-AF99-1C47-923A-44C8F83586DA}"/>
              </a:ext>
            </a:extLst>
          </p:cNvPr>
          <p:cNvPicPr>
            <a:picLocks noChangeAspect="1"/>
          </p:cNvPicPr>
          <p:nvPr/>
        </p:nvPicPr>
        <p:blipFill>
          <a:blip r:embed="rId3"/>
          <a:stretch>
            <a:fillRect/>
          </a:stretch>
        </p:blipFill>
        <p:spPr>
          <a:xfrm>
            <a:off x="6149363" y="1713691"/>
            <a:ext cx="5937447" cy="4022452"/>
          </a:xfrm>
          <a:prstGeom prst="rect">
            <a:avLst/>
          </a:prstGeom>
        </p:spPr>
      </p:pic>
      <p:sp>
        <p:nvSpPr>
          <p:cNvPr id="10" name="Rettangolo 9">
            <a:extLst>
              <a:ext uri="{FF2B5EF4-FFF2-40B4-BE49-F238E27FC236}">
                <a16:creationId xmlns:a16="http://schemas.microsoft.com/office/drawing/2014/main" id="{C7450115-E19F-A249-8841-91E6DFB3515B}"/>
              </a:ext>
            </a:extLst>
          </p:cNvPr>
          <p:cNvSpPr/>
          <p:nvPr/>
        </p:nvSpPr>
        <p:spPr>
          <a:xfrm>
            <a:off x="227473" y="5736143"/>
            <a:ext cx="5674303" cy="923330"/>
          </a:xfrm>
          <a:prstGeom prst="rect">
            <a:avLst/>
          </a:prstGeom>
        </p:spPr>
        <p:txBody>
          <a:bodyPr wrap="square">
            <a:spAutoFit/>
          </a:bodyPr>
          <a:lstStyle/>
          <a:p>
            <a:pPr algn="just"/>
            <a:endParaRPr lang="en-US" dirty="0"/>
          </a:p>
          <a:p>
            <a:pPr algn="just"/>
            <a:r>
              <a:rPr lang="en-US" dirty="0"/>
              <a:t>A quickly developing field: from hints on nucleosynthesis of heavy elements  to spectroscopy</a:t>
            </a:r>
          </a:p>
        </p:txBody>
      </p:sp>
      <p:sp>
        <p:nvSpPr>
          <p:cNvPr id="3" name="Rettangolo 2">
            <a:extLst>
              <a:ext uri="{FF2B5EF4-FFF2-40B4-BE49-F238E27FC236}">
                <a16:creationId xmlns:a16="http://schemas.microsoft.com/office/drawing/2014/main" id="{034E67FE-AB63-A943-B707-01DB157C6D33}"/>
              </a:ext>
            </a:extLst>
          </p:cNvPr>
          <p:cNvSpPr/>
          <p:nvPr/>
        </p:nvSpPr>
        <p:spPr>
          <a:xfrm>
            <a:off x="407368" y="831021"/>
            <a:ext cx="11688730" cy="646331"/>
          </a:xfrm>
          <a:prstGeom prst="rect">
            <a:avLst/>
          </a:prstGeom>
        </p:spPr>
        <p:txBody>
          <a:bodyPr wrap="square">
            <a:spAutoFit/>
          </a:bodyPr>
          <a:lstStyle/>
          <a:p>
            <a:r>
              <a:rPr lang="it-IT" dirty="0">
                <a:latin typeface="Calibri" panose="020F0502020204030204" pitchFamily="34" charset="0"/>
                <a:cs typeface="Calibri" panose="020F0502020204030204" pitchFamily="34" charset="0"/>
              </a:rPr>
              <a:t>Nuclei </a:t>
            </a:r>
            <a:r>
              <a:rPr lang="it-IT" dirty="0" err="1">
                <a:latin typeface="Calibri" panose="020F0502020204030204" pitchFamily="34" charset="0"/>
                <a:cs typeface="Calibri" panose="020F0502020204030204" pitchFamily="34" charset="0"/>
              </a:rPr>
              <a:t>freshly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synthesized</a:t>
            </a:r>
            <a:r>
              <a:rPr lang="it-IT" dirty="0">
                <a:latin typeface="Calibri" panose="020F0502020204030204" pitchFamily="34" charset="0"/>
                <a:cs typeface="Calibri" panose="020F0502020204030204" pitchFamily="34" charset="0"/>
              </a:rPr>
              <a:t> by the </a:t>
            </a:r>
            <a:r>
              <a:rPr lang="it-IT" dirty="0" err="1">
                <a:latin typeface="Calibri" panose="020F0502020204030204" pitchFamily="34" charset="0"/>
                <a:cs typeface="Calibri" panose="020F0502020204030204" pitchFamily="34" charset="0"/>
              </a:rPr>
              <a:t>r-process</a:t>
            </a:r>
            <a:r>
              <a:rPr lang="it-IT" dirty="0">
                <a:latin typeface="Calibri" panose="020F0502020204030204" pitchFamily="34" charset="0"/>
                <a:cs typeface="Calibri" panose="020F0502020204030204" pitchFamily="34" charset="0"/>
              </a:rPr>
              <a:t> are </a:t>
            </a:r>
            <a:r>
              <a:rPr lang="it-IT" dirty="0" err="1">
                <a:latin typeface="Calibri" panose="020F0502020204030204" pitchFamily="34" charset="0"/>
                <a:cs typeface="Calibri" panose="020F0502020204030204" pitchFamily="34" charset="0"/>
              </a:rPr>
              <a:t>radioactive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this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expanding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matter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decays</a:t>
            </a:r>
            <a:r>
              <a:rPr lang="it-IT" dirty="0">
                <a:latin typeface="Calibri" panose="020F0502020204030204" pitchFamily="34" charset="0"/>
                <a:cs typeface="Calibri" panose="020F0502020204030204" pitchFamily="34" charset="0"/>
              </a:rPr>
              <a:t> back to </a:t>
            </a:r>
            <a:r>
              <a:rPr lang="it-IT" dirty="0" err="1">
                <a:latin typeface="Calibri" panose="020F0502020204030204" pitchFamily="34" charset="0"/>
                <a:cs typeface="Calibri" panose="020F0502020204030204" pitchFamily="34" charset="0"/>
              </a:rPr>
              <a:t>stability</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energy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released</a:t>
            </a:r>
            <a:r>
              <a:rPr lang="it-IT" dirty="0">
                <a:latin typeface="Calibri" panose="020F0502020204030204" pitchFamily="34" charset="0"/>
                <a:cs typeface="Calibri" panose="020F0502020204030204" pitchFamily="34" charset="0"/>
              </a:rPr>
              <a:t> via </a:t>
            </a:r>
            <a:r>
              <a:rPr lang="el-GR" dirty="0">
                <a:latin typeface="Calibri" panose="020F0502020204030204" pitchFamily="34" charset="0"/>
                <a:cs typeface="Calibri" panose="020F0502020204030204" pitchFamily="34" charset="0"/>
              </a:rPr>
              <a:t>β </a:t>
            </a:r>
            <a:r>
              <a:rPr lang="it-IT" dirty="0" err="1">
                <a:latin typeface="Calibri" panose="020F0502020204030204" pitchFamily="34" charset="0"/>
                <a:cs typeface="Calibri" panose="020F0502020204030204" pitchFamily="34" charset="0"/>
              </a:rPr>
              <a:t>decays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fission</a:t>
            </a:r>
            <a:r>
              <a:rPr lang="it-IT" dirty="0">
                <a:latin typeface="Calibri" panose="020F0502020204030204" pitchFamily="34" charset="0"/>
                <a:cs typeface="Calibri" panose="020F0502020204030204" pitchFamily="34" charset="0"/>
              </a:rPr>
              <a:t> can </a:t>
            </a:r>
            <a:r>
              <a:rPr lang="it-IT" dirty="0" err="1">
                <a:latin typeface="Calibri" panose="020F0502020204030204" pitchFamily="34" charset="0"/>
                <a:cs typeface="Calibri" panose="020F0502020204030204" pitchFamily="34" charset="0"/>
              </a:rPr>
              <a:t>power</a:t>
            </a:r>
            <a:r>
              <a:rPr lang="it-IT" dirty="0">
                <a:latin typeface="Calibri" panose="020F0502020204030204" pitchFamily="34" charset="0"/>
                <a:cs typeface="Calibri" panose="020F0502020204030204" pitchFamily="34" charset="0"/>
              </a:rPr>
              <a:t> a </a:t>
            </a:r>
            <a:r>
              <a:rPr lang="it-IT" dirty="0" err="1">
                <a:latin typeface="Calibri" panose="020F0502020204030204" pitchFamily="34" charset="0"/>
                <a:cs typeface="Calibri" panose="020F0502020204030204" pitchFamily="34" charset="0"/>
              </a:rPr>
              <a:t>thermal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transient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lasting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days</a:t>
            </a:r>
            <a:r>
              <a:rPr lang="it-IT" dirty="0">
                <a:latin typeface="Calibri" panose="020F0502020204030204" pitchFamily="34" charset="0"/>
                <a:cs typeface="Calibri" panose="020F0502020204030204" pitchFamily="34" charset="0"/>
              </a:rPr>
              <a:t> to weeks, </a:t>
            </a:r>
            <a:r>
              <a:rPr lang="it-IT" b="1" dirty="0" err="1">
                <a:solidFill>
                  <a:srgbClr val="FF0000"/>
                </a:solidFill>
                <a:latin typeface="Calibri" panose="020F0502020204030204" pitchFamily="34" charset="0"/>
                <a:cs typeface="Calibri" panose="020F0502020204030204" pitchFamily="34" charset="0"/>
              </a:rPr>
              <a:t>commonly</a:t>
            </a:r>
            <a:r>
              <a:rPr lang="it-IT" b="1" dirty="0">
                <a:solidFill>
                  <a:srgbClr val="FF0000"/>
                </a:solidFill>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known</a:t>
            </a:r>
            <a:r>
              <a:rPr lang="it-IT" b="1" dirty="0">
                <a:solidFill>
                  <a:srgbClr val="FF0000"/>
                </a:solidFill>
                <a:latin typeface="Calibri" panose="020F0502020204030204" pitchFamily="34" charset="0"/>
                <a:cs typeface="Calibri" panose="020F0502020204030204" pitchFamily="34" charset="0"/>
              </a:rPr>
              <a:t> </a:t>
            </a:r>
            <a:r>
              <a:rPr lang="it-IT" b="1" dirty="0" err="1">
                <a:solidFill>
                  <a:srgbClr val="FF0000"/>
                </a:solidFill>
                <a:latin typeface="Calibri" panose="020F0502020204030204" pitchFamily="34" charset="0"/>
                <a:cs typeface="Calibri" panose="020F0502020204030204" pitchFamily="34" charset="0"/>
              </a:rPr>
              <a:t>as</a:t>
            </a:r>
            <a:r>
              <a:rPr lang="it-IT" b="1" dirty="0">
                <a:solidFill>
                  <a:srgbClr val="FF0000"/>
                </a:solidFill>
                <a:latin typeface="Calibri" panose="020F0502020204030204" pitchFamily="34" charset="0"/>
                <a:cs typeface="Calibri" panose="020F0502020204030204" pitchFamily="34" charset="0"/>
              </a:rPr>
              <a:t> a </a:t>
            </a:r>
            <a:r>
              <a:rPr lang="it-IT" b="1" dirty="0" err="1">
                <a:solidFill>
                  <a:srgbClr val="FF0000"/>
                </a:solidFill>
                <a:latin typeface="Calibri" panose="020F0502020204030204" pitchFamily="34" charset="0"/>
                <a:cs typeface="Calibri" panose="020F0502020204030204" pitchFamily="34" charset="0"/>
              </a:rPr>
              <a:t>kilonova</a:t>
            </a:r>
            <a:endParaRPr lang="it-IT" b="1" dirty="0">
              <a:solidFill>
                <a:srgbClr val="FF0000"/>
              </a:solidFill>
              <a:effectLst/>
              <a:latin typeface="Calibri" panose="020F0502020204030204" pitchFamily="34" charset="0"/>
              <a:cs typeface="Calibri" panose="020F0502020204030204" pitchFamily="34" charset="0"/>
            </a:endParaRPr>
          </a:p>
        </p:txBody>
      </p:sp>
      <p:pic>
        <p:nvPicPr>
          <p:cNvPr id="7" name="Immagine 6" descr="Immagine che contiene screenshot, uccello&#10;&#10;Descrizione generata automaticamente">
            <a:extLst>
              <a:ext uri="{FF2B5EF4-FFF2-40B4-BE49-F238E27FC236}">
                <a16:creationId xmlns:a16="http://schemas.microsoft.com/office/drawing/2014/main" id="{E51D9C25-4B00-6449-815F-6349F0D17DC5}"/>
              </a:ext>
            </a:extLst>
          </p:cNvPr>
          <p:cNvPicPr>
            <a:picLocks noChangeAspect="1"/>
          </p:cNvPicPr>
          <p:nvPr/>
        </p:nvPicPr>
        <p:blipFill>
          <a:blip r:embed="rId4"/>
          <a:stretch>
            <a:fillRect/>
          </a:stretch>
        </p:blipFill>
        <p:spPr>
          <a:xfrm>
            <a:off x="6744072" y="5960194"/>
            <a:ext cx="4140200" cy="838200"/>
          </a:xfrm>
          <a:prstGeom prst="rect">
            <a:avLst/>
          </a:prstGeom>
        </p:spPr>
      </p:pic>
      <p:sp>
        <p:nvSpPr>
          <p:cNvPr id="8" name="CasellaDiTesto 7">
            <a:extLst>
              <a:ext uri="{FF2B5EF4-FFF2-40B4-BE49-F238E27FC236}">
                <a16:creationId xmlns:a16="http://schemas.microsoft.com/office/drawing/2014/main" id="{DA0A5C50-169F-7644-A5C7-CEF0C302A49C}"/>
              </a:ext>
            </a:extLst>
          </p:cNvPr>
          <p:cNvSpPr txBox="1"/>
          <p:nvPr/>
        </p:nvSpPr>
        <p:spPr>
          <a:xfrm>
            <a:off x="7449535" y="5736143"/>
            <a:ext cx="2729273" cy="369332"/>
          </a:xfrm>
          <a:prstGeom prst="rect">
            <a:avLst/>
          </a:prstGeom>
          <a:noFill/>
        </p:spPr>
        <p:txBody>
          <a:bodyPr wrap="none" rtlCol="0">
            <a:spAutoFit/>
          </a:bodyPr>
          <a:lstStyle/>
          <a:p>
            <a:r>
              <a:rPr lang="en-US" dirty="0">
                <a:solidFill>
                  <a:srgbClr val="FF0000"/>
                </a:solidFill>
              </a:rPr>
              <a:t>Don’t forget this reference:</a:t>
            </a:r>
          </a:p>
        </p:txBody>
      </p:sp>
    </p:spTree>
    <p:extLst>
      <p:ext uri="{BB962C8B-B14F-4D97-AF65-F5344CB8AC3E}">
        <p14:creationId xmlns:p14="http://schemas.microsoft.com/office/powerpoint/2010/main" val="302183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D447E17-44D5-BA40-BF33-D3977286FC30}"/>
              </a:ext>
            </a:extLst>
          </p:cNvPr>
          <p:cNvSpPr/>
          <p:nvPr/>
        </p:nvSpPr>
        <p:spPr>
          <a:xfrm>
            <a:off x="0" y="0"/>
            <a:ext cx="12192000" cy="646331"/>
          </a:xfrm>
          <a:prstGeom prst="rect">
            <a:avLst/>
          </a:prstGeom>
        </p:spPr>
        <p:txBody>
          <a:bodyPr wrap="square">
            <a:spAutoFit/>
          </a:bodyPr>
          <a:lstStyle/>
          <a:p>
            <a:pPr algn="ctr"/>
            <a:r>
              <a:rPr lang="it-IT" sz="3600" b="1" dirty="0" err="1">
                <a:effectLst/>
              </a:rPr>
              <a:t>Atomic</a:t>
            </a:r>
            <a:r>
              <a:rPr lang="it-IT" sz="3600" b="1" dirty="0">
                <a:effectLst/>
              </a:rPr>
              <a:t> </a:t>
            </a:r>
            <a:r>
              <a:rPr lang="it-IT" sz="3600" b="1" dirty="0" err="1">
                <a:effectLst/>
              </a:rPr>
              <a:t>physics</a:t>
            </a:r>
            <a:r>
              <a:rPr lang="it-IT" sz="3600" b="1" dirty="0">
                <a:effectLst/>
              </a:rPr>
              <a:t>: </a:t>
            </a:r>
            <a:r>
              <a:rPr lang="it-IT" sz="3600" b="1" dirty="0" err="1">
                <a:effectLst/>
              </a:rPr>
              <a:t>measurement</a:t>
            </a:r>
            <a:r>
              <a:rPr lang="it-IT" sz="3600" b="1" dirty="0">
                <a:effectLst/>
              </a:rPr>
              <a:t> of </a:t>
            </a:r>
            <a:r>
              <a:rPr lang="it-IT" sz="3600" b="1" dirty="0" err="1"/>
              <a:t>opacities</a:t>
            </a:r>
            <a:r>
              <a:rPr lang="it-IT" sz="3600" b="1" dirty="0"/>
              <a:t> </a:t>
            </a:r>
            <a:endParaRPr lang="it-IT" sz="3600" b="1" dirty="0">
              <a:effectLst/>
            </a:endParaRPr>
          </a:p>
        </p:txBody>
      </p:sp>
      <p:sp>
        <p:nvSpPr>
          <p:cNvPr id="3" name="CasellaDiTesto 2">
            <a:extLst>
              <a:ext uri="{FF2B5EF4-FFF2-40B4-BE49-F238E27FC236}">
                <a16:creationId xmlns:a16="http://schemas.microsoft.com/office/drawing/2014/main" id="{47DA28A2-F448-AC47-9AF0-B749E1B32EE5}"/>
              </a:ext>
            </a:extLst>
          </p:cNvPr>
          <p:cNvSpPr txBox="1"/>
          <p:nvPr/>
        </p:nvSpPr>
        <p:spPr>
          <a:xfrm>
            <a:off x="4963918" y="919079"/>
            <a:ext cx="3413963" cy="3970318"/>
          </a:xfrm>
          <a:prstGeom prst="rect">
            <a:avLst/>
          </a:prstGeom>
          <a:noFill/>
        </p:spPr>
        <p:txBody>
          <a:bodyPr wrap="square" rtlCol="0">
            <a:spAutoFit/>
          </a:bodyPr>
          <a:lstStyle/>
          <a:p>
            <a:r>
              <a:rPr lang="en-US" b="1" dirty="0"/>
              <a:t>What is opacity</a:t>
            </a:r>
            <a:r>
              <a:rPr lang="en-US" dirty="0"/>
              <a:t>? Photon cross section per unit mass of absorbing material</a:t>
            </a:r>
          </a:p>
          <a:p>
            <a:r>
              <a:rPr lang="en-US" dirty="0">
                <a:sym typeface="Wingdings" pitchFamily="2" charset="2"/>
              </a:rPr>
              <a:t>	 ∝ to the number of atomic transition in the heated matter</a:t>
            </a:r>
          </a:p>
          <a:p>
            <a:r>
              <a:rPr lang="en-US" dirty="0">
                <a:sym typeface="Wingdings" pitchFamily="2" charset="2"/>
              </a:rPr>
              <a:t>		 ∝ to the square of number of atomic levels</a:t>
            </a:r>
          </a:p>
          <a:p>
            <a:endParaRPr lang="en-US" dirty="0">
              <a:sym typeface="Wingdings" pitchFamily="2" charset="2"/>
            </a:endParaRPr>
          </a:p>
          <a:p>
            <a:r>
              <a:rPr lang="en-US" dirty="0">
                <a:sym typeface="Wingdings" pitchFamily="2" charset="2"/>
              </a:rPr>
              <a:t>The opacity of matter containing a small fraction of lanthanides is orders of magnitude larger than one containing iron peak elements</a:t>
            </a:r>
          </a:p>
          <a:p>
            <a:r>
              <a:rPr lang="en-US" dirty="0"/>
              <a:t> </a:t>
            </a:r>
          </a:p>
        </p:txBody>
      </p:sp>
      <p:graphicFrame>
        <p:nvGraphicFramePr>
          <p:cNvPr id="5" name="Diagramma 4">
            <a:extLst>
              <a:ext uri="{FF2B5EF4-FFF2-40B4-BE49-F238E27FC236}">
                <a16:creationId xmlns:a16="http://schemas.microsoft.com/office/drawing/2014/main" id="{477E4733-6E64-7041-9B9C-4C83F9008416}"/>
              </a:ext>
            </a:extLst>
          </p:cNvPr>
          <p:cNvGraphicFramePr/>
          <p:nvPr>
            <p:extLst>
              <p:ext uri="{D42A27DB-BD31-4B8C-83A1-F6EECF244321}">
                <p14:modId xmlns:p14="http://schemas.microsoft.com/office/powerpoint/2010/main" val="1668389393"/>
              </p:ext>
            </p:extLst>
          </p:nvPr>
        </p:nvGraphicFramePr>
        <p:xfrm>
          <a:off x="222421" y="646331"/>
          <a:ext cx="4114801" cy="2644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A264116E-2AEA-8041-BFBB-7DB66D158CAF}"/>
              </a:ext>
            </a:extLst>
          </p:cNvPr>
          <p:cNvSpPr txBox="1"/>
          <p:nvPr/>
        </p:nvSpPr>
        <p:spPr>
          <a:xfrm>
            <a:off x="222421" y="3106011"/>
            <a:ext cx="1841157" cy="2862322"/>
          </a:xfrm>
          <a:prstGeom prst="rect">
            <a:avLst/>
          </a:prstGeom>
          <a:noFill/>
        </p:spPr>
        <p:txBody>
          <a:bodyPr wrap="square" rtlCol="0">
            <a:spAutoFit/>
          </a:bodyPr>
          <a:lstStyle/>
          <a:p>
            <a:r>
              <a:rPr lang="en-US" dirty="0"/>
              <a:t>Powered by radioactive nuclei decays</a:t>
            </a:r>
          </a:p>
          <a:p>
            <a:pPr marL="285750" indent="-285750">
              <a:buFontTx/>
              <a:buChar char="-"/>
            </a:pPr>
            <a:r>
              <a:rPr lang="en-US" dirty="0"/>
              <a:t>Peak luminosity: proportional to their quantity</a:t>
            </a:r>
          </a:p>
          <a:p>
            <a:pPr marL="285750" indent="-285750">
              <a:buFontTx/>
              <a:buChar char="-"/>
            </a:pPr>
            <a:r>
              <a:rPr lang="en-US" b="1" dirty="0">
                <a:solidFill>
                  <a:schemeClr val="accent1"/>
                </a:solidFill>
              </a:rPr>
              <a:t>When is it reached?</a:t>
            </a:r>
          </a:p>
        </p:txBody>
      </p:sp>
      <p:pic>
        <p:nvPicPr>
          <p:cNvPr id="8" name="Immagine 7">
            <a:extLst>
              <a:ext uri="{FF2B5EF4-FFF2-40B4-BE49-F238E27FC236}">
                <a16:creationId xmlns:a16="http://schemas.microsoft.com/office/drawing/2014/main" id="{2D3DD1D9-3105-3444-92A0-EDA8B150DB4E}"/>
              </a:ext>
            </a:extLst>
          </p:cNvPr>
          <p:cNvPicPr>
            <a:picLocks noChangeAspect="1"/>
          </p:cNvPicPr>
          <p:nvPr/>
        </p:nvPicPr>
        <p:blipFill>
          <a:blip r:embed="rId7"/>
          <a:stretch>
            <a:fillRect/>
          </a:stretch>
        </p:blipFill>
        <p:spPr>
          <a:xfrm>
            <a:off x="1633022" y="5789963"/>
            <a:ext cx="6661150" cy="887404"/>
          </a:xfrm>
          <a:prstGeom prst="rect">
            <a:avLst/>
          </a:prstGeom>
        </p:spPr>
      </p:pic>
      <p:sp>
        <p:nvSpPr>
          <p:cNvPr id="9" name="CasellaDiTesto 8">
            <a:extLst>
              <a:ext uri="{FF2B5EF4-FFF2-40B4-BE49-F238E27FC236}">
                <a16:creationId xmlns:a16="http://schemas.microsoft.com/office/drawing/2014/main" id="{1B14D379-BC8F-D24F-9C9F-EFC3C0CEF2B5}"/>
              </a:ext>
            </a:extLst>
          </p:cNvPr>
          <p:cNvSpPr txBox="1"/>
          <p:nvPr/>
        </p:nvSpPr>
        <p:spPr>
          <a:xfrm>
            <a:off x="8529262" y="5477038"/>
            <a:ext cx="2706190" cy="1200329"/>
          </a:xfrm>
          <a:prstGeom prst="rect">
            <a:avLst/>
          </a:prstGeom>
          <a:noFill/>
        </p:spPr>
        <p:txBody>
          <a:bodyPr wrap="none" rtlCol="0">
            <a:spAutoFit/>
          </a:bodyPr>
          <a:lstStyle/>
          <a:p>
            <a:r>
              <a:rPr lang="en-US" dirty="0"/>
              <a:t>Where: </a:t>
            </a:r>
          </a:p>
          <a:p>
            <a:r>
              <a:rPr lang="en-US" dirty="0"/>
              <a:t>𝜅 </a:t>
            </a:r>
            <a:r>
              <a:rPr lang="en-US" dirty="0">
                <a:sym typeface="Wingdings" pitchFamily="2" charset="2"/>
              </a:rPr>
              <a:t> opacity</a:t>
            </a:r>
          </a:p>
          <a:p>
            <a:r>
              <a:rPr lang="en-US" i="1" dirty="0" err="1">
                <a:sym typeface="Wingdings" pitchFamily="2" charset="2"/>
              </a:rPr>
              <a:t>M</a:t>
            </a:r>
            <a:r>
              <a:rPr lang="en-US" baseline="-25000" dirty="0" err="1">
                <a:sym typeface="Wingdings" pitchFamily="2" charset="2"/>
              </a:rPr>
              <a:t>ej</a:t>
            </a:r>
            <a:r>
              <a:rPr lang="en-US" dirty="0">
                <a:sym typeface="Wingdings" pitchFamily="2" charset="2"/>
              </a:rPr>
              <a:t>, </a:t>
            </a:r>
            <a:r>
              <a:rPr lang="en-US" i="1" dirty="0" err="1">
                <a:sym typeface="Wingdings" pitchFamily="2" charset="2"/>
              </a:rPr>
              <a:t>v</a:t>
            </a:r>
            <a:r>
              <a:rPr lang="en-US" baseline="-25000" dirty="0" err="1">
                <a:sym typeface="Wingdings" pitchFamily="2" charset="2"/>
              </a:rPr>
              <a:t>ej</a:t>
            </a:r>
            <a:r>
              <a:rPr lang="en-US" dirty="0">
                <a:sym typeface="Wingdings" pitchFamily="2" charset="2"/>
              </a:rPr>
              <a:t>  mass and speed </a:t>
            </a:r>
          </a:p>
          <a:p>
            <a:r>
              <a:rPr lang="en-US" dirty="0">
                <a:sym typeface="Wingdings" pitchFamily="2" charset="2"/>
              </a:rPr>
              <a:t>of the ejected matter</a:t>
            </a:r>
            <a:endParaRPr lang="en-US" dirty="0"/>
          </a:p>
        </p:txBody>
      </p:sp>
      <p:pic>
        <p:nvPicPr>
          <p:cNvPr id="11" name="Immagine 10">
            <a:extLst>
              <a:ext uri="{FF2B5EF4-FFF2-40B4-BE49-F238E27FC236}">
                <a16:creationId xmlns:a16="http://schemas.microsoft.com/office/drawing/2014/main" id="{C1F92A30-CD27-284A-9083-7F248FCA90E5}"/>
              </a:ext>
            </a:extLst>
          </p:cNvPr>
          <p:cNvPicPr>
            <a:picLocks noChangeAspect="1"/>
          </p:cNvPicPr>
          <p:nvPr/>
        </p:nvPicPr>
        <p:blipFill>
          <a:blip r:embed="rId8"/>
          <a:stretch>
            <a:fillRect/>
          </a:stretch>
        </p:blipFill>
        <p:spPr>
          <a:xfrm>
            <a:off x="5403302" y="4624867"/>
            <a:ext cx="6600568" cy="428850"/>
          </a:xfrm>
          <a:prstGeom prst="rect">
            <a:avLst/>
          </a:prstGeom>
        </p:spPr>
      </p:pic>
      <p:pic>
        <p:nvPicPr>
          <p:cNvPr id="13" name="Immagine 12">
            <a:extLst>
              <a:ext uri="{FF2B5EF4-FFF2-40B4-BE49-F238E27FC236}">
                <a16:creationId xmlns:a16="http://schemas.microsoft.com/office/drawing/2014/main" id="{19ADB93B-9E5D-2548-9DD6-4B0D1FD986BB}"/>
              </a:ext>
            </a:extLst>
          </p:cNvPr>
          <p:cNvPicPr>
            <a:picLocks noChangeAspect="1"/>
          </p:cNvPicPr>
          <p:nvPr/>
        </p:nvPicPr>
        <p:blipFill>
          <a:blip r:embed="rId9"/>
          <a:stretch>
            <a:fillRect/>
          </a:stretch>
        </p:blipFill>
        <p:spPr>
          <a:xfrm>
            <a:off x="8294172" y="959363"/>
            <a:ext cx="3897828" cy="3026853"/>
          </a:xfrm>
          <a:prstGeom prst="rect">
            <a:avLst/>
          </a:prstGeom>
        </p:spPr>
      </p:pic>
      <p:sp>
        <p:nvSpPr>
          <p:cNvPr id="14" name="CasellaDiTesto 13">
            <a:extLst>
              <a:ext uri="{FF2B5EF4-FFF2-40B4-BE49-F238E27FC236}">
                <a16:creationId xmlns:a16="http://schemas.microsoft.com/office/drawing/2014/main" id="{A25020E0-E05B-A645-9401-964AC08A6978}"/>
              </a:ext>
            </a:extLst>
          </p:cNvPr>
          <p:cNvSpPr txBox="1"/>
          <p:nvPr/>
        </p:nvSpPr>
        <p:spPr>
          <a:xfrm>
            <a:off x="9226983" y="3968463"/>
            <a:ext cx="2472152" cy="261610"/>
          </a:xfrm>
          <a:prstGeom prst="rect">
            <a:avLst/>
          </a:prstGeom>
          <a:noFill/>
        </p:spPr>
        <p:txBody>
          <a:bodyPr wrap="none" rtlCol="0">
            <a:spAutoFit/>
          </a:bodyPr>
          <a:lstStyle/>
          <a:p>
            <a:r>
              <a:rPr lang="en-US" sz="1100" dirty="0"/>
              <a:t>The Astrophysical Journal 774 (2013) 25</a:t>
            </a:r>
          </a:p>
        </p:txBody>
      </p:sp>
      <p:sp>
        <p:nvSpPr>
          <p:cNvPr id="15" name="Freccia circolare a destra 14">
            <a:extLst>
              <a:ext uri="{FF2B5EF4-FFF2-40B4-BE49-F238E27FC236}">
                <a16:creationId xmlns:a16="http://schemas.microsoft.com/office/drawing/2014/main" id="{E39BC55D-01B9-8647-A9B1-75D50C88B37D}"/>
              </a:ext>
            </a:extLst>
          </p:cNvPr>
          <p:cNvSpPr/>
          <p:nvPr/>
        </p:nvSpPr>
        <p:spPr>
          <a:xfrm>
            <a:off x="666412" y="5968333"/>
            <a:ext cx="731520" cy="5306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sellaDiTesto 15">
            <a:extLst>
              <a:ext uri="{FF2B5EF4-FFF2-40B4-BE49-F238E27FC236}">
                <a16:creationId xmlns:a16="http://schemas.microsoft.com/office/drawing/2014/main" id="{9D882C9A-13F4-4F41-B838-DE2EF99D34EF}"/>
              </a:ext>
            </a:extLst>
          </p:cNvPr>
          <p:cNvSpPr txBox="1"/>
          <p:nvPr/>
        </p:nvSpPr>
        <p:spPr>
          <a:xfrm>
            <a:off x="2496065" y="3100995"/>
            <a:ext cx="1841157" cy="646331"/>
          </a:xfrm>
          <a:prstGeom prst="rect">
            <a:avLst/>
          </a:prstGeom>
          <a:noFill/>
        </p:spPr>
        <p:txBody>
          <a:bodyPr wrap="square" rtlCol="0">
            <a:spAutoFit/>
          </a:bodyPr>
          <a:lstStyle/>
          <a:p>
            <a:r>
              <a:rPr lang="en-US" dirty="0"/>
              <a:t>Observed using LIGO/VIRGO </a:t>
            </a:r>
            <a:endParaRPr lang="en-US" b="1" dirty="0">
              <a:solidFill>
                <a:schemeClr val="accent1"/>
              </a:solidFill>
            </a:endParaRPr>
          </a:p>
        </p:txBody>
      </p:sp>
    </p:spTree>
    <p:extLst>
      <p:ext uri="{BB962C8B-B14F-4D97-AF65-F5344CB8AC3E}">
        <p14:creationId xmlns:p14="http://schemas.microsoft.com/office/powerpoint/2010/main" val="417215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8FF03840-A550-124B-B7AF-8EA827F214D5}"/>
              </a:ext>
            </a:extLst>
          </p:cNvPr>
          <p:cNvSpPr/>
          <p:nvPr/>
        </p:nvSpPr>
        <p:spPr>
          <a:xfrm>
            <a:off x="3064625" y="29756"/>
            <a:ext cx="6062750" cy="646331"/>
          </a:xfrm>
          <a:prstGeom prst="rect">
            <a:avLst/>
          </a:prstGeom>
        </p:spPr>
        <p:txBody>
          <a:bodyPr wrap="none">
            <a:spAutoFit/>
          </a:bodyPr>
          <a:lstStyle/>
          <a:p>
            <a:r>
              <a:rPr lang="it-IT" sz="3600" b="1" dirty="0" err="1"/>
              <a:t>Kilonovae</a:t>
            </a:r>
            <a:r>
              <a:rPr lang="it-IT" sz="3600" b="1" dirty="0"/>
              <a:t> and </a:t>
            </a:r>
            <a:r>
              <a:rPr lang="it-IT" sz="3600" b="1" dirty="0" err="1"/>
              <a:t>nucleosynthesis</a:t>
            </a:r>
            <a:endParaRPr lang="it-IT" sz="3600" b="1" dirty="0">
              <a:effectLst/>
            </a:endParaRPr>
          </a:p>
        </p:txBody>
      </p:sp>
      <p:pic>
        <p:nvPicPr>
          <p:cNvPr id="5" name="Immagine 4" descr="Immagine che contiene screenshot&#10;&#10;Descrizione generata automaticamente">
            <a:extLst>
              <a:ext uri="{FF2B5EF4-FFF2-40B4-BE49-F238E27FC236}">
                <a16:creationId xmlns:a16="http://schemas.microsoft.com/office/drawing/2014/main" id="{8ECA1E22-51B2-0349-B260-2C836E25C463}"/>
              </a:ext>
            </a:extLst>
          </p:cNvPr>
          <p:cNvPicPr>
            <a:picLocks noChangeAspect="1"/>
          </p:cNvPicPr>
          <p:nvPr/>
        </p:nvPicPr>
        <p:blipFill>
          <a:blip r:embed="rId2"/>
          <a:stretch>
            <a:fillRect/>
          </a:stretch>
        </p:blipFill>
        <p:spPr>
          <a:xfrm>
            <a:off x="2006219" y="676087"/>
            <a:ext cx="8179561" cy="6030251"/>
          </a:xfrm>
          <a:prstGeom prst="rect">
            <a:avLst/>
          </a:prstGeom>
        </p:spPr>
      </p:pic>
      <p:sp>
        <p:nvSpPr>
          <p:cNvPr id="6" name="Rettangolo 5">
            <a:extLst>
              <a:ext uri="{FF2B5EF4-FFF2-40B4-BE49-F238E27FC236}">
                <a16:creationId xmlns:a16="http://schemas.microsoft.com/office/drawing/2014/main" id="{89655F8C-57B6-8447-876A-4E3F3783E094}"/>
              </a:ext>
            </a:extLst>
          </p:cNvPr>
          <p:cNvSpPr/>
          <p:nvPr/>
        </p:nvSpPr>
        <p:spPr>
          <a:xfrm rot="16200000">
            <a:off x="-426048" y="3244333"/>
            <a:ext cx="4196405" cy="369332"/>
          </a:xfrm>
          <a:prstGeom prst="rect">
            <a:avLst/>
          </a:prstGeom>
        </p:spPr>
        <p:txBody>
          <a:bodyPr wrap="none">
            <a:spAutoFit/>
          </a:bodyPr>
          <a:lstStyle/>
          <a:p>
            <a:r>
              <a:rPr lang="it-IT" dirty="0" err="1">
                <a:latin typeface="Times" pitchFamily="2" charset="0"/>
              </a:rPr>
              <a:t>Annu</a:t>
            </a:r>
            <a:r>
              <a:rPr lang="it-IT" dirty="0">
                <a:latin typeface="Times" pitchFamily="2" charset="0"/>
              </a:rPr>
              <a:t>. Rev. </a:t>
            </a:r>
            <a:r>
              <a:rPr lang="it-IT" dirty="0" err="1">
                <a:latin typeface="Times" pitchFamily="2" charset="0"/>
              </a:rPr>
              <a:t>Nucl</a:t>
            </a:r>
            <a:r>
              <a:rPr lang="it-IT" dirty="0">
                <a:latin typeface="Times" pitchFamily="2" charset="0"/>
              </a:rPr>
              <a:t>. Part. Sci. 2016. 66:23–45</a:t>
            </a:r>
            <a:endParaRPr lang="it-IT" dirty="0">
              <a:effectLst/>
              <a:latin typeface="Times" pitchFamily="2" charset="0"/>
            </a:endParaRPr>
          </a:p>
        </p:txBody>
      </p:sp>
    </p:spTree>
    <p:extLst>
      <p:ext uri="{BB962C8B-B14F-4D97-AF65-F5344CB8AC3E}">
        <p14:creationId xmlns:p14="http://schemas.microsoft.com/office/powerpoint/2010/main" val="133444789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10953</TotalTime>
  <Words>1552</Words>
  <Application>Microsoft Macintosh PowerPoint</Application>
  <PresentationFormat>Widescreen</PresentationFormat>
  <Paragraphs>155</Paragraphs>
  <Slides>18</Slides>
  <Notes>5</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18</vt:i4>
      </vt:variant>
    </vt:vector>
  </HeadingPairs>
  <TitlesOfParts>
    <vt:vector size="24" baseType="lpstr">
      <vt:lpstr>Arial</vt:lpstr>
      <vt:lpstr>Calibri</vt:lpstr>
      <vt:lpstr>Calibri Light</vt:lpstr>
      <vt:lpstr>Times</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 SALVATORE LA COGNATA</dc:creator>
  <cp:lastModifiedBy>MARCO SALVATORE LA COGNATA</cp:lastModifiedBy>
  <cp:revision>242</cp:revision>
  <dcterms:created xsi:type="dcterms:W3CDTF">2018-09-11T09:30:02Z</dcterms:created>
  <dcterms:modified xsi:type="dcterms:W3CDTF">2019-10-29T07:20:16Z</dcterms:modified>
</cp:coreProperties>
</file>