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74" r:id="rId4"/>
    <p:sldId id="385" r:id="rId5"/>
    <p:sldId id="371" r:id="rId6"/>
    <p:sldId id="260" r:id="rId7"/>
    <p:sldId id="383" r:id="rId8"/>
    <p:sldId id="384" r:id="rId9"/>
    <p:sldId id="262" r:id="rId10"/>
    <p:sldId id="3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17872-1F2E-4829-8AEB-5E00D013BC71}" v="11" dt="2019-01-31T13:36:34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566" y="5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db3fe70d-5130-456c-bde8-2e067d388dfd" providerId="ADAL" clId="{30B17872-1F2E-4829-8AEB-5E00D013BC71}"/>
    <pc:docChg chg="custSel addSld delSld modSld">
      <pc:chgData name=" " userId="db3fe70d-5130-456c-bde8-2e067d388dfd" providerId="ADAL" clId="{30B17872-1F2E-4829-8AEB-5E00D013BC71}" dt="2019-01-31T13:37:54.244" v="52" actId="114"/>
      <pc:docMkLst>
        <pc:docMk/>
      </pc:docMkLst>
      <pc:sldChg chg="addSp modSp">
        <pc:chgData name=" " userId="db3fe70d-5130-456c-bde8-2e067d388dfd" providerId="ADAL" clId="{30B17872-1F2E-4829-8AEB-5E00D013BC71}" dt="2019-01-31T13:37:54.244" v="52" actId="114"/>
        <pc:sldMkLst>
          <pc:docMk/>
          <pc:sldMk cId="3707454074" sldId="256"/>
        </pc:sldMkLst>
        <pc:spChg chg="mod">
          <ac:chgData name=" " userId="db3fe70d-5130-456c-bde8-2e067d388dfd" providerId="ADAL" clId="{30B17872-1F2E-4829-8AEB-5E00D013BC71}" dt="2019-01-31T13:37:36.185" v="48" actId="122"/>
          <ac:spMkLst>
            <pc:docMk/>
            <pc:sldMk cId="3707454074" sldId="256"/>
            <ac:spMk id="2" creationId="{00000000-0000-0000-0000-000000000000}"/>
          </ac:spMkLst>
        </pc:spChg>
        <pc:spChg chg="add mod">
          <ac:chgData name=" " userId="db3fe70d-5130-456c-bde8-2e067d388dfd" providerId="ADAL" clId="{30B17872-1F2E-4829-8AEB-5E00D013BC71}" dt="2019-01-31T13:37:54.244" v="52" actId="114"/>
          <ac:spMkLst>
            <pc:docMk/>
            <pc:sldMk cId="3707454074" sldId="256"/>
            <ac:spMk id="4" creationId="{00041825-DB94-4CD1-A55D-204FC0951D5F}"/>
          </ac:spMkLst>
        </pc:spChg>
      </pc:sldChg>
      <pc:sldChg chg="addSp delSp modSp add del">
        <pc:chgData name=" " userId="db3fe70d-5130-456c-bde8-2e067d388dfd" providerId="ADAL" clId="{30B17872-1F2E-4829-8AEB-5E00D013BC71}" dt="2019-01-31T13:32:19.522" v="24" actId="2696"/>
        <pc:sldMkLst>
          <pc:docMk/>
          <pc:sldMk cId="800857702" sldId="381"/>
        </pc:sldMkLst>
        <pc:spChg chg="del">
          <ac:chgData name=" " userId="db3fe70d-5130-456c-bde8-2e067d388dfd" providerId="ADAL" clId="{30B17872-1F2E-4829-8AEB-5E00D013BC71}" dt="2019-01-31T13:13:40.793" v="8" actId="478"/>
          <ac:spMkLst>
            <pc:docMk/>
            <pc:sldMk cId="800857702" sldId="381"/>
            <ac:spMk id="2" creationId="{00000000-0000-0000-0000-000000000000}"/>
          </ac:spMkLst>
        </pc:spChg>
        <pc:spChg chg="mod">
          <ac:chgData name=" " userId="db3fe70d-5130-456c-bde8-2e067d388dfd" providerId="ADAL" clId="{30B17872-1F2E-4829-8AEB-5E00D013BC71}" dt="2019-01-31T13:14:08.761" v="22" actId="20577"/>
          <ac:spMkLst>
            <pc:docMk/>
            <pc:sldMk cId="800857702" sldId="381"/>
            <ac:spMk id="3" creationId="{00000000-0000-0000-0000-000000000000}"/>
          </ac:spMkLst>
        </pc:spChg>
        <pc:spChg chg="del">
          <ac:chgData name=" " userId="db3fe70d-5130-456c-bde8-2e067d388dfd" providerId="ADAL" clId="{30B17872-1F2E-4829-8AEB-5E00D013BC71}" dt="2019-01-31T13:13:12.074" v="5" actId="478"/>
          <ac:spMkLst>
            <pc:docMk/>
            <pc:sldMk cId="800857702" sldId="381"/>
            <ac:spMk id="4" creationId="{36D1B99C-1D9B-497A-BB57-CA3154B036E7}"/>
          </ac:spMkLst>
        </pc:spChg>
        <pc:spChg chg="add mod">
          <ac:chgData name=" " userId="db3fe70d-5130-456c-bde8-2e067d388dfd" providerId="ADAL" clId="{30B17872-1F2E-4829-8AEB-5E00D013BC71}" dt="2019-01-31T13:13:42.363" v="9" actId="1076"/>
          <ac:spMkLst>
            <pc:docMk/>
            <pc:sldMk cId="800857702" sldId="381"/>
            <ac:spMk id="9" creationId="{64EB6616-3112-445A-A877-1AF84B608F2F}"/>
          </ac:spMkLst>
        </pc:spChg>
        <pc:picChg chg="del">
          <ac:chgData name=" " userId="db3fe70d-5130-456c-bde8-2e067d388dfd" providerId="ADAL" clId="{30B17872-1F2E-4829-8AEB-5E00D013BC71}" dt="2019-01-31T13:12:56.203" v="1" actId="478"/>
          <ac:picMkLst>
            <pc:docMk/>
            <pc:sldMk cId="800857702" sldId="381"/>
            <ac:picMk id="6" creationId="{00000000-0000-0000-0000-000000000000}"/>
          </ac:picMkLst>
        </pc:picChg>
        <pc:picChg chg="add mod">
          <ac:chgData name=" " userId="db3fe70d-5130-456c-bde8-2e067d388dfd" providerId="ADAL" clId="{30B17872-1F2E-4829-8AEB-5E00D013BC71}" dt="2019-01-31T13:13:46.843" v="10" actId="1076"/>
          <ac:picMkLst>
            <pc:docMk/>
            <pc:sldMk cId="800857702" sldId="381"/>
            <ac:picMk id="7" creationId="{79A22A2F-1B66-4363-8C46-404AD380A327}"/>
          </ac:picMkLst>
        </pc:picChg>
      </pc:sldChg>
      <pc:sldChg chg="add">
        <pc:chgData name=" " userId="db3fe70d-5130-456c-bde8-2e067d388dfd" providerId="ADAL" clId="{30B17872-1F2E-4829-8AEB-5E00D013BC71}" dt="2019-01-31T13:32:16.751" v="23"/>
        <pc:sldMkLst>
          <pc:docMk/>
          <pc:sldMk cId="2457413485" sldId="38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" y="3201"/>
            <a:ext cx="12233329" cy="1825096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/>
              <a:t>Design of PANDORA MAGNETIC Trap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85042" y="2286583"/>
            <a:ext cx="9621915" cy="2876366"/>
          </a:xfrm>
        </p:spPr>
        <p:txBody>
          <a:bodyPr>
            <a:noAutofit/>
          </a:bodyPr>
          <a:lstStyle/>
          <a:p>
            <a:pPr algn="ctr"/>
            <a:endParaRPr lang="it-IT" sz="3500" i="1" dirty="0"/>
          </a:p>
          <a:p>
            <a:pPr algn="ctr"/>
            <a:r>
              <a:rPr lang="it-IT" sz="3200" b="1" i="1" dirty="0"/>
              <a:t>Luigi CELONA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Istituto Nazionale di Fisica Nucleare – Laboratori Nazionali del Sud</a:t>
            </a:r>
          </a:p>
          <a:p>
            <a:pPr algn="ctr"/>
            <a:r>
              <a:rPr lang="it-IT" dirty="0"/>
              <a:t>Via S. Sofia 62, 95123 Catania, ITALY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PANDORA MEETING 30-10-19, Perugia</a:t>
            </a:r>
          </a:p>
        </p:txBody>
      </p:sp>
    </p:spTree>
    <p:extLst>
      <p:ext uri="{BB962C8B-B14F-4D97-AF65-F5344CB8AC3E}">
        <p14:creationId xmlns:p14="http://schemas.microsoft.com/office/powerpoint/2010/main" val="370745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095" y="1811466"/>
            <a:ext cx="10820400" cy="4385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b="1" dirty="0" err="1"/>
              <a:t>What</a:t>
            </a:r>
            <a:r>
              <a:rPr lang="it-IT" sz="3200" b="1" dirty="0"/>
              <a:t> inside Pandora </a:t>
            </a:r>
            <a:r>
              <a:rPr lang="it-IT" sz="3200" b="1" dirty="0" err="1"/>
              <a:t>Jar</a:t>
            </a:r>
            <a:r>
              <a:rPr lang="it-IT" sz="3200" b="1" dirty="0"/>
              <a:t>…???</a:t>
            </a:r>
          </a:p>
          <a:p>
            <a:pPr marL="0" indent="0">
              <a:buNone/>
            </a:pPr>
            <a:endParaRPr lang="it-IT" sz="3200" b="1" dirty="0"/>
          </a:p>
          <a:p>
            <a:pPr marL="0" indent="0">
              <a:buNone/>
            </a:pPr>
            <a:endParaRPr lang="it-IT" sz="3200" b="1" dirty="0"/>
          </a:p>
          <a:p>
            <a:pPr marL="0" indent="0">
              <a:buNone/>
            </a:pPr>
            <a:r>
              <a:rPr lang="it-IT" sz="3200" b="1" dirty="0"/>
              <a:t>    THANKS FOR YOUR ATTENTION!!!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22A2F-1B66-4363-8C46-404AD380A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414" y="525087"/>
            <a:ext cx="3886200" cy="5715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4EB6616-3112-445A-A877-1AF84B60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583" y="689860"/>
            <a:ext cx="8610600" cy="12930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1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16504"/>
            <a:ext cx="8610600" cy="1293028"/>
          </a:xfrm>
        </p:spPr>
        <p:txBody>
          <a:bodyPr/>
          <a:lstStyle/>
          <a:p>
            <a:r>
              <a:rPr lang="it-IT" b="1" i="1" dirty="0"/>
              <a:t>TRAP DEFINTION 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327930"/>
              </p:ext>
            </p:extLst>
          </p:nvPr>
        </p:nvGraphicFramePr>
        <p:xfrm>
          <a:off x="538163" y="1430130"/>
          <a:ext cx="10429875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128681" imgH="3065469" progId="Word.Document.12">
                  <p:embed/>
                </p:oleObj>
              </mc:Choice>
              <mc:Fallback>
                <p:oleObj name="Document" r:id="rId3" imgW="6128681" imgH="3065469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163" y="1430130"/>
                        <a:ext cx="10429875" cy="520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88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0039"/>
            <a:ext cx="8610600" cy="1293028"/>
          </a:xfrm>
        </p:spPr>
        <p:txBody>
          <a:bodyPr/>
          <a:lstStyle/>
          <a:p>
            <a:pPr algn="ctr"/>
            <a:r>
              <a:rPr lang="it-IT" b="1" i="1" dirty="0"/>
              <a:t>POSSIBLE ROADMAP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8772" y="1896256"/>
            <a:ext cx="11279405" cy="4686557"/>
          </a:xfrm>
        </p:spPr>
        <p:txBody>
          <a:bodyPr>
            <a:normAutofit lnSpcReduction="10000"/>
          </a:bodyPr>
          <a:lstStyle/>
          <a:p>
            <a:r>
              <a:rPr lang="it-IT" sz="2400" dirty="0" err="1"/>
              <a:t>Instead</a:t>
            </a:r>
            <a:r>
              <a:rPr lang="it-IT" sz="2400" dirty="0"/>
              <a:t> of a single </a:t>
            </a:r>
            <a:r>
              <a:rPr lang="it-IT" sz="2400" dirty="0" err="1"/>
              <a:t>cryostat</a:t>
            </a:r>
            <a:r>
              <a:rPr lang="it-IT" sz="2400" dirty="0"/>
              <a:t> for the source coils, 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separated</a:t>
            </a:r>
            <a:r>
              <a:rPr lang="it-IT" sz="2400" dirty="0"/>
              <a:t>  </a:t>
            </a:r>
            <a:r>
              <a:rPr lang="it-IT" sz="2400" dirty="0" err="1"/>
              <a:t>cryostats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be </a:t>
            </a:r>
            <a:r>
              <a:rPr lang="it-IT" sz="2400" dirty="0" err="1"/>
              <a:t>used</a:t>
            </a:r>
            <a:r>
              <a:rPr lang="it-IT" sz="2400" dirty="0"/>
              <a:t> for the </a:t>
            </a:r>
            <a:r>
              <a:rPr lang="it-IT" sz="2400" dirty="0" err="1"/>
              <a:t>solenoids</a:t>
            </a:r>
            <a:r>
              <a:rPr lang="it-IT" sz="2400" dirty="0"/>
              <a:t> (</a:t>
            </a:r>
            <a:r>
              <a:rPr lang="it-IT" sz="2400" dirty="0" err="1"/>
              <a:t>symmetrical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) to </a:t>
            </a:r>
            <a:r>
              <a:rPr lang="it-IT" sz="2400" dirty="0" err="1"/>
              <a:t>leave</a:t>
            </a:r>
            <a:r>
              <a:rPr lang="it-IT" sz="2400" dirty="0"/>
              <a:t> in the middle the </a:t>
            </a:r>
            <a:r>
              <a:rPr lang="it-IT" sz="2400" dirty="0" err="1"/>
              <a:t>radial</a:t>
            </a:r>
            <a:r>
              <a:rPr lang="it-IT" sz="2400" dirty="0"/>
              <a:t> access.          </a:t>
            </a:r>
            <a:r>
              <a:rPr lang="it-IT" sz="2400" b="1" i="1" dirty="0" err="1"/>
              <a:t>Higher</a:t>
            </a:r>
            <a:r>
              <a:rPr lang="it-IT" sz="2400" b="1" i="1" dirty="0"/>
              <a:t> cost! </a:t>
            </a:r>
          </a:p>
          <a:p>
            <a:endParaRPr lang="it-IT" sz="2400" dirty="0"/>
          </a:p>
          <a:p>
            <a:r>
              <a:rPr lang="it-IT" sz="2400" dirty="0"/>
              <a:t>To </a:t>
            </a:r>
            <a:r>
              <a:rPr lang="it-IT" sz="2400" dirty="0" err="1"/>
              <a:t>achieve</a:t>
            </a:r>
            <a:r>
              <a:rPr lang="it-IT" sz="2400" dirty="0"/>
              <a:t> the </a:t>
            </a:r>
            <a:r>
              <a:rPr lang="it-IT" sz="2400" dirty="0" err="1"/>
              <a:t>radial</a:t>
            </a:r>
            <a:r>
              <a:rPr lang="it-IT" sz="2400" dirty="0"/>
              <a:t> access </a:t>
            </a:r>
            <a:r>
              <a:rPr lang="it-IT" sz="2400" dirty="0" err="1"/>
              <a:t>through</a:t>
            </a:r>
            <a:r>
              <a:rPr lang="it-IT" sz="2400" dirty="0"/>
              <a:t> the </a:t>
            </a:r>
            <a:r>
              <a:rPr lang="it-IT" sz="2400" dirty="0" err="1"/>
              <a:t>hexapole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strategies </a:t>
            </a:r>
            <a:r>
              <a:rPr lang="it-IT" sz="2400" dirty="0" err="1"/>
              <a:t>may</a:t>
            </a:r>
            <a:r>
              <a:rPr lang="it-IT" sz="2400" dirty="0"/>
              <a:t> be </a:t>
            </a:r>
            <a:r>
              <a:rPr lang="it-IT" sz="2400" dirty="0" err="1"/>
              <a:t>used</a:t>
            </a:r>
            <a:r>
              <a:rPr lang="it-IT" sz="2400" dirty="0"/>
              <a:t> </a:t>
            </a:r>
            <a:r>
              <a:rPr lang="it-IT" sz="2400" dirty="0" err="1"/>
              <a:t>depending</a:t>
            </a:r>
            <a:r>
              <a:rPr lang="it-IT" sz="2400" dirty="0"/>
              <a:t> from the </a:t>
            </a:r>
            <a:r>
              <a:rPr lang="it-IT" sz="2400" dirty="0" err="1"/>
              <a:t>chosen</a:t>
            </a:r>
            <a:r>
              <a:rPr lang="it-IT" sz="2400" dirty="0"/>
              <a:t> </a:t>
            </a:r>
            <a:r>
              <a:rPr lang="it-IT" sz="2400" dirty="0" err="1"/>
              <a:t>technology</a:t>
            </a:r>
            <a:r>
              <a:rPr lang="it-IT" sz="2400" dirty="0"/>
              <a:t>:</a:t>
            </a:r>
          </a:p>
          <a:p>
            <a:endParaRPr lang="it-IT" sz="2400" dirty="0"/>
          </a:p>
          <a:p>
            <a:pPr lvl="1"/>
            <a:r>
              <a:rPr lang="it-IT" sz="2200" dirty="0"/>
              <a:t>If the field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achieved</a:t>
            </a:r>
            <a:r>
              <a:rPr lang="it-IT" sz="2200" dirty="0"/>
              <a:t> </a:t>
            </a:r>
            <a:r>
              <a:rPr lang="it-IT" sz="2200" dirty="0" err="1"/>
              <a:t>through</a:t>
            </a:r>
            <a:r>
              <a:rPr lang="it-IT" sz="2200" dirty="0"/>
              <a:t> PM the </a:t>
            </a:r>
            <a:r>
              <a:rPr lang="it-IT" sz="2200" dirty="0" err="1"/>
              <a:t>degradation</a:t>
            </a:r>
            <a:r>
              <a:rPr lang="it-IT" sz="2200" dirty="0"/>
              <a:t> of the </a:t>
            </a:r>
            <a:r>
              <a:rPr lang="it-IT" sz="2200" dirty="0" err="1"/>
              <a:t>radial</a:t>
            </a:r>
            <a:r>
              <a:rPr lang="it-IT" sz="2200" dirty="0"/>
              <a:t> field due to the </a:t>
            </a:r>
            <a:r>
              <a:rPr lang="it-IT" sz="2200" dirty="0" err="1"/>
              <a:t>empty</a:t>
            </a:r>
            <a:r>
              <a:rPr lang="it-IT" sz="2200" dirty="0"/>
              <a:t> </a:t>
            </a:r>
            <a:r>
              <a:rPr lang="it-IT" sz="2200" dirty="0" err="1"/>
              <a:t>space</a:t>
            </a:r>
            <a:r>
              <a:rPr lang="it-IT" sz="2200" dirty="0"/>
              <a:t> must be </a:t>
            </a:r>
            <a:r>
              <a:rPr lang="it-IT" sz="2200" dirty="0" err="1"/>
              <a:t>estimated</a:t>
            </a:r>
            <a:r>
              <a:rPr lang="it-IT" sz="2200" dirty="0"/>
              <a:t>.</a:t>
            </a:r>
          </a:p>
          <a:p>
            <a:pPr lvl="1"/>
            <a:r>
              <a:rPr lang="it-IT" sz="2200" dirty="0"/>
              <a:t>If the field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achieved</a:t>
            </a:r>
            <a:r>
              <a:rPr lang="it-IT" sz="2200" dirty="0"/>
              <a:t> </a:t>
            </a:r>
            <a:r>
              <a:rPr lang="it-IT" sz="2200" dirty="0" err="1"/>
              <a:t>through</a:t>
            </a:r>
            <a:r>
              <a:rPr lang="it-IT" sz="2200" dirty="0"/>
              <a:t> a coil </a:t>
            </a:r>
            <a:r>
              <a:rPr lang="it-IT" sz="2200" dirty="0" err="1"/>
              <a:t>based</a:t>
            </a:r>
            <a:r>
              <a:rPr lang="it-IT" sz="2200" dirty="0"/>
              <a:t> </a:t>
            </a:r>
            <a:r>
              <a:rPr lang="it-IT" sz="2200" dirty="0" err="1"/>
              <a:t>hexapole</a:t>
            </a:r>
            <a:r>
              <a:rPr lang="it-IT" sz="2200" dirty="0"/>
              <a:t> the </a:t>
            </a:r>
            <a:r>
              <a:rPr lang="it-IT" sz="2200" dirty="0" err="1"/>
              <a:t>space</a:t>
            </a:r>
            <a:r>
              <a:rPr lang="it-IT" sz="2200" dirty="0"/>
              <a:t> </a:t>
            </a:r>
            <a:r>
              <a:rPr lang="it-IT" sz="2200" dirty="0" err="1"/>
              <a:t>between</a:t>
            </a:r>
            <a:r>
              <a:rPr lang="it-IT" sz="2200" dirty="0"/>
              <a:t> the </a:t>
            </a:r>
            <a:r>
              <a:rPr lang="it-IT" sz="2200" dirty="0" err="1"/>
              <a:t>conductors</a:t>
            </a:r>
            <a:r>
              <a:rPr lang="it-IT" sz="2200" dirty="0"/>
              <a:t> </a:t>
            </a:r>
            <a:r>
              <a:rPr lang="it-IT" sz="2200" dirty="0" err="1"/>
              <a:t>may</a:t>
            </a:r>
            <a:r>
              <a:rPr lang="it-IT" sz="2200" dirty="0"/>
              <a:t> be </a:t>
            </a:r>
            <a:r>
              <a:rPr lang="it-IT" sz="2200" dirty="0" err="1"/>
              <a:t>used</a:t>
            </a:r>
            <a:r>
              <a:rPr lang="it-IT" sz="2200" dirty="0"/>
              <a:t>   </a:t>
            </a:r>
          </a:p>
          <a:p>
            <a:pPr lvl="1"/>
            <a:r>
              <a:rPr lang="it-IT" sz="2200" dirty="0"/>
              <a:t>In </a:t>
            </a:r>
            <a:r>
              <a:rPr lang="it-IT" sz="2200" dirty="0" err="1"/>
              <a:t>any</a:t>
            </a:r>
            <a:r>
              <a:rPr lang="it-IT" sz="2200" dirty="0"/>
              <a:t> case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better</a:t>
            </a:r>
            <a:r>
              <a:rPr lang="it-IT" sz="2200" dirty="0"/>
              <a:t> to </a:t>
            </a:r>
            <a:r>
              <a:rPr lang="it-IT" sz="2200" dirty="0" err="1"/>
              <a:t>keep</a:t>
            </a:r>
            <a:r>
              <a:rPr lang="it-IT" sz="2200" dirty="0"/>
              <a:t> the </a:t>
            </a:r>
            <a:r>
              <a:rPr lang="it-IT" sz="2200" dirty="0" err="1"/>
              <a:t>chamber</a:t>
            </a:r>
            <a:r>
              <a:rPr lang="it-IT" sz="2200" dirty="0"/>
              <a:t> </a:t>
            </a:r>
            <a:r>
              <a:rPr lang="it-IT" sz="2200" dirty="0" err="1"/>
              <a:t>separated</a:t>
            </a:r>
            <a:r>
              <a:rPr lang="it-IT" sz="2200" dirty="0"/>
              <a:t> from the </a:t>
            </a:r>
            <a:r>
              <a:rPr lang="it-IT" sz="2200" dirty="0" err="1"/>
              <a:t>radial</a:t>
            </a:r>
            <a:r>
              <a:rPr lang="it-IT" sz="2200" dirty="0"/>
              <a:t> </a:t>
            </a:r>
            <a:r>
              <a:rPr lang="it-IT" sz="2200" dirty="0" err="1"/>
              <a:t>magnetic</a:t>
            </a:r>
            <a:r>
              <a:rPr lang="it-IT" sz="2200" dirty="0"/>
              <a:t> system.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D74348A-7706-4B83-975C-8FB80BA2BAD9}"/>
              </a:ext>
            </a:extLst>
          </p:cNvPr>
          <p:cNvSpPr/>
          <p:nvPr/>
        </p:nvSpPr>
        <p:spPr>
          <a:xfrm>
            <a:off x="4537331" y="2556850"/>
            <a:ext cx="580709" cy="17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A584A-46F5-4F4C-A541-B9C628728459}"/>
              </a:ext>
            </a:extLst>
          </p:cNvPr>
          <p:cNvSpPr/>
          <p:nvPr/>
        </p:nvSpPr>
        <p:spPr>
          <a:xfrm>
            <a:off x="308772" y="138816"/>
            <a:ext cx="2868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Bologna 31/01/2019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081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AEFD-3527-48A7-A72F-2CB6DEE8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84" y="1520022"/>
            <a:ext cx="2852316" cy="3458377"/>
          </a:xfrm>
        </p:spPr>
        <p:txBody>
          <a:bodyPr/>
          <a:lstStyle/>
          <a:p>
            <a:r>
              <a:rPr lang="it-IT" dirty="0"/>
              <a:t>GEANT4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E972-D2B8-4349-9FBE-507AAA3BA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018" y="349101"/>
            <a:ext cx="8559998" cy="64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2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7" name="Picture 21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14" name="Immagine 5">
            <a:extLst>
              <a:ext uri="{FF2B5EF4-FFF2-40B4-BE49-F238E27FC236}">
                <a16:creationId xmlns:a16="http://schemas.microsoft.com/office/drawing/2014/main" id="{0AFE753D-62FD-4CEF-A5CD-D7A77C7FA8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5" r="39842" b="1"/>
          <a:stretch/>
        </p:blipFill>
        <p:spPr>
          <a:xfrm>
            <a:off x="20" y="14014"/>
            <a:ext cx="6095980" cy="6843986"/>
          </a:xfrm>
          <a:prstGeom prst="rect">
            <a:avLst/>
          </a:prstGeom>
        </p:spPr>
      </p:pic>
      <p:pic>
        <p:nvPicPr>
          <p:cNvPr id="15" name="Immagin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A30362D-186F-4028-AFB1-C29B936913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r="39769" b="1"/>
          <a:stretch/>
        </p:blipFill>
        <p:spPr>
          <a:xfrm>
            <a:off x="6096000" y="-9320"/>
            <a:ext cx="609600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E6376F-7B8B-434B-936E-BEF5D103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576" y="86574"/>
            <a:ext cx="4931228" cy="6272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Hypothesis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94C5C6-D547-4AAD-BB24-2C2145197138}"/>
              </a:ext>
            </a:extLst>
          </p:cNvPr>
          <p:cNvSpPr/>
          <p:nvPr/>
        </p:nvSpPr>
        <p:spPr>
          <a:xfrm>
            <a:off x="286138" y="1760481"/>
            <a:ext cx="11815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STATUS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Identified</a:t>
            </a:r>
            <a:r>
              <a:rPr lang="it-IT" dirty="0"/>
              <a:t> company: CRYOGENIC (SIGMAPHI </a:t>
            </a:r>
            <a:r>
              <a:rPr lang="it-IT" dirty="0" err="1"/>
              <a:t>rejected</a:t>
            </a:r>
            <a:r>
              <a:rPr lang="it-IT" dirty="0"/>
              <a:t>) to </a:t>
            </a:r>
            <a:r>
              <a:rPr lang="it-IT" dirty="0" err="1"/>
              <a:t>realize</a:t>
            </a:r>
            <a:r>
              <a:rPr lang="it-IT" dirty="0"/>
              <a:t> the </a:t>
            </a:r>
            <a:r>
              <a:rPr lang="it-IT" dirty="0" err="1"/>
              <a:t>axial</a:t>
            </a:r>
            <a:r>
              <a:rPr lang="it-IT" dirty="0"/>
              <a:t> coils and </a:t>
            </a:r>
            <a:r>
              <a:rPr lang="it-IT" dirty="0" err="1"/>
              <a:t>budgetary</a:t>
            </a:r>
            <a:r>
              <a:rPr lang="it-IT" dirty="0"/>
              <a:t> quote </a:t>
            </a:r>
            <a:r>
              <a:rPr lang="it-IT" dirty="0" err="1"/>
              <a:t>received</a:t>
            </a:r>
            <a:r>
              <a:rPr lang="it-IT" dirty="0"/>
              <a:t>;</a:t>
            </a:r>
          </a:p>
          <a:p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Company </a:t>
            </a:r>
            <a:r>
              <a:rPr lang="it-IT" b="1" dirty="0" err="1"/>
              <a:t>not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for the </a:t>
            </a:r>
            <a:r>
              <a:rPr lang="it-IT" dirty="0" err="1"/>
              <a:t>realization</a:t>
            </a:r>
            <a:r>
              <a:rPr lang="it-IT" dirty="0"/>
              <a:t> of the RT </a:t>
            </a:r>
            <a:r>
              <a:rPr lang="it-IT" dirty="0" err="1"/>
              <a:t>copper</a:t>
            </a:r>
            <a:r>
              <a:rPr lang="it-IT" dirty="0"/>
              <a:t> </a:t>
            </a:r>
            <a:r>
              <a:rPr lang="it-IT" dirty="0" err="1"/>
              <a:t>hexapole</a:t>
            </a:r>
            <a:r>
              <a:rPr lang="it-IT" dirty="0"/>
              <a:t>: CRYOGENIC </a:t>
            </a:r>
            <a:r>
              <a:rPr lang="it-IT" dirty="0" err="1"/>
              <a:t>rejected</a:t>
            </a:r>
            <a:r>
              <a:rPr lang="it-IT" dirty="0"/>
              <a:t>, SIGMAPHI after a </a:t>
            </a:r>
            <a:r>
              <a:rPr lang="it-IT" dirty="0" err="1"/>
              <a:t>couple</a:t>
            </a:r>
            <a:r>
              <a:rPr lang="it-IT" dirty="0"/>
              <a:t> of interactions </a:t>
            </a:r>
            <a:r>
              <a:rPr lang="it-IT" dirty="0" err="1"/>
              <a:t>rejected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for the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shape</a:t>
            </a:r>
            <a:r>
              <a:rPr lang="it-IT" dirty="0"/>
              <a:t> of the </a:t>
            </a:r>
            <a:r>
              <a:rPr lang="it-IT" dirty="0" err="1"/>
              <a:t>structure</a:t>
            </a:r>
            <a:r>
              <a:rPr lang="it-IT" dirty="0"/>
              <a:t> and </a:t>
            </a:r>
            <a:r>
              <a:rPr lang="it-IT" dirty="0" err="1"/>
              <a:t>mainly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the </a:t>
            </a:r>
            <a:r>
              <a:rPr lang="it-IT" dirty="0" err="1"/>
              <a:t>too</a:t>
            </a:r>
            <a:r>
              <a:rPr lang="it-IT" dirty="0"/>
              <a:t> high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BE91A6-9CA6-4E91-A52F-52AA5497051E}"/>
              </a:ext>
            </a:extLst>
          </p:cNvPr>
          <p:cNvGrpSpPr/>
          <p:nvPr/>
        </p:nvGrpSpPr>
        <p:grpSpPr>
          <a:xfrm>
            <a:off x="279917" y="4511247"/>
            <a:ext cx="11815666" cy="1419237"/>
            <a:chOff x="279917" y="4511247"/>
            <a:chExt cx="11815666" cy="14192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E04A89-CBC6-4C6A-BE31-3AC7A7F5431F}"/>
                </a:ext>
              </a:extLst>
            </p:cNvPr>
            <p:cNvSpPr/>
            <p:nvPr/>
          </p:nvSpPr>
          <p:spPr>
            <a:xfrm>
              <a:off x="279917" y="5561152"/>
              <a:ext cx="118156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/>
                <a:t>Two </a:t>
              </a:r>
              <a:r>
                <a:rPr lang="it-IT" dirty="0" err="1"/>
                <a:t>choices</a:t>
              </a:r>
              <a:r>
                <a:rPr lang="it-IT" dirty="0"/>
                <a:t>: PM </a:t>
              </a:r>
              <a:r>
                <a:rPr lang="it-IT" dirty="0" err="1"/>
                <a:t>magnets</a:t>
              </a:r>
              <a:r>
                <a:rPr lang="it-IT" dirty="0"/>
                <a:t>  and </a:t>
              </a:r>
              <a:r>
                <a:rPr lang="it-IT" dirty="0" err="1"/>
                <a:t>fully</a:t>
              </a:r>
              <a:r>
                <a:rPr lang="it-IT" dirty="0"/>
                <a:t> SC </a:t>
              </a:r>
              <a:r>
                <a:rPr lang="it-IT" dirty="0" err="1"/>
                <a:t>magnet</a:t>
              </a:r>
              <a:r>
                <a:rPr lang="it-IT" dirty="0"/>
                <a:t> with multiple port </a:t>
              </a:r>
              <a:r>
                <a:rPr lang="it-IT" dirty="0" err="1"/>
                <a:t>cryostat</a:t>
              </a:r>
              <a:r>
                <a:rPr lang="it-IT" dirty="0"/>
                <a:t>. 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E7D59128-3D34-46B3-92CF-6CE414AE4E54}"/>
                </a:ext>
              </a:extLst>
            </p:cNvPr>
            <p:cNvSpPr/>
            <p:nvPr/>
          </p:nvSpPr>
          <p:spPr>
            <a:xfrm>
              <a:off x="5813754" y="4511247"/>
              <a:ext cx="561392" cy="1082351"/>
            </a:xfrm>
            <a:prstGeom prst="downArrow">
              <a:avLst/>
            </a:prstGeom>
            <a:solidFill>
              <a:schemeClr val="tx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02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73549" y="764372"/>
            <a:ext cx="7251027" cy="1432289"/>
          </a:xfrm>
        </p:spPr>
        <p:txBody>
          <a:bodyPr>
            <a:normAutofit/>
          </a:bodyPr>
          <a:lstStyle/>
          <a:p>
            <a:r>
              <a:rPr lang="it-IT" sz="4000" b="1" i="1" dirty="0"/>
              <a:t>TRAP Choices#1 </a:t>
            </a:r>
            <a:r>
              <a:rPr lang="it-IT" sz="4000" b="1" i="1" dirty="0" err="1"/>
              <a:t>Fully</a:t>
            </a:r>
            <a:r>
              <a:rPr lang="it-IT" sz="4000" b="1" i="1" dirty="0"/>
              <a:t> SC </a:t>
            </a:r>
            <a:r>
              <a:rPr lang="it-IT" sz="4000" b="1" i="1" dirty="0" err="1"/>
              <a:t>Lhe</a:t>
            </a:r>
            <a:r>
              <a:rPr lang="it-IT" sz="4000" b="1" i="1" dirty="0"/>
              <a:t> FREE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3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45D2201-73E7-4755-B6F5-35BAA5A8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139950"/>
            <a:ext cx="7454077" cy="4237485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/>
              <a:t>Trap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feasible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the 350 mm </a:t>
            </a:r>
            <a:r>
              <a:rPr lang="it-IT" sz="2000" dirty="0" err="1"/>
              <a:t>warm</a:t>
            </a:r>
            <a:r>
              <a:rPr lang="it-IT" sz="2000" dirty="0"/>
              <a:t> bore </a:t>
            </a:r>
            <a:r>
              <a:rPr lang="it-IT" sz="2000" dirty="0" err="1"/>
              <a:t>implies</a:t>
            </a:r>
            <a:r>
              <a:rPr lang="it-IT" sz="2000" dirty="0"/>
              <a:t> </a:t>
            </a:r>
            <a:r>
              <a:rPr lang="it-IT" sz="2000" dirty="0" err="1"/>
              <a:t>conductors</a:t>
            </a:r>
            <a:r>
              <a:rPr lang="it-IT" sz="2000" dirty="0"/>
              <a:t> of 300 H with </a:t>
            </a:r>
            <a:r>
              <a:rPr lang="it-IT" sz="2000" dirty="0" err="1"/>
              <a:t>stored</a:t>
            </a:r>
            <a:r>
              <a:rPr lang="it-IT" sz="2000" dirty="0"/>
              <a:t> energy of 1 MJ circa. </a:t>
            </a:r>
          </a:p>
          <a:p>
            <a:r>
              <a:rPr lang="it-IT" sz="2000" dirty="0"/>
              <a:t>If </a:t>
            </a:r>
            <a:r>
              <a:rPr lang="it-IT" sz="2000" dirty="0" err="1"/>
              <a:t>three</a:t>
            </a:r>
            <a:r>
              <a:rPr lang="it-IT" sz="2000" dirty="0"/>
              <a:t> separate </a:t>
            </a:r>
            <a:r>
              <a:rPr lang="it-IT" sz="2000" dirty="0" err="1"/>
              <a:t>cryostats</a:t>
            </a:r>
            <a:r>
              <a:rPr lang="it-IT" sz="2000" dirty="0"/>
              <a:t> are </a:t>
            </a:r>
            <a:r>
              <a:rPr lang="it-IT" sz="2000" dirty="0" err="1"/>
              <a:t>used</a:t>
            </a:r>
            <a:r>
              <a:rPr lang="it-IT" sz="2000" dirty="0"/>
              <a:t>, the force </a:t>
            </a:r>
            <a:r>
              <a:rPr lang="it-IT" sz="2000" dirty="0" err="1"/>
              <a:t>containement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much</a:t>
            </a:r>
            <a:r>
              <a:rPr lang="it-IT" sz="2000" dirty="0"/>
              <a:t> more </a:t>
            </a:r>
            <a:r>
              <a:rPr lang="it-IT" sz="2000" dirty="0" err="1"/>
              <a:t>complex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</a:t>
            </a:r>
            <a:r>
              <a:rPr lang="it-IT" sz="2000" dirty="0" err="1"/>
              <a:t>putting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together</a:t>
            </a:r>
            <a:r>
              <a:rPr lang="it-IT" sz="2000" dirty="0"/>
              <a:t> </a:t>
            </a:r>
            <a:r>
              <a:rPr lang="it-IT" sz="2000" dirty="0" err="1"/>
              <a:t>within</a:t>
            </a:r>
            <a:r>
              <a:rPr lang="it-IT" sz="2000" dirty="0"/>
              <a:t> the </a:t>
            </a:r>
            <a:r>
              <a:rPr lang="it-IT" sz="2000" dirty="0" err="1"/>
              <a:t>same</a:t>
            </a:r>
            <a:r>
              <a:rPr lang="it-IT" sz="2000" dirty="0"/>
              <a:t> </a:t>
            </a:r>
            <a:r>
              <a:rPr lang="it-IT" sz="2000" dirty="0" err="1"/>
              <a:t>cryostat</a:t>
            </a:r>
            <a:r>
              <a:rPr lang="it-IT" sz="2000" dirty="0"/>
              <a:t>. Cost of </a:t>
            </a:r>
            <a:r>
              <a:rPr lang="it-IT" sz="2000" dirty="0" err="1"/>
              <a:t>ancillary</a:t>
            </a:r>
            <a:r>
              <a:rPr lang="it-IT" sz="2000" dirty="0"/>
              <a:t> </a:t>
            </a:r>
            <a:r>
              <a:rPr lang="it-IT" sz="2000" dirty="0" err="1"/>
              <a:t>equipment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higher</a:t>
            </a:r>
            <a:r>
              <a:rPr lang="it-IT" sz="2000" dirty="0"/>
              <a:t>.</a:t>
            </a:r>
          </a:p>
          <a:p>
            <a:r>
              <a:rPr lang="en-US" sz="2000" dirty="0"/>
              <a:t>A possible idea would be to put all the magnetic system in the same cryostat, keeping the lines of sight requested.</a:t>
            </a:r>
          </a:p>
          <a:p>
            <a:r>
              <a:rPr lang="en-US" sz="2000" dirty="0"/>
              <a:t>Such solution implies the use of windows at the two ends od the line (inner and outer radii). May this affect the detection? </a:t>
            </a:r>
          </a:p>
          <a:p>
            <a:r>
              <a:rPr lang="en-US" sz="2000" dirty="0"/>
              <a:t>If so, pipes should cross the cryostat together with the  insulation. Much more complex and expensive to do but still possible.    </a:t>
            </a:r>
          </a:p>
        </p:txBody>
      </p:sp>
    </p:spTree>
    <p:extLst>
      <p:ext uri="{BB962C8B-B14F-4D97-AF65-F5344CB8AC3E}">
        <p14:creationId xmlns:p14="http://schemas.microsoft.com/office/powerpoint/2010/main" val="1302260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A3F16E-CC60-4737-8CBB-9568A351D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90507" y="764372"/>
            <a:ext cx="7434070" cy="1432289"/>
          </a:xfrm>
        </p:spPr>
        <p:txBody>
          <a:bodyPr>
            <a:normAutofit/>
          </a:bodyPr>
          <a:lstStyle/>
          <a:p>
            <a:r>
              <a:rPr lang="it-IT" sz="4000" b="1" i="1"/>
              <a:t>TRAP Choices#1 </a:t>
            </a:r>
            <a:r>
              <a:rPr lang="it-IT" sz="4000" b="1" i="1" err="1"/>
              <a:t>Fully</a:t>
            </a:r>
            <a:r>
              <a:rPr lang="it-IT" sz="4000" b="1" i="1"/>
              <a:t> SC </a:t>
            </a:r>
            <a:r>
              <a:rPr lang="it-IT" sz="4000" b="1" i="1" err="1"/>
              <a:t>Lhe</a:t>
            </a:r>
            <a:r>
              <a:rPr lang="it-IT" sz="4000" b="1" i="1"/>
              <a:t> FREE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DABE73-66EA-42B0-AB0A-9FB1C0AD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4917B9-5D95-4999-9E13-3568EDD4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5D2201-73E7-4755-B6F5-35BAA5A8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2628900"/>
            <a:ext cx="7886984" cy="3930650"/>
          </a:xfrm>
        </p:spPr>
        <p:txBody>
          <a:bodyPr>
            <a:normAutofit/>
          </a:bodyPr>
          <a:lstStyle/>
          <a:p>
            <a:r>
              <a:rPr lang="it-IT" sz="2000" dirty="0" err="1"/>
              <a:t>Hexapole</a:t>
            </a:r>
            <a:r>
              <a:rPr lang="it-IT" sz="2000" dirty="0"/>
              <a:t> </a:t>
            </a:r>
            <a:r>
              <a:rPr lang="it-IT" sz="2000" dirty="0" err="1"/>
              <a:t>should</a:t>
            </a:r>
            <a:r>
              <a:rPr lang="it-IT" sz="2000" dirty="0"/>
              <a:t> be </a:t>
            </a:r>
            <a:r>
              <a:rPr lang="it-IT" sz="2000" dirty="0" err="1"/>
              <a:t>longer</a:t>
            </a:r>
            <a:r>
              <a:rPr lang="it-IT" sz="2000" dirty="0"/>
              <a:t> </a:t>
            </a:r>
            <a:r>
              <a:rPr lang="it-IT" sz="2000" dirty="0" err="1"/>
              <a:t>than</a:t>
            </a:r>
            <a:r>
              <a:rPr lang="it-IT" sz="2000" dirty="0"/>
              <a:t> the 800mm to </a:t>
            </a:r>
            <a:r>
              <a:rPr lang="it-IT" sz="2000" dirty="0" err="1"/>
              <a:t>avoid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the maximum field due to </a:t>
            </a:r>
            <a:r>
              <a:rPr lang="it-IT" sz="2000" dirty="0" err="1"/>
              <a:t>solenoids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in </a:t>
            </a:r>
            <a:r>
              <a:rPr lang="it-IT" sz="2000" dirty="0" err="1"/>
              <a:t>coincidence</a:t>
            </a:r>
            <a:r>
              <a:rPr lang="it-IT" sz="2000" dirty="0"/>
              <a:t> with the </a:t>
            </a:r>
            <a:r>
              <a:rPr lang="it-IT" sz="2000" dirty="0" err="1"/>
              <a:t>hex</a:t>
            </a:r>
            <a:r>
              <a:rPr lang="it-IT" sz="2000" dirty="0"/>
              <a:t> </a:t>
            </a:r>
            <a:r>
              <a:rPr lang="it-IT" sz="2000" dirty="0" err="1"/>
              <a:t>bends</a:t>
            </a:r>
            <a:r>
              <a:rPr lang="it-IT" sz="2000" dirty="0"/>
              <a:t>. </a:t>
            </a:r>
          </a:p>
          <a:p>
            <a:r>
              <a:rPr lang="en-US" sz="2000" dirty="0"/>
              <a:t>A possible solution to mitigate force on hexapole is to decrease the radius of the coil that means a reduction of warm bore. A </a:t>
            </a:r>
            <a:r>
              <a:rPr lang="en-US" sz="2000" dirty="0" err="1"/>
              <a:t>resaobale</a:t>
            </a:r>
            <a:r>
              <a:rPr lang="en-US" sz="2000" dirty="0"/>
              <a:t> value proposed by CRYOGENIC is 300 mm.</a:t>
            </a:r>
          </a:p>
          <a:p>
            <a:r>
              <a:rPr lang="en-US" sz="2000" b="1" dirty="0"/>
              <a:t>DETAILED STUDY IS NEEDED BEFORE TO START THE CONSTRUCTION</a:t>
            </a:r>
            <a:r>
              <a:rPr lang="en-US" sz="2000" dirty="0"/>
              <a:t>. </a:t>
            </a:r>
          </a:p>
          <a:p>
            <a:r>
              <a:rPr lang="en-US" sz="2000" dirty="0"/>
              <a:t>Actually the estimation is 1.5-1-7 M€ for the entire system with 350 mm bore and 20% savings with 300 mm bore.</a:t>
            </a:r>
          </a:p>
          <a:p>
            <a:r>
              <a:rPr lang="en-US" sz="2000" dirty="0"/>
              <a:t>The goal is to have the trap design for half 2020. </a:t>
            </a:r>
          </a:p>
        </p:txBody>
      </p:sp>
    </p:spTree>
    <p:extLst>
      <p:ext uri="{BB962C8B-B14F-4D97-AF65-F5344CB8AC3E}">
        <p14:creationId xmlns:p14="http://schemas.microsoft.com/office/powerpoint/2010/main" val="2989972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it-IT" sz="4000" b="1" i="1"/>
              <a:t>TRAP Choices#2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45D2201-73E7-4755-B6F5-35BAA5A8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 lnSpcReduction="10000"/>
          </a:bodyPr>
          <a:lstStyle/>
          <a:p>
            <a:r>
              <a:rPr lang="it-IT" sz="2400" dirty="0" err="1"/>
              <a:t>Same</a:t>
            </a:r>
            <a:r>
              <a:rPr lang="it-IT" sz="2400" dirty="0"/>
              <a:t> </a:t>
            </a:r>
            <a:r>
              <a:rPr lang="it-IT" sz="2400" dirty="0" err="1"/>
              <a:t>configuration</a:t>
            </a:r>
            <a:r>
              <a:rPr lang="it-IT" sz="2400" dirty="0"/>
              <a:t> of trap#1, </a:t>
            </a:r>
            <a:r>
              <a:rPr lang="it-IT" sz="2400" dirty="0" err="1"/>
              <a:t>but</a:t>
            </a:r>
            <a:r>
              <a:rPr lang="it-IT" sz="2400" dirty="0"/>
              <a:t> with </a:t>
            </a:r>
            <a:r>
              <a:rPr lang="it-IT" sz="2400" dirty="0" err="1"/>
              <a:t>permanent</a:t>
            </a:r>
            <a:r>
              <a:rPr lang="it-IT" sz="2400" dirty="0"/>
              <a:t> </a:t>
            </a:r>
            <a:r>
              <a:rPr lang="it-IT" sz="2400" dirty="0" err="1"/>
              <a:t>magnets</a:t>
            </a:r>
            <a:r>
              <a:rPr lang="it-IT" sz="2400" dirty="0"/>
              <a:t> </a:t>
            </a:r>
            <a:r>
              <a:rPr lang="it-IT" sz="2400" dirty="0" err="1"/>
              <a:t>instead</a:t>
            </a:r>
            <a:r>
              <a:rPr lang="it-IT" sz="2400" dirty="0"/>
              <a:t> of SC </a:t>
            </a:r>
            <a:r>
              <a:rPr lang="it-IT" sz="2400" dirty="0" err="1"/>
              <a:t>hexapole</a:t>
            </a:r>
            <a:r>
              <a:rPr lang="it-IT" sz="2400" dirty="0"/>
              <a:t>. </a:t>
            </a:r>
          </a:p>
          <a:p>
            <a:r>
              <a:rPr lang="it-IT" sz="2400" dirty="0"/>
              <a:t>The idea </a:t>
            </a:r>
            <a:r>
              <a:rPr lang="it-IT" sz="2400" dirty="0" err="1"/>
              <a:t>would</a:t>
            </a:r>
            <a:r>
              <a:rPr lang="it-IT" sz="2400" dirty="0"/>
              <a:t> be the </a:t>
            </a:r>
            <a:r>
              <a:rPr lang="it-IT" sz="2400" dirty="0" err="1"/>
              <a:t>insertion</a:t>
            </a:r>
            <a:r>
              <a:rPr lang="it-IT" sz="2400" dirty="0"/>
              <a:t> of the </a:t>
            </a:r>
            <a:r>
              <a:rPr lang="it-IT" sz="2400" dirty="0" err="1"/>
              <a:t>magnets</a:t>
            </a:r>
            <a:r>
              <a:rPr lang="it-IT" sz="2400" dirty="0"/>
              <a:t> inside the </a:t>
            </a:r>
            <a:r>
              <a:rPr lang="it-IT" sz="2400" dirty="0" err="1"/>
              <a:t>cryostat</a:t>
            </a:r>
            <a:r>
              <a:rPr lang="it-IT" sz="2400" dirty="0"/>
              <a:t>. </a:t>
            </a:r>
            <a:r>
              <a:rPr lang="it-IT" sz="2400" dirty="0" err="1"/>
              <a:t>Compounds</a:t>
            </a:r>
            <a:r>
              <a:rPr lang="it-IT" sz="2400" dirty="0"/>
              <a:t> </a:t>
            </a:r>
            <a:r>
              <a:rPr lang="it-IT" sz="2400" dirty="0" err="1"/>
              <a:t>able</a:t>
            </a:r>
            <a:r>
              <a:rPr lang="it-IT" sz="2400" dirty="0"/>
              <a:t> to work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cryogenic</a:t>
            </a:r>
            <a:r>
              <a:rPr lang="it-IT" sz="2400" dirty="0"/>
              <a:t> </a:t>
            </a:r>
            <a:r>
              <a:rPr lang="it-IT" sz="2400" dirty="0" err="1"/>
              <a:t>regimes</a:t>
            </a:r>
            <a:r>
              <a:rPr lang="it-IT" sz="2400" dirty="0"/>
              <a:t> are </a:t>
            </a:r>
            <a:r>
              <a:rPr lang="it-IT" sz="2400" dirty="0" err="1"/>
              <a:t>available</a:t>
            </a:r>
            <a:r>
              <a:rPr lang="it-IT" sz="2400" dirty="0"/>
              <a:t> from VACUUMSCHMELZE.</a:t>
            </a:r>
          </a:p>
          <a:p>
            <a:r>
              <a:rPr lang="it-IT" sz="2400" dirty="0"/>
              <a:t>Cost of the </a:t>
            </a:r>
            <a:r>
              <a:rPr lang="it-IT" sz="2400" dirty="0" err="1"/>
              <a:t>realization</a:t>
            </a:r>
            <a:r>
              <a:rPr lang="it-IT" sz="2400" dirty="0"/>
              <a:t> of the </a:t>
            </a:r>
            <a:r>
              <a:rPr lang="it-IT" sz="2400" dirty="0" err="1"/>
              <a:t>hexapole</a:t>
            </a:r>
            <a:r>
              <a:rPr lang="it-IT" sz="2400" dirty="0"/>
              <a:t> </a:t>
            </a:r>
            <a:r>
              <a:rPr lang="it-IT" sz="2400" dirty="0" err="1"/>
              <a:t>should</a:t>
            </a:r>
            <a:r>
              <a:rPr lang="it-IT" sz="2400" dirty="0"/>
              <a:t> be 900 k€ circa (for a </a:t>
            </a:r>
            <a:r>
              <a:rPr lang="it-IT" sz="2400" dirty="0" err="1"/>
              <a:t>warm</a:t>
            </a:r>
            <a:r>
              <a:rPr lang="it-IT" sz="2400" dirty="0"/>
              <a:t> bore of 350 mm)</a:t>
            </a:r>
          </a:p>
          <a:p>
            <a:r>
              <a:rPr lang="it-IT" sz="2400" dirty="0"/>
              <a:t>Integration inside the </a:t>
            </a:r>
            <a:r>
              <a:rPr lang="it-IT" sz="2400" dirty="0" err="1"/>
              <a:t>cryostat</a:t>
            </a:r>
            <a:r>
              <a:rPr lang="it-IT" sz="2400" dirty="0"/>
              <a:t> </a:t>
            </a:r>
            <a:r>
              <a:rPr lang="it-IT" sz="2400" dirty="0" err="1"/>
              <a:t>possible</a:t>
            </a:r>
            <a:r>
              <a:rPr lang="it-IT" sz="2400" dirty="0"/>
              <a:t>.</a:t>
            </a:r>
          </a:p>
          <a:p>
            <a:r>
              <a:rPr lang="it-IT" sz="2400" dirty="0" err="1"/>
              <a:t>Interfaces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to be </a:t>
            </a:r>
            <a:r>
              <a:rPr lang="it-IT" sz="2400" dirty="0" err="1"/>
              <a:t>well</a:t>
            </a:r>
            <a:r>
              <a:rPr lang="it-IT" sz="2400" dirty="0"/>
              <a:t> </a:t>
            </a:r>
            <a:r>
              <a:rPr lang="it-IT" sz="2400" dirty="0" err="1"/>
              <a:t>studied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9464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0039"/>
            <a:ext cx="8610600" cy="1293028"/>
          </a:xfrm>
        </p:spPr>
        <p:txBody>
          <a:bodyPr/>
          <a:lstStyle/>
          <a:p>
            <a:r>
              <a:rPr lang="it-IT" b="1" i="1" dirty="0"/>
              <a:t>NEXT STEPS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095" y="1811466"/>
            <a:ext cx="10820400" cy="4385551"/>
          </a:xfrm>
        </p:spPr>
        <p:txBody>
          <a:bodyPr>
            <a:normAutofit/>
          </a:bodyPr>
          <a:lstStyle/>
          <a:p>
            <a:r>
              <a:rPr lang="it-IT" sz="2400" dirty="0"/>
              <a:t>Cost and </a:t>
            </a:r>
            <a:r>
              <a:rPr lang="it-IT" sz="2400" dirty="0" err="1"/>
              <a:t>complexity</a:t>
            </a:r>
            <a:r>
              <a:rPr lang="it-IT" sz="2400" dirty="0"/>
              <a:t> of the </a:t>
            </a:r>
            <a:r>
              <a:rPr lang="it-IT" sz="2400" dirty="0" err="1"/>
              <a:t>trap</a:t>
            </a:r>
            <a:r>
              <a:rPr lang="it-IT" sz="2400" dirty="0"/>
              <a:t> </a:t>
            </a:r>
            <a:r>
              <a:rPr lang="it-IT" sz="2400" dirty="0" err="1"/>
              <a:t>strongly</a:t>
            </a:r>
            <a:r>
              <a:rPr lang="it-IT" sz="2400" dirty="0"/>
              <a:t> </a:t>
            </a:r>
            <a:r>
              <a:rPr lang="it-IT" sz="2400" dirty="0" err="1"/>
              <a:t>depends</a:t>
            </a:r>
            <a:r>
              <a:rPr lang="it-IT" sz="2400" dirty="0"/>
              <a:t> from </a:t>
            </a:r>
            <a:r>
              <a:rPr lang="it-IT" sz="2400" dirty="0" err="1"/>
              <a:t>warm</a:t>
            </a:r>
            <a:r>
              <a:rPr lang="it-IT" sz="2400" dirty="0"/>
              <a:t> bore </a:t>
            </a:r>
            <a:r>
              <a:rPr lang="it-IT" sz="2400" dirty="0" err="1"/>
              <a:t>radius</a:t>
            </a:r>
            <a:endParaRPr lang="it-IT" sz="2400" dirty="0"/>
          </a:p>
          <a:p>
            <a:r>
              <a:rPr lang="it-IT" sz="2400" dirty="0"/>
              <a:t>A </a:t>
            </a:r>
            <a:r>
              <a:rPr lang="it-IT" sz="2400" dirty="0" err="1"/>
              <a:t>detailed</a:t>
            </a:r>
            <a:r>
              <a:rPr lang="it-IT" sz="2400" dirty="0"/>
              <a:t> </a:t>
            </a:r>
            <a:r>
              <a:rPr lang="it-IT" sz="2400" dirty="0" err="1"/>
              <a:t>cryogenic</a:t>
            </a:r>
            <a:r>
              <a:rPr lang="it-IT" sz="2400" dirty="0"/>
              <a:t> design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to </a:t>
            </a:r>
            <a:r>
              <a:rPr lang="it-IT" sz="2400" dirty="0" err="1"/>
              <a:t>define</a:t>
            </a:r>
            <a:r>
              <a:rPr lang="it-IT" sz="2400" dirty="0"/>
              <a:t> the </a:t>
            </a:r>
            <a:r>
              <a:rPr lang="it-IT" sz="2400" dirty="0" err="1"/>
              <a:t>trap</a:t>
            </a:r>
            <a:r>
              <a:rPr lang="it-IT" sz="2400" dirty="0"/>
              <a:t> </a:t>
            </a:r>
            <a:r>
              <a:rPr lang="it-IT" sz="2400" dirty="0" err="1"/>
              <a:t>both</a:t>
            </a:r>
            <a:r>
              <a:rPr lang="it-IT" sz="2400" dirty="0"/>
              <a:t> if PM or SC coils </a:t>
            </a:r>
            <a:r>
              <a:rPr lang="it-IT" sz="2400" dirty="0" err="1"/>
              <a:t>will</a:t>
            </a:r>
            <a:r>
              <a:rPr lang="it-IT" sz="2400" dirty="0"/>
              <a:t> be </a:t>
            </a:r>
            <a:r>
              <a:rPr lang="it-IT" sz="2400" dirty="0" err="1"/>
              <a:t>employed</a:t>
            </a:r>
            <a:r>
              <a:rPr lang="it-IT" sz="2400" dirty="0"/>
              <a:t> for the </a:t>
            </a:r>
            <a:r>
              <a:rPr lang="it-IT" sz="2400" dirty="0" err="1"/>
              <a:t>hexapole</a:t>
            </a:r>
            <a:r>
              <a:rPr lang="it-IT" sz="2400" dirty="0"/>
              <a:t>.</a:t>
            </a:r>
          </a:p>
          <a:p>
            <a:r>
              <a:rPr lang="it-IT" sz="2400" dirty="0" err="1"/>
              <a:t>Administrative</a:t>
            </a:r>
            <a:r>
              <a:rPr lang="it-IT" sz="2400" dirty="0"/>
              <a:t> </a:t>
            </a:r>
            <a:r>
              <a:rPr lang="it-IT" sz="2400" dirty="0" err="1"/>
              <a:t>issues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Trap design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expected</a:t>
            </a:r>
            <a:r>
              <a:rPr lang="it-IT" sz="2400" dirty="0"/>
              <a:t> for 06/2020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4423" t="8872" r="4741" b="11012"/>
          <a:stretch/>
        </p:blipFill>
        <p:spPr>
          <a:xfrm>
            <a:off x="6738178" y="3554490"/>
            <a:ext cx="4542096" cy="31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9166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610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Scia di vapore</vt:lpstr>
      <vt:lpstr>Microsoft Word Document</vt:lpstr>
      <vt:lpstr>Design of PANDORA MAGNETIC Trap</vt:lpstr>
      <vt:lpstr>TRAP DEFINTION </vt:lpstr>
      <vt:lpstr>POSSIBLE ROADMAP</vt:lpstr>
      <vt:lpstr>GEANT4</vt:lpstr>
      <vt:lpstr>First Hypothesis</vt:lpstr>
      <vt:lpstr>TRAP Choices#1 Fully SC Lhe FREE</vt:lpstr>
      <vt:lpstr>TRAP Choices#1 Fully SC Lhe FREE</vt:lpstr>
      <vt:lpstr>TRAP Choices#2 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PANDORA MAGNETIC Trap</dc:title>
  <dc:creator>Luigi Celona</dc:creator>
  <cp:lastModifiedBy>Luigi Celona</cp:lastModifiedBy>
  <cp:revision>5</cp:revision>
  <dcterms:created xsi:type="dcterms:W3CDTF">2019-10-30T14:14:42Z</dcterms:created>
  <dcterms:modified xsi:type="dcterms:W3CDTF">2019-10-30T14:46:23Z</dcterms:modified>
</cp:coreProperties>
</file>