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7"/>
  </p:notesMasterIdLst>
  <p:sldIdLst>
    <p:sldId id="387" r:id="rId3"/>
    <p:sldId id="483" r:id="rId4"/>
    <p:sldId id="481" r:id="rId5"/>
    <p:sldId id="484" r:id="rId6"/>
    <p:sldId id="350" r:id="rId7"/>
    <p:sldId id="399" r:id="rId8"/>
    <p:sldId id="305" r:id="rId9"/>
    <p:sldId id="371" r:id="rId10"/>
    <p:sldId id="495" r:id="rId11"/>
    <p:sldId id="420" r:id="rId12"/>
    <p:sldId id="310" r:id="rId13"/>
    <p:sldId id="493" r:id="rId14"/>
    <p:sldId id="314" r:id="rId15"/>
    <p:sldId id="433" r:id="rId16"/>
    <p:sldId id="437" r:id="rId17"/>
    <p:sldId id="494" r:id="rId18"/>
    <p:sldId id="450" r:id="rId19"/>
    <p:sldId id="452" r:id="rId20"/>
    <p:sldId id="491" r:id="rId21"/>
    <p:sldId id="466" r:id="rId22"/>
    <p:sldId id="467" r:id="rId23"/>
    <p:sldId id="468" r:id="rId24"/>
    <p:sldId id="479" r:id="rId25"/>
    <p:sldId id="472" r:id="rId26"/>
    <p:sldId id="473" r:id="rId27"/>
    <p:sldId id="474" r:id="rId28"/>
    <p:sldId id="475" r:id="rId29"/>
    <p:sldId id="486" r:id="rId30"/>
    <p:sldId id="487" r:id="rId31"/>
    <p:sldId id="488" r:id="rId32"/>
    <p:sldId id="489" r:id="rId33"/>
    <p:sldId id="490" r:id="rId34"/>
    <p:sldId id="476" r:id="rId35"/>
    <p:sldId id="4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2DFF00"/>
    <a:srgbClr val="2DF580"/>
    <a:srgbClr val="FFFF00"/>
    <a:srgbClr val="FFF201"/>
    <a:srgbClr val="FFEE01"/>
    <a:srgbClr val="FAEE01"/>
    <a:srgbClr val="FAEEB0"/>
    <a:srgbClr val="66FF33"/>
    <a:srgbClr val="80E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533" autoAdjust="0"/>
  </p:normalViewPr>
  <p:slideViewPr>
    <p:cSldViewPr snapToGrid="0">
      <p:cViewPr varScale="1">
        <p:scale>
          <a:sx n="114" d="100"/>
          <a:sy n="114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Galatà" userId="d0e2bc78-e085-4585-8b51-222440d702ae" providerId="ADAL" clId="{B1AD3A2C-23CB-47E3-B670-9C98D808A70E}"/>
    <pc:docChg chg="modSld">
      <pc:chgData name="Alessio Galatà" userId="d0e2bc78-e085-4585-8b51-222440d702ae" providerId="ADAL" clId="{B1AD3A2C-23CB-47E3-B670-9C98D808A70E}" dt="2019-10-29T15:29:38.794" v="19" actId="1036"/>
      <pc:docMkLst>
        <pc:docMk/>
      </pc:docMkLst>
      <pc:sldChg chg="modSp">
        <pc:chgData name="Alessio Galatà" userId="d0e2bc78-e085-4585-8b51-222440d702ae" providerId="ADAL" clId="{B1AD3A2C-23CB-47E3-B670-9C98D808A70E}" dt="2019-10-29T15:29:38.794" v="19" actId="1036"/>
        <pc:sldMkLst>
          <pc:docMk/>
          <pc:sldMk cId="4126739169" sldId="350"/>
        </pc:sldMkLst>
        <pc:spChg chg="mod">
          <ac:chgData name="Alessio Galatà" userId="d0e2bc78-e085-4585-8b51-222440d702ae" providerId="ADAL" clId="{B1AD3A2C-23CB-47E3-B670-9C98D808A70E}" dt="2019-10-29T15:28:19.219" v="17" actId="790"/>
          <ac:spMkLst>
            <pc:docMk/>
            <pc:sldMk cId="4126739169" sldId="350"/>
            <ac:spMk id="48" creationId="{00000000-0000-0000-0000-000000000000}"/>
          </ac:spMkLst>
        </pc:spChg>
        <pc:spChg chg="mod">
          <ac:chgData name="Alessio Galatà" userId="d0e2bc78-e085-4585-8b51-222440d702ae" providerId="ADAL" clId="{B1AD3A2C-23CB-47E3-B670-9C98D808A70E}" dt="2019-10-29T15:29:38.794" v="19" actId="1036"/>
          <ac:spMkLst>
            <pc:docMk/>
            <pc:sldMk cId="4126739169" sldId="350"/>
            <ac:spMk id="69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DC9C-71FF-4332-A554-10FDFB86E8A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0DD6-DBD2-4F5B-AB1B-CD19523D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ECR-CB used</a:t>
            </a:r>
            <a:r>
              <a:rPr lang="en-US" baseline="0" dirty="0"/>
              <a:t> in ISOL facilities to boost the charge states of RIB allowing post acceleration</a:t>
            </a:r>
          </a:p>
          <a:p>
            <a:r>
              <a:rPr lang="en-US" baseline="0" dirty="0" err="1"/>
              <a:t>Charatteristics</a:t>
            </a:r>
            <a:r>
              <a:rPr lang="en-US" baseline="0" dirty="0"/>
              <a:t>: </a:t>
            </a:r>
            <a:r>
              <a:rPr lang="en-US" baseline="0" dirty="0" err="1"/>
              <a:t>tau_CB</a:t>
            </a:r>
            <a:r>
              <a:rPr lang="en-US" baseline="0" dirty="0"/>
              <a:t>, eps, &lt;q&gt;</a:t>
            </a:r>
          </a:p>
          <a:p>
            <a:r>
              <a:rPr lang="en-US" baseline="0" dirty="0"/>
              <a:t>Important parameter: </a:t>
            </a:r>
            <a:r>
              <a:rPr lang="en-US" baseline="0" dirty="0" err="1"/>
              <a:t>deltaV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0DD6-DBD2-4F5B-AB1B-CD19523D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2019/09/02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Alessio Galatà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2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7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428" y="1826122"/>
            <a:ext cx="7887146" cy="4350990"/>
          </a:xfrm>
          <a:prstGeom prst="rect">
            <a:avLst/>
          </a:prstGeom>
        </p:spPr>
        <p:txBody>
          <a:bodyPr/>
          <a:lstStyle>
            <a:lvl1pPr>
              <a:buClr>
                <a:srgbClr val="7030A0"/>
              </a:buClr>
              <a:defRPr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lvl1pPr>
            <a:lvl2pPr>
              <a:buClr>
                <a:srgbClr val="7030A0"/>
              </a:buClr>
              <a:defRPr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lvl2pPr>
            <a:lvl3pPr>
              <a:buClr>
                <a:srgbClr val="7030A0"/>
              </a:buClr>
              <a:defRPr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lvl3pPr>
            <a:lvl4pPr>
              <a:buClr>
                <a:srgbClr val="7030A0"/>
              </a:buClr>
              <a:defRPr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lvl4pPr>
            <a:lvl5pPr>
              <a:buClr>
                <a:srgbClr val="7030A0"/>
              </a:buClr>
              <a:defRPr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titolo 1"/>
          <p:cNvSpPr>
            <a:spLocks noGrp="1"/>
          </p:cNvSpPr>
          <p:nvPr>
            <p:ph type="title"/>
          </p:nvPr>
        </p:nvSpPr>
        <p:spPr>
          <a:xfrm>
            <a:off x="-256033" y="144577"/>
            <a:ext cx="9433657" cy="79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buClr>
                <a:srgbClr val="7030A0"/>
              </a:buClr>
              <a:defRPr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427" y="1826122"/>
            <a:ext cx="3889995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8" y="1826122"/>
            <a:ext cx="3889996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itolo 1"/>
          <p:cNvSpPr>
            <a:spLocks noGrp="1"/>
          </p:cNvSpPr>
          <p:nvPr>
            <p:ph type="title"/>
          </p:nvPr>
        </p:nvSpPr>
        <p:spPr>
          <a:xfrm>
            <a:off x="-144828" y="100189"/>
            <a:ext cx="9433657" cy="79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9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544" y="1681014"/>
            <a:ext cx="3868787" cy="823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65" b="1"/>
            </a:lvl1pPr>
            <a:lvl2pPr marL="241093" indent="0">
              <a:buNone/>
              <a:defRPr sz="1055" b="1"/>
            </a:lvl2pPr>
            <a:lvl3pPr marL="482186" indent="0">
              <a:buNone/>
              <a:defRPr sz="949" b="1"/>
            </a:lvl3pPr>
            <a:lvl4pPr marL="723279" indent="0">
              <a:buNone/>
              <a:defRPr sz="844" b="1"/>
            </a:lvl4pPr>
            <a:lvl5pPr marL="964372" indent="0">
              <a:buNone/>
              <a:defRPr sz="844" b="1"/>
            </a:lvl5pPr>
            <a:lvl6pPr marL="1205465" indent="0">
              <a:buNone/>
              <a:defRPr sz="844" b="1"/>
            </a:lvl6pPr>
            <a:lvl7pPr marL="1446558" indent="0">
              <a:buNone/>
              <a:defRPr sz="844" b="1"/>
            </a:lvl7pPr>
            <a:lvl8pPr marL="1687651" indent="0">
              <a:buNone/>
              <a:defRPr sz="844" b="1"/>
            </a:lvl8pPr>
            <a:lvl9pPr marL="1928744" indent="0">
              <a:buNone/>
              <a:defRPr sz="844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544" y="2504778"/>
            <a:ext cx="3868787" cy="3684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8928" y="1681014"/>
            <a:ext cx="3887762" cy="823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65" b="1"/>
            </a:lvl1pPr>
            <a:lvl2pPr marL="241093" indent="0">
              <a:buNone/>
              <a:defRPr sz="1055" b="1"/>
            </a:lvl2pPr>
            <a:lvl3pPr marL="482186" indent="0">
              <a:buNone/>
              <a:defRPr sz="949" b="1"/>
            </a:lvl3pPr>
            <a:lvl4pPr marL="723279" indent="0">
              <a:buNone/>
              <a:defRPr sz="844" b="1"/>
            </a:lvl4pPr>
            <a:lvl5pPr marL="964372" indent="0">
              <a:buNone/>
              <a:defRPr sz="844" b="1"/>
            </a:lvl5pPr>
            <a:lvl6pPr marL="1205465" indent="0">
              <a:buNone/>
              <a:defRPr sz="844" b="1"/>
            </a:lvl6pPr>
            <a:lvl7pPr marL="1446558" indent="0">
              <a:buNone/>
              <a:defRPr sz="844" b="1"/>
            </a:lvl7pPr>
            <a:lvl8pPr marL="1687651" indent="0">
              <a:buNone/>
              <a:defRPr sz="844" b="1"/>
            </a:lvl8pPr>
            <a:lvl9pPr marL="1928744" indent="0">
              <a:buNone/>
              <a:defRPr sz="844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8928" y="2504778"/>
            <a:ext cx="3887762" cy="3684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-144828" y="100189"/>
            <a:ext cx="9433657" cy="79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428" y="1826122"/>
            <a:ext cx="7887146" cy="43509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itolo 1"/>
          <p:cNvSpPr>
            <a:spLocks noGrp="1"/>
          </p:cNvSpPr>
          <p:nvPr>
            <p:ph type="title"/>
          </p:nvPr>
        </p:nvSpPr>
        <p:spPr>
          <a:xfrm>
            <a:off x="-144828" y="100189"/>
            <a:ext cx="9433657" cy="79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3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2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5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9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89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2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71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4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5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0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3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1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6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4690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49FCBD-6707-4DBD-9C0F-A7618C05CB1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56026" y="6356350"/>
            <a:ext cx="20319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885895" y="6356350"/>
            <a:ext cx="3009530" cy="365125"/>
          </a:xfrm>
          <a:prstGeom prst="rect">
            <a:avLst/>
          </a:prstGeom>
        </p:spPr>
        <p:txBody>
          <a:bodyPr/>
          <a:lstStyle/>
          <a:p>
            <a:fld id="{CE6584B4-71B3-444F-ACA4-D7786AC5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9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 userDrawn="1"/>
        </p:nvSpPr>
        <p:spPr>
          <a:xfrm>
            <a:off x="246909" y="561490"/>
            <a:ext cx="8648516" cy="5766030"/>
          </a:xfrm>
          <a:prstGeom prst="roundRect">
            <a:avLst>
              <a:gd name="adj" fmla="val 7121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2019/09/02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Alessio Galatà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FFF0-C6F3-4393-8CDF-A4E422D1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98" r:id="rId12"/>
    <p:sldLayoutId id="2147483700" r:id="rId13"/>
    <p:sldLayoutId id="2147483701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MV Boli" panose="02000500030200090000" pitchFamily="2" charset="0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Alessio Galatà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Pandora meeting, Bologna 31/01/2019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9540" y="2147584"/>
            <a:ext cx="9036896" cy="1098956"/>
          </a:xfrm>
        </p:spPr>
        <p:txBody>
          <a:bodyPr anchor="ctr">
            <a:noAutofit/>
          </a:bodyPr>
          <a:lstStyle/>
          <a:p>
            <a:r>
              <a:rPr lang="en-US" sz="5000" b="1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PLASMA MODELLING</a:t>
            </a:r>
            <a:endParaRPr lang="en-GB" sz="5000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</a:endParaRPr>
          </a:p>
        </p:txBody>
      </p:sp>
      <p:pic>
        <p:nvPicPr>
          <p:cNvPr id="10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43" y="708548"/>
            <a:ext cx="1440000" cy="983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1" name="Immagin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5091"/>
          <a:stretch/>
        </p:blipFill>
        <p:spPr>
          <a:xfrm>
            <a:off x="465237" y="708548"/>
            <a:ext cx="1440000" cy="1036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5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" b="98964" l="1887" r="97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9604" y="3462560"/>
            <a:ext cx="1140284" cy="3636000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670809" y="3458693"/>
            <a:ext cx="57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A. Galatà on behalf of the PANDORA collaboration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1335556" y="4044058"/>
            <a:ext cx="64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PANDORA: measuring beta-decays in plasmas, Perugia 3o/10/2019</a:t>
            </a:r>
          </a:p>
        </p:txBody>
      </p:sp>
    </p:spTree>
    <p:extLst>
      <p:ext uri="{BB962C8B-B14F-4D97-AF65-F5344CB8AC3E}">
        <p14:creationId xmlns:p14="http://schemas.microsoft.com/office/powerpoint/2010/main" val="174576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 bwMode="auto">
          <a:xfrm>
            <a:off x="2268160" y="5454407"/>
            <a:ext cx="1905922" cy="652706"/>
          </a:xfrm>
          <a:prstGeom prst="round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u="none" strike="noStrike" cap="none" normalizeH="0" baseline="0">
              <a:solidFill>
                <a:srgbClr val="00000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1791186" y="4056261"/>
            <a:ext cx="2837656" cy="652706"/>
          </a:xfrm>
          <a:prstGeom prst="round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u="none" strike="noStrike" cap="none" normalizeH="0" baseline="0">
              <a:solidFill>
                <a:srgbClr val="00000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1803755" y="2643228"/>
            <a:ext cx="2809560" cy="652706"/>
          </a:xfrm>
          <a:prstGeom prst="round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u="none" strike="noStrike" cap="none" normalizeH="0" baseline="0">
              <a:solidFill>
                <a:srgbClr val="00000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5257104" y="2405585"/>
            <a:ext cx="3045077" cy="3507206"/>
          </a:xfrm>
          <a:prstGeom prst="roundRect">
            <a:avLst>
              <a:gd name="adj" fmla="val 529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u="none" strike="noStrike" cap="none" normalizeH="0" baseline="0">
              <a:solidFill>
                <a:srgbClr val="00000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118" y="2195417"/>
            <a:ext cx="453650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Slowing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down time </a:t>
            </a:r>
            <a:r>
              <a:rPr lang="el-GR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τ</a:t>
            </a:r>
            <a:r>
              <a:rPr lang="it-IT" sz="2000" baseline="-25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</a:t>
            </a:r>
          </a:p>
        </p:txBody>
      </p:sp>
      <p:pic>
        <p:nvPicPr>
          <p:cNvPr id="1026" name="Picture 2" descr="F:\Google Drive\DOTTORATO\Presentazione finale\tau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333" y="2705374"/>
            <a:ext cx="2668403" cy="532800"/>
          </a:xfrm>
          <a:prstGeom prst="rect">
            <a:avLst/>
          </a:prstGeom>
          <a:noFill/>
        </p:spPr>
      </p:pic>
      <p:pic>
        <p:nvPicPr>
          <p:cNvPr id="1027" name="Picture 3" descr="F:\Google Drive\DOTTORATO\Presentazione finale\tau_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5069" y="4118169"/>
            <a:ext cx="2726932" cy="532800"/>
          </a:xfrm>
          <a:prstGeom prst="rect">
            <a:avLst/>
          </a:prstGeom>
          <a:noFill/>
        </p:spPr>
      </p:pic>
      <p:pic>
        <p:nvPicPr>
          <p:cNvPr id="1028" name="Picture 4" descr="F:\Google Drive\DOTTORATO\Presentazione finale\tau_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8535" y="5512667"/>
            <a:ext cx="1800000" cy="5341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3118" y="4901460"/>
            <a:ext cx="453650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Energy equilibrium time </a:t>
            </a:r>
            <a:r>
              <a:rPr lang="el-GR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τ</a:t>
            </a:r>
            <a:r>
              <a:rPr lang="it-IT" sz="2000" baseline="-25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118" y="3629819"/>
            <a:ext cx="453650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90° Diffusion time </a:t>
            </a:r>
            <a:r>
              <a:rPr lang="el-GR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τ</a:t>
            </a:r>
            <a:r>
              <a:rPr lang="it-IT" sz="2000" baseline="-25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</a:t>
            </a:r>
          </a:p>
        </p:txBody>
      </p:sp>
      <p:pic>
        <p:nvPicPr>
          <p:cNvPr id="1029" name="Picture 5" descr="F:\Google Drive\DOTTORATO\Capitoli Tesi\CAPITOLI\Tesi_final\tim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8408" y="2471808"/>
            <a:ext cx="2880000" cy="33819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4212" y="5950204"/>
            <a:ext cx="35283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n</a:t>
            </a:r>
            <a:r>
              <a:rPr lang="it-IT" sz="14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</a:t>
            </a:r>
            <a:r>
              <a:rPr lang="it-IT" sz="1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=2.6*10</a:t>
            </a:r>
            <a:r>
              <a:rPr lang="it-IT" sz="1400" baseline="30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+18</a:t>
            </a:r>
            <a:r>
              <a:rPr lang="it-IT" sz="1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m</a:t>
            </a:r>
            <a:r>
              <a:rPr lang="it-IT" sz="1400" baseline="30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-3</a:t>
            </a:r>
            <a:r>
              <a:rPr lang="it-IT" sz="1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,</a:t>
            </a:r>
            <a:r>
              <a:rPr lang="it-IT" sz="1400" baseline="30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  <a:r>
              <a:rPr lang="it-IT" sz="1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KT=1 eV, &lt;z&gt;=3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4252" y="1978255"/>
            <a:ext cx="2808312" cy="40862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baseline="30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85</a:t>
            </a:r>
            <a:r>
              <a: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Rb</a:t>
            </a:r>
            <a:r>
              <a:rPr lang="it-IT" baseline="30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1+</a:t>
            </a:r>
            <a:r>
              <a: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in oxygen plasma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5316350" y="4592202"/>
            <a:ext cx="2325960" cy="408623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x=1</a:t>
            </a:r>
          </a:p>
        </p:txBody>
      </p:sp>
      <p:cxnSp>
        <p:nvCxnSpPr>
          <p:cNvPr id="5" name="Connettore 1 4"/>
          <p:cNvCxnSpPr/>
          <p:nvPr/>
        </p:nvCxnSpPr>
        <p:spPr>
          <a:xfrm flipH="1" flipV="1">
            <a:off x="6312023" y="4855157"/>
            <a:ext cx="8878" cy="58685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CHARACTERISTIC TIMES</a:t>
            </a: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385819" y="574552"/>
            <a:ext cx="8372364" cy="900000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THEORY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2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385819" y="584077"/>
            <a:ext cx="8372364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THE NUMERICAL CODE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329" y="2058444"/>
            <a:ext cx="7887146" cy="4350990"/>
          </a:xfrm>
        </p:spPr>
        <p:txBody>
          <a:bodyPr>
            <a:normAutofit/>
          </a:bodyPr>
          <a:lstStyle/>
          <a:p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</a:rPr>
              <a:t>Forward Difference method</a:t>
            </a: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391584" y="2750320"/>
            <a:ext cx="66080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v(t+1)=v(t) + a*T</a:t>
            </a:r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step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  <a:sym typeface="Wingdings" pitchFamily="2" charset="2"/>
              </a:rPr>
              <a:t> 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x(t+1)=x(t)+ v(t+1)*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T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step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</p:txBody>
      </p:sp>
      <p:pic>
        <p:nvPicPr>
          <p:cNvPr id="5" name="Picture 2" descr="F:\Google Drive\DOTTORATO\Presentazione finale\logo_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3843" y="1918651"/>
            <a:ext cx="1440000" cy="1031724"/>
          </a:xfrm>
          <a:prstGeom prst="rect">
            <a:avLst/>
          </a:prstGeom>
          <a:noFill/>
        </p:spPr>
      </p:pic>
      <p:sp>
        <p:nvSpPr>
          <p:cNvPr id="18" name="TextBox 15"/>
          <p:cNvSpPr txBox="1"/>
          <p:nvPr/>
        </p:nvSpPr>
        <p:spPr>
          <a:xfrm>
            <a:off x="3284739" y="5959400"/>
            <a:ext cx="55110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*Journal of </a:t>
            </a:r>
            <a:r>
              <a:rPr lang="it-IT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Comp</a:t>
            </a:r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. </a:t>
            </a:r>
            <a:r>
              <a:rPr lang="it-IT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Phys</a:t>
            </a:r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. 138, 563-584 (1997) </a:t>
            </a:r>
          </a:p>
        </p:txBody>
      </p:sp>
      <p:sp>
        <p:nvSpPr>
          <p:cNvPr id="19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IMPLEMENTATION OF COULOMB COLLISIONS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1873044" y="4246323"/>
            <a:ext cx="5397913" cy="442674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l-GR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Δ</a:t>
            </a:r>
            <a:r>
              <a:rPr lang="it-IT" sz="2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v</a:t>
            </a:r>
            <a:r>
              <a:rPr lang="it-IT" sz="2000" baseline="-25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Lang</a:t>
            </a:r>
            <a:r>
              <a:rPr lang="it-IT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= v(t+1)-v(t)= - </a:t>
            </a:r>
            <a:r>
              <a:rPr lang="el-GR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ν</a:t>
            </a:r>
            <a:r>
              <a:rPr lang="it-IT" sz="2000" baseline="-25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</a:t>
            </a:r>
            <a:r>
              <a:rPr lang="it-IT" sz="2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v</a:t>
            </a:r>
            <a:r>
              <a:rPr lang="it-IT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(t)*</a:t>
            </a:r>
            <a:r>
              <a:rPr lang="it-IT" sz="2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</a:t>
            </a:r>
            <a:r>
              <a:rPr lang="it-IT" sz="2000" baseline="-25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step</a:t>
            </a:r>
            <a:r>
              <a:rPr lang="it-IT" sz="2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+v</a:t>
            </a:r>
            <a:r>
              <a:rPr lang="it-IT" sz="2000" baseline="30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rand</a:t>
            </a:r>
            <a:endParaRPr lang="it-IT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5" name="Segnaposto contenuto 2"/>
          <p:cNvSpPr txBox="1">
            <a:spLocks/>
          </p:cNvSpPr>
          <p:nvPr/>
        </p:nvSpPr>
        <p:spPr>
          <a:xfrm>
            <a:off x="492840" y="3678841"/>
            <a:ext cx="8174909" cy="38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Collisions implemented through the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sym typeface="Wingdings" panose="05000000000000000000" pitchFamily="2" charset="2"/>
              </a:rPr>
              <a:t>Langevin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sym typeface="Wingdings" panose="05000000000000000000" pitchFamily="2" charset="2"/>
              </a:rPr>
              <a:t> Equation*</a:t>
            </a:r>
            <a:endParaRPr lang="en-US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340365" y="5162608"/>
            <a:ext cx="18942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DIFFUSION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717386" y="5171479"/>
            <a:ext cx="23113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SLOWING DOWN</a:t>
            </a:r>
          </a:p>
        </p:txBody>
      </p:sp>
      <p:sp>
        <p:nvSpPr>
          <p:cNvPr id="2" name="Ovale 1"/>
          <p:cNvSpPr/>
          <p:nvPr/>
        </p:nvSpPr>
        <p:spPr>
          <a:xfrm>
            <a:off x="4840910" y="4313443"/>
            <a:ext cx="425930" cy="35308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cxnSp>
        <p:nvCxnSpPr>
          <p:cNvPr id="30" name="Connettore 2 29"/>
          <p:cNvCxnSpPr>
            <a:stCxn id="2" idx="2"/>
          </p:cNvCxnSpPr>
          <p:nvPr/>
        </p:nvCxnSpPr>
        <p:spPr>
          <a:xfrm flipH="1">
            <a:off x="2969138" y="4489983"/>
            <a:ext cx="1871772" cy="65015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6314111" y="4246323"/>
            <a:ext cx="647687" cy="46821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cxnSp>
        <p:nvCxnSpPr>
          <p:cNvPr id="33" name="Connettore 2 32"/>
          <p:cNvCxnSpPr>
            <a:endCxn id="26" idx="0"/>
          </p:cNvCxnSpPr>
          <p:nvPr/>
        </p:nvCxnSpPr>
        <p:spPr>
          <a:xfrm>
            <a:off x="6747029" y="4700086"/>
            <a:ext cx="540449" cy="46252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0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68304" y="584077"/>
            <a:ext cx="8207395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THE NUMERICAL CODE</a:t>
            </a:r>
          </a:p>
        </p:txBody>
      </p:sp>
      <p:pic>
        <p:nvPicPr>
          <p:cNvPr id="5" name="Picture 2" descr="F:\Google Drive\DOTTORATO\Presentazione finale\logo_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670" y="3683252"/>
            <a:ext cx="1440000" cy="1031724"/>
          </a:xfrm>
          <a:prstGeom prst="rect">
            <a:avLst/>
          </a:prstGeom>
          <a:noFill/>
        </p:spPr>
      </p:pic>
      <p:sp>
        <p:nvSpPr>
          <p:cNvPr id="19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LANGEVIN EQUATION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1884571" y="1923717"/>
            <a:ext cx="5397913" cy="442674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l-GR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Δ</a:t>
            </a:r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v</a:t>
            </a:r>
            <a:r>
              <a:rPr lang="it-IT" sz="2000" baseline="-25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Lang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= v(t+1)-v(t)= - </a:t>
            </a:r>
            <a:r>
              <a:rPr lang="el-GR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ν</a:t>
            </a:r>
            <a:r>
              <a:rPr lang="it-IT" sz="2000" baseline="-25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</a:t>
            </a:r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v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(t)*</a:t>
            </a:r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</a:t>
            </a:r>
            <a:r>
              <a:rPr lang="it-IT" sz="2000" baseline="-25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step</a:t>
            </a:r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+v</a:t>
            </a:r>
            <a:r>
              <a:rPr lang="it-IT" sz="2000" baseline="30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rand</a:t>
            </a:r>
            <a:endParaRPr lang="it-IT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3" name="TextBox 12"/>
          <p:cNvSpPr txBox="1">
            <a:spLocks/>
          </p:cNvSpPr>
          <p:nvPr/>
        </p:nvSpPr>
        <p:spPr>
          <a:xfrm>
            <a:off x="620321" y="2366391"/>
            <a:ext cx="3215854" cy="1123712"/>
          </a:xfrm>
          <a:prstGeom prst="round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Friction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: a=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- </a:t>
            </a:r>
            <a:r>
              <a:rPr lang="el-GR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ν</a:t>
            </a:r>
            <a:r>
              <a:rPr lang="it-IT" sz="2000" baseline="-25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</a:t>
            </a:r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v</a:t>
            </a:r>
            <a:endParaRPr lang="it-IT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Random </a:t>
            </a:r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vector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v</a:t>
            </a:r>
            <a:r>
              <a:rPr lang="it-IT" sz="2000" baseline="30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rand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</a:p>
        </p:txBody>
      </p:sp>
      <p:sp>
        <p:nvSpPr>
          <p:cNvPr id="24" name="TextBox 13"/>
          <p:cNvSpPr txBox="1">
            <a:spLocks/>
          </p:cNvSpPr>
          <p:nvPr/>
        </p:nvSpPr>
        <p:spPr>
          <a:xfrm>
            <a:off x="5107634" y="2274667"/>
            <a:ext cx="390045" cy="476071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i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anose="02040602050305030304" pitchFamily="18" charset="0"/>
                <a:ea typeface="Cambria Math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1600" i="0" dirty="0">
                <a:latin typeface="Bradley Hand ITC" panose="03070402050302030203" pitchFamily="66" charset="0"/>
                <a:cs typeface="MV Boli" panose="02000500030200090000" pitchFamily="2" charset="0"/>
              </a:rPr>
              <a:t>1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95" y="3824610"/>
            <a:ext cx="5400000" cy="673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" name="TextBox 14"/>
          <p:cNvSpPr txBox="1"/>
          <p:nvPr/>
        </p:nvSpPr>
        <p:spPr>
          <a:xfrm>
            <a:off x="620321" y="5002071"/>
            <a:ext cx="3418727" cy="783193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3 // v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while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1,2 ⊥ v</a:t>
            </a:r>
          </a:p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change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at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each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iteration</a:t>
            </a:r>
            <a:endParaRPr lang="it-IT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378826" y="3358679"/>
            <a:ext cx="37080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Distribution of random kicks</a:t>
            </a:r>
          </a:p>
        </p:txBody>
      </p:sp>
      <p:sp>
        <p:nvSpPr>
          <p:cNvPr id="13" name="Freccia a destra 12"/>
          <p:cNvSpPr/>
          <p:nvPr/>
        </p:nvSpPr>
        <p:spPr>
          <a:xfrm rot="1544143">
            <a:off x="3073016" y="3626380"/>
            <a:ext cx="1018308" cy="181538"/>
          </a:xfrm>
          <a:prstGeom prst="rightArrow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5060063" y="5068747"/>
            <a:ext cx="3408316" cy="783193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Calculated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for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each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particle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from the F-P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eq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. </a:t>
            </a:r>
          </a:p>
        </p:txBody>
      </p:sp>
      <p:sp>
        <p:nvSpPr>
          <p:cNvPr id="33" name="Ovale 32"/>
          <p:cNvSpPr/>
          <p:nvPr/>
        </p:nvSpPr>
        <p:spPr>
          <a:xfrm>
            <a:off x="5497028" y="4143808"/>
            <a:ext cx="647687" cy="4682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cxnSp>
        <p:nvCxnSpPr>
          <p:cNvPr id="16" name="Connettore 2 15"/>
          <p:cNvCxnSpPr>
            <a:stCxn id="33" idx="4"/>
            <a:endCxn id="32" idx="0"/>
          </p:cNvCxnSpPr>
          <p:nvPr/>
        </p:nvCxnSpPr>
        <p:spPr>
          <a:xfrm>
            <a:off x="5820872" y="4612027"/>
            <a:ext cx="943349" cy="4567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ccia a destra 33"/>
          <p:cNvSpPr/>
          <p:nvPr/>
        </p:nvSpPr>
        <p:spPr>
          <a:xfrm rot="8733984">
            <a:off x="3249928" y="4528511"/>
            <a:ext cx="1018308" cy="181538"/>
          </a:xfrm>
          <a:prstGeom prst="rightArrow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21" name="TextBox 13"/>
          <p:cNvSpPr txBox="1">
            <a:spLocks/>
          </p:cNvSpPr>
          <p:nvPr/>
        </p:nvSpPr>
        <p:spPr>
          <a:xfrm>
            <a:off x="6459660" y="2248805"/>
            <a:ext cx="390045" cy="476071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i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anose="02040602050305030304" pitchFamily="18" charset="0"/>
                <a:ea typeface="Cambria Math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1600" i="0" dirty="0">
                <a:latin typeface="Bradley Hand ITC" panose="03070402050302030203" pitchFamily="66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6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74675"/>
            <a:ext cx="7886700" cy="900000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SIMULATION DOMAIN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SPES CHARGE BREEDER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00" y="2032440"/>
            <a:ext cx="6588000" cy="295959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 rot="447637">
            <a:off x="3652834" y="3257550"/>
            <a:ext cx="1336974" cy="295275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1206867" y="5099489"/>
            <a:ext cx="1757878" cy="7831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B</a:t>
            </a:r>
            <a:r>
              <a:rPr lang="it-IT" sz="2000" baseline="-25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max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at injextion</a:t>
            </a:r>
          </a:p>
        </p:txBody>
      </p:sp>
      <p:sp>
        <p:nvSpPr>
          <p:cNvPr id="22" name="TextBox 7"/>
          <p:cNvSpPr txBox="1"/>
          <p:nvPr/>
        </p:nvSpPr>
        <p:spPr>
          <a:xfrm>
            <a:off x="5493204" y="5099488"/>
            <a:ext cx="1769322" cy="7831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Extraction hole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3314824" y="5071274"/>
            <a:ext cx="2178380" cy="112371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noProof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Cylinder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 = 36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l =288 mm</a:t>
            </a:r>
            <a:endParaRPr lang="it-IT" sz="2000" baseline="30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2628901" y="3381375"/>
            <a:ext cx="992980" cy="184594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994738" y="3643715"/>
            <a:ext cx="857422" cy="145577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2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-6364" y="574552"/>
            <a:ext cx="9156731" cy="900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STEP-WISE PLASMA MODEL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23" y="2228641"/>
            <a:ext cx="3564000" cy="1854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400000">
              <a:rot lat="550251" lon="694657" rev="21217109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CasellaDiTesto 3"/>
          <p:cNvSpPr txBox="1"/>
          <p:nvPr/>
        </p:nvSpPr>
        <p:spPr>
          <a:xfrm rot="1477969">
            <a:off x="6397886" y="2942259"/>
            <a:ext cx="114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n</a:t>
            </a:r>
            <a:r>
              <a:rPr lang="en-US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plasmoid</a:t>
            </a:r>
            <a:endParaRPr lang="en-US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477969">
            <a:off x="5276569" y="2531122"/>
            <a:ext cx="114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n</a:t>
            </a:r>
            <a:r>
              <a:rPr lang="en-US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halo</a:t>
            </a:r>
            <a:endParaRPr lang="en-US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602460" y="3102035"/>
            <a:ext cx="114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B</a:t>
            </a:r>
            <a:r>
              <a:rPr lang="en-US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ECR</a:t>
            </a:r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7268275" y="3273252"/>
            <a:ext cx="626648" cy="999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"/>
          <p:cNvSpPr txBox="1"/>
          <p:nvPr/>
        </p:nvSpPr>
        <p:spPr>
          <a:xfrm>
            <a:off x="543092" y="5736012"/>
            <a:ext cx="8056703" cy="51077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v(t+1)=v(t) - </a:t>
            </a:r>
            <a:r>
              <a:rPr lang="el-GR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ν</a:t>
            </a:r>
            <a:r>
              <a:rPr lang="it-IT" baseline="-25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s</a:t>
            </a:r>
            <a:r>
              <a:rPr lang="it-IT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*v(t)*T</a:t>
            </a:r>
            <a:r>
              <a:rPr lang="it-IT" baseline="-25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step</a:t>
            </a:r>
            <a:r>
              <a:rPr lang="it-IT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+v</a:t>
            </a:r>
            <a:r>
              <a:rPr lang="it-IT" baseline="30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rand</a:t>
            </a:r>
            <a:r>
              <a:rPr lang="it-IT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 + q[E+ v(t)xB]</a:t>
            </a:r>
          </a:p>
        </p:txBody>
      </p:sp>
      <p:pic>
        <p:nvPicPr>
          <p:cNvPr id="23" name="Picture 4" descr="F:\Google Drive\DOTTORATO\terzo anno\presentazione\Lo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0011" y="4684738"/>
            <a:ext cx="4680000" cy="90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615639" y="1925480"/>
            <a:ext cx="5014204" cy="26981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n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plasmoid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=100*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n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halo</a:t>
            </a:r>
            <a:endParaRPr lang="it-IT" sz="2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2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Boris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method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for B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motion</a:t>
            </a:r>
            <a:endParaRPr lang="it-IT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Potential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Dip</a:t>
            </a:r>
            <a:endParaRPr lang="it-IT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Ionizations</a:t>
            </a:r>
            <a:endParaRPr lang="it-IT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  <a:p>
            <a:pPr marL="355600" lvl="2"/>
            <a:r>
              <a: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T</a:t>
            </a:r>
            <a:r>
              <a:rPr lang="it-IT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</a:t>
            </a:r>
            <a:r>
              <a: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(</a:t>
            </a:r>
            <a:r>
              <a:rPr lang="it-IT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plasmoid</a:t>
            </a:r>
            <a:r>
              <a: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)=1 </a:t>
            </a:r>
            <a:r>
              <a:rPr lang="it-IT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keV</a:t>
            </a:r>
            <a:endParaRPr lang="it-IT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  <a:p>
            <a:pPr marL="355600" lvl="2"/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T</a:t>
            </a:r>
            <a:r>
              <a:rPr lang="it-IT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(</a:t>
            </a:r>
            <a:r>
              <a:rPr lang="it-IT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halo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)=0.1*T</a:t>
            </a:r>
            <a:r>
              <a:rPr lang="it-IT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(</a:t>
            </a:r>
            <a:r>
              <a:rPr lang="it-IT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plasmoid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)</a:t>
            </a:r>
            <a:endParaRPr lang="en-US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15639" y="5347260"/>
            <a:ext cx="2385140" cy="442614"/>
          </a:xfrm>
          <a:prstGeom prst="roundRect">
            <a:avLst/>
          </a:prstGeom>
          <a:noFill/>
          <a:ln w="19050">
            <a:noFill/>
          </a:ln>
        </p:spPr>
        <p:txBody>
          <a:bodyPr wrap="square" lIns="91387" tIns="45693" rIns="91387" bIns="45693" rtlCol="0" anchor="ctr">
            <a:spAutoFit/>
          </a:bodyPr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MC Technique</a:t>
            </a: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6" name="Freccia in giù 25"/>
          <p:cNvSpPr/>
          <p:nvPr/>
        </p:nvSpPr>
        <p:spPr>
          <a:xfrm>
            <a:off x="1849729" y="4581801"/>
            <a:ext cx="159798" cy="834561"/>
          </a:xfrm>
          <a:prstGeom prst="downArrow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657441" y="4330931"/>
            <a:ext cx="2385140" cy="442614"/>
          </a:xfrm>
          <a:prstGeom prst="roundRect">
            <a:avLst/>
          </a:prstGeom>
          <a:noFill/>
          <a:ln w="19050">
            <a:noFill/>
          </a:ln>
        </p:spPr>
        <p:txBody>
          <a:bodyPr wrap="square" lIns="91387" tIns="45693" rIns="91387" bIns="45693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LOTZ FORMULA</a:t>
            </a:r>
          </a:p>
        </p:txBody>
      </p:sp>
      <p:sp>
        <p:nvSpPr>
          <p:cNvPr id="28" name="Freccia in giù 27"/>
          <p:cNvSpPr/>
          <p:nvPr/>
        </p:nvSpPr>
        <p:spPr>
          <a:xfrm rot="-3420000">
            <a:off x="3051990" y="4441328"/>
            <a:ext cx="159798" cy="834561"/>
          </a:xfrm>
          <a:prstGeom prst="downArrow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21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PLASMOID/HALO STRUCTURE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5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01917" y="565150"/>
            <a:ext cx="8540166" cy="900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STEP-WISE PLASMA RESULTS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4026917" y="5380346"/>
            <a:ext cx="486914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*A. Galatà et al., </a:t>
            </a:r>
            <a:r>
              <a:rPr lang="fr-FR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 Sources </a:t>
            </a:r>
            <a:r>
              <a:rPr lang="fr-FR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Sci</a:t>
            </a:r>
            <a:r>
              <a:rPr lang="fr-FR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. </a:t>
            </a:r>
            <a:r>
              <a:rPr lang="fr-FR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Technol</a:t>
            </a:r>
            <a:r>
              <a:rPr lang="fr-FR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. 25 04500</a:t>
            </a:r>
            <a:endParaRPr lang="it-IT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algn="ctr"/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**O. Tarvainen et al, 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Phys. Rev. </a:t>
            </a:r>
            <a:r>
              <a:rPr lang="en-GB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Accel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. Beams </a:t>
            </a:r>
            <a:r>
              <a:rPr lang="en-GB" sz="1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19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, 053402</a:t>
            </a:r>
          </a:p>
          <a:p>
            <a:pPr algn="ctr"/>
            <a:endParaRPr lang="it-IT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7" name="Rounded Rectangle 27"/>
          <p:cNvSpPr/>
          <p:nvPr/>
        </p:nvSpPr>
        <p:spPr>
          <a:xfrm>
            <a:off x="266525" y="2162759"/>
            <a:ext cx="2114725" cy="399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n=2*10</a:t>
            </a:r>
            <a:r>
              <a:rPr lang="it-IT" sz="2000" baseline="30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17 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m</a:t>
            </a:r>
            <a:r>
              <a:rPr lang="it-IT" sz="2000" baseline="30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-3</a:t>
            </a:r>
          </a:p>
        </p:txBody>
      </p:sp>
      <p:sp>
        <p:nvSpPr>
          <p:cNvPr id="29" name="Rounded Rectangle 27"/>
          <p:cNvSpPr/>
          <p:nvPr/>
        </p:nvSpPr>
        <p:spPr>
          <a:xfrm>
            <a:off x="1531921" y="1373217"/>
            <a:ext cx="6080158" cy="684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AGREEMENT WITH EXPERIMENTS!</a:t>
            </a:r>
            <a:endParaRPr lang="it-IT" sz="24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</p:txBody>
      </p:sp>
      <p:graphicFrame>
        <p:nvGraphicFramePr>
          <p:cNvPr id="3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68889"/>
              </p:ext>
            </p:extLst>
          </p:nvPr>
        </p:nvGraphicFramePr>
        <p:xfrm>
          <a:off x="368364" y="5249075"/>
          <a:ext cx="3658553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6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Einj [eV]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Captures</a:t>
                      </a:r>
                      <a:r>
                        <a:rPr lang="it-IT" sz="1200" b="0" kern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 [%]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kern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ε</a:t>
                      </a:r>
                      <a:r>
                        <a:rPr lang="it-IT" sz="1200" b="0" kern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1+ [%]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200" b="0" kern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Δ</a:t>
                      </a:r>
                      <a:r>
                        <a:rPr lang="it-IT" sz="1200" b="0" kern="12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Vsim</a:t>
                      </a:r>
                      <a:r>
                        <a:rPr lang="it-IT" sz="1200" b="0" kern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 [V]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47.64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0.80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-11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39.51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9.28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-14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5" name="CasellaDiTesto 34"/>
          <p:cNvSpPr txBox="1"/>
          <p:nvPr/>
        </p:nvSpPr>
        <p:spPr>
          <a:xfrm>
            <a:off x="2381250" y="2162563"/>
            <a:ext cx="150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KT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i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=0.3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eV</a:t>
            </a:r>
            <a:endParaRPr lang="it-IT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2" y="2612786"/>
            <a:ext cx="3708000" cy="2521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" name="TextBox 16"/>
          <p:cNvSpPr txBox="1"/>
          <p:nvPr/>
        </p:nvSpPr>
        <p:spPr>
          <a:xfrm>
            <a:off x="7612079" y="2732131"/>
            <a:ext cx="922792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Na**</a:t>
            </a:r>
            <a:endParaRPr lang="it-IT" sz="2000" baseline="30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5646199" y="4144561"/>
            <a:ext cx="1488622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Shift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: -9 V</a:t>
            </a:r>
            <a:endParaRPr lang="it-IT" sz="2000" baseline="30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7" name="Rounded Rectangle 27"/>
          <p:cNvSpPr/>
          <p:nvPr/>
        </p:nvSpPr>
        <p:spPr>
          <a:xfrm>
            <a:off x="4781551" y="2162759"/>
            <a:ext cx="2373458" cy="399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n=4.4*10</a:t>
            </a:r>
            <a:r>
              <a:rPr lang="it-IT" sz="2000" baseline="30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17 </a:t>
            </a:r>
            <a:r>
              <a:rPr lang="it-IT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m</a:t>
            </a:r>
            <a:r>
              <a:rPr lang="it-IT" sz="2000" baseline="30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-3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7155008" y="2162563"/>
            <a:ext cx="150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KT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i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=0.5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eV</a:t>
            </a:r>
            <a:endParaRPr lang="it-IT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9" y="2595034"/>
            <a:ext cx="3096000" cy="258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" name="TextBox 16"/>
          <p:cNvSpPr txBox="1"/>
          <p:nvPr/>
        </p:nvSpPr>
        <p:spPr>
          <a:xfrm>
            <a:off x="923278" y="2933467"/>
            <a:ext cx="801218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Rb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*</a:t>
            </a:r>
            <a:endParaRPr lang="it-IT" sz="2000" baseline="30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2243416" y="3723868"/>
            <a:ext cx="1488622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Shift</a:t>
            </a: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: -4 V</a:t>
            </a:r>
            <a:endParaRPr lang="it-IT" sz="2000" baseline="30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8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prstClr val="white"/>
              </a:solidFill>
              <a:latin typeface="Bradley Hand ITC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25" y="2206329"/>
            <a:ext cx="3528000" cy="4072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31" r="13006"/>
          <a:stretch/>
        </p:blipFill>
        <p:spPr>
          <a:xfrm>
            <a:off x="628650" y="3103084"/>
            <a:ext cx="3780000" cy="2831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6" name="TextBox 34"/>
          <p:cNvSpPr txBox="1"/>
          <p:nvPr/>
        </p:nvSpPr>
        <p:spPr>
          <a:xfrm>
            <a:off x="278806" y="1304746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/>
                <a:ea typeface="Cambria Math" pitchFamily="18" charset="0"/>
                <a:cs typeface="MV Boli" panose="02000500030200090000" pitchFamily="2" charset="0"/>
              </a:rPr>
              <a:t>BEAM-PLASMA INTERACTION</a:t>
            </a:r>
          </a:p>
        </p:txBody>
      </p:sp>
      <p:sp>
        <p:nvSpPr>
          <p:cNvPr id="17" name="TextBox 33"/>
          <p:cNvSpPr txBox="1"/>
          <p:nvPr/>
        </p:nvSpPr>
        <p:spPr>
          <a:xfrm>
            <a:off x="4977094" y="1867775"/>
            <a:ext cx="371583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/>
                <a:cs typeface="MV Boli" panose="02000500030200090000" pitchFamily="2" charset="0"/>
              </a:rPr>
              <a:t>BALLISTIC OF THE PROCESS</a:t>
            </a:r>
            <a:endParaRPr lang="en-US" sz="2000" b="1" baseline="-25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/>
              <a:cs typeface="MV Boli" panose="02000500030200090000" pitchFamily="2" charset="0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1248958" y="2087420"/>
            <a:ext cx="2539383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/>
                <a:cs typeface="MV Boli" panose="02000500030200090000" pitchFamily="2" charset="0"/>
              </a:rPr>
              <a:t>ENERGY RELEASED IN THE PLASMA</a:t>
            </a:r>
            <a:endParaRPr lang="en-US" sz="2000" b="1" baseline="-25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/>
              <a:cs typeface="MV Boli" panose="02000500030200090000" pitchFamily="2" charset="0"/>
            </a:endParaRPr>
          </a:p>
        </p:txBody>
      </p:sp>
      <p:sp>
        <p:nvSpPr>
          <p:cNvPr id="19" name="Titolo 5"/>
          <p:cNvSpPr txBox="1">
            <a:spLocks/>
          </p:cNvSpPr>
          <p:nvPr/>
        </p:nvSpPr>
        <p:spPr>
          <a:xfrm>
            <a:off x="301917" y="565150"/>
            <a:ext cx="854016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STEP-WISE PLASMA RESULTS</a:t>
            </a:r>
            <a:endParaRPr lang="en-US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1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INFLUENCE OF BEAM EMITTACE*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b="1903"/>
          <a:stretch/>
        </p:blipFill>
        <p:spPr>
          <a:xfrm>
            <a:off x="758658" y="2266249"/>
            <a:ext cx="2880000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1" name="Titolo 5"/>
          <p:cNvSpPr>
            <a:spLocks noGrp="1"/>
          </p:cNvSpPr>
          <p:nvPr>
            <p:ph type="title"/>
          </p:nvPr>
        </p:nvSpPr>
        <p:spPr>
          <a:xfrm>
            <a:off x="301917" y="565150"/>
            <a:ext cx="8540166" cy="900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STEP-WISE PLASMA RESULTS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42" y="2334568"/>
            <a:ext cx="2880000" cy="242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" name="CasellaDiTesto 25"/>
          <p:cNvSpPr txBox="1"/>
          <p:nvPr/>
        </p:nvSpPr>
        <p:spPr>
          <a:xfrm>
            <a:off x="1131853" y="1876075"/>
            <a:ext cx="21336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Injected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particles</a:t>
            </a:r>
            <a:endParaRPr lang="it-IT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439020" y="1896189"/>
            <a:ext cx="2526843" cy="399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Transmitted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particles</a:t>
            </a:r>
            <a:endParaRPr lang="it-IT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62678" y="4884328"/>
            <a:ext cx="8218643" cy="91940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EMITTANCE IS MORE INVOLVED IN THE INJECTION THAN THE CAPTURE PROCESS</a:t>
            </a:r>
          </a:p>
        </p:txBody>
      </p:sp>
      <p:sp>
        <p:nvSpPr>
          <p:cNvPr id="31" name="Ovale 30"/>
          <p:cNvSpPr/>
          <p:nvPr/>
        </p:nvSpPr>
        <p:spPr>
          <a:xfrm>
            <a:off x="1468775" y="2258731"/>
            <a:ext cx="526365" cy="12010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>
            <a:off x="1839259" y="3473690"/>
            <a:ext cx="42968" cy="315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1200220" y="3849972"/>
            <a:ext cx="17592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Slight shift of the optimum energy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5677708" y="3898953"/>
            <a:ext cx="1656316" cy="498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Curves</a:t>
            </a:r>
            <a:r>
              <a:rPr lang="it-IT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are </a:t>
            </a:r>
            <a:r>
              <a:rPr lang="it-IT" sz="16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very</a:t>
            </a:r>
            <a:r>
              <a:rPr lang="it-IT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  <a:r>
              <a:rPr lang="it-IT" sz="16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close</a:t>
            </a:r>
            <a:r>
              <a:rPr lang="it-IT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to </a:t>
            </a:r>
            <a:r>
              <a:rPr lang="it-IT" sz="16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each</a:t>
            </a:r>
            <a:r>
              <a:rPr lang="it-IT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  <a:r>
              <a:rPr lang="it-IT" sz="16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other</a:t>
            </a:r>
            <a:endParaRPr lang="it-IT" sz="16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039489" y="3399600"/>
            <a:ext cx="822122" cy="293615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758658" y="5877135"/>
            <a:ext cx="4565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*A. Galatà et al., 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Phys. Rev. </a:t>
            </a:r>
            <a:r>
              <a:rPr lang="en-GB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Accel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. Beams 20, 063401</a:t>
            </a:r>
            <a:endParaRPr lang="it-IT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3550195" y="2358655"/>
            <a:ext cx="1820444" cy="1021556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E(x=1)= 1</a:t>
            </a:r>
            <a:r>
              <a:rPr lang="it-IT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.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6 </a:t>
            </a:r>
            <a:r>
              <a:rPr lang="it-IT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eV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for </a:t>
            </a:r>
            <a:r>
              <a:rPr lang="it-IT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Rb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with </a:t>
            </a:r>
            <a:r>
              <a:rPr lang="it-IT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KT</a:t>
            </a:r>
            <a:r>
              <a:rPr lang="it-IT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i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=0.3 </a:t>
            </a:r>
            <a:r>
              <a:rPr lang="it-IT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eV</a:t>
            </a:r>
            <a:endParaRPr lang="it-IT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9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8" y="2287849"/>
            <a:ext cx="2880000" cy="2429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Ovale 4"/>
          <p:cNvSpPr/>
          <p:nvPr/>
        </p:nvSpPr>
        <p:spPr>
          <a:xfrm>
            <a:off x="1542841" y="2556109"/>
            <a:ext cx="248575" cy="123746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INFLUENCE OF BEAM ENERGY SPREAD*</a:t>
            </a:r>
          </a:p>
        </p:txBody>
      </p:sp>
      <p:sp>
        <p:nvSpPr>
          <p:cNvPr id="25" name="Titolo 5"/>
          <p:cNvSpPr>
            <a:spLocks noGrp="1"/>
          </p:cNvSpPr>
          <p:nvPr>
            <p:ph type="title"/>
          </p:nvPr>
        </p:nvSpPr>
        <p:spPr>
          <a:xfrm>
            <a:off x="301917" y="565150"/>
            <a:ext cx="8540166" cy="900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STEP-WISE PLASMA RESULTS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82" y="2270780"/>
            <a:ext cx="2880000" cy="2466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CasellaDiTesto 26"/>
          <p:cNvSpPr txBox="1"/>
          <p:nvPr/>
        </p:nvSpPr>
        <p:spPr>
          <a:xfrm>
            <a:off x="900074" y="3873499"/>
            <a:ext cx="2112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Same optimum energy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555911" y="4854464"/>
            <a:ext cx="7897954" cy="91940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ENERGY SPREAD ALWAYS CAUSES A MISMATCH IN THE CAPTURE PROCESS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131853" y="1876075"/>
            <a:ext cx="21336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Injected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particles</a:t>
            </a:r>
            <a:endParaRPr lang="it-IT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638232" y="1871180"/>
            <a:ext cx="2526843" cy="399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Transmitted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particles</a:t>
            </a:r>
            <a:endParaRPr lang="it-IT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3" name="Freccia a destra 32"/>
          <p:cNvSpPr/>
          <p:nvPr/>
        </p:nvSpPr>
        <p:spPr>
          <a:xfrm>
            <a:off x="4160939" y="3355650"/>
            <a:ext cx="822122" cy="293615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1769932" y="3696338"/>
            <a:ext cx="42968" cy="315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/>
          <p:nvPr/>
        </p:nvSpPr>
        <p:spPr>
          <a:xfrm>
            <a:off x="758658" y="5877135"/>
            <a:ext cx="4565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*A. Galatà et al., 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Phys. Rev. </a:t>
            </a:r>
            <a:r>
              <a:rPr lang="en-GB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Accel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. Beams 20, 063401</a:t>
            </a:r>
            <a:endParaRPr lang="it-IT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0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Bradley Hand ITC" panose="03070402050302030203" pitchFamily="66" charset="0"/>
              </a:rPr>
              <a:t>DIFFERENT APPROACHES</a:t>
            </a:r>
            <a:endParaRPr lang="en-GB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333836" y="1845120"/>
            <a:ext cx="2707747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ION DYNAMICS WITH COLLISIONS AND IONIZATIONS</a:t>
            </a: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3182793" y="4593868"/>
            <a:ext cx="2778413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ELECTROMAGNETIC CALCULATIONS</a:t>
            </a:r>
          </a:p>
        </p:txBody>
      </p:sp>
      <p:sp>
        <p:nvSpPr>
          <p:cNvPr id="28" name="Rettangolo arrotondato 27"/>
          <p:cNvSpPr/>
          <p:nvPr/>
        </p:nvSpPr>
        <p:spPr bwMode="auto">
          <a:xfrm>
            <a:off x="6156110" y="1845120"/>
            <a:ext cx="2572993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ECR HEATING WITH COULOMB COLLISIONS</a:t>
            </a:r>
          </a:p>
        </p:txBody>
      </p:sp>
      <p:sp>
        <p:nvSpPr>
          <p:cNvPr id="29" name="Rettangolo arrotondato 28"/>
          <p:cNvSpPr/>
          <p:nvPr/>
        </p:nvSpPr>
        <p:spPr bwMode="auto">
          <a:xfrm>
            <a:off x="2621515" y="2762283"/>
            <a:ext cx="3891345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 DESCRIPTION</a:t>
            </a:r>
          </a:p>
        </p:txBody>
      </p:sp>
      <p:sp>
        <p:nvSpPr>
          <p:cNvPr id="4" name="Freccia a destra 3"/>
          <p:cNvSpPr/>
          <p:nvPr/>
        </p:nvSpPr>
        <p:spPr>
          <a:xfrm flipH="1">
            <a:off x="3378467" y="2305246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30" name="Freccia a destra 29"/>
          <p:cNvSpPr/>
          <p:nvPr/>
        </p:nvSpPr>
        <p:spPr>
          <a:xfrm rot="18669189">
            <a:off x="5493730" y="3865564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31" name="Freccia a destra 30"/>
          <p:cNvSpPr/>
          <p:nvPr/>
        </p:nvSpPr>
        <p:spPr>
          <a:xfrm rot="2930811" flipV="1">
            <a:off x="1401375" y="3873586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6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DIFFERENT ASPECTS</a:t>
            </a:r>
            <a:endParaRPr lang="en-GB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333836" y="1845120"/>
            <a:ext cx="2707747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ION DYNAMICS WITH COLLISIONS AND IONIZATIONS</a:t>
            </a: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3182793" y="4593868"/>
            <a:ext cx="2778413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ELECTROMAGNETIC CALCULATIONS</a:t>
            </a:r>
          </a:p>
        </p:txBody>
      </p:sp>
      <p:sp>
        <p:nvSpPr>
          <p:cNvPr id="28" name="Rettangolo arrotondato 27"/>
          <p:cNvSpPr/>
          <p:nvPr/>
        </p:nvSpPr>
        <p:spPr bwMode="auto">
          <a:xfrm>
            <a:off x="6090485" y="1845120"/>
            <a:ext cx="2704242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ELCTRON HEATING WITH COULOMB COLLISIONS</a:t>
            </a:r>
          </a:p>
        </p:txBody>
      </p:sp>
      <p:sp>
        <p:nvSpPr>
          <p:cNvPr id="29" name="Rettangolo arrotondato 28"/>
          <p:cNvSpPr/>
          <p:nvPr/>
        </p:nvSpPr>
        <p:spPr bwMode="auto">
          <a:xfrm>
            <a:off x="2621515" y="2963619"/>
            <a:ext cx="3891345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ECR PLASMAS DESCRIPTION</a:t>
            </a:r>
          </a:p>
        </p:txBody>
      </p:sp>
      <p:sp>
        <p:nvSpPr>
          <p:cNvPr id="4" name="Freccia a destra 3"/>
          <p:cNvSpPr/>
          <p:nvPr/>
        </p:nvSpPr>
        <p:spPr>
          <a:xfrm flipH="1">
            <a:off x="3378467" y="2305246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30" name="Freccia a destra 29"/>
          <p:cNvSpPr/>
          <p:nvPr/>
        </p:nvSpPr>
        <p:spPr>
          <a:xfrm rot="18669189">
            <a:off x="5493730" y="3865564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31" name="Freccia a destra 30"/>
          <p:cNvSpPr/>
          <p:nvPr/>
        </p:nvSpPr>
        <p:spPr>
          <a:xfrm rot="2930811" flipV="1">
            <a:off x="1401375" y="3873586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4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412745" y="2730387"/>
            <a:ext cx="2975499" cy="3042595"/>
          </a:xfrm>
          <a:prstGeom prst="roundRect">
            <a:avLst>
              <a:gd name="adj" fmla="val 6517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TRACKING</a:t>
            </a:r>
          </a:p>
          <a:p>
            <a:pPr algn="ctr">
              <a:tabLst>
                <a:tab pos="360363" algn="l"/>
              </a:tabLst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Same approach as ion dynamics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</a:t>
            </a:r>
            <a:r>
              <a:rPr lang="en-US" sz="2000" baseline="-25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step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=10</a:t>
            </a:r>
            <a:r>
              <a:rPr lang="en-US" sz="2000" baseline="30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-12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</a:t>
            </a:r>
            <a:r>
              <a:rPr lang="en-US" sz="2000" baseline="-25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span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=40 µs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N=40000 electrons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8973" y="555498"/>
            <a:ext cx="8626055" cy="900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APPROACH TO 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SELF-CONSISTENCY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47" y="2927662"/>
            <a:ext cx="5076000" cy="2648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34"/>
          <p:cNvSpPr txBox="1"/>
          <p:nvPr/>
        </p:nvSpPr>
        <p:spPr>
          <a:xfrm>
            <a:off x="321374" y="1612032"/>
            <a:ext cx="8513652" cy="8309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THE ELECTROMAGNETIC FIELD DISTRIBUTION AND THE PLASMA INFLUENCE EACH OTHER IN A CLOSED LOOP</a:t>
            </a:r>
          </a:p>
        </p:txBody>
      </p:sp>
      <p:pic>
        <p:nvPicPr>
          <p:cNvPr id="11" name="Picture 2" descr="F:\Google Drive\DOTTORATO\Presentazione finale\logo_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275" y="2560586"/>
            <a:ext cx="720000" cy="515862"/>
          </a:xfrm>
          <a:prstGeom prst="rect">
            <a:avLst/>
          </a:prstGeom>
          <a:noFill/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24" y="2458517"/>
            <a:ext cx="720000" cy="72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26" y="4763539"/>
            <a:ext cx="720000" cy="720000"/>
          </a:xfrm>
          <a:prstGeom prst="rect">
            <a:avLst/>
          </a:prstGeom>
        </p:spPr>
      </p:pic>
      <p:pic>
        <p:nvPicPr>
          <p:cNvPr id="14" name="Picture 2" descr="F:\Google Drive\DOTTORATO\Presentazione finale\logo_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971" y="5610400"/>
            <a:ext cx="720000" cy="515862"/>
          </a:xfrm>
          <a:prstGeom prst="rect">
            <a:avLst/>
          </a:prstGeom>
          <a:noFill/>
        </p:spPr>
      </p:pic>
      <p:pic>
        <p:nvPicPr>
          <p:cNvPr id="15" name="Picture 2" descr="F:\Google Drive\DOTTORATO\Presentazione finale\logo_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468" y="4214966"/>
            <a:ext cx="720000" cy="515862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49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8973" y="572276"/>
            <a:ext cx="8626055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SELF-CONSISTENT RESULTS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OCCUPATION MAPS @ 14.521 GHz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98" y="1874539"/>
            <a:ext cx="5040000" cy="427183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9183" y="2425408"/>
            <a:ext cx="297549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plasma concentrates inside the resonance surface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plasmoid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halo structure is automatically formed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plasmoid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 has an its own structure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84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8973" y="572276"/>
            <a:ext cx="8626055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SELF-CONSISTENT RESULTS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DENSITY AND TEMPERTURE PROFILES @ 14.521 GHz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26" y="1887753"/>
            <a:ext cx="4680000" cy="203547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8" y="4014010"/>
            <a:ext cx="4680000" cy="208399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21374" y="2028599"/>
            <a:ext cx="377245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maximum density exceeds the constant value of the step-wise case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plasma is hollow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205165" y="4086510"/>
            <a:ext cx="37724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maximum temperature is localized on the resonance surface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distribution reflects that of the electromagnetic field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4748169" y="2852257"/>
            <a:ext cx="1350000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375318" y="2329058"/>
            <a:ext cx="7493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anose="02040602050305030304" pitchFamily="18" charset="0"/>
              </a:rPr>
              <a:t>Step-wise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4867275" y="2508177"/>
            <a:ext cx="130175" cy="3360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7079889" y="2852257"/>
            <a:ext cx="1350000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707038" y="2329058"/>
            <a:ext cx="7493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anose="02040602050305030304" pitchFamily="18" charset="0"/>
              </a:rPr>
              <a:t>Step-wise</a:t>
            </a:r>
          </a:p>
        </p:txBody>
      </p:sp>
      <p:cxnSp>
        <p:nvCxnSpPr>
          <p:cNvPr id="24" name="Connettore 2 23"/>
          <p:cNvCxnSpPr/>
          <p:nvPr/>
        </p:nvCxnSpPr>
        <p:spPr>
          <a:xfrm>
            <a:off x="7198995" y="2508177"/>
            <a:ext cx="130175" cy="3360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56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8973" y="563887"/>
            <a:ext cx="8626055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SELF-CONSISTENT RESULTS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INFLUENCE OF PLASMA PARAMETERS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828275" y="1906379"/>
            <a:ext cx="2880000" cy="254844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7"/>
          <a:stretch/>
        </p:blipFill>
        <p:spPr>
          <a:xfrm>
            <a:off x="585434" y="3727134"/>
            <a:ext cx="2880000" cy="255439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22155" y="1906379"/>
            <a:ext cx="517382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ion temperature affects mostly the global capture, not the extraction of 1+ ions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The plasma density influence the amount of 1+ ions that escape the plasma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705148" y="4665879"/>
            <a:ext cx="488867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BY SLIGHTLY VARYING THE PLASMA PARAMETERS THE SELF-CONSISTENT MODEL PERFECTLY MATCHES EXPERIMENTAL RESULTS</a:t>
            </a:r>
          </a:p>
        </p:txBody>
      </p:sp>
      <p:sp>
        <p:nvSpPr>
          <p:cNvPr id="14" name="Freccia a destra 13"/>
          <p:cNvSpPr/>
          <p:nvPr/>
        </p:nvSpPr>
        <p:spPr>
          <a:xfrm rot="10800000">
            <a:off x="5225979" y="2631637"/>
            <a:ext cx="540000" cy="29361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1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8973" y="572276"/>
            <a:ext cx="8626055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SELF-CONSISTENT RESULTS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FREQUENCY TUNING EFFECT: 14.324 GHz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26" y="1880858"/>
            <a:ext cx="4320000" cy="364694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1769" y="1923241"/>
            <a:ext cx="415834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Cesium fine frequency tuning during the acceptance tests of the SPES-CB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3" y="3155498"/>
            <a:ext cx="3600000" cy="2263975"/>
          </a:xfrm>
          <a:prstGeom prst="rect">
            <a:avLst/>
          </a:prstGeom>
        </p:spPr>
      </p:pic>
      <p:sp>
        <p:nvSpPr>
          <p:cNvPr id="11" name="TextBox 16"/>
          <p:cNvSpPr txBox="1"/>
          <p:nvPr/>
        </p:nvSpPr>
        <p:spPr>
          <a:xfrm>
            <a:off x="822611" y="3544937"/>
            <a:ext cx="801218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Cs</a:t>
            </a:r>
            <a:endParaRPr lang="it-IT" sz="2000" baseline="30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69331" y="5547269"/>
            <a:ext cx="6994569" cy="7999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AGAIN THE PLASMOID/HALO STRUCTURE IS AUTOMATICALLY FORMED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6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77" y="2256164"/>
            <a:ext cx="3600000" cy="30881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2" y="2253589"/>
            <a:ext cx="3600000" cy="3059832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8973" y="572276"/>
            <a:ext cx="8626055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14.521 GHz Vs 14.324 GHz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COMPARISON </a:t>
            </a:r>
            <a:r>
              <a:rPr lang="it-IT" sz="240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OF OCCUPATION </a:t>
            </a:r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MAPS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79557" y="5450664"/>
            <a:ext cx="757411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THE NEW FREQUENCY CREATES A MUCH DENSER PLASMA FOR THE SAME SIMULATED MICROWAVE POWER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82377" y="1894482"/>
            <a:ext cx="3465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14.521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96134" y="1894482"/>
            <a:ext cx="3465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14.324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1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8" y="2078549"/>
            <a:ext cx="3600000" cy="310835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58" y="2078549"/>
            <a:ext cx="3600000" cy="3164745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58973" y="572276"/>
            <a:ext cx="8626055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14.521 GHz Vs 14.324 GHz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COMPARISON OF DENSITY PROFILES*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5773" y="5145774"/>
            <a:ext cx="82016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BY CHANGING THE FREQUENCY THE FINE STRUCTURE OF THE PLASMOID CHANGES FROM HOLLOW TO PEAKED AT THE CENTER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82377" y="1743480"/>
            <a:ext cx="3465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14.521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19934" y="1743480"/>
            <a:ext cx="3465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14.324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649600" y="6011359"/>
            <a:ext cx="74206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*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 similar effect observed </a:t>
            </a:r>
            <a:r>
              <a:rPr lang="it-IT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in Celona et al, 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Review of Scientific Instruments 79, 023305 (2008)</a:t>
            </a:r>
            <a:endParaRPr lang="it-IT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58973" y="572276"/>
            <a:ext cx="8626055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14.521 GHz Vs 14.324 GHz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43" y="1825699"/>
            <a:ext cx="3564000" cy="4388628"/>
          </a:xfrm>
          <a:prstGeom prst="rect">
            <a:avLst/>
          </a:prstGeom>
        </p:spPr>
      </p:pic>
      <p:sp>
        <p:nvSpPr>
          <p:cNvPr id="16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OCCUPATION MAPS IN DIFFERENT ENERGY RANGES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705272" y="2422988"/>
            <a:ext cx="3465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0-10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eV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705272" y="3677127"/>
            <a:ext cx="3465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10-100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eV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713440" y="4816819"/>
            <a:ext cx="3465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100-10000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eV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57738" y="2352591"/>
            <a:ext cx="3040335" cy="146423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IT IS POSSIBLE TO OBTAIN OCCUPATION MAPS IN ANY ENERGY RANGE!</a:t>
            </a:r>
          </a:p>
        </p:txBody>
      </p:sp>
      <p:sp>
        <p:nvSpPr>
          <p:cNvPr id="21" name="Freccia a destra 20"/>
          <p:cNvSpPr/>
          <p:nvPr/>
        </p:nvSpPr>
        <p:spPr>
          <a:xfrm>
            <a:off x="4923975" y="2476235"/>
            <a:ext cx="540000" cy="29361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5089843" y="3726398"/>
            <a:ext cx="540000" cy="29361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23" name="Freccia a destra 22"/>
          <p:cNvSpPr/>
          <p:nvPr/>
        </p:nvSpPr>
        <p:spPr>
          <a:xfrm>
            <a:off x="5284188" y="4870066"/>
            <a:ext cx="540000" cy="29361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85031" y="3887115"/>
            <a:ext cx="3040335" cy="180474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THE FREQUENCY AFFECTS THE ELECTRONS DENSITY AND ENERGY DISTRIBUTIONS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contenuto 2"/>
          <p:cNvSpPr>
            <a:spLocks noGrp="1"/>
          </p:cNvSpPr>
          <p:nvPr>
            <p:ph idx="1"/>
          </p:nvPr>
        </p:nvSpPr>
        <p:spPr>
          <a:xfrm>
            <a:off x="504112" y="2001156"/>
            <a:ext cx="3767416" cy="1462485"/>
          </a:xfrm>
        </p:spPr>
        <p:txBody>
          <a:bodyPr>
            <a:noAutofit/>
          </a:bodyPr>
          <a:lstStyle/>
          <a:p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Calculations in vacuum</a:t>
            </a:r>
          </a:p>
          <a:p>
            <a:pPr marL="0" indent="0">
              <a:buNone/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Calculations with a plasma: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plasmoid-holo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 scheme</a:t>
            </a:r>
          </a:p>
        </p:txBody>
      </p:sp>
      <p:sp>
        <p:nvSpPr>
          <p:cNvPr id="35" name="Segnaposto contenuto 2"/>
          <p:cNvSpPr txBox="1">
            <a:spLocks/>
          </p:cNvSpPr>
          <p:nvPr/>
        </p:nvSpPr>
        <p:spPr>
          <a:xfrm>
            <a:off x="503433" y="3689264"/>
            <a:ext cx="3767416" cy="823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Font typeface="Arial" panose="020B0604020202020204" pitchFamily="34" charset="0"/>
              <a:buNone/>
            </a:pPr>
            <a:endParaRPr lang="it-IT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r>
              <a:rPr lang="it-IT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ea typeface="Cambria Math" pitchFamily="18" charset="0"/>
                <a:cs typeface="Times New Roman" panose="02020603050405020304" pitchFamily="18" charset="0"/>
              </a:rPr>
              <a:t>ISOTROPIC PLASMA</a:t>
            </a:r>
          </a:p>
          <a:p>
            <a:pPr marL="0" lvl="2" indent="0" algn="ctr">
              <a:buFont typeface="Arial" panose="020B0604020202020204" pitchFamily="34" charset="0"/>
              <a:buNone/>
            </a:pPr>
            <a:endParaRPr lang="it-IT" u="sng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endParaRPr lang="it-IT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88026" y="365002"/>
            <a:ext cx="9720054" cy="1326059"/>
          </a:xfrm>
        </p:spPr>
        <p:txBody>
          <a:bodyPr>
            <a:noAutofit/>
          </a:bodyPr>
          <a:lstStyle/>
          <a:p>
            <a:pPr algn="ctr"/>
            <a:r>
              <a:rPr lang="en-US" sz="39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ELECTROMAGNTIC SIMULATIONS</a:t>
            </a:r>
            <a:endParaRPr lang="en-US" sz="3900" i="1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22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FROM VACUUM TO ANISOTROPIC PLASMA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82" y="1864000"/>
            <a:ext cx="3240000" cy="168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400000">
              <a:rot lat="550251" lon="694657" rev="21217109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CasellaDiTesto 23"/>
          <p:cNvSpPr txBox="1"/>
          <p:nvPr/>
        </p:nvSpPr>
        <p:spPr>
          <a:xfrm rot="1477969">
            <a:off x="5788346" y="2497288"/>
            <a:ext cx="114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n</a:t>
            </a:r>
            <a:r>
              <a:rPr lang="en-US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plasmoid</a:t>
            </a:r>
            <a:endParaRPr lang="en-US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 rot="1477969">
            <a:off x="4901710" y="2235685"/>
            <a:ext cx="114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n</a:t>
            </a:r>
            <a:r>
              <a:rPr lang="en-US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halo</a:t>
            </a:r>
            <a:endParaRPr lang="en-US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812741" y="2506991"/>
            <a:ext cx="114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B</a:t>
            </a:r>
            <a:r>
              <a:rPr lang="en-US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ECR</a:t>
            </a:r>
          </a:p>
        </p:txBody>
      </p:sp>
      <p:cxnSp>
        <p:nvCxnSpPr>
          <p:cNvPr id="27" name="Connettore 2 26"/>
          <p:cNvCxnSpPr/>
          <p:nvPr/>
        </p:nvCxnSpPr>
        <p:spPr>
          <a:xfrm flipH="1" flipV="1">
            <a:off x="6526961" y="2557588"/>
            <a:ext cx="626648" cy="999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/>
          <a:srcRect l="22950" t="-684" r="24664" b="64047"/>
          <a:stretch/>
        </p:blipFill>
        <p:spPr bwMode="auto">
          <a:xfrm>
            <a:off x="3763942" y="4035964"/>
            <a:ext cx="1800000" cy="47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" name="CasellaDiTesto 29"/>
          <p:cNvSpPr txBox="1"/>
          <p:nvPr/>
        </p:nvSpPr>
        <p:spPr>
          <a:xfrm>
            <a:off x="6378770" y="3708942"/>
            <a:ext cx="2322180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Single-value Dielectric Constant*</a:t>
            </a:r>
          </a:p>
        </p:txBody>
      </p:sp>
      <p:grpSp>
        <p:nvGrpSpPr>
          <p:cNvPr id="31" name="Gruppo 30"/>
          <p:cNvGrpSpPr>
            <a:grpSpLocks noChangeAspect="1"/>
          </p:cNvGrpSpPr>
          <p:nvPr/>
        </p:nvGrpSpPr>
        <p:grpSpPr>
          <a:xfrm>
            <a:off x="4929037" y="4457919"/>
            <a:ext cx="3492000" cy="1505896"/>
            <a:chOff x="5876380" y="4540707"/>
            <a:chExt cx="2794139" cy="1195396"/>
          </a:xfrm>
        </p:grpSpPr>
        <p:sp>
          <p:nvSpPr>
            <p:cNvPr id="32" name="Rettangolo arrotondato 31"/>
            <p:cNvSpPr/>
            <p:nvPr/>
          </p:nvSpPr>
          <p:spPr bwMode="auto">
            <a:xfrm>
              <a:off x="5876380" y="4540707"/>
              <a:ext cx="2794139" cy="1195396"/>
            </a:xfrm>
            <a:prstGeom prst="roundRect">
              <a:avLst>
                <a:gd name="adj" fmla="val 10335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radley Hand ITC" panose="03070402050302030203" pitchFamily="66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graphicFrame>
          <p:nvGraphicFramePr>
            <p:cNvPr id="33" name="Oggetto 32"/>
            <p:cNvGraphicFramePr>
              <a:graphicFrameLocks noChangeAspect="1"/>
            </p:cNvGraphicFramePr>
            <p:nvPr/>
          </p:nvGraphicFramePr>
          <p:xfrm>
            <a:off x="5934950" y="4620415"/>
            <a:ext cx="2700000" cy="1063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zione" r:id="rId6" imgW="3860640" imgH="1218960" progId="Equation.3">
                    <p:embed/>
                  </p:oleObj>
                </mc:Choice>
                <mc:Fallback>
                  <p:oleObj name="Equazione" r:id="rId6" imgW="3860640" imgH="1218960" progId="Equation.3">
                    <p:embed/>
                    <p:pic>
                      <p:nvPicPr>
                        <p:cNvPr id="33" name="Oggetto 3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34950" y="4620415"/>
                          <a:ext cx="2700000" cy="106382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" name="Connettore 2 6"/>
          <p:cNvCxnSpPr/>
          <p:nvPr/>
        </p:nvCxnSpPr>
        <p:spPr>
          <a:xfrm flipV="1">
            <a:off x="5598834" y="4108806"/>
            <a:ext cx="967360" cy="204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4929038" y="6009403"/>
            <a:ext cx="4214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l"/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</a:rPr>
              <a:t>*</a:t>
            </a:r>
            <a:r>
              <a:rPr lang="en-US" sz="1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</a:rPr>
              <a:t>Evstatiev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</a:rPr>
              <a:t> et al. RSI 85, 02A503 (2014)</a:t>
            </a:r>
          </a:p>
        </p:txBody>
      </p:sp>
      <p:sp>
        <p:nvSpPr>
          <p:cNvPr id="36" name="Right Arrow 3"/>
          <p:cNvSpPr/>
          <p:nvPr/>
        </p:nvSpPr>
        <p:spPr>
          <a:xfrm rot="5400000">
            <a:off x="2142519" y="3596605"/>
            <a:ext cx="490602" cy="224675"/>
          </a:xfrm>
          <a:prstGeom prst="rightArrow">
            <a:avLst/>
          </a:prstGeom>
          <a:blipFill dpi="0" rotWithShape="1">
            <a:blip r:embed="rId5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86" tIns="45693" rIns="91386" bIns="45693" rtlCol="0" anchor="ctr"/>
          <a:lstStyle/>
          <a:p>
            <a:pPr algn="ctr"/>
            <a:endParaRPr lang="it-IT" sz="1100">
              <a:solidFill>
                <a:schemeClr val="tx1"/>
              </a:solidFill>
              <a:latin typeface="Bradley Hand ITC" panose="03070402050302030203" pitchFamily="66" charset="0"/>
              <a:cs typeface="Andalus" pitchFamily="18" charset="-78"/>
            </a:endParaRPr>
          </a:p>
        </p:txBody>
      </p:sp>
      <p:sp>
        <p:nvSpPr>
          <p:cNvPr id="37" name="Right Arrow 3"/>
          <p:cNvSpPr/>
          <p:nvPr/>
        </p:nvSpPr>
        <p:spPr>
          <a:xfrm rot="5400000">
            <a:off x="2142519" y="4583119"/>
            <a:ext cx="490602" cy="224675"/>
          </a:xfrm>
          <a:prstGeom prst="rightArrow">
            <a:avLst/>
          </a:prstGeom>
          <a:blipFill dpi="0" rotWithShape="1">
            <a:blip r:embed="rId5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86" tIns="45693" rIns="91386" bIns="45693" rtlCol="0" anchor="ctr"/>
          <a:lstStyle/>
          <a:p>
            <a:pPr algn="ctr"/>
            <a:endParaRPr lang="it-IT" sz="1100">
              <a:solidFill>
                <a:schemeClr val="tx1"/>
              </a:solidFill>
              <a:latin typeface="Bradley Hand ITC" panose="03070402050302030203" pitchFamily="66" charset="0"/>
              <a:cs typeface="Andalus" pitchFamily="18" charset="-78"/>
            </a:endParaRPr>
          </a:p>
        </p:txBody>
      </p:sp>
      <p:sp>
        <p:nvSpPr>
          <p:cNvPr id="38" name="Segnaposto contenuto 2"/>
          <p:cNvSpPr txBox="1">
            <a:spLocks/>
          </p:cNvSpPr>
          <p:nvPr/>
        </p:nvSpPr>
        <p:spPr>
          <a:xfrm>
            <a:off x="504912" y="4702800"/>
            <a:ext cx="3767416" cy="141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Font typeface="Arial" panose="020B0604020202020204" pitchFamily="34" charset="0"/>
              <a:buNone/>
            </a:pPr>
            <a:endParaRPr lang="it-IT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ANISOTROPIC MAGNETIZED PLASMA FULL 3D DIELECTRIC TENSOR</a:t>
            </a:r>
          </a:p>
        </p:txBody>
      </p:sp>
      <p:sp>
        <p:nvSpPr>
          <p:cNvPr id="39" name="Right Arrow 3"/>
          <p:cNvSpPr/>
          <p:nvPr/>
        </p:nvSpPr>
        <p:spPr>
          <a:xfrm rot="20989184">
            <a:off x="4286842" y="5071882"/>
            <a:ext cx="490602" cy="224675"/>
          </a:xfrm>
          <a:prstGeom prst="rightArrow">
            <a:avLst/>
          </a:prstGeom>
          <a:blipFill dpi="0" rotWithShape="1">
            <a:blip r:embed="rId5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86" tIns="45693" rIns="91386" bIns="45693" rtlCol="0" anchor="ctr"/>
          <a:lstStyle/>
          <a:p>
            <a:pPr algn="ctr"/>
            <a:endParaRPr lang="it-IT" sz="1100">
              <a:solidFill>
                <a:schemeClr val="tx1"/>
              </a:solidFill>
              <a:latin typeface="Bradley Hand ITC" panose="03070402050302030203" pitchFamily="66" charset="0"/>
              <a:cs typeface="Andalus" pitchFamily="18" charset="-78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-288026" y="365002"/>
            <a:ext cx="9720054" cy="1326059"/>
          </a:xfrm>
        </p:spPr>
        <p:txBody>
          <a:bodyPr>
            <a:noAutofit/>
          </a:bodyPr>
          <a:lstStyle/>
          <a:p>
            <a:pPr algn="ctr"/>
            <a:r>
              <a:rPr lang="en-US" sz="39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ELECTROMAGNTIC SIMULATIONS</a:t>
            </a:r>
            <a:endParaRPr lang="en-US" sz="3900" i="1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FREQUENCY DOMAIN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54" y="2409774"/>
            <a:ext cx="3240000" cy="2707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asellaDiTesto 18"/>
          <p:cNvSpPr txBox="1"/>
          <p:nvPr/>
        </p:nvSpPr>
        <p:spPr>
          <a:xfrm>
            <a:off x="5877189" y="2544945"/>
            <a:ext cx="1935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Extraction hole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7367688" y="2625047"/>
            <a:ext cx="914400" cy="726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contenuto 2"/>
          <p:cNvSpPr>
            <a:spLocks noGrp="1"/>
          </p:cNvSpPr>
          <p:nvPr>
            <p:ph idx="1"/>
          </p:nvPr>
        </p:nvSpPr>
        <p:spPr>
          <a:xfrm>
            <a:off x="368553" y="2054346"/>
            <a:ext cx="5143101" cy="43655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TWO SPECIFIC FREQUENCIES: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14.521 GHz (operating)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14.324 GHz (SPES-CB acc. tests). </a:t>
            </a:r>
          </a:p>
          <a:p>
            <a:pPr marL="285750" indent="-285750"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Real geometry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(waveguides, holes)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Boundaries: PML, IBC, port &amp; port-off 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Magnetic field </a:t>
            </a:r>
          </a:p>
          <a:p>
            <a:pPr marL="0" lvl="1" indent="0">
              <a:buNone/>
            </a:pPr>
            <a:endParaRPr lang="en-US" sz="2000" dirty="0"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Interaction COMSOL-MATLAB</a:t>
            </a:r>
          </a:p>
          <a:p>
            <a:pPr marL="0" lvl="1" indent="0">
              <a:buNone/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Adaptive mesh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u="sng" dirty="0"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5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9"/>
          <p:cNvSpPr>
            <a:spLocks noGrp="1"/>
          </p:cNvSpPr>
          <p:nvPr>
            <p:ph type="title"/>
          </p:nvPr>
        </p:nvSpPr>
        <p:spPr>
          <a:xfrm>
            <a:off x="385819" y="584077"/>
            <a:ext cx="8372364" cy="900000"/>
          </a:xfrm>
        </p:spPr>
        <p:txBody>
          <a:bodyPr>
            <a:normAutofit/>
          </a:bodyPr>
          <a:lstStyle/>
          <a:p>
            <a:pPr algn="ctr"/>
            <a:r>
              <a:rPr lang="en-US" sz="443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THE NUMERICAL CODE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INFN SIMULATION TOOLS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8805" y="2004969"/>
            <a:ext cx="7397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Fully 3D tracking code for ions and electrons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Precise electromagnetic calculations (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Comsol+Matlab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Plasma fine structure is automatically obtained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Can creates distribution maps of any physical quantity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Can be used to evaluate plasma heating by an injected beam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Atomic process can be easily implemented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Very good agreement with experiments of charge breeding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Can demonstrates the frequency tuning effect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10011" y="6480594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8501" y="6480593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29843" y="6480595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81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50534" r="7985" b="3156"/>
          <a:stretch/>
        </p:blipFill>
        <p:spPr>
          <a:xfrm>
            <a:off x="4570364" y="2287504"/>
            <a:ext cx="4152900" cy="178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374" y="1971948"/>
            <a:ext cx="5542531" cy="10414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ANISOTROPIC PLASMA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STEP-WISE 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PLASMOID/HALO STRUCTURE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52438"/>
              </p:ext>
            </p:extLst>
          </p:nvPr>
        </p:nvGraphicFramePr>
        <p:xfrm>
          <a:off x="401458" y="3140409"/>
          <a:ext cx="381508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201">
                <a:tc>
                  <a:txBody>
                    <a:bodyPr/>
                    <a:lstStyle/>
                    <a:p>
                      <a:endParaRPr lang="en-US" sz="1400" b="0" i="0" dirty="0">
                        <a:ln>
                          <a:noFill/>
                        </a:ln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14.324 GHz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14.521 GHz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</a:t>
                      </a:r>
                      <a:r>
                        <a:rPr lang="en-US" sz="1400" b="0" i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input</a:t>
                      </a:r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[W]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</a:t>
                      </a:r>
                      <a:r>
                        <a:rPr lang="en-US" sz="14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f</a:t>
                      </a:r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[W]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92.6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68.4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</a:t>
                      </a:r>
                      <a:r>
                        <a:rPr lang="en-US" sz="1400" b="0" i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hole</a:t>
                      </a:r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[W]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14.5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41.3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</a:t>
                      </a:r>
                      <a:r>
                        <a:rPr lang="en-US" sz="14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w2</a:t>
                      </a:r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[W]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0.8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3.0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</a:t>
                      </a:r>
                      <a:r>
                        <a:rPr lang="en-US" sz="1400" b="0" i="0" baseline="-2500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plasma</a:t>
                      </a:r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[W/%]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74.5/80.4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16.6/24.4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70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t="3037" r="8116" b="50817"/>
          <a:stretch/>
        </p:blipFill>
        <p:spPr>
          <a:xfrm>
            <a:off x="4359759" y="4177761"/>
            <a:ext cx="4178300" cy="177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1" name="CasellaDiTesto 20"/>
          <p:cNvSpPr txBox="1"/>
          <p:nvPr/>
        </p:nvSpPr>
        <p:spPr>
          <a:xfrm>
            <a:off x="335434" y="4935936"/>
            <a:ext cx="3757279" cy="1328023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NUMERICAL EVIDENCE OF THE FREQUENCY TUNING EFFECT !</a:t>
            </a:r>
            <a:endParaRPr lang="en-US" sz="24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4533900" y="6009403"/>
            <a:ext cx="4225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*A. Galatà et al, RSI 87, 02B505 (2016)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-288026" y="365002"/>
            <a:ext cx="9720054" cy="1326059"/>
          </a:xfrm>
        </p:spPr>
        <p:txBody>
          <a:bodyPr>
            <a:noAutofit/>
          </a:bodyPr>
          <a:lstStyle/>
          <a:p>
            <a:pPr algn="ctr"/>
            <a:r>
              <a:rPr lang="en-US" sz="39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ELECTROMAGNTIC SIMULATIONS</a:t>
            </a:r>
            <a:endParaRPr lang="en-US" sz="3900" i="1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FREQUENCY DOMAIN</a:t>
            </a:r>
          </a:p>
        </p:txBody>
      </p:sp>
      <p:sp>
        <p:nvSpPr>
          <p:cNvPr id="6" name="Freccia in giù 5"/>
          <p:cNvSpPr/>
          <p:nvPr/>
        </p:nvSpPr>
        <p:spPr>
          <a:xfrm rot="1926825">
            <a:off x="4241871" y="3869942"/>
            <a:ext cx="371475" cy="1322379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6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48" y="1840136"/>
            <a:ext cx="5256000" cy="1997647"/>
          </a:xfrm>
          <a:prstGeom prst="rect">
            <a:avLst/>
          </a:prstGeom>
        </p:spPr>
      </p:pic>
      <p:pic>
        <p:nvPicPr>
          <p:cNvPr id="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8" y="3960738"/>
            <a:ext cx="5831840" cy="220091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288026" y="365002"/>
            <a:ext cx="9720054" cy="1326059"/>
          </a:xfrm>
        </p:spPr>
        <p:txBody>
          <a:bodyPr>
            <a:noAutofit/>
          </a:bodyPr>
          <a:lstStyle/>
          <a:p>
            <a:pPr algn="ctr"/>
            <a:r>
              <a:rPr lang="en-US" sz="39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ELECTROMAGNTIC SIMULATIONS</a:t>
            </a:r>
            <a:endParaRPr lang="en-US" sz="3900" i="1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FREQUENCY DOMAIN: SELF-CONSISTENT PLASMA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671448" y="3437673"/>
            <a:ext cx="20111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14.521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173345" y="3437673"/>
            <a:ext cx="18080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14.324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1374" y="2265114"/>
            <a:ext cx="30403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ELECTROMAGNETIC FIELD FOR THE EMPTY CHAMBER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57519" y="4486709"/>
            <a:ext cx="26775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ELECTROMAGNETIC FIELD DURING THE SELF-CONSISTENT LOOP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761867" y="5756997"/>
            <a:ext cx="20111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14.521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63764" y="5756997"/>
            <a:ext cx="18080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14.324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5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77" y="1894901"/>
            <a:ext cx="5256000" cy="2000486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0"/>
          <a:stretch/>
        </p:blipFill>
        <p:spPr>
          <a:xfrm>
            <a:off x="535693" y="4144324"/>
            <a:ext cx="5148000" cy="212734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-288026" y="365002"/>
            <a:ext cx="9720054" cy="1326059"/>
          </a:xfrm>
        </p:spPr>
        <p:txBody>
          <a:bodyPr>
            <a:noAutofit/>
          </a:bodyPr>
          <a:lstStyle/>
          <a:p>
            <a:pPr algn="ctr"/>
            <a:r>
              <a:rPr lang="en-US" sz="39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ELECTROMAGNTIC SIMULATIONS</a:t>
            </a:r>
            <a:endParaRPr lang="en-US" sz="3900" i="1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73791" y="1894901"/>
            <a:ext cx="20111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14.521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00677" y="1911419"/>
            <a:ext cx="18080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14.324 GHz</a:t>
            </a: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3167" y="2149846"/>
            <a:ext cx="312650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ELECTROMAGNETIC FIELD AT THE END OF THE SELF-CONSISTENT LOOP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03812" y="4364715"/>
            <a:ext cx="26775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INTENSIFICATION OF THE ELECTRIC FIELD AT THE RESONANCE</a:t>
            </a: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4572001" y="4773336"/>
            <a:ext cx="1556676" cy="922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1937857" y="5380555"/>
            <a:ext cx="4311941" cy="387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4706225" y="3025950"/>
            <a:ext cx="1736520" cy="13387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1" idx="0"/>
          </p:cNvCxnSpPr>
          <p:nvPr/>
        </p:nvCxnSpPr>
        <p:spPr>
          <a:xfrm flipV="1">
            <a:off x="7242566" y="3025950"/>
            <a:ext cx="39078" cy="13387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1135" r="70919" b="35376"/>
          <a:stretch/>
        </p:blipFill>
        <p:spPr>
          <a:xfrm>
            <a:off x="4018689" y="3236458"/>
            <a:ext cx="1008000" cy="867353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26" name="Connettore 2 25"/>
          <p:cNvCxnSpPr/>
          <p:nvPr/>
        </p:nvCxnSpPr>
        <p:spPr>
          <a:xfrm flipH="1">
            <a:off x="4475216" y="2982568"/>
            <a:ext cx="96785" cy="2201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5" t="44309" r="21626" b="36645"/>
          <a:stretch/>
        </p:blipFill>
        <p:spPr>
          <a:xfrm>
            <a:off x="7577465" y="3092648"/>
            <a:ext cx="1008000" cy="84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29" name="Connettore 2 28"/>
          <p:cNvCxnSpPr/>
          <p:nvPr/>
        </p:nvCxnSpPr>
        <p:spPr>
          <a:xfrm>
            <a:off x="7512653" y="2982568"/>
            <a:ext cx="135640" cy="1100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4"/>
          <p:cNvSpPr txBox="1"/>
          <p:nvPr/>
        </p:nvSpPr>
        <p:spPr>
          <a:xfrm>
            <a:off x="321374" y="1335303"/>
            <a:ext cx="8513652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FREQUENCY DOMAIN: SELF-CONSISTENT PLASMA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68314" y="4560757"/>
            <a:ext cx="950096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32 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kV</a:t>
            </a:r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/m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54583" y="4560756"/>
            <a:ext cx="950096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12 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kV</a:t>
            </a:r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/m</a:t>
            </a:r>
          </a:p>
        </p:txBody>
      </p:sp>
    </p:spTree>
    <p:extLst>
      <p:ext uri="{BB962C8B-B14F-4D97-AF65-F5344CB8AC3E}">
        <p14:creationId xmlns:p14="http://schemas.microsoft.com/office/powerpoint/2010/main" val="4282005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58072"/>
            <a:ext cx="7886700" cy="900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CONCLUSIONS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501" y="1261937"/>
            <a:ext cx="8039822" cy="4954305"/>
          </a:xfrm>
        </p:spPr>
        <p:txBody>
          <a:bodyPr anchor="ctr">
            <a:normAutofit/>
          </a:bodyPr>
          <a:lstStyle/>
          <a:p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code is able to describe ion dynamics, even for PANDORA full scale (1+ beam injection)</a:t>
            </a:r>
          </a:p>
          <a:p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Electron dynamics: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Comsol+MatLab</a:t>
            </a: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lvl="1"/>
            <a:r>
              <a:rPr lang="en-US" sz="16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Plasmoid</a:t>
            </a:r>
            <a:r>
              <a:rPr lang="en-US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/halo formation</a:t>
            </a:r>
          </a:p>
          <a:p>
            <a:pPr lvl="1"/>
            <a:r>
              <a:rPr lang="en-US" sz="16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Plasmoid</a:t>
            </a:r>
            <a:r>
              <a:rPr lang="en-US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 fine structure</a:t>
            </a:r>
          </a:p>
          <a:p>
            <a:pPr lvl="1"/>
            <a:r>
              <a:rPr lang="en-US" sz="16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Effect of the frequency</a:t>
            </a:r>
          </a:p>
          <a:p>
            <a:pPr lvl="1"/>
            <a:r>
              <a:rPr lang="en-US" sz="160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Energy </a:t>
            </a:r>
            <a:r>
              <a:rPr lang="en-US" sz="1600" smtClean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distribution</a:t>
            </a:r>
          </a:p>
          <a:p>
            <a:pPr lvl="1"/>
            <a:endParaRPr lang="en-US" sz="16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28600" lvl="1"/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Density and energy maps (in any range) can be exported</a:t>
            </a:r>
          </a:p>
          <a:p>
            <a:pPr marL="228600" lvl="1"/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28600" lvl="1"/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Benchmark with experimental results</a:t>
            </a:r>
          </a:p>
          <a:p>
            <a:pPr marL="228600" lvl="1"/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28600" lvl="1"/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Predictive tool for the PANDORA plasma description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83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378351" y="2011742"/>
            <a:ext cx="6399509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61264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Bradley Hand ITC" panose="03070402050302030203" pitchFamily="66" charset="0"/>
              </a:rPr>
              <a:t>DIFFERENT APPROACHES</a:t>
            </a:r>
            <a:endParaRPr lang="en-GB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333836" y="1845120"/>
            <a:ext cx="2707747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ION DYNAMICS WITH COLLISIONS AND IONIZATIONS</a:t>
            </a: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3182793" y="4593868"/>
            <a:ext cx="2778413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ELECTROMAGNETIC CALCULATIONS</a:t>
            </a:r>
          </a:p>
        </p:txBody>
      </p:sp>
      <p:sp>
        <p:nvSpPr>
          <p:cNvPr id="28" name="Rettangolo arrotondato 27"/>
          <p:cNvSpPr/>
          <p:nvPr/>
        </p:nvSpPr>
        <p:spPr bwMode="auto">
          <a:xfrm>
            <a:off x="6156110" y="1845120"/>
            <a:ext cx="2572993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ECR HEATING WITH COULOMB COLLISIONS</a:t>
            </a:r>
          </a:p>
        </p:txBody>
      </p:sp>
      <p:sp>
        <p:nvSpPr>
          <p:cNvPr id="29" name="Rettangolo arrotondato 28"/>
          <p:cNvSpPr/>
          <p:nvPr/>
        </p:nvSpPr>
        <p:spPr bwMode="auto">
          <a:xfrm>
            <a:off x="2621515" y="2762283"/>
            <a:ext cx="3891345" cy="1304583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 DESCRIPTION</a:t>
            </a:r>
          </a:p>
        </p:txBody>
      </p:sp>
      <p:sp>
        <p:nvSpPr>
          <p:cNvPr id="4" name="Freccia a destra 3"/>
          <p:cNvSpPr/>
          <p:nvPr/>
        </p:nvSpPr>
        <p:spPr>
          <a:xfrm flipH="1">
            <a:off x="3378467" y="2305246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30" name="Freccia a destra 29"/>
          <p:cNvSpPr/>
          <p:nvPr/>
        </p:nvSpPr>
        <p:spPr>
          <a:xfrm rot="18669189">
            <a:off x="5493730" y="3865564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31" name="Freccia a destra 30"/>
          <p:cNvSpPr/>
          <p:nvPr/>
        </p:nvSpPr>
        <p:spPr>
          <a:xfrm rot="2930811" flipV="1">
            <a:off x="1401375" y="3873586"/>
            <a:ext cx="2267732" cy="308009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3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5" descr="C:\Users\Alessio Galatà\Google Drive\DOTTORATO\terzo anno\presentazione\delt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10" y="4192320"/>
            <a:ext cx="2160000" cy="206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1200000" lon="0" rev="0"/>
            </a:camera>
            <a:lightRig rig="threePt" dir="t"/>
          </a:scene3d>
          <a:sp3d>
            <a:bevelT/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1888" y="574675"/>
            <a:ext cx="9247776" cy="900000"/>
          </a:xfr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>
              <a:buClrTx/>
            </a:pPr>
            <a:r>
              <a:rPr lang="it-IT" sz="40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  <a:ea typeface="Gill Sans" pitchFamily="1" charset="0"/>
              </a:rPr>
              <a:t>CHARGE BREEDING PROCESS</a:t>
            </a:r>
            <a:endParaRPr lang="en-GB" sz="4000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  <a:ea typeface="Gill Sans" pitchFamily="1" charset="0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5929254" y="2595810"/>
            <a:ext cx="2795733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Capture by the CB</a:t>
            </a:r>
            <a:endParaRPr lang="en-US" sz="2000" baseline="-250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300947" y="1509529"/>
            <a:ext cx="5102245" cy="1410035"/>
            <a:chOff x="410003" y="2331495"/>
            <a:chExt cx="5102245" cy="1410035"/>
          </a:xfrm>
        </p:grpSpPr>
        <p:grpSp>
          <p:nvGrpSpPr>
            <p:cNvPr id="26" name="Gruppo 25"/>
            <p:cNvGrpSpPr>
              <a:grpSpLocks noChangeAspect="1"/>
            </p:cNvGrpSpPr>
            <p:nvPr/>
          </p:nvGrpSpPr>
          <p:grpSpPr>
            <a:xfrm>
              <a:off x="722924" y="2530348"/>
              <a:ext cx="2376000" cy="636457"/>
              <a:chOff x="628428" y="2290202"/>
              <a:chExt cx="3855548" cy="1032791"/>
            </a:xfrm>
          </p:grpSpPr>
          <p:grpSp>
            <p:nvGrpSpPr>
              <p:cNvPr id="4" name="Group 46"/>
              <p:cNvGrpSpPr>
                <a:grpSpLocks noChangeAspect="1"/>
              </p:cNvGrpSpPr>
              <p:nvPr/>
            </p:nvGrpSpPr>
            <p:grpSpPr>
              <a:xfrm>
                <a:off x="628428" y="2290202"/>
                <a:ext cx="2520000" cy="1032791"/>
                <a:chOff x="674060" y="1427988"/>
                <a:chExt cx="2556000" cy="1047547"/>
              </a:xfrm>
            </p:grpSpPr>
            <p:sp>
              <p:nvSpPr>
                <p:cNvPr id="5" name="Oval 10"/>
                <p:cNvSpPr/>
                <p:nvPr/>
              </p:nvSpPr>
              <p:spPr>
                <a:xfrm>
                  <a:off x="757863" y="1847007"/>
                  <a:ext cx="1557949" cy="54241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6" name="Straight Connector 4"/>
                <p:cNvCxnSpPr/>
                <p:nvPr/>
              </p:nvCxnSpPr>
              <p:spPr>
                <a:xfrm>
                  <a:off x="691632" y="1763203"/>
                  <a:ext cx="1676066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5"/>
                <p:cNvCxnSpPr/>
                <p:nvPr/>
              </p:nvCxnSpPr>
              <p:spPr>
                <a:xfrm>
                  <a:off x="2367698" y="1763203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6"/>
                <p:cNvCxnSpPr/>
                <p:nvPr/>
              </p:nvCxnSpPr>
              <p:spPr>
                <a:xfrm>
                  <a:off x="691632" y="1763203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7"/>
                <p:cNvCxnSpPr/>
                <p:nvPr/>
              </p:nvCxnSpPr>
              <p:spPr>
                <a:xfrm>
                  <a:off x="674060" y="2475535"/>
                  <a:ext cx="1717967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8"/>
                <p:cNvCxnSpPr/>
                <p:nvPr/>
              </p:nvCxnSpPr>
              <p:spPr>
                <a:xfrm flipV="1">
                  <a:off x="2392027" y="2266026"/>
                  <a:ext cx="0" cy="209509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9"/>
                <p:cNvCxnSpPr/>
                <p:nvPr/>
              </p:nvCxnSpPr>
              <p:spPr>
                <a:xfrm flipV="1">
                  <a:off x="674060" y="2307927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2"/>
                <p:cNvCxnSpPr/>
                <p:nvPr/>
              </p:nvCxnSpPr>
              <p:spPr>
                <a:xfrm flipV="1">
                  <a:off x="2643437" y="1763203"/>
                  <a:ext cx="167607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3"/>
                <p:cNvCxnSpPr/>
                <p:nvPr/>
              </p:nvCxnSpPr>
              <p:spPr>
                <a:xfrm>
                  <a:off x="2643437" y="2307927"/>
                  <a:ext cx="209508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4"/>
                <p:cNvCxnSpPr/>
                <p:nvPr/>
              </p:nvCxnSpPr>
              <p:spPr>
                <a:xfrm>
                  <a:off x="2811044" y="1763203"/>
                  <a:ext cx="251410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5"/>
                <p:cNvCxnSpPr/>
                <p:nvPr/>
              </p:nvCxnSpPr>
              <p:spPr>
                <a:xfrm>
                  <a:off x="2852945" y="2475535"/>
                  <a:ext cx="251410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16"/>
                <p:cNvSpPr/>
                <p:nvPr/>
              </p:nvSpPr>
              <p:spPr>
                <a:xfrm>
                  <a:off x="2187757" y="1936048"/>
                  <a:ext cx="869459" cy="157132"/>
                </a:xfrm>
                <a:custGeom>
                  <a:avLst/>
                  <a:gdLst>
                    <a:gd name="connsiteX0" fmla="*/ 0 w 1581150"/>
                    <a:gd name="connsiteY0" fmla="*/ 0 h 285750"/>
                    <a:gd name="connsiteX1" fmla="*/ 276225 w 1581150"/>
                    <a:gd name="connsiteY1" fmla="*/ 209550 h 285750"/>
                    <a:gd name="connsiteX2" fmla="*/ 1162050 w 1581150"/>
                    <a:gd name="connsiteY2" fmla="*/ 276225 h 285750"/>
                    <a:gd name="connsiteX3" fmla="*/ 1581150 w 1581150"/>
                    <a:gd name="connsiteY3" fmla="*/ 26670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1150" h="285750">
                      <a:moveTo>
                        <a:pt x="0" y="0"/>
                      </a:moveTo>
                      <a:cubicBezTo>
                        <a:pt x="41275" y="81756"/>
                        <a:pt x="82550" y="163513"/>
                        <a:pt x="276225" y="209550"/>
                      </a:cubicBezTo>
                      <a:cubicBezTo>
                        <a:pt x="469900" y="255588"/>
                        <a:pt x="944563" y="266700"/>
                        <a:pt x="1162050" y="276225"/>
                      </a:cubicBezTo>
                      <a:cubicBezTo>
                        <a:pt x="1379538" y="285750"/>
                        <a:pt x="1480344" y="276225"/>
                        <a:pt x="1581150" y="26670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17" name="Freeform 17"/>
                <p:cNvSpPr/>
                <p:nvPr/>
              </p:nvSpPr>
              <p:spPr>
                <a:xfrm rot="10800000" flipH="1">
                  <a:off x="2182519" y="2161270"/>
                  <a:ext cx="869459" cy="157132"/>
                </a:xfrm>
                <a:custGeom>
                  <a:avLst/>
                  <a:gdLst>
                    <a:gd name="connsiteX0" fmla="*/ 0 w 1581150"/>
                    <a:gd name="connsiteY0" fmla="*/ 0 h 285750"/>
                    <a:gd name="connsiteX1" fmla="*/ 276225 w 1581150"/>
                    <a:gd name="connsiteY1" fmla="*/ 209550 h 285750"/>
                    <a:gd name="connsiteX2" fmla="*/ 1162050 w 1581150"/>
                    <a:gd name="connsiteY2" fmla="*/ 276225 h 285750"/>
                    <a:gd name="connsiteX3" fmla="*/ 1581150 w 1581150"/>
                    <a:gd name="connsiteY3" fmla="*/ 26670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1150" h="285750">
                      <a:moveTo>
                        <a:pt x="0" y="0"/>
                      </a:moveTo>
                      <a:cubicBezTo>
                        <a:pt x="41275" y="81756"/>
                        <a:pt x="82550" y="163513"/>
                        <a:pt x="276225" y="209550"/>
                      </a:cubicBezTo>
                      <a:cubicBezTo>
                        <a:pt x="469900" y="255588"/>
                        <a:pt x="944563" y="266700"/>
                        <a:pt x="1162050" y="276225"/>
                      </a:cubicBezTo>
                      <a:cubicBezTo>
                        <a:pt x="1379538" y="285750"/>
                        <a:pt x="1480344" y="276225"/>
                        <a:pt x="1581150" y="26670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18" name="Straight Connector 18"/>
                <p:cNvCxnSpPr>
                  <a:stCxn id="16" idx="3"/>
                  <a:endCxn id="17" idx="3"/>
                </p:cNvCxnSpPr>
                <p:nvPr/>
              </p:nvCxnSpPr>
              <p:spPr>
                <a:xfrm flipH="1">
                  <a:off x="3051978" y="2082705"/>
                  <a:ext cx="5238" cy="8904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9"/>
                <p:cNvSpPr/>
                <p:nvPr/>
              </p:nvSpPr>
              <p:spPr>
                <a:xfrm>
                  <a:off x="2308224" y="2082370"/>
                  <a:ext cx="754230" cy="838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2239771" y="2045315"/>
                  <a:ext cx="287088" cy="184202"/>
                </a:xfrm>
                <a:custGeom>
                  <a:avLst/>
                  <a:gdLst>
                    <a:gd name="connsiteX0" fmla="*/ 84499 w 522083"/>
                    <a:gd name="connsiteY0" fmla="*/ 0 h 334978"/>
                    <a:gd name="connsiteX1" fmla="*/ 522083 w 522083"/>
                    <a:gd name="connsiteY1" fmla="*/ 117695 h 334978"/>
                    <a:gd name="connsiteX2" fmla="*/ 473798 w 522083"/>
                    <a:gd name="connsiteY2" fmla="*/ 223319 h 334978"/>
                    <a:gd name="connsiteX3" fmla="*/ 0 w 522083"/>
                    <a:gd name="connsiteY3" fmla="*/ 334978 h 334978"/>
                    <a:gd name="connsiteX4" fmla="*/ 75445 w 522083"/>
                    <a:gd name="connsiteY4" fmla="*/ 262550 h 334978"/>
                    <a:gd name="connsiteX5" fmla="*/ 132784 w 522083"/>
                    <a:gd name="connsiteY5" fmla="*/ 172016 h 334978"/>
                    <a:gd name="connsiteX6" fmla="*/ 120713 w 522083"/>
                    <a:gd name="connsiteY6" fmla="*/ 48285 h 334978"/>
                    <a:gd name="connsiteX7" fmla="*/ 84499 w 522083"/>
                    <a:gd name="connsiteY7" fmla="*/ 0 h 334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2083" h="334978">
                      <a:moveTo>
                        <a:pt x="84499" y="0"/>
                      </a:moveTo>
                      <a:lnTo>
                        <a:pt x="522083" y="117695"/>
                      </a:lnTo>
                      <a:lnTo>
                        <a:pt x="473798" y="223319"/>
                      </a:lnTo>
                      <a:lnTo>
                        <a:pt x="0" y="334978"/>
                      </a:lnTo>
                      <a:lnTo>
                        <a:pt x="75445" y="262550"/>
                      </a:lnTo>
                      <a:lnTo>
                        <a:pt x="132784" y="172016"/>
                      </a:lnTo>
                      <a:lnTo>
                        <a:pt x="120713" y="48285"/>
                      </a:lnTo>
                      <a:lnTo>
                        <a:pt x="8449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21" name="Straight Connector 21"/>
                <p:cNvCxnSpPr/>
                <p:nvPr/>
              </p:nvCxnSpPr>
              <p:spPr>
                <a:xfrm flipV="1">
                  <a:off x="3062453" y="1595596"/>
                  <a:ext cx="0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2"/>
                <p:cNvCxnSpPr/>
                <p:nvPr/>
              </p:nvCxnSpPr>
              <p:spPr>
                <a:xfrm>
                  <a:off x="2936749" y="1595596"/>
                  <a:ext cx="293311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3"/>
                <p:cNvCxnSpPr/>
                <p:nvPr/>
              </p:nvCxnSpPr>
              <p:spPr>
                <a:xfrm>
                  <a:off x="2978650" y="1511792"/>
                  <a:ext cx="209508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4"/>
                <p:cNvCxnSpPr/>
                <p:nvPr/>
              </p:nvCxnSpPr>
              <p:spPr>
                <a:xfrm>
                  <a:off x="3020552" y="1427988"/>
                  <a:ext cx="83803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ight Arrow 41"/>
              <p:cNvSpPr/>
              <p:nvPr/>
            </p:nvSpPr>
            <p:spPr>
              <a:xfrm>
                <a:off x="2819316" y="2900002"/>
                <a:ext cx="1664660" cy="154800"/>
              </a:xfrm>
              <a:prstGeom prst="rightArrow">
                <a:avLst>
                  <a:gd name="adj1" fmla="val 58052"/>
                  <a:gd name="adj2" fmla="val 19093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dirty="0">
                  <a:solidFill>
                    <a:srgbClr val="002060"/>
                  </a:solidFill>
                  <a:latin typeface="Bradley Hand ITC" panose="03070402050302030203" pitchFamily="66" charset="0"/>
                  <a:cs typeface="MV Boli" panose="02000500030200090000" pitchFamily="2" charset="0"/>
                </a:endParaRPr>
              </a:p>
            </p:txBody>
          </p:sp>
        </p:grpSp>
        <p:grpSp>
          <p:nvGrpSpPr>
            <p:cNvPr id="41" name="Gruppo 40"/>
            <p:cNvGrpSpPr>
              <a:grpSpLocks noChangeAspect="1"/>
            </p:cNvGrpSpPr>
            <p:nvPr/>
          </p:nvGrpSpPr>
          <p:grpSpPr>
            <a:xfrm>
              <a:off x="2807983" y="2425799"/>
              <a:ext cx="1800000" cy="810708"/>
              <a:chOff x="3782522" y="2024478"/>
              <a:chExt cx="2890086" cy="1301675"/>
            </a:xfrm>
          </p:grpSpPr>
          <p:grpSp>
            <p:nvGrpSpPr>
              <p:cNvPr id="30" name="Group 32"/>
              <p:cNvGrpSpPr/>
              <p:nvPr/>
            </p:nvGrpSpPr>
            <p:grpSpPr>
              <a:xfrm>
                <a:off x="4276149" y="2529501"/>
                <a:ext cx="1877765" cy="653750"/>
                <a:chOff x="3200400" y="2286000"/>
                <a:chExt cx="2833200" cy="986400"/>
              </a:xfrm>
              <a:effectLst/>
            </p:grpSpPr>
            <p:sp>
              <p:nvSpPr>
                <p:cNvPr id="39" name="Oval 5"/>
                <p:cNvSpPr/>
                <p:nvPr/>
              </p:nvSpPr>
              <p:spPr>
                <a:xfrm>
                  <a:off x="3200400" y="2286000"/>
                  <a:ext cx="2833200" cy="9864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solidFill>
                      <a:srgbClr val="002060"/>
                    </a:solidFill>
                    <a:latin typeface="Bradley Hand ITC" panose="03070402050302030203" pitchFamily="66" charset="0"/>
                    <a:ea typeface="Cambria Math" pitchFamily="18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40" name="Oval 6"/>
                <p:cNvSpPr/>
                <p:nvPr/>
              </p:nvSpPr>
              <p:spPr>
                <a:xfrm>
                  <a:off x="3452075" y="2436457"/>
                  <a:ext cx="2362199" cy="68236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it-IT" dirty="0">
                    <a:solidFill>
                      <a:srgbClr val="002060"/>
                    </a:solidFill>
                    <a:latin typeface="Bradley Hand ITC" panose="03070402050302030203" pitchFamily="66" charset="0"/>
                    <a:ea typeface="Cambria Math" pitchFamily="18" charset="0"/>
                    <a:cs typeface="MV Boli" panose="02000500030200090000" pitchFamily="2" charset="0"/>
                  </a:endParaRPr>
                </a:p>
              </p:txBody>
            </p:sp>
          </p:grpSp>
          <p:cxnSp>
            <p:nvCxnSpPr>
              <p:cNvPr id="31" name="Straight Connector 7"/>
              <p:cNvCxnSpPr/>
              <p:nvPr/>
            </p:nvCxnSpPr>
            <p:spPr>
              <a:xfrm>
                <a:off x="6216450" y="2428502"/>
                <a:ext cx="0" cy="202012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8"/>
              <p:cNvCxnSpPr/>
              <p:nvPr/>
            </p:nvCxnSpPr>
            <p:spPr>
              <a:xfrm>
                <a:off x="4196323" y="2428502"/>
                <a:ext cx="0" cy="202012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9"/>
              <p:cNvCxnSpPr/>
              <p:nvPr/>
            </p:nvCxnSpPr>
            <p:spPr>
              <a:xfrm>
                <a:off x="4175143" y="3287054"/>
                <a:ext cx="2070631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0"/>
              <p:cNvCxnSpPr/>
              <p:nvPr/>
            </p:nvCxnSpPr>
            <p:spPr>
              <a:xfrm flipV="1">
                <a:off x="6245774" y="3034539"/>
                <a:ext cx="0" cy="252515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1"/>
              <p:cNvCxnSpPr/>
              <p:nvPr/>
            </p:nvCxnSpPr>
            <p:spPr>
              <a:xfrm flipV="1">
                <a:off x="4175143" y="3085042"/>
                <a:ext cx="0" cy="20201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 12"/>
              <p:cNvSpPr/>
              <p:nvPr/>
            </p:nvSpPr>
            <p:spPr>
              <a:xfrm>
                <a:off x="3782522" y="2024478"/>
                <a:ext cx="2890086" cy="1301675"/>
              </a:xfrm>
              <a:custGeom>
                <a:avLst/>
                <a:gdLst>
                  <a:gd name="connsiteX0" fmla="*/ 0 w 4970206"/>
                  <a:gd name="connsiteY0" fmla="*/ 1924665 h 1963993"/>
                  <a:gd name="connsiteX1" fmla="*/ 1061884 w 4970206"/>
                  <a:gd name="connsiteY1" fmla="*/ 7374 h 1963993"/>
                  <a:gd name="connsiteX2" fmla="*/ 2462981 w 4970206"/>
                  <a:gd name="connsiteY2" fmla="*/ 1880419 h 1963993"/>
                  <a:gd name="connsiteX3" fmla="*/ 3864077 w 4970206"/>
                  <a:gd name="connsiteY3" fmla="*/ 508819 h 1963993"/>
                  <a:gd name="connsiteX4" fmla="*/ 4970206 w 4970206"/>
                  <a:gd name="connsiteY4" fmla="*/ 1895168 h 196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0206" h="1963993">
                    <a:moveTo>
                      <a:pt x="0" y="1924665"/>
                    </a:moveTo>
                    <a:cubicBezTo>
                      <a:pt x="325693" y="969706"/>
                      <a:pt x="651387" y="14748"/>
                      <a:pt x="1061884" y="7374"/>
                    </a:cubicBezTo>
                    <a:cubicBezTo>
                      <a:pt x="1472381" y="0"/>
                      <a:pt x="1995949" y="1796845"/>
                      <a:pt x="2462981" y="1880419"/>
                    </a:cubicBezTo>
                    <a:cubicBezTo>
                      <a:pt x="2930013" y="1963993"/>
                      <a:pt x="3446206" y="506361"/>
                      <a:pt x="3864077" y="508819"/>
                    </a:cubicBezTo>
                    <a:cubicBezTo>
                      <a:pt x="4281948" y="511277"/>
                      <a:pt x="4626077" y="1203222"/>
                      <a:pt x="4970206" y="1895168"/>
                    </a:cubicBezTo>
                  </a:path>
                </a:pathLst>
              </a:cu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2000"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endParaRPr>
              </a:p>
            </p:txBody>
          </p:sp>
          <p:cxnSp>
            <p:nvCxnSpPr>
              <p:cNvPr id="37" name="Straight Connector 13"/>
              <p:cNvCxnSpPr/>
              <p:nvPr/>
            </p:nvCxnSpPr>
            <p:spPr>
              <a:xfrm>
                <a:off x="4196323" y="2428502"/>
                <a:ext cx="2020128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18"/>
            <p:cNvSpPr txBox="1"/>
            <p:nvPr/>
          </p:nvSpPr>
          <p:spPr>
            <a:xfrm>
              <a:off x="410003" y="2384902"/>
              <a:ext cx="1539260" cy="374571"/>
            </a:xfrm>
            <a:prstGeom prst="round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E</a:t>
              </a:r>
              <a:r>
                <a:rPr lang="it-IT" sz="16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1+</a:t>
              </a:r>
              <a:r>
                <a:rPr lang="it-IT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=1*V </a:t>
              </a:r>
              <a:r>
                <a:rPr lang="it-IT" sz="16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keV</a:t>
              </a:r>
              <a:endParaRPr lang="it-IT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endParaRPr>
            </a:p>
          </p:txBody>
        </p:sp>
        <p:sp>
          <p:nvSpPr>
            <p:cNvPr id="45" name="TextBox 17"/>
            <p:cNvSpPr txBox="1"/>
            <p:nvPr/>
          </p:nvSpPr>
          <p:spPr>
            <a:xfrm>
              <a:off x="3287081" y="2331495"/>
              <a:ext cx="2225167" cy="374571"/>
            </a:xfrm>
            <a:prstGeom prst="round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V</a:t>
              </a:r>
              <a:r>
                <a:rPr lang="it-IT" sz="16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CB</a:t>
              </a:r>
              <a:r>
                <a:rPr lang="it-IT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 = +(V +</a:t>
              </a:r>
              <a:r>
                <a:rPr lang="el-GR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uxton Sketch" panose="03080500000500000004" pitchFamily="66" charset="0"/>
                  <a:ea typeface="Cambria Math" pitchFamily="18" charset="0"/>
                  <a:cs typeface="MV Boli" panose="02000500030200090000" pitchFamily="2" charset="0"/>
                </a:rPr>
                <a:t> Δ</a:t>
              </a:r>
              <a:r>
                <a:rPr lang="it-IT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V) kV</a:t>
              </a:r>
            </a:p>
          </p:txBody>
        </p:sp>
        <p:sp>
          <p:nvSpPr>
            <p:cNvPr id="46" name="Right Arrow 15"/>
            <p:cNvSpPr/>
            <p:nvPr/>
          </p:nvSpPr>
          <p:spPr>
            <a:xfrm>
              <a:off x="4546905" y="2912263"/>
              <a:ext cx="906694" cy="113336"/>
            </a:xfrm>
            <a:prstGeom prst="rightArrow">
              <a:avLst/>
            </a:prstGeom>
            <a:blipFill>
              <a:blip r:embed="rId4"/>
              <a:tile tx="0" ty="0" sx="100000" sy="100000" flip="none" algn="tl"/>
            </a:blip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000">
                <a:solidFill>
                  <a:srgbClr val="00206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endParaRPr>
            </a:p>
          </p:txBody>
        </p:sp>
        <p:cxnSp>
          <p:nvCxnSpPr>
            <p:cNvPr id="54" name="Connettore 1 53"/>
            <p:cNvCxnSpPr/>
            <p:nvPr/>
          </p:nvCxnSpPr>
          <p:spPr bwMode="auto">
            <a:xfrm>
              <a:off x="1230275" y="3178841"/>
              <a:ext cx="0" cy="396641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Connettore 1 55"/>
            <p:cNvCxnSpPr/>
            <p:nvPr/>
          </p:nvCxnSpPr>
          <p:spPr bwMode="auto">
            <a:xfrm>
              <a:off x="1242768" y="3575482"/>
              <a:ext cx="2448000" cy="0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Rettangolo arrotondato 56"/>
            <p:cNvSpPr/>
            <p:nvPr/>
          </p:nvSpPr>
          <p:spPr bwMode="auto">
            <a:xfrm>
              <a:off x="1931077" y="3445301"/>
              <a:ext cx="614340" cy="296229"/>
            </a:xfrm>
            <a:prstGeom prst="round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000" u="none" strike="noStrike" cap="none" normalizeH="0" baseline="0" dirty="0">
                  <a:solidFill>
                    <a:srgbClr val="002060"/>
                  </a:solidFill>
                  <a:effectLst/>
                  <a:latin typeface="Buxton Sketch" panose="03080500000500000004" pitchFamily="66" charset="0"/>
                  <a:ea typeface="Gill Sans" pitchFamily="1" charset="0"/>
                  <a:cs typeface="MV Boli" panose="02000500030200090000" pitchFamily="2" charset="0"/>
                  <a:sym typeface="Gill Sans" pitchFamily="1" charset="0"/>
                </a:rPr>
                <a:t>Δ</a:t>
              </a:r>
              <a:r>
                <a:rPr kumimoji="0" lang="it-IT" sz="2000" u="none" strike="noStrike" cap="none" normalizeH="0" baseline="0" dirty="0">
                  <a:solidFill>
                    <a:srgbClr val="002060"/>
                  </a:solidFill>
                  <a:effectLst/>
                  <a:latin typeface="Bradley Hand ITC" panose="03070402050302030203" pitchFamily="66" charset="0"/>
                  <a:ea typeface="Gill Sans" pitchFamily="1" charset="0"/>
                  <a:cs typeface="MV Boli" panose="02000500030200090000" pitchFamily="2" charset="0"/>
                  <a:sym typeface="Gill Sans" pitchFamily="1" charset="0"/>
                </a:rPr>
                <a:t>V</a:t>
              </a:r>
              <a:endParaRPr kumimoji="0" lang="en-GB" sz="2000" u="none" strike="noStrike" cap="none" normalizeH="0" baseline="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Gill Sans" pitchFamily="1" charset="0"/>
                <a:cs typeface="MV Boli" panose="02000500030200090000" pitchFamily="2" charset="0"/>
                <a:sym typeface="Gill Sans" pitchFamily="1" charset="0"/>
              </a:endParaRPr>
            </a:p>
          </p:txBody>
        </p:sp>
        <p:cxnSp>
          <p:nvCxnSpPr>
            <p:cNvPr id="59" name="Connettore 1 58"/>
            <p:cNvCxnSpPr>
              <a:endCxn id="36" idx="2"/>
            </p:cNvCxnSpPr>
            <p:nvPr/>
          </p:nvCxnSpPr>
          <p:spPr bwMode="auto">
            <a:xfrm flipV="1">
              <a:off x="3697328" y="3202009"/>
              <a:ext cx="2643" cy="396000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TextBox 44"/>
          <p:cNvSpPr txBox="1"/>
          <p:nvPr/>
        </p:nvSpPr>
        <p:spPr>
          <a:xfrm>
            <a:off x="1082417" y="2317976"/>
            <a:ext cx="2099734" cy="7831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Focusing</a:t>
            </a:r>
          </a:p>
          <a:p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Deceleration</a:t>
            </a:r>
          </a:p>
        </p:txBody>
      </p:sp>
      <p:cxnSp>
        <p:nvCxnSpPr>
          <p:cNvPr id="53" name="Connettore 2 52"/>
          <p:cNvCxnSpPr/>
          <p:nvPr/>
        </p:nvCxnSpPr>
        <p:spPr>
          <a:xfrm flipV="1">
            <a:off x="2213207" y="2243005"/>
            <a:ext cx="2263733" cy="426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40" idx="4"/>
          </p:cNvCxnSpPr>
          <p:nvPr/>
        </p:nvCxnSpPr>
        <p:spPr>
          <a:xfrm>
            <a:off x="5597797" y="2262144"/>
            <a:ext cx="525537" cy="3995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rentesi graffa aperta 50"/>
          <p:cNvSpPr/>
          <p:nvPr/>
        </p:nvSpPr>
        <p:spPr bwMode="auto">
          <a:xfrm rot="16200000">
            <a:off x="4394308" y="553610"/>
            <a:ext cx="355384" cy="5861143"/>
          </a:xfrm>
          <a:prstGeom prst="leftBrac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u="none" strike="noStrike" cap="none" normalizeH="0" baseline="0">
              <a:solidFill>
                <a:srgbClr val="00206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55" name="TextBox 33"/>
          <p:cNvSpPr txBox="1"/>
          <p:nvPr/>
        </p:nvSpPr>
        <p:spPr>
          <a:xfrm>
            <a:off x="567548" y="3637385"/>
            <a:ext cx="2236540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l-GR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uxton Sketch" panose="03080500000500000004" pitchFamily="66" charset="0"/>
                <a:cs typeface="MV Boli" panose="02000500030200090000" pitchFamily="2" charset="0"/>
              </a:rPr>
              <a:t>τ</a:t>
            </a:r>
            <a:r>
              <a:rPr lang="it-IT" sz="2000" baseline="-25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CB</a:t>
            </a:r>
            <a:r>
              <a:rPr lang="it-IT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(half life) </a:t>
            </a:r>
          </a:p>
        </p:txBody>
      </p:sp>
      <p:pic>
        <p:nvPicPr>
          <p:cNvPr id="60" name="Immagin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2" y="4223883"/>
            <a:ext cx="2772000" cy="1665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66092" lon="20460776" rev="802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2" name="TextBox 34"/>
          <p:cNvSpPr txBox="1"/>
          <p:nvPr/>
        </p:nvSpPr>
        <p:spPr>
          <a:xfrm>
            <a:off x="3313186" y="3627291"/>
            <a:ext cx="2517628" cy="442674"/>
          </a:xfrm>
          <a:prstGeom prst="round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&lt;q+&gt; (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energy</a:t>
            </a:r>
            <a:r>
              <a:rPr lang="it-IT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)</a:t>
            </a:r>
          </a:p>
        </p:txBody>
      </p:sp>
      <p:sp>
        <p:nvSpPr>
          <p:cNvPr id="66" name="TextBox 32"/>
          <p:cNvSpPr txBox="1"/>
          <p:nvPr/>
        </p:nvSpPr>
        <p:spPr>
          <a:xfrm>
            <a:off x="5994010" y="3650069"/>
            <a:ext cx="289988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Efficiency (Intensity)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6872583" y="4083420"/>
                <a:ext cx="1168525" cy="554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it-IT" sz="16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16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it-IT" sz="160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/>
                                <m:sup>
                                  <m:r>
                                    <a:rPr lang="it-IT" sz="16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sz="16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it-IT" sz="160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160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n>
                    <a:noFill/>
                  </a:ln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583" y="4083420"/>
                <a:ext cx="1168525" cy="5547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6844277" y="4951496"/>
                <a:ext cx="1248162" cy="597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16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6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60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6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60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it-IT" sz="160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16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>
                  <a:ln>
                    <a:noFill/>
                  </a:ln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277" y="4951496"/>
                <a:ext cx="1248162" cy="5973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19"/>
          <p:cNvSpPr>
            <a:spLocks/>
          </p:cNvSpPr>
          <p:nvPr/>
        </p:nvSpPr>
        <p:spPr>
          <a:xfrm>
            <a:off x="3158626" y="4680290"/>
            <a:ext cx="2451185" cy="270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uxton Sketch" panose="03080500000500000004" pitchFamily="66" charset="0"/>
                <a:cs typeface="MV Boli" panose="02000500030200090000" pitchFamily="2" charset="0"/>
              </a:rPr>
              <a:t>Δ</a:t>
            </a:r>
            <a:r>
              <a:rPr lang="it-IT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V&lt;0</a:t>
            </a:r>
          </a:p>
        </p:txBody>
      </p:sp>
      <p:sp>
        <p:nvSpPr>
          <p:cNvPr id="71" name="TextBox 8"/>
          <p:cNvSpPr txBox="1"/>
          <p:nvPr/>
        </p:nvSpPr>
        <p:spPr>
          <a:xfrm>
            <a:off x="6437849" y="5694445"/>
            <a:ext cx="2566739" cy="71508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1" u="none" strike="noStrike" cap="none" normalizeH="0" baseline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  <a:ea typeface="Gill Sans" pitchFamily="1" charset="0"/>
                <a:cs typeface="Gill Sans" pitchFamily="1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sz="2000" i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FUNDAMENTAL PARAMETER!</a:t>
            </a:r>
          </a:p>
        </p:txBody>
      </p:sp>
      <p:sp>
        <p:nvSpPr>
          <p:cNvPr id="72" name="Right Arrow 15"/>
          <p:cNvSpPr/>
          <p:nvPr/>
        </p:nvSpPr>
        <p:spPr>
          <a:xfrm rot="1358673">
            <a:off x="5861934" y="5554435"/>
            <a:ext cx="906694" cy="113336"/>
          </a:xfrm>
          <a:prstGeom prst="rightArrow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rgbClr val="002060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9" name="Freccia circolare a destra 28"/>
          <p:cNvSpPr/>
          <p:nvPr/>
        </p:nvSpPr>
        <p:spPr>
          <a:xfrm>
            <a:off x="3079136" y="2799185"/>
            <a:ext cx="702306" cy="1639143"/>
          </a:xfrm>
          <a:prstGeom prst="curvedRightArrow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3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egnaposto contenuto 46"/>
          <p:cNvSpPr>
            <a:spLocks noGrp="1"/>
          </p:cNvSpPr>
          <p:nvPr>
            <p:ph idx="1"/>
          </p:nvPr>
        </p:nvSpPr>
        <p:spPr>
          <a:xfrm>
            <a:off x="319846" y="1496701"/>
            <a:ext cx="4438585" cy="1432929"/>
          </a:xfrm>
          <a:prstGeom prst="round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87337" indent="-285750">
              <a:spcBef>
                <a:spcPts val="0"/>
              </a:spcBef>
              <a:buSzPct val="100000"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ECR resonance</a:t>
            </a:r>
          </a:p>
          <a:p>
            <a:pPr marL="287337" indent="-285750">
              <a:spcBef>
                <a:spcPts val="0"/>
              </a:spcBef>
              <a:buSzPct val="100000"/>
            </a:pP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7337" indent="-285750">
              <a:spcBef>
                <a:spcPts val="0"/>
              </a:spcBef>
              <a:buSzPct val="100000"/>
            </a:pP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Magnetic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Trapping</a:t>
            </a:r>
            <a:endParaRPr lang="it-IT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7337" indent="-285750">
              <a:spcBef>
                <a:spcPts val="0"/>
              </a:spcBef>
              <a:buSzPct val="100000"/>
            </a:pPr>
            <a:endParaRPr lang="it-IT" sz="20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7337" indent="-285750">
              <a:spcBef>
                <a:spcPts val="0"/>
              </a:spcBef>
              <a:buSzPct val="100000"/>
            </a:pP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Charge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creation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 and </a:t>
            </a:r>
            <a:r>
              <a:rPr lang="it-IT" sz="2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destruction</a:t>
            </a:r>
            <a:endParaRPr lang="en-GB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503040" y="3013918"/>
            <a:ext cx="4825171" cy="1368719"/>
            <a:chOff x="2503040" y="2925138"/>
            <a:chExt cx="4825171" cy="1368719"/>
          </a:xfrm>
        </p:grpSpPr>
        <p:grpSp>
          <p:nvGrpSpPr>
            <p:cNvPr id="69" name="Gruppo 68"/>
            <p:cNvGrpSpPr>
              <a:grpSpLocks noChangeAspect="1"/>
            </p:cNvGrpSpPr>
            <p:nvPr/>
          </p:nvGrpSpPr>
          <p:grpSpPr>
            <a:xfrm>
              <a:off x="2597536" y="3106965"/>
              <a:ext cx="2376000" cy="636457"/>
              <a:chOff x="628428" y="2290202"/>
              <a:chExt cx="3855548" cy="1032791"/>
            </a:xfrm>
          </p:grpSpPr>
          <p:grpSp>
            <p:nvGrpSpPr>
              <p:cNvPr id="70" name="Group 46"/>
              <p:cNvGrpSpPr>
                <a:grpSpLocks noChangeAspect="1"/>
              </p:cNvGrpSpPr>
              <p:nvPr/>
            </p:nvGrpSpPr>
            <p:grpSpPr>
              <a:xfrm>
                <a:off x="628428" y="2290202"/>
                <a:ext cx="2520000" cy="1032791"/>
                <a:chOff x="674060" y="1427988"/>
                <a:chExt cx="2556000" cy="1047547"/>
              </a:xfrm>
            </p:grpSpPr>
            <p:sp>
              <p:nvSpPr>
                <p:cNvPr id="72" name="Oval 10"/>
                <p:cNvSpPr/>
                <p:nvPr/>
              </p:nvSpPr>
              <p:spPr>
                <a:xfrm>
                  <a:off x="757863" y="1847007"/>
                  <a:ext cx="1557949" cy="54241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73" name="Straight Connector 4"/>
                <p:cNvCxnSpPr/>
                <p:nvPr/>
              </p:nvCxnSpPr>
              <p:spPr>
                <a:xfrm>
                  <a:off x="691632" y="1763203"/>
                  <a:ext cx="1676066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5"/>
                <p:cNvCxnSpPr/>
                <p:nvPr/>
              </p:nvCxnSpPr>
              <p:spPr>
                <a:xfrm>
                  <a:off x="2367698" y="1763203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6"/>
                <p:cNvCxnSpPr/>
                <p:nvPr/>
              </p:nvCxnSpPr>
              <p:spPr>
                <a:xfrm>
                  <a:off x="691632" y="1763203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"/>
                <p:cNvCxnSpPr/>
                <p:nvPr/>
              </p:nvCxnSpPr>
              <p:spPr>
                <a:xfrm>
                  <a:off x="674060" y="2475535"/>
                  <a:ext cx="1717967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8"/>
                <p:cNvCxnSpPr/>
                <p:nvPr/>
              </p:nvCxnSpPr>
              <p:spPr>
                <a:xfrm flipV="1">
                  <a:off x="2392027" y="2266026"/>
                  <a:ext cx="0" cy="209509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9"/>
                <p:cNvCxnSpPr/>
                <p:nvPr/>
              </p:nvCxnSpPr>
              <p:spPr>
                <a:xfrm flipV="1">
                  <a:off x="674060" y="2307927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12"/>
                <p:cNvCxnSpPr/>
                <p:nvPr/>
              </p:nvCxnSpPr>
              <p:spPr>
                <a:xfrm flipV="1">
                  <a:off x="2643437" y="1763203"/>
                  <a:ext cx="167607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13"/>
                <p:cNvCxnSpPr/>
                <p:nvPr/>
              </p:nvCxnSpPr>
              <p:spPr>
                <a:xfrm>
                  <a:off x="2643437" y="2307927"/>
                  <a:ext cx="209508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14"/>
                <p:cNvCxnSpPr/>
                <p:nvPr/>
              </p:nvCxnSpPr>
              <p:spPr>
                <a:xfrm>
                  <a:off x="2811044" y="1763203"/>
                  <a:ext cx="251410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15"/>
                <p:cNvCxnSpPr/>
                <p:nvPr/>
              </p:nvCxnSpPr>
              <p:spPr>
                <a:xfrm>
                  <a:off x="2852945" y="2475535"/>
                  <a:ext cx="251410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Freeform 16"/>
                <p:cNvSpPr/>
                <p:nvPr/>
              </p:nvSpPr>
              <p:spPr>
                <a:xfrm>
                  <a:off x="2187757" y="1936048"/>
                  <a:ext cx="869459" cy="157132"/>
                </a:xfrm>
                <a:custGeom>
                  <a:avLst/>
                  <a:gdLst>
                    <a:gd name="connsiteX0" fmla="*/ 0 w 1581150"/>
                    <a:gd name="connsiteY0" fmla="*/ 0 h 285750"/>
                    <a:gd name="connsiteX1" fmla="*/ 276225 w 1581150"/>
                    <a:gd name="connsiteY1" fmla="*/ 209550 h 285750"/>
                    <a:gd name="connsiteX2" fmla="*/ 1162050 w 1581150"/>
                    <a:gd name="connsiteY2" fmla="*/ 276225 h 285750"/>
                    <a:gd name="connsiteX3" fmla="*/ 1581150 w 1581150"/>
                    <a:gd name="connsiteY3" fmla="*/ 26670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1150" h="285750">
                      <a:moveTo>
                        <a:pt x="0" y="0"/>
                      </a:moveTo>
                      <a:cubicBezTo>
                        <a:pt x="41275" y="81756"/>
                        <a:pt x="82550" y="163513"/>
                        <a:pt x="276225" y="209550"/>
                      </a:cubicBezTo>
                      <a:cubicBezTo>
                        <a:pt x="469900" y="255588"/>
                        <a:pt x="944563" y="266700"/>
                        <a:pt x="1162050" y="276225"/>
                      </a:cubicBezTo>
                      <a:cubicBezTo>
                        <a:pt x="1379538" y="285750"/>
                        <a:pt x="1480344" y="276225"/>
                        <a:pt x="1581150" y="26670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84" name="Freeform 17"/>
                <p:cNvSpPr/>
                <p:nvPr/>
              </p:nvSpPr>
              <p:spPr>
                <a:xfrm rot="10800000" flipH="1">
                  <a:off x="2182519" y="2161270"/>
                  <a:ext cx="869459" cy="157132"/>
                </a:xfrm>
                <a:custGeom>
                  <a:avLst/>
                  <a:gdLst>
                    <a:gd name="connsiteX0" fmla="*/ 0 w 1581150"/>
                    <a:gd name="connsiteY0" fmla="*/ 0 h 285750"/>
                    <a:gd name="connsiteX1" fmla="*/ 276225 w 1581150"/>
                    <a:gd name="connsiteY1" fmla="*/ 209550 h 285750"/>
                    <a:gd name="connsiteX2" fmla="*/ 1162050 w 1581150"/>
                    <a:gd name="connsiteY2" fmla="*/ 276225 h 285750"/>
                    <a:gd name="connsiteX3" fmla="*/ 1581150 w 1581150"/>
                    <a:gd name="connsiteY3" fmla="*/ 26670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1150" h="285750">
                      <a:moveTo>
                        <a:pt x="0" y="0"/>
                      </a:moveTo>
                      <a:cubicBezTo>
                        <a:pt x="41275" y="81756"/>
                        <a:pt x="82550" y="163513"/>
                        <a:pt x="276225" y="209550"/>
                      </a:cubicBezTo>
                      <a:cubicBezTo>
                        <a:pt x="469900" y="255588"/>
                        <a:pt x="944563" y="266700"/>
                        <a:pt x="1162050" y="276225"/>
                      </a:cubicBezTo>
                      <a:cubicBezTo>
                        <a:pt x="1379538" y="285750"/>
                        <a:pt x="1480344" y="276225"/>
                        <a:pt x="1581150" y="26670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85" name="Straight Connector 18"/>
                <p:cNvCxnSpPr>
                  <a:stCxn id="83" idx="3"/>
                  <a:endCxn id="84" idx="3"/>
                </p:cNvCxnSpPr>
                <p:nvPr/>
              </p:nvCxnSpPr>
              <p:spPr>
                <a:xfrm flipH="1">
                  <a:off x="3051978" y="2082705"/>
                  <a:ext cx="5238" cy="8904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19"/>
                <p:cNvSpPr/>
                <p:nvPr/>
              </p:nvSpPr>
              <p:spPr>
                <a:xfrm>
                  <a:off x="2308224" y="2082370"/>
                  <a:ext cx="754230" cy="838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87" name="Freeform 20"/>
                <p:cNvSpPr/>
                <p:nvPr/>
              </p:nvSpPr>
              <p:spPr>
                <a:xfrm>
                  <a:off x="2239771" y="2045315"/>
                  <a:ext cx="287088" cy="184202"/>
                </a:xfrm>
                <a:custGeom>
                  <a:avLst/>
                  <a:gdLst>
                    <a:gd name="connsiteX0" fmla="*/ 84499 w 522083"/>
                    <a:gd name="connsiteY0" fmla="*/ 0 h 334978"/>
                    <a:gd name="connsiteX1" fmla="*/ 522083 w 522083"/>
                    <a:gd name="connsiteY1" fmla="*/ 117695 h 334978"/>
                    <a:gd name="connsiteX2" fmla="*/ 473798 w 522083"/>
                    <a:gd name="connsiteY2" fmla="*/ 223319 h 334978"/>
                    <a:gd name="connsiteX3" fmla="*/ 0 w 522083"/>
                    <a:gd name="connsiteY3" fmla="*/ 334978 h 334978"/>
                    <a:gd name="connsiteX4" fmla="*/ 75445 w 522083"/>
                    <a:gd name="connsiteY4" fmla="*/ 262550 h 334978"/>
                    <a:gd name="connsiteX5" fmla="*/ 132784 w 522083"/>
                    <a:gd name="connsiteY5" fmla="*/ 172016 h 334978"/>
                    <a:gd name="connsiteX6" fmla="*/ 120713 w 522083"/>
                    <a:gd name="connsiteY6" fmla="*/ 48285 h 334978"/>
                    <a:gd name="connsiteX7" fmla="*/ 84499 w 522083"/>
                    <a:gd name="connsiteY7" fmla="*/ 0 h 334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2083" h="334978">
                      <a:moveTo>
                        <a:pt x="84499" y="0"/>
                      </a:moveTo>
                      <a:lnTo>
                        <a:pt x="522083" y="117695"/>
                      </a:lnTo>
                      <a:lnTo>
                        <a:pt x="473798" y="223319"/>
                      </a:lnTo>
                      <a:lnTo>
                        <a:pt x="0" y="334978"/>
                      </a:lnTo>
                      <a:lnTo>
                        <a:pt x="75445" y="262550"/>
                      </a:lnTo>
                      <a:lnTo>
                        <a:pt x="132784" y="172016"/>
                      </a:lnTo>
                      <a:lnTo>
                        <a:pt x="120713" y="48285"/>
                      </a:lnTo>
                      <a:lnTo>
                        <a:pt x="8449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88" name="Straight Connector 21"/>
                <p:cNvCxnSpPr/>
                <p:nvPr/>
              </p:nvCxnSpPr>
              <p:spPr>
                <a:xfrm flipV="1">
                  <a:off x="3062453" y="1595596"/>
                  <a:ext cx="0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22"/>
                <p:cNvCxnSpPr/>
                <p:nvPr/>
              </p:nvCxnSpPr>
              <p:spPr>
                <a:xfrm>
                  <a:off x="2936749" y="1595596"/>
                  <a:ext cx="293311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23"/>
                <p:cNvCxnSpPr/>
                <p:nvPr/>
              </p:nvCxnSpPr>
              <p:spPr>
                <a:xfrm>
                  <a:off x="2978650" y="1511792"/>
                  <a:ext cx="209508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24"/>
                <p:cNvCxnSpPr/>
                <p:nvPr/>
              </p:nvCxnSpPr>
              <p:spPr>
                <a:xfrm>
                  <a:off x="3020552" y="1427988"/>
                  <a:ext cx="83803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Right Arrow 41"/>
              <p:cNvSpPr/>
              <p:nvPr/>
            </p:nvSpPr>
            <p:spPr>
              <a:xfrm>
                <a:off x="2819316" y="2900002"/>
                <a:ext cx="1664660" cy="154800"/>
              </a:xfrm>
              <a:prstGeom prst="rightArrow">
                <a:avLst>
                  <a:gd name="adj1" fmla="val 58052"/>
                  <a:gd name="adj2" fmla="val 19093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Bradley Hand ITC" panose="03070402050302030203" pitchFamily="66" charset="0"/>
                  <a:cs typeface="MV Boli" panose="02000500030200090000" pitchFamily="2" charset="0"/>
                </a:endParaRPr>
              </a:p>
            </p:txBody>
          </p:sp>
        </p:grpSp>
        <p:grpSp>
          <p:nvGrpSpPr>
            <p:cNvPr id="92" name="Gruppo 91"/>
            <p:cNvGrpSpPr>
              <a:grpSpLocks noChangeAspect="1"/>
            </p:cNvGrpSpPr>
            <p:nvPr/>
          </p:nvGrpSpPr>
          <p:grpSpPr>
            <a:xfrm>
              <a:off x="4682595" y="3002416"/>
              <a:ext cx="1800000" cy="810708"/>
              <a:chOff x="3782522" y="2024478"/>
              <a:chExt cx="2890086" cy="1301675"/>
            </a:xfrm>
          </p:grpSpPr>
          <p:grpSp>
            <p:nvGrpSpPr>
              <p:cNvPr id="93" name="Group 32"/>
              <p:cNvGrpSpPr/>
              <p:nvPr/>
            </p:nvGrpSpPr>
            <p:grpSpPr>
              <a:xfrm>
                <a:off x="4276149" y="2529512"/>
                <a:ext cx="1877765" cy="653757"/>
                <a:chOff x="3200400" y="2286000"/>
                <a:chExt cx="2833200" cy="986400"/>
              </a:xfrm>
              <a:effectLst/>
            </p:grpSpPr>
            <p:sp>
              <p:nvSpPr>
                <p:cNvPr id="101" name="Oval 5"/>
                <p:cNvSpPr/>
                <p:nvPr/>
              </p:nvSpPr>
              <p:spPr>
                <a:xfrm>
                  <a:off x="3200400" y="2286000"/>
                  <a:ext cx="2833200" cy="9864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Bradley Hand ITC" panose="03070402050302030203" pitchFamily="66" charset="0"/>
                    <a:ea typeface="Cambria Math" pitchFamily="18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102" name="Oval 6"/>
                <p:cNvSpPr/>
                <p:nvPr/>
              </p:nvSpPr>
              <p:spPr>
                <a:xfrm>
                  <a:off x="3429000" y="2483129"/>
                  <a:ext cx="2362199" cy="580456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it-IT" sz="16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Bradley Hand ITC" panose="03070402050302030203" pitchFamily="66" charset="0"/>
                    <a:ea typeface="Cambria Math" pitchFamily="18" charset="0"/>
                    <a:cs typeface="MV Boli" panose="02000500030200090000" pitchFamily="2" charset="0"/>
                  </a:endParaRPr>
                </a:p>
              </p:txBody>
            </p:sp>
          </p:grpSp>
          <p:cxnSp>
            <p:nvCxnSpPr>
              <p:cNvPr id="94" name="Straight Connector 7"/>
              <p:cNvCxnSpPr/>
              <p:nvPr/>
            </p:nvCxnSpPr>
            <p:spPr>
              <a:xfrm>
                <a:off x="6216450" y="2428502"/>
                <a:ext cx="0" cy="202012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"/>
              <p:cNvCxnSpPr/>
              <p:nvPr/>
            </p:nvCxnSpPr>
            <p:spPr>
              <a:xfrm>
                <a:off x="4196323" y="2428502"/>
                <a:ext cx="0" cy="202012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"/>
              <p:cNvCxnSpPr/>
              <p:nvPr/>
            </p:nvCxnSpPr>
            <p:spPr>
              <a:xfrm>
                <a:off x="4175143" y="3287054"/>
                <a:ext cx="2070631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0"/>
              <p:cNvCxnSpPr/>
              <p:nvPr/>
            </p:nvCxnSpPr>
            <p:spPr>
              <a:xfrm flipV="1">
                <a:off x="6245774" y="3034539"/>
                <a:ext cx="0" cy="252515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11"/>
              <p:cNvCxnSpPr/>
              <p:nvPr/>
            </p:nvCxnSpPr>
            <p:spPr>
              <a:xfrm flipV="1">
                <a:off x="4175143" y="3085042"/>
                <a:ext cx="0" cy="20201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12"/>
              <p:cNvSpPr/>
              <p:nvPr/>
            </p:nvSpPr>
            <p:spPr>
              <a:xfrm>
                <a:off x="3782522" y="2024478"/>
                <a:ext cx="2890086" cy="1301675"/>
              </a:xfrm>
              <a:custGeom>
                <a:avLst/>
                <a:gdLst>
                  <a:gd name="connsiteX0" fmla="*/ 0 w 4970206"/>
                  <a:gd name="connsiteY0" fmla="*/ 1924665 h 1963993"/>
                  <a:gd name="connsiteX1" fmla="*/ 1061884 w 4970206"/>
                  <a:gd name="connsiteY1" fmla="*/ 7374 h 1963993"/>
                  <a:gd name="connsiteX2" fmla="*/ 2462981 w 4970206"/>
                  <a:gd name="connsiteY2" fmla="*/ 1880419 h 1963993"/>
                  <a:gd name="connsiteX3" fmla="*/ 3864077 w 4970206"/>
                  <a:gd name="connsiteY3" fmla="*/ 508819 h 1963993"/>
                  <a:gd name="connsiteX4" fmla="*/ 4970206 w 4970206"/>
                  <a:gd name="connsiteY4" fmla="*/ 1895168 h 196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0206" h="1963993">
                    <a:moveTo>
                      <a:pt x="0" y="1924665"/>
                    </a:moveTo>
                    <a:cubicBezTo>
                      <a:pt x="325693" y="969706"/>
                      <a:pt x="651387" y="14748"/>
                      <a:pt x="1061884" y="7374"/>
                    </a:cubicBezTo>
                    <a:cubicBezTo>
                      <a:pt x="1472381" y="0"/>
                      <a:pt x="1995949" y="1796845"/>
                      <a:pt x="2462981" y="1880419"/>
                    </a:cubicBezTo>
                    <a:cubicBezTo>
                      <a:pt x="2930013" y="1963993"/>
                      <a:pt x="3446206" y="506361"/>
                      <a:pt x="3864077" y="508819"/>
                    </a:cubicBezTo>
                    <a:cubicBezTo>
                      <a:pt x="4281948" y="511277"/>
                      <a:pt x="4626077" y="1203222"/>
                      <a:pt x="4970206" y="1895168"/>
                    </a:cubicBezTo>
                  </a:path>
                </a:pathLst>
              </a:cu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ln>
                    <a:solidFill>
                      <a:schemeClr val="tx1"/>
                    </a:solidFill>
                  </a:ln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endParaRPr>
              </a:p>
            </p:txBody>
          </p:sp>
          <p:cxnSp>
            <p:nvCxnSpPr>
              <p:cNvPr id="100" name="Straight Connector 13"/>
              <p:cNvCxnSpPr/>
              <p:nvPr/>
            </p:nvCxnSpPr>
            <p:spPr>
              <a:xfrm>
                <a:off x="4196323" y="2428502"/>
                <a:ext cx="2020128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8"/>
            <p:cNvSpPr txBox="1"/>
            <p:nvPr/>
          </p:nvSpPr>
          <p:spPr>
            <a:xfrm>
              <a:off x="2503040" y="2959371"/>
              <a:ext cx="1332000" cy="340519"/>
            </a:xfrm>
            <a:prstGeom prst="round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E</a:t>
              </a:r>
              <a:r>
                <a:rPr lang="it-IT" sz="14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1+</a:t>
              </a:r>
              <a:r>
                <a:rPr lang="it-IT" sz="1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=1*V keV</a:t>
              </a:r>
            </a:p>
          </p:txBody>
        </p:sp>
        <p:sp>
          <p:nvSpPr>
            <p:cNvPr id="104" name="TextBox 17"/>
            <p:cNvSpPr txBox="1"/>
            <p:nvPr/>
          </p:nvSpPr>
          <p:spPr>
            <a:xfrm>
              <a:off x="5161694" y="2925138"/>
              <a:ext cx="1944216" cy="340519"/>
            </a:xfrm>
            <a:prstGeom prst="round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V</a:t>
              </a:r>
              <a:r>
                <a:rPr lang="it-IT" sz="14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CB</a:t>
              </a:r>
              <a:r>
                <a:rPr lang="it-IT" sz="1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 = +(V +</a:t>
              </a:r>
              <a:r>
                <a:rPr lang="el-GR" sz="1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 Antiqua" panose="02040602050305030304" pitchFamily="18" charset="0"/>
                  <a:ea typeface="Cambria Math" pitchFamily="18" charset="0"/>
                  <a:cs typeface="MV Boli" panose="02000500030200090000" pitchFamily="2" charset="0"/>
                </a:rPr>
                <a:t> Δ</a:t>
              </a:r>
              <a:r>
                <a:rPr lang="it-IT" sz="1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V) kV</a:t>
              </a:r>
            </a:p>
          </p:txBody>
        </p:sp>
        <p:sp>
          <p:nvSpPr>
            <p:cNvPr id="105" name="Right Arrow 15"/>
            <p:cNvSpPr/>
            <p:nvPr/>
          </p:nvSpPr>
          <p:spPr>
            <a:xfrm>
              <a:off x="6421517" y="3488880"/>
              <a:ext cx="906694" cy="113336"/>
            </a:xfrm>
            <a:prstGeom prst="rightArrow">
              <a:avLst/>
            </a:prstGeom>
            <a:blipFill dpi="0" rotWithShape="1">
              <a:blip r:embed="rId2">
                <a:alphaModFix amt="70000"/>
              </a:blip>
              <a:srcRect/>
              <a:tile tx="0" ty="0" sx="100000" sy="100000" flip="none" algn="tl"/>
            </a:blip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endParaRPr>
            </a:p>
          </p:txBody>
        </p:sp>
        <p:cxnSp>
          <p:nvCxnSpPr>
            <p:cNvPr id="106" name="Connettore 1 105"/>
            <p:cNvCxnSpPr/>
            <p:nvPr/>
          </p:nvCxnSpPr>
          <p:spPr bwMode="auto">
            <a:xfrm>
              <a:off x="3104887" y="3755458"/>
              <a:ext cx="0" cy="39664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Connettore 1 106"/>
            <p:cNvCxnSpPr/>
            <p:nvPr/>
          </p:nvCxnSpPr>
          <p:spPr bwMode="auto">
            <a:xfrm>
              <a:off x="3117380" y="4152099"/>
              <a:ext cx="2088000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Rettangolo arrotondato 107"/>
            <p:cNvSpPr/>
            <p:nvPr/>
          </p:nvSpPr>
          <p:spPr bwMode="auto">
            <a:xfrm>
              <a:off x="5208362" y="4046207"/>
              <a:ext cx="614340" cy="247650"/>
            </a:xfrm>
            <a:prstGeom prst="round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b="0" u="none" strike="noStrike" cap="none" normalizeH="0" baseline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latin typeface="Book Antiqua" panose="02040602050305030304" pitchFamily="18" charset="0"/>
                  <a:ea typeface="Gill Sans" pitchFamily="1" charset="0"/>
                  <a:cs typeface="MV Boli" panose="02000500030200090000" pitchFamily="2" charset="0"/>
                  <a:sym typeface="Gill Sans" pitchFamily="1" charset="0"/>
                </a:rPr>
                <a:t>Δ</a:t>
              </a:r>
              <a:r>
                <a:rPr kumimoji="0" lang="it-IT" b="0" u="none" strike="noStrike" cap="none" normalizeH="0" baseline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latin typeface="Bradley Hand ITC" panose="03070402050302030203" pitchFamily="66" charset="0"/>
                  <a:ea typeface="Gill Sans" pitchFamily="1" charset="0"/>
                  <a:cs typeface="MV Boli" panose="02000500030200090000" pitchFamily="2" charset="0"/>
                  <a:sym typeface="Gill Sans" pitchFamily="1" charset="0"/>
                </a:rPr>
                <a:t>V</a:t>
              </a:r>
              <a:endParaRPr kumimoji="0" lang="en-GB" b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Gill Sans" pitchFamily="1" charset="0"/>
                <a:cs typeface="MV Boli" panose="02000500030200090000" pitchFamily="2" charset="0"/>
                <a:sym typeface="Gill Sans" pitchFamily="1" charset="0"/>
              </a:endParaRPr>
            </a:p>
          </p:txBody>
        </p:sp>
        <p:cxnSp>
          <p:nvCxnSpPr>
            <p:cNvPr id="109" name="Connettore 1 108"/>
            <p:cNvCxnSpPr>
              <a:stCxn id="108" idx="0"/>
              <a:endCxn id="99" idx="2"/>
            </p:cNvCxnSpPr>
            <p:nvPr/>
          </p:nvCxnSpPr>
          <p:spPr bwMode="auto">
            <a:xfrm flipV="1">
              <a:off x="5515532" y="3778626"/>
              <a:ext cx="0" cy="26758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0" name="Segnaposto contenuto 46"/>
          <p:cNvSpPr txBox="1">
            <a:spLocks/>
          </p:cNvSpPr>
          <p:nvPr/>
        </p:nvSpPr>
        <p:spPr>
          <a:xfrm>
            <a:off x="384456" y="4508610"/>
            <a:ext cx="8366456" cy="1661371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indent="-285750">
              <a:spcBef>
                <a:spcPts val="0"/>
              </a:spcBef>
              <a:buSzPct val="100000"/>
            </a:pPr>
            <a:r>
              <a:rPr lang="en-US" sz="2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Particles are injected as 1+ ions</a:t>
            </a:r>
          </a:p>
          <a:p>
            <a:pPr marL="744537" lvl="1" indent="-285750">
              <a:spcBef>
                <a:spcPts val="0"/>
              </a:spcBef>
              <a:buSzPct val="100000"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Focusing</a:t>
            </a:r>
          </a:p>
          <a:p>
            <a:pPr marL="744537" lvl="1" indent="-285750">
              <a:spcBef>
                <a:spcPts val="0"/>
              </a:spcBef>
              <a:buSzPct val="100000"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Deceleration (</a:t>
            </a:r>
            <a:r>
              <a:rPr lang="en-US" sz="2000" u="sng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reflection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)</a:t>
            </a:r>
          </a:p>
          <a:p>
            <a:pPr marL="287337" indent="-285750">
              <a:spcBef>
                <a:spcPts val="0"/>
              </a:spcBef>
              <a:buSzPct val="100000"/>
            </a:pPr>
            <a:endParaRPr lang="it-IT" sz="2400" baseline="-25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7337" indent="-285750">
              <a:spcBef>
                <a:spcPts val="0"/>
              </a:spcBef>
              <a:buSzPct val="100000"/>
            </a:pPr>
            <a:r>
              <a:rPr lang="it-IT" sz="2400" u="sng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Coulomb </a:t>
            </a:r>
            <a:r>
              <a:rPr lang="it-IT" sz="2400" u="sng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collisions</a:t>
            </a:r>
            <a:r>
              <a:rPr lang="it-IT" sz="2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 </a:t>
            </a:r>
            <a:r>
              <a:rPr lang="it-IT" sz="24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lead</a:t>
            </a:r>
            <a:r>
              <a:rPr lang="it-IT" sz="24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 to thermalization and </a:t>
            </a:r>
            <a:r>
              <a:rPr lang="it-IT" sz="24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capture</a:t>
            </a:r>
            <a:endParaRPr lang="en-GB" sz="24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</p:txBody>
      </p:sp>
      <p:sp>
        <p:nvSpPr>
          <p:cNvPr id="112" name="Right Arrow 15"/>
          <p:cNvSpPr/>
          <p:nvPr/>
        </p:nvSpPr>
        <p:spPr>
          <a:xfrm>
            <a:off x="4028626" y="2120514"/>
            <a:ext cx="1491177" cy="113336"/>
          </a:xfrm>
          <a:prstGeom prst="rightArrow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90488" y="1798583"/>
            <a:ext cx="30604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IN COMMON WITH ECR SOURCES</a:t>
            </a:r>
          </a:p>
        </p:txBody>
      </p:sp>
      <p:sp>
        <p:nvSpPr>
          <p:cNvPr id="113" name="CasellaDiTesto 112"/>
          <p:cNvSpPr txBox="1"/>
          <p:nvPr/>
        </p:nvSpPr>
        <p:spPr>
          <a:xfrm>
            <a:off x="4460608" y="4830410"/>
            <a:ext cx="465639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PECULIARITY IMPLEMENTED IN THE CODE</a:t>
            </a:r>
          </a:p>
        </p:txBody>
      </p:sp>
      <p:cxnSp>
        <p:nvCxnSpPr>
          <p:cNvPr id="3" name="Connettore 2 2"/>
          <p:cNvCxnSpPr/>
          <p:nvPr/>
        </p:nvCxnSpPr>
        <p:spPr>
          <a:xfrm flipH="1">
            <a:off x="4403325" y="5245908"/>
            <a:ext cx="1112207" cy="42692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55" name="Titolo 1"/>
          <p:cNvSpPr>
            <a:spLocks noGrp="1"/>
          </p:cNvSpPr>
          <p:nvPr>
            <p:ph type="title"/>
          </p:nvPr>
        </p:nvSpPr>
        <p:spPr>
          <a:xfrm>
            <a:off x="-51888" y="574675"/>
            <a:ext cx="9247776" cy="900000"/>
          </a:xfr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>
              <a:buClrTx/>
            </a:pPr>
            <a:r>
              <a:rPr lang="it-IT" sz="4000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  <a:ea typeface="Gill Sans" pitchFamily="1" charset="0"/>
              </a:rPr>
              <a:t>ECR-BASED CHARGE BREEDERS</a:t>
            </a:r>
            <a:endParaRPr lang="en-GB" sz="4000" dirty="0">
              <a:ln>
                <a:solidFill>
                  <a:srgbClr val="002060"/>
                </a:solidFill>
              </a:ln>
              <a:latin typeface="Bradley Hand ITC" panose="03070402050302030203" pitchFamily="66" charset="0"/>
              <a:ea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/>
          <p:cNvSpPr>
            <a:spLocks noGrp="1"/>
          </p:cNvSpPr>
          <p:nvPr>
            <p:ph idx="1"/>
          </p:nvPr>
        </p:nvSpPr>
        <p:spPr>
          <a:xfrm>
            <a:off x="257417" y="3120589"/>
            <a:ext cx="8772489" cy="31381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Plasma ions following a M-B distribution</a:t>
            </a:r>
          </a:p>
          <a:p>
            <a:pPr>
              <a:buClr>
                <a:schemeClr val="tx1"/>
              </a:buClr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>
              <a:buClr>
                <a:schemeClr val="tx1"/>
              </a:buClr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Cumulative small angle collisions dominate</a:t>
            </a:r>
          </a:p>
          <a:p>
            <a:pPr>
              <a:buClr>
                <a:schemeClr val="tx1"/>
              </a:buClr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>
              <a:buClr>
                <a:schemeClr val="tx1"/>
              </a:buClr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Motion deduced from a “test particle”</a:t>
            </a:r>
          </a:p>
          <a:p>
            <a:pPr>
              <a:buClr>
                <a:schemeClr val="tx1"/>
              </a:buClr>
            </a:pPr>
            <a:endParaRPr lang="en-US" sz="2000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>
              <a:buClr>
                <a:schemeClr val="tx1"/>
              </a:buClr>
            </a:pP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THERMAL EQUILIBRIUM REACHED FOR ANY INITIAL DISTRIBUTION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6086787" y="3316574"/>
            <a:ext cx="2698900" cy="2042228"/>
            <a:chOff x="6354196" y="2455107"/>
            <a:chExt cx="2698900" cy="2042228"/>
          </a:xfrm>
        </p:grpSpPr>
        <p:sp>
          <p:nvSpPr>
            <p:cNvPr id="4" name="Rettangolo arrotondato 3"/>
            <p:cNvSpPr/>
            <p:nvPr/>
          </p:nvSpPr>
          <p:spPr bwMode="auto">
            <a:xfrm>
              <a:off x="6354196" y="2455107"/>
              <a:ext cx="2698900" cy="2042228"/>
            </a:xfrm>
            <a:prstGeom prst="roundRect">
              <a:avLst>
                <a:gd name="adj" fmla="val 10401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u="none" strike="noStrike" cap="none" normalizeH="0" baseline="0">
                <a:solidFill>
                  <a:srgbClr val="000000"/>
                </a:solidFill>
                <a:effectLst/>
                <a:latin typeface="Bradley Hand ITC" panose="03070402050302030203" pitchFamily="66" charset="0"/>
                <a:ea typeface="Gill Sans" pitchFamily="1" charset="0"/>
                <a:cs typeface="MV Boli" panose="02000500030200090000" pitchFamily="2" charset="0"/>
                <a:sym typeface="Gill Sans" pitchFamily="1" charset="0"/>
              </a:endParaRPr>
            </a:p>
          </p:txBody>
        </p:sp>
        <p:pic>
          <p:nvPicPr>
            <p:cNvPr id="6" name="Picture 1" descr="C:\Users\Alessio Galatà\Desktop\picrture012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6719" y="2537793"/>
              <a:ext cx="2484000" cy="1904401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385819" y="574552"/>
            <a:ext cx="8372364" cy="900000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THEORY</a:t>
            </a:r>
          </a:p>
        </p:txBody>
      </p:sp>
      <p:sp>
        <p:nvSpPr>
          <p:cNvPr id="20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INTERACTION OF AN ION BEAM WITH A PLASMA</a:t>
            </a:r>
          </a:p>
        </p:txBody>
      </p:sp>
      <p:cxnSp>
        <p:nvCxnSpPr>
          <p:cNvPr id="21" name="Connettore 2 20"/>
          <p:cNvCxnSpPr/>
          <p:nvPr/>
        </p:nvCxnSpPr>
        <p:spPr bwMode="auto">
          <a:xfrm flipV="1">
            <a:off x="4759013" y="4829452"/>
            <a:ext cx="1384335" cy="55201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e 25"/>
          <p:cNvSpPr/>
          <p:nvPr/>
        </p:nvSpPr>
        <p:spPr>
          <a:xfrm>
            <a:off x="5741623" y="2186293"/>
            <a:ext cx="2542032" cy="713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40" name="Ovale 39"/>
          <p:cNvSpPr/>
          <p:nvPr/>
        </p:nvSpPr>
        <p:spPr>
          <a:xfrm>
            <a:off x="6075932" y="2285604"/>
            <a:ext cx="1867318" cy="508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plasma</a:t>
            </a:r>
          </a:p>
        </p:txBody>
      </p:sp>
      <p:sp>
        <p:nvSpPr>
          <p:cNvPr id="27" name="Ovale 26"/>
          <p:cNvSpPr/>
          <p:nvPr/>
        </p:nvSpPr>
        <p:spPr>
          <a:xfrm>
            <a:off x="2325624" y="2241095"/>
            <a:ext cx="164592" cy="146718"/>
          </a:xfrm>
          <a:prstGeom prst="ellipse">
            <a:avLst/>
          </a:prstGeom>
          <a:solidFill>
            <a:srgbClr val="80E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41" name="Ovale 40"/>
          <p:cNvSpPr/>
          <p:nvPr/>
        </p:nvSpPr>
        <p:spPr>
          <a:xfrm>
            <a:off x="2243328" y="2458442"/>
            <a:ext cx="164592" cy="146718"/>
          </a:xfrm>
          <a:prstGeom prst="ellipse">
            <a:avLst/>
          </a:prstGeom>
          <a:solidFill>
            <a:srgbClr val="80E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42" name="Ovale 41"/>
          <p:cNvSpPr/>
          <p:nvPr/>
        </p:nvSpPr>
        <p:spPr>
          <a:xfrm>
            <a:off x="2392680" y="2708833"/>
            <a:ext cx="164592" cy="146718"/>
          </a:xfrm>
          <a:prstGeom prst="ellipse">
            <a:avLst/>
          </a:prstGeom>
          <a:solidFill>
            <a:srgbClr val="80E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43" name="Ovale 42"/>
          <p:cNvSpPr/>
          <p:nvPr/>
        </p:nvSpPr>
        <p:spPr>
          <a:xfrm>
            <a:off x="2520696" y="2385083"/>
            <a:ext cx="164592" cy="146718"/>
          </a:xfrm>
          <a:prstGeom prst="ellipse">
            <a:avLst/>
          </a:prstGeom>
          <a:solidFill>
            <a:srgbClr val="80E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44" name="Ovale 43"/>
          <p:cNvSpPr/>
          <p:nvPr/>
        </p:nvSpPr>
        <p:spPr>
          <a:xfrm>
            <a:off x="2638597" y="2605160"/>
            <a:ext cx="164592" cy="146718"/>
          </a:xfrm>
          <a:prstGeom prst="ellipse">
            <a:avLst/>
          </a:prstGeom>
          <a:solidFill>
            <a:srgbClr val="80E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45" name="Ovale 44"/>
          <p:cNvSpPr/>
          <p:nvPr/>
        </p:nvSpPr>
        <p:spPr>
          <a:xfrm>
            <a:off x="2845623" y="2511511"/>
            <a:ext cx="164592" cy="146718"/>
          </a:xfrm>
          <a:prstGeom prst="ellipse">
            <a:avLst/>
          </a:prstGeom>
          <a:solidFill>
            <a:srgbClr val="80E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46" name="Ovale 45"/>
          <p:cNvSpPr/>
          <p:nvPr/>
        </p:nvSpPr>
        <p:spPr>
          <a:xfrm>
            <a:off x="2715768" y="2249610"/>
            <a:ext cx="164592" cy="146718"/>
          </a:xfrm>
          <a:prstGeom prst="ellipse">
            <a:avLst/>
          </a:prstGeom>
          <a:solidFill>
            <a:srgbClr val="80E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sp>
        <p:nvSpPr>
          <p:cNvPr id="28" name="Freccia a destra 27"/>
          <p:cNvSpPr/>
          <p:nvPr/>
        </p:nvSpPr>
        <p:spPr>
          <a:xfrm>
            <a:off x="3054649" y="2351257"/>
            <a:ext cx="2796183" cy="306972"/>
          </a:xfrm>
          <a:prstGeom prst="righ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 ITC" panose="03070402050302030203" pitchFamily="66" charset="0"/>
            </a:endParaRPr>
          </a:p>
        </p:txBody>
      </p:sp>
      <p:cxnSp>
        <p:nvCxnSpPr>
          <p:cNvPr id="51" name="Connettore 2 50"/>
          <p:cNvCxnSpPr/>
          <p:nvPr/>
        </p:nvCxnSpPr>
        <p:spPr>
          <a:xfrm>
            <a:off x="923544" y="2685698"/>
            <a:ext cx="1402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923544" y="2855551"/>
            <a:ext cx="1402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841248" y="2341026"/>
            <a:ext cx="1402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841248" y="2521570"/>
            <a:ext cx="1402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3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/>
          <p:cNvGrpSpPr>
            <a:grpSpLocks noChangeAspect="1"/>
          </p:cNvGrpSpPr>
          <p:nvPr/>
        </p:nvGrpSpPr>
        <p:grpSpPr>
          <a:xfrm>
            <a:off x="2840850" y="2077471"/>
            <a:ext cx="3456000" cy="808773"/>
            <a:chOff x="3025070" y="4072661"/>
            <a:chExt cx="3081142" cy="721046"/>
          </a:xfrm>
        </p:grpSpPr>
        <p:sp>
          <p:nvSpPr>
            <p:cNvPr id="5" name="Rettangolo arrotondato 4"/>
            <p:cNvSpPr/>
            <p:nvPr/>
          </p:nvSpPr>
          <p:spPr bwMode="auto">
            <a:xfrm>
              <a:off x="3025070" y="4072661"/>
              <a:ext cx="3081142" cy="721046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u="none" strike="noStrike" cap="none" normalizeH="0" baseline="0">
                <a:solidFill>
                  <a:srgbClr val="000000"/>
                </a:solidFill>
                <a:effectLst/>
                <a:latin typeface="Bradley Hand ITC" panose="03070402050302030203" pitchFamily="66" charset="0"/>
                <a:ea typeface="Gill Sans" pitchFamily="1" charset="0"/>
                <a:cs typeface="MV Boli" panose="02000500030200090000" pitchFamily="2" charset="0"/>
                <a:sym typeface="Gill Sans" pitchFamily="1" charset="0"/>
              </a:endParaRPr>
            </a:p>
          </p:txBody>
        </p:sp>
        <p:grpSp>
          <p:nvGrpSpPr>
            <p:cNvPr id="16" name="Gruppo 15"/>
            <p:cNvGrpSpPr>
              <a:grpSpLocks noChangeAspect="1"/>
            </p:cNvGrpSpPr>
            <p:nvPr/>
          </p:nvGrpSpPr>
          <p:grpSpPr>
            <a:xfrm>
              <a:off x="3125641" y="4149649"/>
              <a:ext cx="2880000" cy="590531"/>
              <a:chOff x="4908271" y="5686425"/>
              <a:chExt cx="3437532" cy="704850"/>
            </a:xfrm>
          </p:grpSpPr>
          <p:sp>
            <p:nvSpPr>
              <p:cNvPr id="11" name="Rettangolo 10"/>
              <p:cNvSpPr/>
              <p:nvPr/>
            </p:nvSpPr>
            <p:spPr bwMode="auto">
              <a:xfrm>
                <a:off x="4908271" y="5686425"/>
                <a:ext cx="3437532" cy="70485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u="none" strike="noStrike" cap="none" normalizeH="0" baseline="0">
                  <a:solidFill>
                    <a:srgbClr val="000000"/>
                  </a:solidFill>
                  <a:effectLst/>
                  <a:latin typeface="Bradley Hand ITC" panose="03070402050302030203" pitchFamily="66" charset="0"/>
                  <a:ea typeface="Gill Sans" pitchFamily="1" charset="0"/>
                  <a:cs typeface="MV Boli" panose="02000500030200090000" pitchFamily="2" charset="0"/>
                  <a:sym typeface="Gill Sans" pitchFamily="1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006895" y="5772695"/>
                <a:ext cx="3250222" cy="513382"/>
                <a:chOff x="251520" y="4481502"/>
                <a:chExt cx="3250222" cy="513382"/>
              </a:xfrm>
              <a:solidFill>
                <a:schemeClr val="bg1"/>
              </a:solidFill>
            </p:grpSpPr>
            <p:pic>
              <p:nvPicPr>
                <p:cNvPr id="14" name="Picture 2" descr="C:\Users\Alessio Galatà\Google Drive\DOTTORATO\Presentazione finale\fokker plank.t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2877"/>
                <a:stretch>
                  <a:fillRect/>
                </a:stretch>
              </p:blipFill>
              <p:spPr bwMode="auto">
                <a:xfrm>
                  <a:off x="693742" y="4481502"/>
                  <a:ext cx="2808000" cy="51338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050" name="Picture 2" descr="C:\Users\Alessio Galatà\Google Drive\DOTTORATO\Presentazione finale\fokker plank.t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8455" t="815" r="38466" b="72747"/>
                <a:stretch>
                  <a:fillRect/>
                </a:stretch>
              </p:blipFill>
              <p:spPr bwMode="auto">
                <a:xfrm>
                  <a:off x="251520" y="4625518"/>
                  <a:ext cx="648072" cy="288032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10" name="TextBox 9"/>
          <p:cNvSpPr txBox="1"/>
          <p:nvPr/>
        </p:nvSpPr>
        <p:spPr>
          <a:xfrm>
            <a:off x="142304" y="3483834"/>
            <a:ext cx="2882425" cy="476726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sz="2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Dynamical</a:t>
            </a:r>
            <a:r>
              <a:rPr lang="it-IT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it-IT" sz="2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Friction</a:t>
            </a:r>
            <a:endParaRPr lang="it-IT" sz="2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9920" y="3483834"/>
            <a:ext cx="2708763" cy="476726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Perp. </a:t>
            </a:r>
            <a:r>
              <a:rPr lang="it-IT" sz="2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Diffusion</a:t>
            </a:r>
            <a:r>
              <a:rPr lang="it-IT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D</a:t>
            </a:r>
            <a:r>
              <a:rPr lang="it-IT" sz="2200" baseline="-25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Cambria Math"/>
                <a:cs typeface="MV Boli" panose="02000500030200090000" pitchFamily="2" charset="0"/>
              </a:rPr>
              <a:t>⊥</a:t>
            </a:r>
            <a:endParaRPr lang="it-IT" sz="2200" baseline="-25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4916" y="3483834"/>
            <a:ext cx="2569106" cy="476726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Par. </a:t>
            </a:r>
            <a:r>
              <a:rPr lang="it-IT" sz="2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diffusion</a:t>
            </a:r>
            <a:r>
              <a:rPr lang="it-IT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 D</a:t>
            </a:r>
            <a:r>
              <a:rPr lang="it-IT" sz="2200" baseline="-25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//</a:t>
            </a: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301677" y="574552"/>
            <a:ext cx="8540649" cy="900000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THEORY</a:t>
            </a:r>
          </a:p>
        </p:txBody>
      </p:sp>
      <p:sp>
        <p:nvSpPr>
          <p:cNvPr id="20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THE FOKKER-PLANK EQUATION</a:t>
            </a:r>
          </a:p>
        </p:txBody>
      </p:sp>
      <p:pic>
        <p:nvPicPr>
          <p:cNvPr id="24" name="Picture 4" descr="C:\Users\Alessio Galatà\Google Drive\DOTTORATO\Presentazione finale\diff.tif"/>
          <p:cNvPicPr>
            <a:picLocks noChangeAspect="1" noChangeArrowheads="1"/>
          </p:cNvPicPr>
          <p:nvPr/>
        </p:nvPicPr>
        <p:blipFill>
          <a:blip r:embed="rId4" cstate="print"/>
          <a:srcRect l="18484" r="14674" b="55819"/>
          <a:stretch>
            <a:fillRect/>
          </a:stretch>
        </p:blipFill>
        <p:spPr bwMode="auto">
          <a:xfrm>
            <a:off x="6811571" y="4061162"/>
            <a:ext cx="1735796" cy="4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5" descr="C:\Users\Alessio Galatà\Google Drive\DOTTORATO\Presentazione finale\alfa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201" y="3974787"/>
            <a:ext cx="2492629" cy="45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7" name="Group 15"/>
          <p:cNvGrpSpPr>
            <a:grpSpLocks noChangeAspect="1"/>
          </p:cNvGrpSpPr>
          <p:nvPr/>
        </p:nvGrpSpPr>
        <p:grpSpPr>
          <a:xfrm>
            <a:off x="3328757" y="4024478"/>
            <a:ext cx="2494148" cy="432000"/>
            <a:chOff x="3571255" y="1772816"/>
            <a:chExt cx="2800945" cy="485139"/>
          </a:xfrm>
        </p:grpSpPr>
        <p:pic>
          <p:nvPicPr>
            <p:cNvPr id="28" name="Picture 3" descr="C:\Users\Alessio Galatà\Google Drive\DOTTORATO\Presentazione finale\diff.tif"/>
            <p:cNvPicPr>
              <a:picLocks noChangeAspect="1" noChangeArrowheads="1"/>
            </p:cNvPicPr>
            <p:nvPr/>
          </p:nvPicPr>
          <p:blipFill>
            <a:blip r:embed="rId4" cstate="print"/>
            <a:srcRect t="53999"/>
            <a:stretch>
              <a:fillRect/>
            </a:stretch>
          </p:blipFill>
          <p:spPr bwMode="auto">
            <a:xfrm>
              <a:off x="3571255" y="1772816"/>
              <a:ext cx="2800945" cy="4851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29" name="Straight Connector 13"/>
            <p:cNvCxnSpPr/>
            <p:nvPr/>
          </p:nvCxnSpPr>
          <p:spPr>
            <a:xfrm>
              <a:off x="5580112" y="1988840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 descr="C:\Users\Alessio Galatà\Google Drive\DOTTORATO\Presentazione finale\A_D_G.tif"/>
          <p:cNvPicPr>
            <a:picLocks noChangeAspect="1" noChangeArrowheads="1"/>
          </p:cNvPicPr>
          <p:nvPr/>
        </p:nvPicPr>
        <p:blipFill>
          <a:blip r:embed="rId6" cstate="print"/>
          <a:srcRect t="60035" b="6514"/>
          <a:stretch>
            <a:fillRect/>
          </a:stretch>
        </p:blipFill>
        <p:spPr bwMode="auto">
          <a:xfrm>
            <a:off x="5515611" y="5566065"/>
            <a:ext cx="3071456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2" descr="C:\Users\Alessio Galatà\Google Drive\DOTTORATO\Presentazione finale\A_D_G.tif"/>
          <p:cNvPicPr>
            <a:picLocks noChangeAspect="1" noChangeArrowheads="1"/>
          </p:cNvPicPr>
          <p:nvPr/>
        </p:nvPicPr>
        <p:blipFill>
          <a:blip r:embed="rId6" cstate="print"/>
          <a:srcRect l="12307" r="12094" b="66549"/>
          <a:stretch>
            <a:fillRect/>
          </a:stretch>
        </p:blipFill>
        <p:spPr bwMode="auto">
          <a:xfrm>
            <a:off x="605093" y="5077916"/>
            <a:ext cx="2321988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6" descr="C:\Users\Alessio Galatà\Google Drive\DOTTORATO\Presentazione finale\Cs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0729" y="5483334"/>
            <a:ext cx="1401080" cy="54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</p:pic>
      <p:sp>
        <p:nvSpPr>
          <p:cNvPr id="2048" name="Parentesi graffa chiusa 2047"/>
          <p:cNvSpPr/>
          <p:nvPr/>
        </p:nvSpPr>
        <p:spPr>
          <a:xfrm rot="16200000">
            <a:off x="4297495" y="-39670"/>
            <a:ext cx="584524" cy="6605101"/>
          </a:xfrm>
          <a:prstGeom prst="rightBrace">
            <a:avLst>
              <a:gd name="adj1" fmla="val 8333"/>
              <a:gd name="adj2" fmla="val 49664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8" name="Rettangolo arrotondato 37"/>
          <p:cNvSpPr/>
          <p:nvPr/>
        </p:nvSpPr>
        <p:spPr bwMode="auto">
          <a:xfrm>
            <a:off x="2353528" y="3976270"/>
            <a:ext cx="378417" cy="486539"/>
          </a:xfrm>
          <a:prstGeom prst="roundRect">
            <a:avLst/>
          </a:prstGeom>
          <a:noFill/>
          <a:ln w="254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u="none" strike="noStrike" cap="none" normalizeH="0" baseline="0">
              <a:solidFill>
                <a:srgbClr val="00000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8149613" y="4033892"/>
            <a:ext cx="378417" cy="486539"/>
          </a:xfrm>
          <a:prstGeom prst="roundRect">
            <a:avLst/>
          </a:prstGeom>
          <a:noFill/>
          <a:ln w="254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u="none" strike="noStrike" cap="none" normalizeH="0" baseline="0">
              <a:solidFill>
                <a:srgbClr val="00000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40" name="Rettangolo arrotondato 39"/>
          <p:cNvSpPr/>
          <p:nvPr/>
        </p:nvSpPr>
        <p:spPr bwMode="auto">
          <a:xfrm>
            <a:off x="4763632" y="3980206"/>
            <a:ext cx="378417" cy="462925"/>
          </a:xfrm>
          <a:prstGeom prst="roundRect">
            <a:avLst/>
          </a:prstGeom>
          <a:noFill/>
          <a:ln w="254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u="none" strike="noStrike" cap="none" normalizeH="0" baseline="0">
              <a:solidFill>
                <a:srgbClr val="00000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41" name="Rettangolo arrotondato 40"/>
          <p:cNvSpPr/>
          <p:nvPr/>
        </p:nvSpPr>
        <p:spPr bwMode="auto">
          <a:xfrm>
            <a:off x="5327240" y="3993553"/>
            <a:ext cx="378417" cy="462925"/>
          </a:xfrm>
          <a:prstGeom prst="roundRect">
            <a:avLst/>
          </a:prstGeom>
          <a:noFill/>
          <a:ln w="254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u="none" strike="noStrike" cap="none" normalizeH="0" baseline="0">
              <a:solidFill>
                <a:srgbClr val="000000"/>
              </a:solidFill>
              <a:effectLst/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3122217" y="4877782"/>
            <a:ext cx="2882425" cy="442674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Independent</a:t>
            </a:r>
            <a:r>
              <a:rPr lang="it-IT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it-IT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variable</a:t>
            </a:r>
            <a:endParaRPr lang="it-IT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2051" name="Connettore 2 2050"/>
          <p:cNvCxnSpPr/>
          <p:nvPr/>
        </p:nvCxnSpPr>
        <p:spPr>
          <a:xfrm flipH="1" flipV="1">
            <a:off x="2731945" y="4520431"/>
            <a:ext cx="596812" cy="3533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nettore 2 2052"/>
          <p:cNvCxnSpPr/>
          <p:nvPr/>
        </p:nvCxnSpPr>
        <p:spPr>
          <a:xfrm flipV="1">
            <a:off x="4763632" y="4543908"/>
            <a:ext cx="189208" cy="31188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nettore 2 2054"/>
          <p:cNvCxnSpPr/>
          <p:nvPr/>
        </p:nvCxnSpPr>
        <p:spPr>
          <a:xfrm flipV="1">
            <a:off x="5877980" y="4600777"/>
            <a:ext cx="2177884" cy="36118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5400000">
            <a:off x="4272609" y="5186497"/>
            <a:ext cx="189208" cy="31188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7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4"/>
          <p:cNvSpPr txBox="1"/>
          <p:nvPr/>
        </p:nvSpPr>
        <p:spPr>
          <a:xfrm>
            <a:off x="278806" y="146331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TRENDS OF THE COEFFICIENTS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31640" y="2256411"/>
            <a:ext cx="6588732" cy="4320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grpSp>
        <p:nvGrpSpPr>
          <p:cNvPr id="12" name="Gruppo 11"/>
          <p:cNvGrpSpPr>
            <a:grpSpLocks noChangeAspect="1"/>
          </p:cNvGrpSpPr>
          <p:nvPr/>
        </p:nvGrpSpPr>
        <p:grpSpPr>
          <a:xfrm>
            <a:off x="4547630" y="2619984"/>
            <a:ext cx="4212000" cy="2065690"/>
            <a:chOff x="213715" y="3006802"/>
            <a:chExt cx="3336395" cy="1636265"/>
          </a:xfrm>
        </p:grpSpPr>
        <p:sp>
          <p:nvSpPr>
            <p:cNvPr id="39" name="Rettangolo arrotondato 38"/>
            <p:cNvSpPr/>
            <p:nvPr/>
          </p:nvSpPr>
          <p:spPr bwMode="auto">
            <a:xfrm>
              <a:off x="213715" y="3006802"/>
              <a:ext cx="3336395" cy="1636265"/>
            </a:xfrm>
            <a:prstGeom prst="roundRect">
              <a:avLst>
                <a:gd name="adj" fmla="val 7261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u="none" strike="noStrike" cap="none" normalizeH="0" baseline="0">
                <a:solidFill>
                  <a:srgbClr val="000000"/>
                </a:solidFill>
                <a:effectLst/>
                <a:latin typeface="Bradley Hand ITC" panose="03070402050302030203" pitchFamily="66" charset="0"/>
                <a:ea typeface="Gill Sans" pitchFamily="1" charset="0"/>
                <a:cs typeface="MV Boli" panose="02000500030200090000" pitchFamily="2" charset="0"/>
                <a:sym typeface="Gill Sans" pitchFamily="1" charset="0"/>
              </a:endParaRPr>
            </a:p>
          </p:txBody>
        </p:sp>
        <p:pic>
          <p:nvPicPr>
            <p:cNvPr id="2056" name="Picture 8" descr="C:\Users\Alessio Galatà\Google Drive\DOTTORATO\Presentazione finale\Fi-G.tif"/>
            <p:cNvPicPr>
              <a:picLocks noChangeAspect="1" noChangeArrowheads="1"/>
            </p:cNvPicPr>
            <p:nvPr/>
          </p:nvPicPr>
          <p:blipFill>
            <a:blip r:embed="rId3" cstate="print"/>
            <a:srcRect t="7388"/>
            <a:stretch>
              <a:fillRect/>
            </a:stretch>
          </p:blipFill>
          <p:spPr bwMode="auto">
            <a:xfrm>
              <a:off x="278806" y="3068220"/>
              <a:ext cx="3175086" cy="14976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184583" y="3613324"/>
              <a:ext cx="719584" cy="237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350" b="1" dirty="0">
                  <a:latin typeface="Book Antiqua" panose="02040602050305030304" pitchFamily="18" charset="0"/>
                  <a:ea typeface="Cambria Math"/>
                  <a:cs typeface="MV Boli" panose="02000500030200090000" pitchFamily="2" charset="0"/>
                </a:rPr>
                <a:t>Φ</a:t>
              </a:r>
              <a:r>
                <a:rPr lang="it-IT" sz="1350" b="1" dirty="0">
                  <a:latin typeface="Bradley Hand ITC" panose="03070402050302030203" pitchFamily="66" charset="0"/>
                  <a:ea typeface="Cambria Math"/>
                  <a:cs typeface="MV Boli" panose="02000500030200090000" pitchFamily="2" charset="0"/>
                </a:rPr>
                <a:t>-G</a:t>
              </a:r>
              <a:endParaRPr lang="it-IT" sz="1350" b="1" dirty="0">
                <a:latin typeface="Bradley Hand ITC" panose="03070402050302030203" pitchFamily="66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348716" y="2594877"/>
            <a:ext cx="3996000" cy="2122134"/>
            <a:chOff x="5784633" y="1851505"/>
            <a:chExt cx="3081104" cy="1636265"/>
          </a:xfrm>
        </p:grpSpPr>
        <p:sp>
          <p:nvSpPr>
            <p:cNvPr id="41" name="Rettangolo arrotondato 40"/>
            <p:cNvSpPr/>
            <p:nvPr/>
          </p:nvSpPr>
          <p:spPr bwMode="auto">
            <a:xfrm>
              <a:off x="5784633" y="1851505"/>
              <a:ext cx="3081104" cy="1636265"/>
            </a:xfrm>
            <a:prstGeom prst="roundRect">
              <a:avLst>
                <a:gd name="adj" fmla="val 7261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u="none" strike="noStrike" cap="none" normalizeH="0" baseline="0">
                <a:effectLst/>
                <a:latin typeface="Bradley Hand ITC" panose="03070402050302030203" pitchFamily="66" charset="0"/>
                <a:ea typeface="Gill Sans" pitchFamily="1" charset="0"/>
                <a:cs typeface="MV Boli" panose="02000500030200090000" pitchFamily="2" charset="0"/>
                <a:sym typeface="Gill Sans" pitchFamily="1" charset="0"/>
              </a:endParaRPr>
            </a:p>
          </p:txBody>
        </p:sp>
        <p:pic>
          <p:nvPicPr>
            <p:cNvPr id="2055" name="Picture 7" descr="C:\Users\Alessio Galatà\Google Drive\DOTTORATO\Presentazione finale\G.tif"/>
            <p:cNvPicPr>
              <a:picLocks noChangeAspect="1" noChangeArrowheads="1"/>
            </p:cNvPicPr>
            <p:nvPr/>
          </p:nvPicPr>
          <p:blipFill>
            <a:blip r:embed="rId4" cstate="print"/>
            <a:srcRect t="4274"/>
            <a:stretch>
              <a:fillRect/>
            </a:stretch>
          </p:blipFill>
          <p:spPr bwMode="auto">
            <a:xfrm>
              <a:off x="5893320" y="1951020"/>
              <a:ext cx="2880000" cy="1420626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457392" y="2729301"/>
              <a:ext cx="540060" cy="23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b="1" dirty="0">
                  <a:latin typeface="Bradley Hand ITC" panose="03070402050302030203" pitchFamily="66" charset="0"/>
                  <a:ea typeface="Cambria Math"/>
                  <a:cs typeface="MV Boli" panose="02000500030200090000" pitchFamily="2" charset="0"/>
                </a:rPr>
                <a:t>G</a:t>
              </a:r>
              <a:endParaRPr lang="it-IT" sz="1350" b="1" dirty="0">
                <a:latin typeface="Bradley Hand ITC" panose="03070402050302030203" pitchFamily="66" charset="0"/>
                <a:cs typeface="MV Boli" panose="0200050003020009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74875" y="2051147"/>
            <a:ext cx="2890155" cy="442674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</a:rPr>
              <a:t>Always increasing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8930" y="2060128"/>
            <a:ext cx="2325960" cy="442674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Similar to </a:t>
            </a:r>
            <a:r>
              <a:rPr lang="el-GR" sz="20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cs typeface="MV Boli" panose="02000500030200090000" pitchFamily="2" charset="0"/>
              </a:rPr>
              <a:t>Δ</a:t>
            </a:r>
            <a:r>
              <a:rPr lang="it-IT" sz="2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2624" y="4961237"/>
            <a:ext cx="470920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000" b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  <a:sym typeface="Wingdings" pitchFamily="2" charset="2"/>
              </a:rPr>
              <a:t>v0: no friction; isotropic diffusion</a:t>
            </a:r>
            <a:endParaRPr lang="it-IT" sz="2000" b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7419" y="5337409"/>
            <a:ext cx="3572211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  <a:sym typeface="Wingdings" pitchFamily="2" charset="2"/>
              </a:rPr>
              <a:t>v∞: transversal diffusion</a:t>
            </a:r>
            <a:endParaRPr lang="it-IT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29443" y="5739721"/>
            <a:ext cx="5153140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sz="2000" b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  <a:sym typeface="Wingdings" pitchFamily="2" charset="2"/>
              </a:rPr>
              <a:t>Heavy particles dominated  by friction</a:t>
            </a:r>
            <a:endParaRPr lang="it-IT" sz="2000" b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7" name="Titolo 1"/>
          <p:cNvSpPr>
            <a:spLocks noGrp="1"/>
          </p:cNvSpPr>
          <p:nvPr>
            <p:ph type="title"/>
          </p:nvPr>
        </p:nvSpPr>
        <p:spPr>
          <a:xfrm>
            <a:off x="-239907" y="365002"/>
            <a:ext cx="9623816" cy="1326059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latin typeface="Bradley Hand ITC" panose="03070402050302030203" pitchFamily="66" charset="0"/>
              </a:rPr>
              <a:t>THEORY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1571455" y="2952406"/>
            <a:ext cx="2325960" cy="408623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Bradley Hand ITC" panose="03070402050302030203" pitchFamily="66" charset="0"/>
                <a:cs typeface="MV Boli" panose="02000500030200090000" pitchFamily="2" charset="0"/>
              </a:rPr>
              <a:t>Maximum @ x=1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38754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radley Hand IT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9665</TotalTime>
  <Words>1689</Words>
  <Application>Microsoft Office PowerPoint</Application>
  <PresentationFormat>On-screen Show (4:3)</PresentationFormat>
  <Paragraphs>423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Andalus</vt:lpstr>
      <vt:lpstr>Arial</vt:lpstr>
      <vt:lpstr>Book Antiqua</vt:lpstr>
      <vt:lpstr>Bradley Hand ITC</vt:lpstr>
      <vt:lpstr>Buxton Sketch</vt:lpstr>
      <vt:lpstr>Calibri</vt:lpstr>
      <vt:lpstr>Cambria Math</vt:lpstr>
      <vt:lpstr>Gill Sans</vt:lpstr>
      <vt:lpstr>MV Boli</vt:lpstr>
      <vt:lpstr>Times New Roman</vt:lpstr>
      <vt:lpstr>Wingdings</vt:lpstr>
      <vt:lpstr>1_Personalizza struttura</vt:lpstr>
      <vt:lpstr>Office Theme</vt:lpstr>
      <vt:lpstr>Equazione</vt:lpstr>
      <vt:lpstr>PLASMA MODELLING</vt:lpstr>
      <vt:lpstr>DIFFERENT ASPECTS</vt:lpstr>
      <vt:lpstr>THE NUMERICAL CODE</vt:lpstr>
      <vt:lpstr>DIFFERENT APPROACHES</vt:lpstr>
      <vt:lpstr>CHARGE BREEDING PROCESS</vt:lpstr>
      <vt:lpstr>ECR-BASED CHARGE BREEDERS</vt:lpstr>
      <vt:lpstr>THEORY</vt:lpstr>
      <vt:lpstr>THEORY</vt:lpstr>
      <vt:lpstr>THEORY</vt:lpstr>
      <vt:lpstr>THEORY</vt:lpstr>
      <vt:lpstr>THE NUMERICAL CODE</vt:lpstr>
      <vt:lpstr>THE NUMERICAL CODE</vt:lpstr>
      <vt:lpstr>SIMULATION DOMAIN</vt:lpstr>
      <vt:lpstr>STEP-WISE PLASMA MODEL</vt:lpstr>
      <vt:lpstr>STEP-WISE PLASMA RESULTS</vt:lpstr>
      <vt:lpstr>PowerPoint Presentation</vt:lpstr>
      <vt:lpstr>STEP-WISE PLASMA RESULTS</vt:lpstr>
      <vt:lpstr>STEP-WISE PLASMA RESULTS</vt:lpstr>
      <vt:lpstr>DIFFERENT APPROACHES</vt:lpstr>
      <vt:lpstr>APPROACH TO SELF-CONSISTENCY</vt:lpstr>
      <vt:lpstr>SELF-CONSISTENT RESULTS</vt:lpstr>
      <vt:lpstr>SELF-CONSISTENT RESULTS</vt:lpstr>
      <vt:lpstr>SELF-CONSISTENT RESULTS</vt:lpstr>
      <vt:lpstr>SELF-CONSISTENT RESULTS</vt:lpstr>
      <vt:lpstr>14.521 GHz Vs 14.324 GHz</vt:lpstr>
      <vt:lpstr>14.521 GHz Vs 14.324 GHz</vt:lpstr>
      <vt:lpstr>14.521 GHz Vs 14.324 GHz</vt:lpstr>
      <vt:lpstr>ELECTROMAGNTIC SIMULATIONS</vt:lpstr>
      <vt:lpstr>ELECTROMAGNTIC SIMULATIONS</vt:lpstr>
      <vt:lpstr>ELECTROMAGNTIC SIMULATIONS</vt:lpstr>
      <vt:lpstr>ELECTROMAGNTIC SIMULATIONS</vt:lpstr>
      <vt:lpstr>ELECTROMAGNTIC SIMULATIONS</vt:lpstr>
      <vt:lpstr>CONCLUSIONS</vt:lpstr>
      <vt:lpstr>THANK YOU FOR YOUR ATTENTION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 ACTIVITIES WITHIN EMILIE</dc:title>
  <dc:creator>Alessio Galatà</dc:creator>
  <cp:lastModifiedBy>Alessio Galatà</cp:lastModifiedBy>
  <cp:revision>658</cp:revision>
  <dcterms:created xsi:type="dcterms:W3CDTF">2015-10-04T13:39:14Z</dcterms:created>
  <dcterms:modified xsi:type="dcterms:W3CDTF">2019-10-29T21:11:25Z</dcterms:modified>
</cp:coreProperties>
</file>