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0" r:id="rId4"/>
    <p:sldId id="262" r:id="rId5"/>
    <p:sldId id="283" r:id="rId6"/>
    <p:sldId id="263" r:id="rId7"/>
    <p:sldId id="265" r:id="rId8"/>
    <p:sldId id="266" r:id="rId9"/>
    <p:sldId id="282" r:id="rId10"/>
    <p:sldId id="273" r:id="rId11"/>
    <p:sldId id="284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7A7A-44DA-4DFF-A50D-320299CBB96A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Alessio Galatà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C2244-7A23-4547-86DF-85EB3E62536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7235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CAADD-F56F-4A56-BA6A-9E67531BE452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Alessio Galatà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F6F6-D256-441E-A0EC-81BDF9A3FA4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7192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6F6-D256-441E-A0EC-81BDF9A3FA4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43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8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Alessio Galatà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Pandora meeting, Bologna 31/01/2019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21" y="2398152"/>
            <a:ext cx="88921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+mj-lt"/>
              </a:rPr>
              <a:t>ISOTOPES VAPORIZATION TECHNIQUES</a:t>
            </a:r>
            <a:endParaRPr lang="en-US" sz="50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0809" y="4049243"/>
            <a:ext cx="57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A. Galatà on behalf of the PANDORA collaboration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5556" y="4634608"/>
            <a:ext cx="6467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</a:rPr>
              <a:t>PANDORA: measuring beta-decays in plasmas, Perugia 3o/10/2019</a:t>
            </a:r>
            <a:endParaRPr lang="en-US" sz="1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4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43" y="708548"/>
            <a:ext cx="1440000" cy="983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5" name="Immagin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5091"/>
          <a:stretch/>
        </p:blipFill>
        <p:spPr>
          <a:xfrm>
            <a:off x="465237" y="708548"/>
            <a:ext cx="1440000" cy="1036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>
              <a:latin typeface="+mj-lt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267125" y="508859"/>
            <a:ext cx="86097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APPLICATION TO PANDORA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430019" y="1391395"/>
            <a:ext cx="3383695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PANDORA SMALL SCALE</a:t>
            </a:r>
            <a:endParaRPr lang="it-IT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4" name="CasellaDiTesto 12"/>
          <p:cNvSpPr txBox="1"/>
          <p:nvPr/>
        </p:nvSpPr>
        <p:spPr>
          <a:xfrm>
            <a:off x="182733" y="1934912"/>
            <a:ext cx="393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Suitable for 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+mj-lt"/>
              </a:rPr>
              <a:t>long lived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 isotopes (low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Simpler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Use of conventional techniques</a:t>
            </a:r>
          </a:p>
        </p:txBody>
      </p:sp>
      <p:sp>
        <p:nvSpPr>
          <p:cNvPr id="26" name="TextBox 34"/>
          <p:cNvSpPr txBox="1"/>
          <p:nvPr/>
        </p:nvSpPr>
        <p:spPr>
          <a:xfrm>
            <a:off x="5201388" y="1391395"/>
            <a:ext cx="3117423" cy="43042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PANDORA FULL SCALE</a:t>
            </a:r>
            <a:endParaRPr lang="it-IT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29360" y="1934912"/>
            <a:ext cx="3932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Necessary for </a:t>
            </a:r>
            <a:r>
              <a:rPr lang="en-US" dirty="0" smtClean="0">
                <a:ln>
                  <a:solidFill>
                    <a:schemeClr val="tx1"/>
                  </a:solidFill>
                </a:ln>
                <a:latin typeface="+mj-lt"/>
              </a:rPr>
              <a:t>short lived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 isotopes (high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Solves problem of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Setup complex (higher costs)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Wide choice of isotopes to analyze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Allow online production (NB or CB targets for </a:t>
            </a:r>
            <a:r>
              <a:rPr lang="en-US" baseline="30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7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Beam manipulation necessary for </a:t>
            </a:r>
            <a:r>
              <a:rPr lang="en-US" baseline="30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7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Be  and very light species(RFQC)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6760099" y="4537243"/>
            <a:ext cx="1800000" cy="17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34"/>
          <p:cNvSpPr txBox="1"/>
          <p:nvPr/>
        </p:nvSpPr>
        <p:spPr>
          <a:xfrm rot="18758505">
            <a:off x="5511022" y="5127547"/>
            <a:ext cx="1658784" cy="3693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SPES-BC</a:t>
            </a:r>
            <a:endParaRPr lang="it-IT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30" name="Right Arrow 15"/>
          <p:cNvSpPr/>
          <p:nvPr/>
        </p:nvSpPr>
        <p:spPr>
          <a:xfrm rot="2934375">
            <a:off x="6753930" y="4551315"/>
            <a:ext cx="360000" cy="11333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59248"/>
              </p:ext>
            </p:extLst>
          </p:nvPr>
        </p:nvGraphicFramePr>
        <p:xfrm>
          <a:off x="294879" y="3442653"/>
          <a:ext cx="4789170" cy="235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880"/>
                <a:gridCol w="1106805"/>
                <a:gridCol w="1360805"/>
                <a:gridCol w="124968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</a:rPr>
                        <a:t>POSSIBLE EXPERIMENTS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ISOTOPE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METHOD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EXPECTED</a:t>
                      </a:r>
                    </a:p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DENSITY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QUANTITY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[mg]</a:t>
                      </a:r>
                      <a:endParaRPr 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134</a:t>
                      </a:r>
                      <a:r>
                        <a:rPr lang="it-IT" sz="1400" b="1" baseline="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Cs</a:t>
                      </a:r>
                      <a:endParaRPr lang="it-IT" sz="14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Oven</a:t>
                      </a:r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(~150 °C)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10</a:t>
                      </a:r>
                      <a:r>
                        <a:rPr lang="it-IT" sz="1400" b="1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-2</a:t>
                      </a:r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-10</a:t>
                      </a:r>
                      <a:r>
                        <a:rPr lang="it-IT" sz="1400" b="1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-1</a:t>
                      </a:r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1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n</a:t>
                      </a:r>
                      <a:r>
                        <a:rPr lang="it-IT" sz="1400" b="1" baseline="-25000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plasma</a:t>
                      </a:r>
                      <a:endParaRPr lang="it-IT" sz="1400" b="1" baseline="-2500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</a:rPr>
                        <a:t>10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176</a:t>
                      </a:r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Lu</a:t>
                      </a:r>
                      <a:endParaRPr lang="it-IT" sz="14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Oven</a:t>
                      </a:r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(~1600 °C)</a:t>
                      </a:r>
                      <a:endParaRPr lang="it-IT" sz="14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</a:rPr>
                        <a:t>≤ 500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94</a:t>
                      </a:r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Nb</a:t>
                      </a:r>
                      <a:endParaRPr lang="it-IT" sz="14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Sputtering</a:t>
                      </a:r>
                      <a:r>
                        <a:rPr lang="it-IT" sz="14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+mj-lt"/>
                        </a:rPr>
                        <a:t> </a:t>
                      </a:r>
                      <a:endParaRPr lang="it-IT" sz="14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+mj-lt"/>
                        </a:rPr>
                        <a:t>20-50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125" y="508859"/>
            <a:ext cx="86097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CONCLUSIONS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4683" y="1674853"/>
            <a:ext cx="85279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The necessary techniques for the first-day experiments have been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Activity for 2020: development of the oven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Finalize the design of the trap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Visits to European Laboratories experts in the field (GSI, JYFL)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Points to be addressed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High temperature (</a:t>
            </a:r>
            <a:r>
              <a:rPr lang="it-IT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~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1800 °C)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Long term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Temperature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control (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thermocouple, reproducibility)</a:t>
            </a:r>
            <a:endParaRPr lang="en-US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Choice of the materials (alloys formation must be avoided)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The development of a sputtering system is foreseen for 2021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radley Hand ITC" panose="03070402050302030203" pitchFamily="66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772769"/>
            <a:ext cx="7886700" cy="1325563"/>
          </a:xfrm>
        </p:spPr>
        <p:txBody>
          <a:bodyPr/>
          <a:lstStyle/>
          <a:p>
            <a:pPr algn="ctr"/>
            <a:r>
              <a:rPr lang="it-IT" b="1" dirty="0" smtClean="0">
                <a:ln>
                  <a:solidFill>
                    <a:schemeClr val="tx1"/>
                  </a:solidFill>
                </a:ln>
              </a:rPr>
              <a:t>THANK YOU FOR YOUR ATTENTION</a:t>
            </a:r>
            <a:endParaRPr lang="it-IT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570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>
              <a:latin typeface="Bradley Hand ITC" panose="03070402050302030203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2214" y="521848"/>
            <a:ext cx="32795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OUTLINE</a:t>
            </a:r>
            <a:endParaRPr lang="it-IT" sz="4400" b="1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172" y="1853967"/>
            <a:ext cx="5125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Evaluation of isotopes vaporization techniques: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Gasses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Ovens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Sputtering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Charge Breeding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416" y="3799639"/>
            <a:ext cx="563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Considerations for  PANDORA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First day experiments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416" y="4890674"/>
            <a:ext cx="56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radley Hand ITC" panose="03070402050302030203" pitchFamily="66" charset="0"/>
              </a:rPr>
              <a:t>Conclusions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2686050" y="2223083"/>
            <a:ext cx="182985" cy="671119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2932214" y="2373976"/>
            <a:ext cx="487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j-lt"/>
              </a:rPr>
              <a:t>Conventional techniques for ECR ion sources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2214" y="521848"/>
            <a:ext cx="32795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GASSES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6989" y="3975771"/>
            <a:ext cx="5400000" cy="2380580"/>
          </a:xfrm>
          <a:prstGeom prst="rect">
            <a:avLst/>
          </a:prstGeom>
        </p:spPr>
      </p:pic>
      <p:grpSp>
        <p:nvGrpSpPr>
          <p:cNvPr id="25" name="Gruppo 74"/>
          <p:cNvGrpSpPr/>
          <p:nvPr/>
        </p:nvGrpSpPr>
        <p:grpSpPr>
          <a:xfrm rot="16200000">
            <a:off x="8037481" y="4326657"/>
            <a:ext cx="349442" cy="313948"/>
            <a:chOff x="2374476" y="2814623"/>
            <a:chExt cx="349442" cy="313948"/>
          </a:xfrm>
        </p:grpSpPr>
        <p:cxnSp>
          <p:nvCxnSpPr>
            <p:cNvPr id="26" name="Connettore 1 75"/>
            <p:cNvCxnSpPr/>
            <p:nvPr/>
          </p:nvCxnSpPr>
          <p:spPr>
            <a:xfrm>
              <a:off x="2374476" y="2824164"/>
              <a:ext cx="346229" cy="3018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76"/>
            <p:cNvCxnSpPr/>
            <p:nvPr/>
          </p:nvCxnSpPr>
          <p:spPr>
            <a:xfrm flipV="1">
              <a:off x="2377689" y="2826730"/>
              <a:ext cx="346229" cy="3018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77"/>
            <p:cNvCxnSpPr/>
            <p:nvPr/>
          </p:nvCxnSpPr>
          <p:spPr>
            <a:xfrm>
              <a:off x="2374476" y="2824164"/>
              <a:ext cx="0" cy="3018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78"/>
            <p:cNvCxnSpPr/>
            <p:nvPr/>
          </p:nvCxnSpPr>
          <p:spPr>
            <a:xfrm>
              <a:off x="2720705" y="2824164"/>
              <a:ext cx="0" cy="3018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79"/>
            <p:cNvCxnSpPr/>
            <p:nvPr/>
          </p:nvCxnSpPr>
          <p:spPr>
            <a:xfrm>
              <a:off x="2499146" y="2857838"/>
              <a:ext cx="0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80"/>
            <p:cNvCxnSpPr/>
            <p:nvPr/>
          </p:nvCxnSpPr>
          <p:spPr>
            <a:xfrm rot="-2700000">
              <a:off x="2492171" y="2839718"/>
              <a:ext cx="476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81"/>
            <p:cNvCxnSpPr/>
            <p:nvPr/>
          </p:nvCxnSpPr>
          <p:spPr>
            <a:xfrm flipH="1">
              <a:off x="2594395" y="2856556"/>
              <a:ext cx="0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82"/>
            <p:cNvCxnSpPr/>
            <p:nvPr/>
          </p:nvCxnSpPr>
          <p:spPr>
            <a:xfrm rot="2700000" flipH="1">
              <a:off x="2556465" y="2838436"/>
              <a:ext cx="476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83"/>
            <p:cNvCxnSpPr/>
            <p:nvPr/>
          </p:nvCxnSpPr>
          <p:spPr>
            <a:xfrm flipH="1">
              <a:off x="2532821" y="2822880"/>
              <a:ext cx="353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84"/>
            <p:cNvCxnSpPr/>
            <p:nvPr/>
          </p:nvCxnSpPr>
          <p:spPr>
            <a:xfrm>
              <a:off x="2499145" y="2913706"/>
              <a:ext cx="952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85"/>
            <p:cNvCxnSpPr/>
            <p:nvPr/>
          </p:nvCxnSpPr>
          <p:spPr>
            <a:xfrm>
              <a:off x="2547107" y="2913706"/>
              <a:ext cx="0" cy="72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Immagine 8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94" y="5190117"/>
            <a:ext cx="609685" cy="885949"/>
          </a:xfrm>
          <a:prstGeom prst="rect">
            <a:avLst/>
          </a:prstGeom>
        </p:spPr>
      </p:pic>
      <p:sp>
        <p:nvSpPr>
          <p:cNvPr id="38" name="Figura a mano libera 87"/>
          <p:cNvSpPr/>
          <p:nvPr/>
        </p:nvSpPr>
        <p:spPr>
          <a:xfrm>
            <a:off x="8011329" y="4687890"/>
            <a:ext cx="437258" cy="488272"/>
          </a:xfrm>
          <a:custGeom>
            <a:avLst/>
            <a:gdLst>
              <a:gd name="connsiteX0" fmla="*/ 227506 w 437258"/>
              <a:gd name="connsiteY0" fmla="*/ 0 h 488272"/>
              <a:gd name="connsiteX1" fmla="*/ 5565 w 437258"/>
              <a:gd name="connsiteY1" fmla="*/ 133165 h 488272"/>
              <a:gd name="connsiteX2" fmla="*/ 431693 w 437258"/>
              <a:gd name="connsiteY2" fmla="*/ 266330 h 488272"/>
              <a:gd name="connsiteX3" fmla="*/ 209751 w 437258"/>
              <a:gd name="connsiteY3" fmla="*/ 488272 h 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58" h="488272">
                <a:moveTo>
                  <a:pt x="227506" y="0"/>
                </a:moveTo>
                <a:cubicBezTo>
                  <a:pt x="99520" y="44388"/>
                  <a:pt x="-28466" y="88777"/>
                  <a:pt x="5565" y="133165"/>
                </a:cubicBezTo>
                <a:cubicBezTo>
                  <a:pt x="39596" y="177553"/>
                  <a:pt x="397662" y="207146"/>
                  <a:pt x="431693" y="266330"/>
                </a:cubicBezTo>
                <a:cubicBezTo>
                  <a:pt x="465724" y="325515"/>
                  <a:pt x="337737" y="406893"/>
                  <a:pt x="209751" y="48827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9" name="Rettangolo 88"/>
          <p:cNvSpPr/>
          <p:nvPr/>
        </p:nvSpPr>
        <p:spPr>
          <a:xfrm>
            <a:off x="8122561" y="5675284"/>
            <a:ext cx="212299" cy="196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685621" y="3865910"/>
            <a:ext cx="2544337" cy="561927"/>
          </a:xfrm>
          <a:custGeom>
            <a:avLst/>
            <a:gdLst>
              <a:gd name="connsiteX0" fmla="*/ 2544337 w 2544337"/>
              <a:gd name="connsiteY0" fmla="*/ 714281 h 948427"/>
              <a:gd name="connsiteX1" fmla="*/ 1646715 w 2544337"/>
              <a:gd name="connsiteY1" fmla="*/ 1217 h 948427"/>
              <a:gd name="connsiteX2" fmla="*/ 178642 w 2544337"/>
              <a:gd name="connsiteY2" fmla="*/ 865283 h 948427"/>
              <a:gd name="connsiteX3" fmla="*/ 77974 w 2544337"/>
              <a:gd name="connsiteY3" fmla="*/ 865283 h 94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337" h="948427">
                <a:moveTo>
                  <a:pt x="2544337" y="714281"/>
                </a:moveTo>
                <a:cubicBezTo>
                  <a:pt x="2292667" y="345165"/>
                  <a:pt x="2040997" y="-23950"/>
                  <a:pt x="1646715" y="1217"/>
                </a:cubicBezTo>
                <a:cubicBezTo>
                  <a:pt x="1252433" y="26384"/>
                  <a:pt x="440099" y="721272"/>
                  <a:pt x="178642" y="865283"/>
                </a:cubicBezTo>
                <a:cubicBezTo>
                  <a:pt x="-82815" y="1009294"/>
                  <a:pt x="-2421" y="937288"/>
                  <a:pt x="77974" y="8652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807" y="1695840"/>
            <a:ext cx="4152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The simplest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Easy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tuning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with precise leak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valves</a:t>
            </a:r>
            <a:endParaRPr lang="en-US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In case of «dangerous» gases a gas recovery system could be necessary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4879741" y="1714472"/>
            <a:ext cx="41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Total efficiency close to 50%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Takes advantage of wall recycling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grpSp>
        <p:nvGrpSpPr>
          <p:cNvPr id="8" name="Gruppo 4"/>
          <p:cNvGrpSpPr/>
          <p:nvPr/>
        </p:nvGrpSpPr>
        <p:grpSpPr>
          <a:xfrm>
            <a:off x="5024845" y="1882642"/>
            <a:ext cx="3796937" cy="2916750"/>
            <a:chOff x="5077097" y="2577438"/>
            <a:chExt cx="3796937" cy="2916750"/>
          </a:xfrm>
        </p:grpSpPr>
        <p:sp>
          <p:nvSpPr>
            <p:cNvPr id="9" name="Rettangolo arrotondato 3"/>
            <p:cNvSpPr/>
            <p:nvPr/>
          </p:nvSpPr>
          <p:spPr bwMode="auto">
            <a:xfrm>
              <a:off x="5077097" y="2577438"/>
              <a:ext cx="3796937" cy="2916750"/>
            </a:xfrm>
            <a:prstGeom prst="roundRect">
              <a:avLst>
                <a:gd name="adj" fmla="val 560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pic>
          <p:nvPicPr>
            <p:cNvPr id="10" name="Picture 4" descr="chamber sche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2" b="20000"/>
            <a:stretch>
              <a:fillRect/>
            </a:stretch>
          </p:blipFill>
          <p:spPr bwMode="auto">
            <a:xfrm>
              <a:off x="5188131" y="3398428"/>
              <a:ext cx="3600000" cy="203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6" descr="69-09-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0" t="35960" b="39563"/>
            <a:stretch>
              <a:fillRect/>
            </a:stretch>
          </p:blipFill>
          <p:spPr bwMode="auto">
            <a:xfrm>
              <a:off x="5188131" y="2634344"/>
              <a:ext cx="3600000" cy="59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117"/>
            <p:cNvSpPr>
              <a:spLocks noChangeShapeType="1"/>
            </p:cNvSpPr>
            <p:nvPr/>
          </p:nvSpPr>
          <p:spPr bwMode="auto">
            <a:xfrm>
              <a:off x="7289074" y="3157855"/>
              <a:ext cx="0" cy="1260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+mj-lt"/>
              </a:endParaRPr>
            </a:p>
          </p:txBody>
        </p:sp>
      </p:grpSp>
      <p:sp>
        <p:nvSpPr>
          <p:cNvPr id="13" name="Segnaposto contenuto 5"/>
          <p:cNvSpPr txBox="1">
            <a:spLocks/>
          </p:cNvSpPr>
          <p:nvPr/>
        </p:nvSpPr>
        <p:spPr>
          <a:xfrm>
            <a:off x="494691" y="1138239"/>
            <a:ext cx="4382717" cy="503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Limited dimensions (</a:t>
            </a:r>
            <a:r>
              <a:rPr lang="el-GR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φ</a:t>
            </a:r>
            <a:r>
              <a:rPr lang="it-IT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~ 1-2 cm)</a:t>
            </a:r>
          </a:p>
          <a:p>
            <a:pPr marL="393700" indent="-393700">
              <a:spcBef>
                <a:spcPts val="0"/>
              </a:spcBef>
            </a:pPr>
            <a:endParaRPr lang="it-IT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Mounting can be difficult</a:t>
            </a:r>
          </a:p>
          <a:p>
            <a:pPr marL="393700" indent="-393700">
              <a:spcBef>
                <a:spcPts val="0"/>
              </a:spcBef>
            </a:pPr>
            <a:endParaRPr lang="it-IT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Possible failures (avoidable with a proper design)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Depending on the temperature to be reached the design changes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Heating up to a vapor pressure of 10</a:t>
            </a:r>
            <a:r>
              <a:rPr lang="en-US" sz="1800" b="1" baseline="30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-2</a:t>
            </a: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 mbar (preparation time)</a:t>
            </a:r>
          </a:p>
          <a:p>
            <a:pPr marL="285750" indent="-28575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Efficiency ≤ 30%</a:t>
            </a:r>
          </a:p>
          <a:p>
            <a:pPr marL="285750" indent="-28575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Uniform contamination of the plasma chamber</a:t>
            </a:r>
          </a:p>
          <a:p>
            <a:pPr marL="285750" indent="-28575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Completely decoupled from the plasma</a:t>
            </a:r>
          </a:p>
        </p:txBody>
      </p:sp>
      <p:sp>
        <p:nvSpPr>
          <p:cNvPr id="14" name="TextBox 32"/>
          <p:cNvSpPr txBox="1"/>
          <p:nvPr/>
        </p:nvSpPr>
        <p:spPr>
          <a:xfrm>
            <a:off x="5526269" y="1494560"/>
            <a:ext cx="281921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</a:rPr>
              <a:t>LEGIS </a:t>
            </a:r>
            <a:r>
              <a:rPr lang="it-IT" b="1" i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</a:rPr>
              <a:t>ion</a:t>
            </a:r>
            <a:r>
              <a:rPr lang="it-IT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</a:rPr>
              <a:t> source  @ LNL</a:t>
            </a:r>
            <a:endParaRPr lang="it-IT" b="1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2214" y="521848"/>
            <a:ext cx="32795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OVENS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16" name="Segnaposto contenuto 5"/>
          <p:cNvSpPr txBox="1">
            <a:spLocks/>
          </p:cNvSpPr>
          <p:nvPr/>
        </p:nvSpPr>
        <p:spPr>
          <a:xfrm>
            <a:off x="4874272" y="5496566"/>
            <a:ext cx="4382717" cy="680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Due to thermal inertia cannot be switched off immediately.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8" name="Segnaposto contenuto 5"/>
          <p:cNvSpPr txBox="1">
            <a:spLocks/>
          </p:cNvSpPr>
          <p:nvPr/>
        </p:nvSpPr>
        <p:spPr>
          <a:xfrm>
            <a:off x="649224" y="3008033"/>
            <a:ext cx="7656576" cy="339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Once the optimum position is found material emission is immediate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Total efficiency around 10%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The sputtering voltage can perturb the plasma (coupling with the plasma)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When the sputtering voltage is switched off the emission is stopped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It could be necessary to use different </a:t>
            </a: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gases </a:t>
            </a: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depending on the material to be sputtered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Uniform contamination of the plasma chamber</a:t>
            </a:r>
            <a:endParaRPr lang="en-US" sz="1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2687108" y="512385"/>
            <a:ext cx="3769782" cy="7883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SPUTTERING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91" y="1533641"/>
            <a:ext cx="6372000" cy="1478900"/>
          </a:xfrm>
        </p:spPr>
      </p:pic>
      <p:sp>
        <p:nvSpPr>
          <p:cNvPr id="12" name="CasellaDiTesto 11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8186" y="521849"/>
            <a:ext cx="544762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CHARGE BREEDING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9" name="Rettangolo arrotondato 26"/>
          <p:cNvSpPr/>
          <p:nvPr/>
        </p:nvSpPr>
        <p:spPr bwMode="auto">
          <a:xfrm>
            <a:off x="6129227" y="1579421"/>
            <a:ext cx="2579425" cy="1918283"/>
          </a:xfrm>
          <a:prstGeom prst="roundRect">
            <a:avLst>
              <a:gd name="adj" fmla="val 840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6306739" y="1572477"/>
            <a:ext cx="223654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l-GR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τ</a:t>
            </a:r>
            <a:r>
              <a:rPr lang="it-IT" b="1" i="1" baseline="-25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CB</a:t>
            </a:r>
            <a:r>
              <a:rPr lang="it-IT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 </a:t>
            </a:r>
            <a:r>
              <a:rPr lang="it-IT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(half life</a:t>
            </a:r>
            <a:r>
              <a:rPr lang="it-IT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) </a:t>
            </a:r>
            <a:endParaRPr lang="it-IT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  <a:cs typeface="Andalus" pitchFamily="18" charset="-78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1006458" y="5424316"/>
            <a:ext cx="1667329" cy="71508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&lt;q+&gt; </a:t>
            </a:r>
            <a:r>
              <a:rPr lang="it-IT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(</a:t>
            </a:r>
            <a:r>
              <a:rPr lang="it-IT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energy</a:t>
            </a:r>
            <a:r>
              <a:rPr lang="it-IT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cs typeface="Andalus" pitchFamily="18" charset="-78"/>
              </a:rPr>
              <a:t>)</a:t>
            </a:r>
          </a:p>
        </p:txBody>
      </p:sp>
      <p:pic>
        <p:nvPicPr>
          <p:cNvPr id="12" name="Immagin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12" y="1969731"/>
            <a:ext cx="2394194" cy="1438617"/>
          </a:xfrm>
          <a:prstGeom prst="rect">
            <a:avLst/>
          </a:prstGeom>
        </p:spPr>
      </p:pic>
      <p:grpSp>
        <p:nvGrpSpPr>
          <p:cNvPr id="13" name="Gruppo 28"/>
          <p:cNvGrpSpPr/>
          <p:nvPr/>
        </p:nvGrpSpPr>
        <p:grpSpPr>
          <a:xfrm>
            <a:off x="3319761" y="5181374"/>
            <a:ext cx="2376587" cy="1000719"/>
            <a:chOff x="6271663" y="5039854"/>
            <a:chExt cx="2306691" cy="1000719"/>
          </a:xfrm>
        </p:grpSpPr>
        <p:sp>
          <p:nvSpPr>
            <p:cNvPr id="14" name="Rettangolo arrotondato 27"/>
            <p:cNvSpPr/>
            <p:nvPr/>
          </p:nvSpPr>
          <p:spPr bwMode="auto">
            <a:xfrm>
              <a:off x="6306739" y="5039854"/>
              <a:ext cx="2208835" cy="951911"/>
            </a:xfrm>
            <a:prstGeom prst="round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sp>
          <p:nvSpPr>
            <p:cNvPr id="16" name="TextBox 32"/>
            <p:cNvSpPr txBox="1"/>
            <p:nvPr/>
          </p:nvSpPr>
          <p:spPr>
            <a:xfrm>
              <a:off x="6271663" y="5039854"/>
              <a:ext cx="2306691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it-IT" i="1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+mj-lt"/>
                </a:rPr>
                <a:t>Efficiency</a:t>
              </a:r>
              <a:r>
                <a:rPr lang="it-IT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it-IT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+mj-lt"/>
                  <a:cs typeface="Andalus" pitchFamily="18" charset="-78"/>
                </a:rPr>
                <a:t>(</a:t>
              </a:r>
              <a:r>
                <a:rPr lang="it-IT" i="1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+mj-lt"/>
                  <a:cs typeface="Andalus" pitchFamily="18" charset="-78"/>
                </a:rPr>
                <a:t>Intenisty</a:t>
              </a:r>
              <a:r>
                <a:rPr lang="it-IT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+mj-lt"/>
                  <a:cs typeface="Andalus" pitchFamily="18" charset="-78"/>
                </a:rPr>
                <a:t>)</a:t>
              </a:r>
              <a:endParaRPr lang="it-IT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65"/>
                <p:cNvSpPr txBox="1"/>
                <p:nvPr/>
              </p:nvSpPr>
              <p:spPr>
                <a:xfrm>
                  <a:off x="6721163" y="5358542"/>
                  <a:ext cx="1416542" cy="6820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it-IT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it-IT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it-IT" b="0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CasellaDiTesto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163" y="5358542"/>
                  <a:ext cx="1416542" cy="682031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Segnaposto contenuto 46"/>
          <p:cNvSpPr txBox="1">
            <a:spLocks/>
          </p:cNvSpPr>
          <p:nvPr/>
        </p:nvSpPr>
        <p:spPr>
          <a:xfrm>
            <a:off x="628428" y="1515401"/>
            <a:ext cx="5199675" cy="435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7" indent="-285750">
              <a:spcBef>
                <a:spcPts val="0"/>
              </a:spcBef>
              <a:buSzPct val="100000"/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Physical processes in common with ECR sources</a:t>
            </a:r>
          </a:p>
          <a:p>
            <a:pPr marL="287337" indent="-285750">
              <a:spcBef>
                <a:spcPts val="0"/>
              </a:spcBef>
              <a:buSzPct val="100000"/>
            </a:pPr>
            <a:endParaRPr lang="it-IT" sz="1800" b="1" baseline="-25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287337" indent="-285750">
              <a:spcBef>
                <a:spcPts val="0"/>
              </a:spcBef>
              <a:buSzPct val="100000"/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Particles injected as a 1+ beam (Deceleration, possible magnetic reflections)</a:t>
            </a:r>
            <a:endParaRPr lang="en-US" sz="1800" b="1" baseline="-25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GB" sz="1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Coulomb collisions lead to </a:t>
            </a:r>
            <a:r>
              <a:rPr lang="en-GB" sz="1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thermalization</a:t>
            </a:r>
            <a:r>
              <a:rPr lang="en-GB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 with plasma ions</a:t>
            </a:r>
          </a:p>
        </p:txBody>
      </p:sp>
      <p:grpSp>
        <p:nvGrpSpPr>
          <p:cNvPr id="20" name="Gruppo 25"/>
          <p:cNvGrpSpPr>
            <a:grpSpLocks noChangeAspect="1"/>
          </p:cNvGrpSpPr>
          <p:nvPr/>
        </p:nvGrpSpPr>
        <p:grpSpPr>
          <a:xfrm>
            <a:off x="888836" y="3763654"/>
            <a:ext cx="2376000" cy="636457"/>
            <a:chOff x="628428" y="2290202"/>
            <a:chExt cx="3855548" cy="1032791"/>
          </a:xfrm>
        </p:grpSpPr>
        <p:grpSp>
          <p:nvGrpSpPr>
            <p:cNvPr id="21" name="Group 46"/>
            <p:cNvGrpSpPr>
              <a:grpSpLocks noChangeAspect="1"/>
            </p:cNvGrpSpPr>
            <p:nvPr/>
          </p:nvGrpSpPr>
          <p:grpSpPr>
            <a:xfrm>
              <a:off x="628428" y="2290202"/>
              <a:ext cx="2520000" cy="1032791"/>
              <a:chOff x="674060" y="1427988"/>
              <a:chExt cx="2556000" cy="1047547"/>
            </a:xfrm>
          </p:grpSpPr>
          <p:sp>
            <p:nvSpPr>
              <p:cNvPr id="24" name="Oval 10"/>
              <p:cNvSpPr/>
              <p:nvPr/>
            </p:nvSpPr>
            <p:spPr>
              <a:xfrm>
                <a:off x="757863" y="1847007"/>
                <a:ext cx="1557949" cy="54241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+mj-lt"/>
                </a:endParaRPr>
              </a:p>
            </p:txBody>
          </p:sp>
          <p:cxnSp>
            <p:nvCxnSpPr>
              <p:cNvPr id="25" name="Straight Connector 4"/>
              <p:cNvCxnSpPr/>
              <p:nvPr/>
            </p:nvCxnSpPr>
            <p:spPr>
              <a:xfrm>
                <a:off x="691632" y="1763203"/>
                <a:ext cx="1676066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"/>
              <p:cNvCxnSpPr/>
              <p:nvPr/>
            </p:nvCxnSpPr>
            <p:spPr>
              <a:xfrm>
                <a:off x="2367698" y="1763203"/>
                <a:ext cx="0" cy="16760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"/>
              <p:cNvCxnSpPr/>
              <p:nvPr/>
            </p:nvCxnSpPr>
            <p:spPr>
              <a:xfrm>
                <a:off x="691632" y="1763203"/>
                <a:ext cx="0" cy="16760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"/>
              <p:cNvCxnSpPr/>
              <p:nvPr/>
            </p:nvCxnSpPr>
            <p:spPr>
              <a:xfrm>
                <a:off x="674060" y="2475535"/>
                <a:ext cx="171796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8"/>
              <p:cNvCxnSpPr/>
              <p:nvPr/>
            </p:nvCxnSpPr>
            <p:spPr>
              <a:xfrm flipV="1">
                <a:off x="2392027" y="2266026"/>
                <a:ext cx="0" cy="20950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9"/>
              <p:cNvCxnSpPr/>
              <p:nvPr/>
            </p:nvCxnSpPr>
            <p:spPr>
              <a:xfrm flipV="1">
                <a:off x="674060" y="2307927"/>
                <a:ext cx="0" cy="16760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2"/>
              <p:cNvCxnSpPr/>
              <p:nvPr/>
            </p:nvCxnSpPr>
            <p:spPr>
              <a:xfrm flipV="1">
                <a:off x="2643437" y="1763203"/>
                <a:ext cx="167607" cy="16760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3"/>
              <p:cNvCxnSpPr/>
              <p:nvPr/>
            </p:nvCxnSpPr>
            <p:spPr>
              <a:xfrm>
                <a:off x="2643437" y="2307927"/>
                <a:ext cx="209508" cy="16760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"/>
              <p:cNvCxnSpPr/>
              <p:nvPr/>
            </p:nvCxnSpPr>
            <p:spPr>
              <a:xfrm>
                <a:off x="2811044" y="1763203"/>
                <a:ext cx="25141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5"/>
              <p:cNvCxnSpPr/>
              <p:nvPr/>
            </p:nvCxnSpPr>
            <p:spPr>
              <a:xfrm>
                <a:off x="2852945" y="2475535"/>
                <a:ext cx="25141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16"/>
              <p:cNvSpPr/>
              <p:nvPr/>
            </p:nvSpPr>
            <p:spPr>
              <a:xfrm>
                <a:off x="2187757" y="1936048"/>
                <a:ext cx="869459" cy="157132"/>
              </a:xfrm>
              <a:custGeom>
                <a:avLst/>
                <a:gdLst>
                  <a:gd name="connsiteX0" fmla="*/ 0 w 1581150"/>
                  <a:gd name="connsiteY0" fmla="*/ 0 h 285750"/>
                  <a:gd name="connsiteX1" fmla="*/ 276225 w 1581150"/>
                  <a:gd name="connsiteY1" fmla="*/ 209550 h 285750"/>
                  <a:gd name="connsiteX2" fmla="*/ 1162050 w 1581150"/>
                  <a:gd name="connsiteY2" fmla="*/ 276225 h 285750"/>
                  <a:gd name="connsiteX3" fmla="*/ 1581150 w 1581150"/>
                  <a:gd name="connsiteY3" fmla="*/ 26670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1150" h="285750">
                    <a:moveTo>
                      <a:pt x="0" y="0"/>
                    </a:moveTo>
                    <a:cubicBezTo>
                      <a:pt x="41275" y="81756"/>
                      <a:pt x="82550" y="163513"/>
                      <a:pt x="276225" y="209550"/>
                    </a:cubicBezTo>
                    <a:cubicBezTo>
                      <a:pt x="469900" y="255588"/>
                      <a:pt x="944563" y="266700"/>
                      <a:pt x="1162050" y="276225"/>
                    </a:cubicBezTo>
                    <a:cubicBezTo>
                      <a:pt x="1379538" y="285750"/>
                      <a:pt x="1480344" y="276225"/>
                      <a:pt x="1581150" y="26670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+mj-lt"/>
                </a:endParaRPr>
              </a:p>
            </p:txBody>
          </p:sp>
          <p:sp>
            <p:nvSpPr>
              <p:cNvPr id="36" name="Freeform 17"/>
              <p:cNvSpPr/>
              <p:nvPr/>
            </p:nvSpPr>
            <p:spPr>
              <a:xfrm rot="10800000" flipH="1">
                <a:off x="2182519" y="2161270"/>
                <a:ext cx="869459" cy="157132"/>
              </a:xfrm>
              <a:custGeom>
                <a:avLst/>
                <a:gdLst>
                  <a:gd name="connsiteX0" fmla="*/ 0 w 1581150"/>
                  <a:gd name="connsiteY0" fmla="*/ 0 h 285750"/>
                  <a:gd name="connsiteX1" fmla="*/ 276225 w 1581150"/>
                  <a:gd name="connsiteY1" fmla="*/ 209550 h 285750"/>
                  <a:gd name="connsiteX2" fmla="*/ 1162050 w 1581150"/>
                  <a:gd name="connsiteY2" fmla="*/ 276225 h 285750"/>
                  <a:gd name="connsiteX3" fmla="*/ 1581150 w 1581150"/>
                  <a:gd name="connsiteY3" fmla="*/ 26670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1150" h="285750">
                    <a:moveTo>
                      <a:pt x="0" y="0"/>
                    </a:moveTo>
                    <a:cubicBezTo>
                      <a:pt x="41275" y="81756"/>
                      <a:pt x="82550" y="163513"/>
                      <a:pt x="276225" y="209550"/>
                    </a:cubicBezTo>
                    <a:cubicBezTo>
                      <a:pt x="469900" y="255588"/>
                      <a:pt x="944563" y="266700"/>
                      <a:pt x="1162050" y="276225"/>
                    </a:cubicBezTo>
                    <a:cubicBezTo>
                      <a:pt x="1379538" y="285750"/>
                      <a:pt x="1480344" y="276225"/>
                      <a:pt x="1581150" y="26670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+mj-lt"/>
                </a:endParaRPr>
              </a:p>
            </p:txBody>
          </p:sp>
          <p:cxnSp>
            <p:nvCxnSpPr>
              <p:cNvPr id="37" name="Straight Connector 18"/>
              <p:cNvCxnSpPr>
                <a:stCxn id="35" idx="3"/>
                <a:endCxn id="36" idx="3"/>
              </p:cNvCxnSpPr>
              <p:nvPr/>
            </p:nvCxnSpPr>
            <p:spPr>
              <a:xfrm flipH="1">
                <a:off x="3051978" y="2082705"/>
                <a:ext cx="5238" cy="890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19"/>
              <p:cNvSpPr/>
              <p:nvPr/>
            </p:nvSpPr>
            <p:spPr>
              <a:xfrm>
                <a:off x="2308224" y="2082370"/>
                <a:ext cx="754230" cy="8380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+mj-lt"/>
                </a:endParaRPr>
              </a:p>
            </p:txBody>
          </p:sp>
          <p:sp>
            <p:nvSpPr>
              <p:cNvPr id="39" name="Freeform 20"/>
              <p:cNvSpPr/>
              <p:nvPr/>
            </p:nvSpPr>
            <p:spPr>
              <a:xfrm>
                <a:off x="2239771" y="2045315"/>
                <a:ext cx="287088" cy="184202"/>
              </a:xfrm>
              <a:custGeom>
                <a:avLst/>
                <a:gdLst>
                  <a:gd name="connsiteX0" fmla="*/ 84499 w 522083"/>
                  <a:gd name="connsiteY0" fmla="*/ 0 h 334978"/>
                  <a:gd name="connsiteX1" fmla="*/ 522083 w 522083"/>
                  <a:gd name="connsiteY1" fmla="*/ 117695 h 334978"/>
                  <a:gd name="connsiteX2" fmla="*/ 473798 w 522083"/>
                  <a:gd name="connsiteY2" fmla="*/ 223319 h 334978"/>
                  <a:gd name="connsiteX3" fmla="*/ 0 w 522083"/>
                  <a:gd name="connsiteY3" fmla="*/ 334978 h 334978"/>
                  <a:gd name="connsiteX4" fmla="*/ 75445 w 522083"/>
                  <a:gd name="connsiteY4" fmla="*/ 262550 h 334978"/>
                  <a:gd name="connsiteX5" fmla="*/ 132784 w 522083"/>
                  <a:gd name="connsiteY5" fmla="*/ 172016 h 334978"/>
                  <a:gd name="connsiteX6" fmla="*/ 120713 w 522083"/>
                  <a:gd name="connsiteY6" fmla="*/ 48285 h 334978"/>
                  <a:gd name="connsiteX7" fmla="*/ 84499 w 522083"/>
                  <a:gd name="connsiteY7" fmla="*/ 0 h 33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083" h="334978">
                    <a:moveTo>
                      <a:pt x="84499" y="0"/>
                    </a:moveTo>
                    <a:lnTo>
                      <a:pt x="522083" y="117695"/>
                    </a:lnTo>
                    <a:lnTo>
                      <a:pt x="473798" y="223319"/>
                    </a:lnTo>
                    <a:lnTo>
                      <a:pt x="0" y="334978"/>
                    </a:lnTo>
                    <a:lnTo>
                      <a:pt x="75445" y="262550"/>
                    </a:lnTo>
                    <a:lnTo>
                      <a:pt x="132784" y="172016"/>
                    </a:lnTo>
                    <a:lnTo>
                      <a:pt x="120713" y="48285"/>
                    </a:lnTo>
                    <a:lnTo>
                      <a:pt x="8449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+mj-lt"/>
                </a:endParaRPr>
              </a:p>
            </p:txBody>
          </p:sp>
          <p:cxnSp>
            <p:nvCxnSpPr>
              <p:cNvPr id="40" name="Straight Connector 21"/>
              <p:cNvCxnSpPr/>
              <p:nvPr/>
            </p:nvCxnSpPr>
            <p:spPr>
              <a:xfrm flipV="1">
                <a:off x="3062453" y="1595596"/>
                <a:ext cx="0" cy="16760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22"/>
              <p:cNvCxnSpPr/>
              <p:nvPr/>
            </p:nvCxnSpPr>
            <p:spPr>
              <a:xfrm>
                <a:off x="2936749" y="1595596"/>
                <a:ext cx="293311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23"/>
              <p:cNvCxnSpPr/>
              <p:nvPr/>
            </p:nvCxnSpPr>
            <p:spPr>
              <a:xfrm>
                <a:off x="2978650" y="1511792"/>
                <a:ext cx="209508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4"/>
              <p:cNvCxnSpPr/>
              <p:nvPr/>
            </p:nvCxnSpPr>
            <p:spPr>
              <a:xfrm>
                <a:off x="3020552" y="1427988"/>
                <a:ext cx="83803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ight Arrow 41"/>
            <p:cNvSpPr/>
            <p:nvPr/>
          </p:nvSpPr>
          <p:spPr>
            <a:xfrm>
              <a:off x="2819316" y="2900002"/>
              <a:ext cx="1664660" cy="154800"/>
            </a:xfrm>
            <a:prstGeom prst="rightArrow">
              <a:avLst>
                <a:gd name="adj1" fmla="val 58052"/>
                <a:gd name="adj2" fmla="val 19093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+mj-lt"/>
              </a:endParaRPr>
            </a:p>
          </p:txBody>
        </p:sp>
      </p:grpSp>
      <p:grpSp>
        <p:nvGrpSpPr>
          <p:cNvPr id="44" name="Gruppo 40"/>
          <p:cNvGrpSpPr>
            <a:grpSpLocks noChangeAspect="1"/>
          </p:cNvGrpSpPr>
          <p:nvPr/>
        </p:nvGrpSpPr>
        <p:grpSpPr>
          <a:xfrm>
            <a:off x="2973895" y="3659105"/>
            <a:ext cx="1800000" cy="810708"/>
            <a:chOff x="3782522" y="2024478"/>
            <a:chExt cx="2890086" cy="1301675"/>
          </a:xfrm>
        </p:grpSpPr>
        <p:grpSp>
          <p:nvGrpSpPr>
            <p:cNvPr id="45" name="Group 32"/>
            <p:cNvGrpSpPr/>
            <p:nvPr/>
          </p:nvGrpSpPr>
          <p:grpSpPr>
            <a:xfrm>
              <a:off x="4276149" y="2529512"/>
              <a:ext cx="1877765" cy="653757"/>
              <a:chOff x="3200400" y="2286000"/>
              <a:chExt cx="2833200" cy="986400"/>
            </a:xfrm>
            <a:effectLst/>
          </p:grpSpPr>
          <p:sp>
            <p:nvSpPr>
              <p:cNvPr id="53" name="Oval 5"/>
              <p:cNvSpPr/>
              <p:nvPr/>
            </p:nvSpPr>
            <p:spPr>
              <a:xfrm>
                <a:off x="3200400" y="2286000"/>
                <a:ext cx="2833200" cy="986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ea typeface="Cambria Math" pitchFamily="18" charset="0"/>
                </a:endParaRPr>
              </a:p>
            </p:txBody>
          </p:sp>
          <p:sp>
            <p:nvSpPr>
              <p:cNvPr id="54" name="Oval 6"/>
              <p:cNvSpPr/>
              <p:nvPr/>
            </p:nvSpPr>
            <p:spPr>
              <a:xfrm>
                <a:off x="3429000" y="2426201"/>
                <a:ext cx="2362199" cy="69431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it-IT" sz="16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  <a:ea typeface="Cambria Math" pitchFamily="18" charset="0"/>
                </a:endParaRPr>
              </a:p>
            </p:txBody>
          </p:sp>
        </p:grpSp>
        <p:cxnSp>
          <p:nvCxnSpPr>
            <p:cNvPr id="46" name="Straight Connector 7"/>
            <p:cNvCxnSpPr/>
            <p:nvPr/>
          </p:nvCxnSpPr>
          <p:spPr>
            <a:xfrm>
              <a:off x="6216450" y="2428502"/>
              <a:ext cx="0" cy="20201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8"/>
            <p:cNvCxnSpPr/>
            <p:nvPr/>
          </p:nvCxnSpPr>
          <p:spPr>
            <a:xfrm>
              <a:off x="4196323" y="2428502"/>
              <a:ext cx="0" cy="20201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9"/>
            <p:cNvCxnSpPr/>
            <p:nvPr/>
          </p:nvCxnSpPr>
          <p:spPr>
            <a:xfrm>
              <a:off x="4175143" y="3287054"/>
              <a:ext cx="207063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0"/>
            <p:cNvCxnSpPr/>
            <p:nvPr/>
          </p:nvCxnSpPr>
          <p:spPr>
            <a:xfrm flipV="1">
              <a:off x="6245774" y="3034539"/>
              <a:ext cx="0" cy="2525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1"/>
            <p:cNvCxnSpPr/>
            <p:nvPr/>
          </p:nvCxnSpPr>
          <p:spPr>
            <a:xfrm flipV="1">
              <a:off x="4175143" y="3085042"/>
              <a:ext cx="0" cy="202012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12"/>
            <p:cNvSpPr/>
            <p:nvPr/>
          </p:nvSpPr>
          <p:spPr>
            <a:xfrm>
              <a:off x="3782522" y="2024478"/>
              <a:ext cx="2890086" cy="1301675"/>
            </a:xfrm>
            <a:custGeom>
              <a:avLst/>
              <a:gdLst>
                <a:gd name="connsiteX0" fmla="*/ 0 w 4970206"/>
                <a:gd name="connsiteY0" fmla="*/ 1924665 h 1963993"/>
                <a:gd name="connsiteX1" fmla="*/ 1061884 w 4970206"/>
                <a:gd name="connsiteY1" fmla="*/ 7374 h 1963993"/>
                <a:gd name="connsiteX2" fmla="*/ 2462981 w 4970206"/>
                <a:gd name="connsiteY2" fmla="*/ 1880419 h 1963993"/>
                <a:gd name="connsiteX3" fmla="*/ 3864077 w 4970206"/>
                <a:gd name="connsiteY3" fmla="*/ 508819 h 1963993"/>
                <a:gd name="connsiteX4" fmla="*/ 4970206 w 4970206"/>
                <a:gd name="connsiteY4" fmla="*/ 1895168 h 196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0206" h="1963993">
                  <a:moveTo>
                    <a:pt x="0" y="1924665"/>
                  </a:moveTo>
                  <a:cubicBezTo>
                    <a:pt x="325693" y="969706"/>
                    <a:pt x="651387" y="14748"/>
                    <a:pt x="1061884" y="7374"/>
                  </a:cubicBezTo>
                  <a:cubicBezTo>
                    <a:pt x="1472381" y="0"/>
                    <a:pt x="1995949" y="1796845"/>
                    <a:pt x="2462981" y="1880419"/>
                  </a:cubicBezTo>
                  <a:cubicBezTo>
                    <a:pt x="2930013" y="1963993"/>
                    <a:pt x="3446206" y="506361"/>
                    <a:pt x="3864077" y="508819"/>
                  </a:cubicBezTo>
                  <a:cubicBezTo>
                    <a:pt x="4281948" y="511277"/>
                    <a:pt x="4626077" y="1203222"/>
                    <a:pt x="4970206" y="1895168"/>
                  </a:cubicBezTo>
                </a:path>
              </a:pathLst>
            </a:cu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tx1"/>
                  </a:solidFill>
                </a:ln>
                <a:latin typeface="+mj-lt"/>
                <a:ea typeface="Cambria Math" pitchFamily="18" charset="0"/>
              </a:endParaRPr>
            </a:p>
          </p:txBody>
        </p:sp>
        <p:cxnSp>
          <p:nvCxnSpPr>
            <p:cNvPr id="52" name="Straight Connector 13"/>
            <p:cNvCxnSpPr/>
            <p:nvPr/>
          </p:nvCxnSpPr>
          <p:spPr>
            <a:xfrm>
              <a:off x="4196323" y="2428502"/>
              <a:ext cx="2020128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18"/>
          <p:cNvSpPr txBox="1"/>
          <p:nvPr/>
        </p:nvSpPr>
        <p:spPr>
          <a:xfrm>
            <a:off x="794340" y="3587485"/>
            <a:ext cx="1332000" cy="340519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E</a:t>
            </a:r>
            <a:r>
              <a:rPr lang="it-IT" sz="1400" i="1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1+</a:t>
            </a:r>
            <a:r>
              <a:rPr lang="it-IT" sz="1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=1*V keV</a:t>
            </a:r>
            <a:endParaRPr lang="it-IT" sz="14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3452994" y="3553252"/>
            <a:ext cx="1944216" cy="340519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V</a:t>
            </a:r>
            <a:r>
              <a:rPr lang="it-IT" sz="1400" i="1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CB</a:t>
            </a:r>
            <a:r>
              <a:rPr lang="it-IT" sz="1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 = +(V +</a:t>
            </a:r>
            <a:r>
              <a:rPr lang="el-GR" sz="1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 Δ</a:t>
            </a:r>
            <a:r>
              <a:rPr lang="it-IT" sz="1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</a:rPr>
              <a:t>V) kV</a:t>
            </a:r>
            <a:endParaRPr lang="it-IT" sz="14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57" name="Right Arrow 15"/>
          <p:cNvSpPr/>
          <p:nvPr/>
        </p:nvSpPr>
        <p:spPr>
          <a:xfrm>
            <a:off x="4712817" y="4145569"/>
            <a:ext cx="906694" cy="113336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cxnSp>
        <p:nvCxnSpPr>
          <p:cNvPr id="58" name="Connettore 1 53"/>
          <p:cNvCxnSpPr/>
          <p:nvPr/>
        </p:nvCxnSpPr>
        <p:spPr bwMode="auto">
          <a:xfrm>
            <a:off x="1396187" y="4412147"/>
            <a:ext cx="0" cy="396641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Connettore 1 55"/>
          <p:cNvCxnSpPr/>
          <p:nvPr/>
        </p:nvCxnSpPr>
        <p:spPr bwMode="auto">
          <a:xfrm>
            <a:off x="1408680" y="4808788"/>
            <a:ext cx="2448000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ttangolo arrotondato 56"/>
          <p:cNvSpPr/>
          <p:nvPr/>
        </p:nvSpPr>
        <p:spPr bwMode="auto">
          <a:xfrm>
            <a:off x="2096989" y="4674321"/>
            <a:ext cx="614340" cy="247650"/>
          </a:xfrm>
          <a:prstGeom prst="round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+mj-lt"/>
                <a:ea typeface="Gill Sans" pitchFamily="1" charset="0"/>
                <a:cs typeface="Gill Sans" pitchFamily="1" charset="0"/>
                <a:sym typeface="Gill Sans" pitchFamily="1" charset="0"/>
              </a:rPr>
              <a:t>Δ</a:t>
            </a:r>
            <a:r>
              <a:rPr kumimoji="0" lang="it-IT" b="0" i="1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+mj-lt"/>
                <a:ea typeface="Gill Sans" pitchFamily="1" charset="0"/>
                <a:cs typeface="Gill Sans" pitchFamily="1" charset="0"/>
                <a:sym typeface="Gill Sans" pitchFamily="1" charset="0"/>
              </a:rPr>
              <a:t>V</a:t>
            </a:r>
            <a:endParaRPr kumimoji="0" lang="en-GB" b="0" i="1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+mj-lt"/>
              <a:ea typeface="Gill Sans" pitchFamily="1" charset="0"/>
              <a:cs typeface="Gill Sans" pitchFamily="1" charset="0"/>
              <a:sym typeface="Gill Sans" pitchFamily="1" charset="0"/>
            </a:endParaRPr>
          </a:p>
        </p:txBody>
      </p:sp>
      <p:cxnSp>
        <p:nvCxnSpPr>
          <p:cNvPr id="61" name="Connettore 1 58"/>
          <p:cNvCxnSpPr>
            <a:endCxn id="51" idx="2"/>
          </p:cNvCxnSpPr>
          <p:nvPr/>
        </p:nvCxnSpPr>
        <p:spPr bwMode="auto">
          <a:xfrm flipV="1">
            <a:off x="3863240" y="4435315"/>
            <a:ext cx="2643" cy="39600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" name="Picture 5" descr="C:\Users\Alessio Galatà\Google Drive\DOTTORATO\terzo anno\presentazione\delta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61" y="3894673"/>
            <a:ext cx="2160000" cy="20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19"/>
          <p:cNvSpPr>
            <a:spLocks/>
          </p:cNvSpPr>
          <p:nvPr/>
        </p:nvSpPr>
        <p:spPr>
          <a:xfrm>
            <a:off x="5881485" y="4386874"/>
            <a:ext cx="2451185" cy="2700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Andalus" pitchFamily="18" charset="-78"/>
              </a:rPr>
              <a:t>Δ</a:t>
            </a:r>
            <a:r>
              <a:rPr lang="it-IT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cs typeface="Andalus" pitchFamily="18" charset="-78"/>
              </a:rPr>
              <a:t>V&lt;0</a:t>
            </a:r>
            <a:endParaRPr lang="it-IT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70844" y="4033943"/>
            <a:ext cx="826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plasma</a:t>
            </a:r>
            <a:endParaRPr lang="en-GB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30" y="510073"/>
            <a:ext cx="8356538" cy="7929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CHARGE BREEDING: LAYOUT</a:t>
            </a:r>
            <a:endParaRPr lang="it-IT" sz="4400" b="1" dirty="0">
              <a:ln>
                <a:solidFill>
                  <a:schemeClr val="tx1"/>
                </a:solidFill>
              </a:ln>
              <a:latin typeface="Bradley Hand ITC" panose="03070402050302030203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99" y="2136942"/>
            <a:ext cx="3600000" cy="4007450"/>
          </a:xfrm>
          <a:prstGeom prst="rect">
            <a:avLst/>
          </a:prstGeom>
        </p:spPr>
      </p:pic>
      <p:sp>
        <p:nvSpPr>
          <p:cNvPr id="9" name="TextBox 34"/>
          <p:cNvSpPr txBox="1"/>
          <p:nvPr/>
        </p:nvSpPr>
        <p:spPr>
          <a:xfrm>
            <a:off x="278806" y="138239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SPES-CB BEAMLINE</a:t>
            </a:r>
            <a:endParaRPr lang="it-IT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pic>
        <p:nvPicPr>
          <p:cNvPr id="10" name="Picture 2" descr="F:\Google Drive\DOTTORATO\Presentazione finale\logoSPES2008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21" y="2173738"/>
            <a:ext cx="3267594" cy="9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2480066"/>
            <a:ext cx="2448000" cy="1836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9741" r="15857" b="7318"/>
          <a:stretch/>
        </p:blipFill>
        <p:spPr>
          <a:xfrm>
            <a:off x="6532650" y="4661577"/>
            <a:ext cx="1908000" cy="1604858"/>
          </a:xfrm>
          <a:prstGeom prst="rect">
            <a:avLst/>
          </a:prstGeom>
        </p:spPr>
      </p:pic>
      <p:sp>
        <p:nvSpPr>
          <p:cNvPr id="13" name="TextBox 33"/>
          <p:cNvSpPr txBox="1"/>
          <p:nvPr/>
        </p:nvSpPr>
        <p:spPr>
          <a:xfrm>
            <a:off x="5738060" y="3200574"/>
            <a:ext cx="3330588" cy="1631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cs typeface="MV Boli" panose="02000500030200090000" pitchFamily="2" charset="0"/>
              </a:rPr>
              <a:t>1+ SOURCES ABLE TO IONIZE ALMOST ALL THE ELEMENTS. CAN BE CONNECTED TO A PRODUCTION TARGET</a:t>
            </a:r>
            <a:endParaRPr lang="en-US" sz="2000" b="1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cs typeface="MV Boli" panose="02000500030200090000" pitchFamily="2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6245026" y="5677240"/>
            <a:ext cx="575248" cy="163327"/>
          </a:xfrm>
          <a:prstGeom prst="rightArrow">
            <a:avLst/>
          </a:prstGeom>
          <a:blipFill dpi="0" rotWithShape="1">
            <a:blip r:embed="rId6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+mj-lt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142313" y="1853474"/>
            <a:ext cx="2629686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cs typeface="MV Boli" panose="02000500030200090000" pitchFamily="2" charset="0"/>
              </a:rPr>
              <a:t>ECR-BASED CHARGE BREEDER</a:t>
            </a:r>
            <a:endParaRPr lang="en-US" sz="2000" b="1" baseline="-25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cs typeface="MV Boli" panose="02000500030200090000" pitchFamily="2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 rot="8406363">
            <a:off x="2468275" y="2606355"/>
            <a:ext cx="575248" cy="163327"/>
          </a:xfrm>
          <a:prstGeom prst="rightArrow">
            <a:avLst/>
          </a:prstGeom>
          <a:blipFill dpi="0" rotWithShape="1">
            <a:blip r:embed="rId6">
              <a:alphaModFix amt="70000"/>
            </a:blip>
            <a:srcRect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+mj-lt"/>
            </a:endParaRPr>
          </a:p>
        </p:txBody>
      </p:sp>
      <p:sp>
        <p:nvSpPr>
          <p:cNvPr id="17" name="TextBox 10"/>
          <p:cNvSpPr txBox="1"/>
          <p:nvPr/>
        </p:nvSpPr>
        <p:spPr>
          <a:xfrm rot="2815390">
            <a:off x="3785939" y="4011553"/>
            <a:ext cx="24747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Electrostatic beamline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Parentesi graffa chiusa 21"/>
          <p:cNvSpPr/>
          <p:nvPr/>
        </p:nvSpPr>
        <p:spPr>
          <a:xfrm rot="19154946">
            <a:off x="4352678" y="3343731"/>
            <a:ext cx="315589" cy="2194653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10"/>
          <p:cNvSpPr txBox="1"/>
          <p:nvPr/>
        </p:nvSpPr>
        <p:spPr>
          <a:xfrm>
            <a:off x="267679" y="5375347"/>
            <a:ext cx="24747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Magnetic selection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2482848" y="5551136"/>
            <a:ext cx="70025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5"/>
          <p:cNvSpPr>
            <a:spLocks noChangeAspect="1"/>
          </p:cNvSpPr>
          <p:nvPr/>
        </p:nvSpPr>
        <p:spPr>
          <a:xfrm>
            <a:off x="3721070" y="2123807"/>
            <a:ext cx="1476000" cy="414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Ovale 39"/>
          <p:cNvSpPr>
            <a:spLocks noChangeAspect="1"/>
          </p:cNvSpPr>
          <p:nvPr/>
        </p:nvSpPr>
        <p:spPr>
          <a:xfrm>
            <a:off x="3879606" y="2170636"/>
            <a:ext cx="1188000" cy="3235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MV Boli" panose="02000500030200090000" pitchFamily="2" charset="0"/>
              </a:rPr>
              <a:t>plasma</a:t>
            </a:r>
          </a:p>
        </p:txBody>
      </p:sp>
      <p:sp>
        <p:nvSpPr>
          <p:cNvPr id="29" name="Freccia a destra 28"/>
          <p:cNvSpPr/>
          <p:nvPr/>
        </p:nvSpPr>
        <p:spPr>
          <a:xfrm flipH="1">
            <a:off x="5212505" y="5583504"/>
            <a:ext cx="460012" cy="566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ccia a destra 29"/>
          <p:cNvSpPr/>
          <p:nvPr/>
        </p:nvSpPr>
        <p:spPr>
          <a:xfrm flipH="1">
            <a:off x="4539521" y="5582156"/>
            <a:ext cx="460012" cy="566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ccia a destra 30"/>
          <p:cNvSpPr/>
          <p:nvPr/>
        </p:nvSpPr>
        <p:spPr>
          <a:xfrm flipH="1">
            <a:off x="3777525" y="5580808"/>
            <a:ext cx="460012" cy="566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ccia a destra 31"/>
          <p:cNvSpPr/>
          <p:nvPr/>
        </p:nvSpPr>
        <p:spPr>
          <a:xfrm rot="5400000" flipH="1">
            <a:off x="3072173" y="4851180"/>
            <a:ext cx="460012" cy="566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ccia a destra 32"/>
          <p:cNvSpPr/>
          <p:nvPr/>
        </p:nvSpPr>
        <p:spPr>
          <a:xfrm rot="5400000" flipH="1">
            <a:off x="3078917" y="3935436"/>
            <a:ext cx="460012" cy="566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ccia a destra 33"/>
          <p:cNvSpPr/>
          <p:nvPr/>
        </p:nvSpPr>
        <p:spPr>
          <a:xfrm rot="5400000" flipH="1">
            <a:off x="3077569" y="3141072"/>
            <a:ext cx="460012" cy="5664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10"/>
          <p:cNvSpPr txBox="1"/>
          <p:nvPr/>
        </p:nvSpPr>
        <p:spPr>
          <a:xfrm>
            <a:off x="2883327" y="4957881"/>
            <a:ext cx="24747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</a:rPr>
              <a:t>1+ </a:t>
            </a:r>
            <a:r>
              <a:rPr lang="it-IT" sz="16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</a:rPr>
              <a:t>beam</a:t>
            </a:r>
            <a:endParaRPr lang="it-IT" sz="16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30" y="510073"/>
            <a:ext cx="8356538" cy="7929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CHARGE BREEDING: RESULTS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1" y="2438201"/>
            <a:ext cx="3600000" cy="19215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39937" y="2509739"/>
            <a:ext cx="22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Global capture 90%</a:t>
            </a:r>
          </a:p>
          <a:p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ΔV=-27 V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7991" y="4559854"/>
            <a:ext cx="209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it-IT" dirty="0"/>
              <a:t>Global </a:t>
            </a:r>
            <a:r>
              <a:rPr lang="it-IT" dirty="0" err="1"/>
              <a:t>capture</a:t>
            </a:r>
            <a:r>
              <a:rPr lang="it-IT" dirty="0"/>
              <a:t> 65</a:t>
            </a:r>
            <a:r>
              <a:rPr lang="it-IT" dirty="0" smtClean="0"/>
              <a:t>%</a:t>
            </a:r>
          </a:p>
          <a:p>
            <a:r>
              <a:rPr lang="it-IT" dirty="0" smtClean="0"/>
              <a:t>ΔV~-5 V</a:t>
            </a:r>
            <a:endParaRPr lang="it-IT" dirty="0"/>
          </a:p>
        </p:txBody>
      </p:sp>
      <p:sp>
        <p:nvSpPr>
          <p:cNvPr id="16" name="TextBox 34"/>
          <p:cNvSpPr txBox="1"/>
          <p:nvPr/>
        </p:nvSpPr>
        <p:spPr>
          <a:xfrm>
            <a:off x="278806" y="1914880"/>
            <a:ext cx="8598789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SPES-CB ACCEPTANDE TESTS</a:t>
            </a:r>
            <a:endParaRPr lang="it-IT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277458" y="1372959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HEAVY ELEMENTS</a:t>
            </a:r>
            <a:endParaRPr lang="it-IT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1039937" y="2741422"/>
            <a:ext cx="1438054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Xe</a:t>
            </a:r>
            <a:endParaRPr lang="it-IT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6222230" y="3632616"/>
            <a:ext cx="1438054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Cs</a:t>
            </a:r>
            <a:endParaRPr lang="it-IT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571572" y="5750463"/>
            <a:ext cx="4068365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FREQUENCY TUNING EFFECT</a:t>
            </a:r>
            <a:endParaRPr lang="it-IT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8" name="Right Arrow 15"/>
          <p:cNvSpPr/>
          <p:nvPr/>
        </p:nvSpPr>
        <p:spPr>
          <a:xfrm rot="19963161">
            <a:off x="4395053" y="5471585"/>
            <a:ext cx="906694" cy="11333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54" y="3655023"/>
            <a:ext cx="3914775" cy="2495550"/>
          </a:xfrm>
          <a:prstGeom prst="rect">
            <a:avLst/>
          </a:prstGeom>
        </p:spPr>
      </p:pic>
      <p:sp>
        <p:nvSpPr>
          <p:cNvPr id="29" name="Rectangle 17"/>
          <p:cNvSpPr/>
          <p:nvPr/>
        </p:nvSpPr>
        <p:spPr>
          <a:xfrm>
            <a:off x="6072008" y="3984374"/>
            <a:ext cx="1778466" cy="51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224" y="511728"/>
            <a:ext cx="8875552" cy="593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30" y="510073"/>
            <a:ext cx="8356538" cy="7929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4400" b="1" dirty="0" smtClean="0">
                <a:ln>
                  <a:solidFill>
                    <a:schemeClr val="tx1"/>
                  </a:solidFill>
                </a:ln>
                <a:latin typeface="+mj-lt"/>
              </a:rPr>
              <a:t>CHARGE BREEDING: RESULTS</a:t>
            </a:r>
            <a:endParaRPr lang="it-IT" sz="4400" b="1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pic>
        <p:nvPicPr>
          <p:cNvPr id="9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0" y="1891532"/>
            <a:ext cx="3276000" cy="218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4"/>
          <p:cNvSpPr txBox="1"/>
          <p:nvPr/>
        </p:nvSpPr>
        <p:spPr>
          <a:xfrm>
            <a:off x="698882" y="1582155"/>
            <a:ext cx="2658603" cy="40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LPSC RESULTS</a:t>
            </a:r>
            <a:endParaRPr lang="it-IT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13" name="TextBox 34"/>
          <p:cNvSpPr txBox="1"/>
          <p:nvPr/>
        </p:nvSpPr>
        <p:spPr>
          <a:xfrm>
            <a:off x="277458" y="1186843"/>
            <a:ext cx="8598789" cy="461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LIGHT ELEMENTS</a:t>
            </a:r>
            <a:endParaRPr lang="it-IT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944262" y="2165940"/>
            <a:ext cx="22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Global capture 65%</a:t>
            </a:r>
          </a:p>
          <a:p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ΔV~-5 V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454920" y="4272850"/>
            <a:ext cx="3429126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Improvements due to a modified magnetic structure</a:t>
            </a:r>
            <a:endParaRPr lang="en-US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3858" y="3989480"/>
            <a:ext cx="1760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Courtesy of J. </a:t>
            </a:r>
            <a:r>
              <a:rPr lang="en-US" sz="1200" b="1" dirty="0" err="1" smtClean="0">
                <a:latin typeface="+mj-lt"/>
              </a:rPr>
              <a:t>Angot</a:t>
            </a:r>
            <a:endParaRPr lang="en-US" sz="1200" b="1" dirty="0">
              <a:latin typeface="+mj-lt"/>
            </a:endParaRPr>
          </a:p>
        </p:txBody>
      </p:sp>
      <p:sp>
        <p:nvSpPr>
          <p:cNvPr id="22" name="TextBox 34"/>
          <p:cNvSpPr txBox="1"/>
          <p:nvPr/>
        </p:nvSpPr>
        <p:spPr>
          <a:xfrm>
            <a:off x="4823662" y="1646381"/>
            <a:ext cx="3997686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</a:defRPr>
            </a:lvl1pPr>
          </a:lstStyle>
          <a:p>
            <a:r>
              <a:rPr lang="it-IT" dirty="0" smtClean="0"/>
              <a:t>PANDORA EXPERIMENT </a:t>
            </a:r>
            <a:r>
              <a:rPr lang="it-IT" dirty="0"/>
              <a:t>WITH </a:t>
            </a:r>
            <a:r>
              <a:rPr lang="it-IT" baseline="30000" dirty="0"/>
              <a:t>7</a:t>
            </a:r>
            <a:r>
              <a:rPr lang="it-IT" dirty="0"/>
              <a:t>lI </a:t>
            </a:r>
            <a:r>
              <a:rPr lang="it-IT" dirty="0" smtClean="0"/>
              <a:t>AT LPSC (11/2017)</a:t>
            </a:r>
            <a:endParaRPr lang="it-IT" dirty="0"/>
          </a:p>
        </p:txBody>
      </p:sp>
      <p:sp>
        <p:nvSpPr>
          <p:cNvPr id="23" name="Segnaposto contenuto 5"/>
          <p:cNvSpPr txBox="1">
            <a:spLocks/>
          </p:cNvSpPr>
          <p:nvPr/>
        </p:nvSpPr>
        <p:spPr>
          <a:xfrm>
            <a:off x="4901811" y="2343504"/>
            <a:ext cx="3841388" cy="308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Superposition with N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Low efficiency (&lt;2% on Li</a:t>
            </a:r>
            <a:r>
              <a:rPr lang="en-US" sz="1800" b="1" baseline="30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3+</a:t>
            </a: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)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Hydrogen can induce chemical reactions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Vacuum </a:t>
            </a:r>
            <a:r>
              <a:rPr lang="en-US" sz="1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cleanliness is mandatory</a:t>
            </a:r>
          </a:p>
          <a:p>
            <a:pPr marL="393700" indent="-393700">
              <a:spcBef>
                <a:spcPts val="0"/>
              </a:spcBef>
            </a:pPr>
            <a:endParaRPr lang="en-US" sz="1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  <a:p>
            <a:pPr marL="393700" indent="-393700">
              <a:spcBef>
                <a:spcPts val="0"/>
              </a:spcBef>
            </a:pPr>
            <a:r>
              <a:rPr lang="en-US" sz="1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Efficiency measured even with </a:t>
            </a:r>
            <a:r>
              <a:rPr lang="it-IT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ΔV=0 due to the </a:t>
            </a: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energy</a:t>
            </a:r>
            <a:r>
              <a:rPr lang="it-IT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 spread</a:t>
            </a:r>
            <a:r>
              <a:rPr lang="en-US" sz="1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 </a:t>
            </a:r>
            <a:endParaRPr lang="en-US" sz="1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34"/>
          <p:cNvSpPr txBox="1"/>
          <p:nvPr/>
        </p:nvSpPr>
        <p:spPr>
          <a:xfrm>
            <a:off x="561876" y="5482825"/>
            <a:ext cx="8020245" cy="7078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  <a:cs typeface="MV Boli" panose="02000500030200090000" pitchFamily="2" charset="0"/>
              </a:rPr>
              <a:t>WITH VERY LIGHT ELEMENTS BEAM MANIPULATION (RFQC) IS MANDATORY.NEXT STEP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  <a:ea typeface="Cambria Math" pitchFamily="18" charset="0"/>
                <a:cs typeface="MV Boli" panose="02000500030200090000" pitchFamily="2" charset="0"/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  <a:sym typeface="Wingdings" panose="05000000000000000000" pitchFamily="2" charset="2"/>
              </a:rPr>
              <a:t>TEST WITH </a:t>
            </a:r>
            <a:r>
              <a:rPr lang="en-US" sz="2000" b="1" baseline="30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  <a:sym typeface="Wingdings" panose="05000000000000000000" pitchFamily="2" charset="2"/>
              </a:rPr>
              <a:t>9</a:t>
            </a:r>
            <a:r>
              <a:rPr lang="en-US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+mj-lt"/>
                <a:ea typeface="Cambria Math" pitchFamily="18" charset="0"/>
                <a:cs typeface="MV Boli" panose="02000500030200090000" pitchFamily="2" charset="0"/>
                <a:sym typeface="Wingdings" panose="05000000000000000000" pitchFamily="2" charset="2"/>
              </a:rPr>
              <a:t>BE IN 2020</a:t>
            </a:r>
            <a:endParaRPr lang="en-US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+mj-lt"/>
              <a:ea typeface="Cambria Math" pitchFamily="18" charset="0"/>
              <a:cs typeface="MV Boli" panose="02000500030200090000" pitchFamily="2" charset="0"/>
            </a:endParaRPr>
          </a:p>
        </p:txBody>
      </p:sp>
      <p:sp>
        <p:nvSpPr>
          <p:cNvPr id="26" name="Right Arrow 15"/>
          <p:cNvSpPr/>
          <p:nvPr/>
        </p:nvSpPr>
        <p:spPr>
          <a:xfrm rot="16200000">
            <a:off x="2633029" y="4015339"/>
            <a:ext cx="360000" cy="11333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27" name="Right Arrow 15"/>
          <p:cNvSpPr/>
          <p:nvPr/>
        </p:nvSpPr>
        <p:spPr>
          <a:xfrm rot="7897429">
            <a:off x="4962186" y="5261285"/>
            <a:ext cx="360000" cy="11333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510011" y="6471069"/>
            <a:ext cx="2136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Alessio Galatà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8501" y="6471068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Perugia, 2019-10-30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629843" y="6471070"/>
            <a:ext cx="327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PANDORA: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measuring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beta-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decays</a:t>
            </a:r>
            <a:r>
              <a:rPr lang="it-IT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 in </a:t>
            </a:r>
            <a:r>
              <a:rPr lang="it-IT" sz="1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adley Hand ITC" panose="03070402050302030203" pitchFamily="66" charset="0"/>
                <a:cs typeface="MV Boli" panose="02000500030200090000" pitchFamily="2" charset="0"/>
              </a:rPr>
              <a:t>plasmas</a:t>
            </a:r>
            <a:endParaRPr lang="it-IT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radley Hand ITC" panose="0307040205030203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radley Hand IT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2388</TotalTime>
  <Words>736</Words>
  <Application>Microsoft Office PowerPoint</Application>
  <PresentationFormat>On-screen Show (4:3)</PresentationFormat>
  <Paragraphs>180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Andalus</vt:lpstr>
      <vt:lpstr>Arial</vt:lpstr>
      <vt:lpstr>Bradley Hand ITC</vt:lpstr>
      <vt:lpstr>Calibri</vt:lpstr>
      <vt:lpstr>Cambria Math</vt:lpstr>
      <vt:lpstr>Gill Sans</vt:lpstr>
      <vt:lpstr>MV Boli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Alessio Galatà</dc:creator>
  <cp:lastModifiedBy>Alessio Galatà</cp:lastModifiedBy>
  <cp:revision>113</cp:revision>
  <dcterms:created xsi:type="dcterms:W3CDTF">2019-01-21T09:09:33Z</dcterms:created>
  <dcterms:modified xsi:type="dcterms:W3CDTF">2019-10-29T20:42:27Z</dcterms:modified>
</cp:coreProperties>
</file>