
<file path=[Content_Types].xml><?xml version="1.0" encoding="utf-8"?>
<Types xmlns="http://schemas.openxmlformats.org/package/2006/content-types">
  <Default Extension="3gp" ContentType="video/3gpp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28" r:id="rId3"/>
    <p:sldId id="431" r:id="rId4"/>
    <p:sldId id="306" r:id="rId5"/>
    <p:sldId id="372" r:id="rId6"/>
    <p:sldId id="373" r:id="rId7"/>
    <p:sldId id="434" r:id="rId8"/>
    <p:sldId id="430" r:id="rId9"/>
    <p:sldId id="264" r:id="rId10"/>
    <p:sldId id="429" r:id="rId11"/>
    <p:sldId id="268" r:id="rId12"/>
    <p:sldId id="432" r:id="rId13"/>
    <p:sldId id="435" r:id="rId14"/>
    <p:sldId id="43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35"/>
  </p:normalViewPr>
  <p:slideViewPr>
    <p:cSldViewPr snapToGrid="0" snapToObjects="1">
      <p:cViewPr>
        <p:scale>
          <a:sx n="80" d="100"/>
          <a:sy n="80" d="100"/>
        </p:scale>
        <p:origin x="600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05362-30DB-5C4C-8D4A-CDF603518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91E8A91-9C7E-0847-98FC-32BEBB56A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8EB9DE-C98D-634E-9373-862BCD67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B371A8-9FF8-144B-8F0D-BA9F624B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B33CEC-562E-804B-BAB8-220C205D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67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A68BF9-DD53-C944-A82E-5A4FA880D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C9DC7A7-017A-BA4E-A9D8-35BE71977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BDDE4D-8A12-724A-9977-01EF7D88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1E2231-8BAD-F74C-B444-91139153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FA2FF-D366-2545-824C-85985D79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7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92C19CB-9DFE-F74D-9276-4271DF8AAA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B15C92D-CD64-414A-AFE2-92E7AB437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2B9AAD-FB11-AF4D-8D89-D26846C8F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D334AE-2AA4-884C-BE05-D8D6B458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3CF2BD-DB50-FC4E-85E3-05E6CFB8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19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D9C29-1069-374A-AA74-8E93E211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F0D50F-086F-1542-A485-3B5EF7D40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C38CBA-828B-5248-B740-5312AE891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F3E301-3A20-6C4B-8C97-B7920E01B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C41785-6E03-FB43-831A-4E76D914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9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CABF5-04F9-C841-A320-10C1EEC1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002874-63D3-8E46-AFC2-9F6008229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98B2AF-8C39-0049-820E-4D6CDC83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D09985-2D70-3446-9825-CADD97F9E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792D5B-AE13-1A4B-ADCD-2440067A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65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9097E-29CA-E145-8FED-3514CC7D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8431FE-F536-EA47-BDA2-93E914803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158AA3-7D99-8E47-9376-54CEF7045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BE5BE5-BAA8-0B41-A5D8-7D71F850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C9C17B-5A47-0B4D-9440-4C2D78E23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800397-CA30-064E-9085-6244BFAA2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51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0A9F6E-F097-CA45-B15E-148706CC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FEC1E5-7475-AA43-8F2A-255DFCD28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297E63D-BC2B-5743-A361-3DB1F26B4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F1E5AA9-DE81-5F44-B3CD-AB9A05B48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FB2AC92-0C59-CD42-9A5F-B3D8A45B2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78A1A9-0F69-C54B-9E49-D0CA1A5E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7A1150-A282-7443-A4AE-B13AD54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8BA52E-11D9-614C-B5BE-7CFB5D50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43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E7E0C2-E60B-244C-9DA5-B6F481A6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426A8B-8F77-584E-90E3-28C6E905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F27964-53A6-404E-B878-0B734D71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A03C79-32C3-864E-95B3-F31FBF5C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91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34B5B2-F35B-C24A-B88B-CDAD26BD3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D96E9D2-8AF3-AC43-94CF-9C051FB3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5F3441-BFF1-1749-AA67-DFDF47B9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28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0ABCA-B647-3B4F-8D44-60EA3260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8F80D-1C56-B74A-B40A-457F68E01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4A123B1-FBEE-4245-BACB-EB07F1304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ABC3D0-C9A8-1749-A7DC-AFACB827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901008-4889-CF42-B01A-497D39F81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D30063-6EC5-7A44-A712-62FDEF30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43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6B9311-A338-E94B-82C2-EEBE0FBC5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40BC64A-1C8D-C541-A12D-475AA6C27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DB01AE-80FA-8044-A0B9-2CBDBD03E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029794-F377-224D-810C-0E2F98F1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4C746C-B0A9-3842-895E-BB5078DF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736E3D-2703-5448-AEC5-2ADADF17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23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7A675F8-C30B-0940-A8E6-5017AB9C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E2588E-2BE3-5D40-9120-CAB42081D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CF31E5-5188-F346-A5F3-707B8EA1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3738F-C681-FA42-8B8E-A60E53907B4C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40D408-8928-AD4E-8E1E-2AE56C339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785DD4-2D36-2E4F-BA81-A8817168C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8BC0B-1354-9745-A16F-ADB8840FB5C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88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43.emf"/><Relationship Id="rId7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emf"/><Relationship Id="rId5" Type="http://schemas.openxmlformats.org/officeDocument/2006/relationships/image" Target="../media/image5.png"/><Relationship Id="rId10" Type="http://schemas.openxmlformats.org/officeDocument/2006/relationships/image" Target="../media/image1.tif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.tif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video" Target="../media/media1.3gp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1.3gp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AC559-D31E-9D48-A938-5225733C3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7882" y="205114"/>
            <a:ext cx="8156235" cy="1528740"/>
          </a:xfrm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rgbClr val="002060"/>
                </a:solidFill>
              </a:rPr>
              <a:t>PANDORA: Measuring </a:t>
            </a:r>
            <a:r>
              <a:rPr lang="el-GR" sz="5400" b="1" dirty="0">
                <a:solidFill>
                  <a:srgbClr val="002060"/>
                </a:solidFill>
              </a:rPr>
              <a:t>β</a:t>
            </a:r>
            <a:r>
              <a:rPr lang="it-IT" sz="5400" b="1" dirty="0">
                <a:solidFill>
                  <a:srgbClr val="002060"/>
                </a:solidFill>
              </a:rPr>
              <a:t>-</a:t>
            </a:r>
            <a:r>
              <a:rPr lang="it-IT" sz="5400" b="1" dirty="0" err="1">
                <a:solidFill>
                  <a:srgbClr val="002060"/>
                </a:solidFill>
              </a:rPr>
              <a:t>decays</a:t>
            </a:r>
            <a:r>
              <a:rPr lang="it-IT" sz="5400" b="1" dirty="0">
                <a:solidFill>
                  <a:srgbClr val="002060"/>
                </a:solidFill>
              </a:rPr>
              <a:t> in </a:t>
            </a:r>
            <a:r>
              <a:rPr lang="it-IT" sz="5400" b="1" dirty="0" err="1">
                <a:solidFill>
                  <a:srgbClr val="002060"/>
                </a:solidFill>
              </a:rPr>
              <a:t>plasmas</a:t>
            </a:r>
            <a:endParaRPr lang="en-GB" sz="5400" b="1" dirty="0">
              <a:solidFill>
                <a:srgbClr val="00206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1A64F7-B778-D242-99DE-EC7B3041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5662" y="6235233"/>
            <a:ext cx="9144000" cy="622767"/>
          </a:xfrm>
        </p:spPr>
        <p:txBody>
          <a:bodyPr/>
          <a:lstStyle/>
          <a:p>
            <a:r>
              <a:rPr lang="en-GB" dirty="0"/>
              <a:t>Perugia, October, 20 – 2019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7B01F4-890E-E04A-A598-3F57E58518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pic>
        <p:nvPicPr>
          <p:cNvPr id="5" name="Immagine" descr="Immagine">
            <a:extLst>
              <a:ext uri="{FF2B5EF4-FFF2-40B4-BE49-F238E27FC236}">
                <a16:creationId xmlns:a16="http://schemas.microsoft.com/office/drawing/2014/main" id="{71963342-EFA2-B846-BED0-70FE990E2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56" y="0"/>
            <a:ext cx="1586430" cy="193896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EE2987-AC4D-464C-B92B-B9965BC201A6}"/>
              </a:ext>
            </a:extLst>
          </p:cNvPr>
          <p:cNvSpPr txBox="1"/>
          <p:nvPr/>
        </p:nvSpPr>
        <p:spPr>
          <a:xfrm>
            <a:off x="730938" y="3764870"/>
            <a:ext cx="8204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rgbClr val="002060"/>
                </a:solidFill>
              </a:rPr>
              <a:t>What</a:t>
            </a:r>
            <a:r>
              <a:rPr lang="en-GB" sz="2400" i="1" dirty="0">
                <a:solidFill>
                  <a:srgbClr val="002060"/>
                </a:solidFill>
              </a:rPr>
              <a:t> we want to do…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rgbClr val="002060"/>
                </a:solidFill>
              </a:rPr>
              <a:t>How </a:t>
            </a:r>
            <a:r>
              <a:rPr lang="en-GB" sz="2400" i="1" dirty="0">
                <a:solidFill>
                  <a:srgbClr val="002060"/>
                </a:solidFill>
              </a:rPr>
              <a:t>we want to do it…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rgbClr val="002060"/>
                </a:solidFill>
              </a:rPr>
              <a:t>What</a:t>
            </a:r>
            <a:r>
              <a:rPr lang="en-GB" sz="2400" i="1" dirty="0">
                <a:solidFill>
                  <a:srgbClr val="002060"/>
                </a:solidFill>
              </a:rPr>
              <a:t> it is needed to do it: expertise, know-how… money (!!)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rgbClr val="002060"/>
                </a:solidFill>
              </a:rPr>
              <a:t>When? </a:t>
            </a:r>
            <a:r>
              <a:rPr lang="en-GB" sz="2400" i="1" dirty="0">
                <a:solidFill>
                  <a:srgbClr val="002060"/>
                </a:solidFill>
              </a:rPr>
              <a:t>(which schedule?)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rgbClr val="002060"/>
                </a:solidFill>
              </a:rPr>
              <a:t>Who and Where?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i="1" dirty="0">
              <a:solidFill>
                <a:srgbClr val="00206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9DFDF7-051D-9141-AABB-B8D88948756E}"/>
              </a:ext>
            </a:extLst>
          </p:cNvPr>
          <p:cNvSpPr txBox="1"/>
          <p:nvPr/>
        </p:nvSpPr>
        <p:spPr>
          <a:xfrm>
            <a:off x="1924017" y="2401845"/>
            <a:ext cx="8087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FF0000"/>
                </a:solidFill>
              </a:rPr>
              <a:t>Intro and Overview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David Mascali, INFN-LNS Catania, Italy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589444-0B3E-9241-97A4-B1C04C759660}"/>
              </a:ext>
            </a:extLst>
          </p:cNvPr>
          <p:cNvPicPr/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2113" y="3116016"/>
            <a:ext cx="5166799" cy="367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1757784-46BA-B448-8CDF-729070E6B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49"/>
          <a:stretch/>
        </p:blipFill>
        <p:spPr>
          <a:xfrm>
            <a:off x="-254000" y="2672861"/>
            <a:ext cx="4927600" cy="4416485"/>
          </a:xfrm>
          <a:prstGeom prst="rect">
            <a:avLst/>
          </a:prstGeom>
        </p:spPr>
      </p:pic>
      <p:pic>
        <p:nvPicPr>
          <p:cNvPr id="9" name="Immagine 8" descr="D:\PANDORA\Design-30_05_19\front.png">
            <a:extLst>
              <a:ext uri="{FF2B5EF4-FFF2-40B4-BE49-F238E27FC236}">
                <a16:creationId xmlns:a16="http://schemas.microsoft.com/office/drawing/2014/main" id="{F48C9528-AC09-5D4D-8B27-DEF5442E23D0}"/>
              </a:ext>
            </a:extLst>
          </p:cNvPr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929" y="1270190"/>
            <a:ext cx="2381153" cy="2349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 descr="D:\PANDORA\Design-30_05_19\side.png">
            <a:extLst>
              <a:ext uri="{FF2B5EF4-FFF2-40B4-BE49-F238E27FC236}">
                <a16:creationId xmlns:a16="http://schemas.microsoft.com/office/drawing/2014/main" id="{AAE09075-D3E8-2A4C-8D8A-F71332FE51AB}"/>
              </a:ext>
            </a:extLst>
          </p:cNvPr>
          <p:cNvPicPr/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556" l="5377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7571" y="3828360"/>
            <a:ext cx="4740277" cy="260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F47D235-A287-7342-9C98-8284BB4E723F}"/>
              </a:ext>
            </a:extLst>
          </p:cNvPr>
          <p:cNvCxnSpPr/>
          <p:nvPr/>
        </p:nvCxnSpPr>
        <p:spPr>
          <a:xfrm>
            <a:off x="4705929" y="6437919"/>
            <a:ext cx="2481292" cy="0"/>
          </a:xfrm>
          <a:prstGeom prst="straightConnector1">
            <a:avLst/>
          </a:prstGeom>
          <a:noFill/>
          <a:ln w="25400" cap="flat">
            <a:solidFill>
              <a:srgbClr val="717D75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2A8F596-BD81-8B4A-ADD6-A1BFF4CC22C0}"/>
              </a:ext>
            </a:extLst>
          </p:cNvPr>
          <p:cNvSpPr txBox="1"/>
          <p:nvPr/>
        </p:nvSpPr>
        <p:spPr>
          <a:xfrm>
            <a:off x="5370212" y="6447631"/>
            <a:ext cx="130902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2000" b="1" i="0" u="none" strike="noStrike" cap="none" spc="0" normalizeH="0" baseline="0" dirty="0">
                <a:ln>
                  <a:noFill/>
                </a:ln>
                <a:solidFill>
                  <a:srgbClr val="546056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80 cm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5C6341C-3552-504C-B9C4-420CB43FDE4C}"/>
              </a:ext>
            </a:extLst>
          </p:cNvPr>
          <p:cNvCxnSpPr/>
          <p:nvPr/>
        </p:nvCxnSpPr>
        <p:spPr>
          <a:xfrm>
            <a:off x="4996545" y="3673668"/>
            <a:ext cx="1953773" cy="0"/>
          </a:xfrm>
          <a:prstGeom prst="straightConnector1">
            <a:avLst/>
          </a:prstGeom>
          <a:noFill/>
          <a:ln w="25400" cap="flat">
            <a:solidFill>
              <a:srgbClr val="717D75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588EE4D-491F-2D45-A639-59FA2753DB9A}"/>
              </a:ext>
            </a:extLst>
          </p:cNvPr>
          <p:cNvSpPr txBox="1"/>
          <p:nvPr/>
        </p:nvSpPr>
        <p:spPr>
          <a:xfrm>
            <a:off x="5321067" y="3676723"/>
            <a:ext cx="130902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2000" b="1" dirty="0"/>
              <a:t>35</a:t>
            </a:r>
            <a:r>
              <a:rPr kumimoji="0" lang="en-AU" sz="2000" b="1" i="0" u="none" strike="noStrike" cap="none" spc="0" normalizeH="0" baseline="0" dirty="0">
                <a:ln>
                  <a:noFill/>
                </a:ln>
                <a:solidFill>
                  <a:srgbClr val="546056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cm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FF7C96F-23CC-5445-9747-4E7CFDF4BB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F256F149-2AD2-F64C-B2A5-03ACC4955164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138B91F-A7D3-B449-A6C2-30304C31175A}"/>
              </a:ext>
            </a:extLst>
          </p:cNvPr>
          <p:cNvSpPr/>
          <p:nvPr/>
        </p:nvSpPr>
        <p:spPr>
          <a:xfrm>
            <a:off x="560739" y="111416"/>
            <a:ext cx="101468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Trap design in order to have long plasma lifetime and sufficient flexibility and accessibility </a:t>
            </a:r>
            <a:endParaRPr lang="en-AU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2A93A66-C48B-9D46-940C-202D5403FEB4}"/>
              </a:ext>
            </a:extLst>
          </p:cNvPr>
          <p:cNvSpPr/>
          <p:nvPr/>
        </p:nvSpPr>
        <p:spPr>
          <a:xfrm>
            <a:off x="37683" y="1445559"/>
            <a:ext cx="4740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AU" b="1" i="1" dirty="0">
                <a:solidFill>
                  <a:srgbClr val="00009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maximum fields of 2.1 T on the axis and 1.2 T on the radial direction will allow stable plasma generation by an RF field at 18 GHz via Electron Cyclotron Resonance.</a:t>
            </a:r>
            <a:endParaRPr lang="it-IT" dirty="0">
              <a:latin typeface="Avenir Book" panose="02000503020000020003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B032D4F-CDB8-DF4B-843F-3E55E15E8801}"/>
              </a:ext>
            </a:extLst>
          </p:cNvPr>
          <p:cNvSpPr/>
          <p:nvPr/>
        </p:nvSpPr>
        <p:spPr>
          <a:xfrm>
            <a:off x="7722113" y="1470552"/>
            <a:ext cx="3886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AU" b="1" i="1" dirty="0">
                <a:solidFill>
                  <a:srgbClr val="7030A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It is the largest magnetic trap never design in a B-min scheme, having a length of 80 cm and a diameter of 35 cm</a:t>
            </a:r>
            <a:endParaRPr lang="it-IT" dirty="0">
              <a:solidFill>
                <a:srgbClr val="7030A0"/>
              </a:solidFill>
              <a:latin typeface="Avenir Book" panose="02000503020000020003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C2D9E52-80BE-F148-AD1A-2C06797E86E7}"/>
              </a:ext>
            </a:extLst>
          </p:cNvPr>
          <p:cNvSpPr txBox="1"/>
          <p:nvPr/>
        </p:nvSpPr>
        <p:spPr>
          <a:xfrm>
            <a:off x="4412817" y="3252915"/>
            <a:ext cx="3121227" cy="1384995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See Luigi Celona’s Talks with BREAKING NEWS!</a:t>
            </a:r>
          </a:p>
        </p:txBody>
      </p:sp>
    </p:spTree>
    <p:extLst>
      <p:ext uri="{BB962C8B-B14F-4D97-AF65-F5344CB8AC3E}">
        <p14:creationId xmlns:p14="http://schemas.microsoft.com/office/powerpoint/2010/main" val="37708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60"/>
          <a:stretch/>
        </p:blipFill>
        <p:spPr>
          <a:xfrm>
            <a:off x="1622322" y="1264361"/>
            <a:ext cx="9144000" cy="54224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D331AAC-FB9D-6542-8BBF-A0C0F91C74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2D273167-E379-0849-BEE6-090BA4FD3896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43C2D50-B145-2A4F-952A-B6C8798686DD}"/>
              </a:ext>
            </a:extLst>
          </p:cNvPr>
          <p:cNvSpPr/>
          <p:nvPr/>
        </p:nvSpPr>
        <p:spPr>
          <a:xfrm>
            <a:off x="305557" y="310506"/>
            <a:ext cx="10146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timescale and deliverables in the next years</a:t>
            </a:r>
            <a:endParaRPr lang="en-AU" sz="3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7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70CE11-BFF1-1F41-A7C0-CC63DEBEF2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904A28F-08E7-5E43-A3A6-8FAF5A5B7E04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D1BC476-C14F-5A4F-A0EC-F6AF82FF3347}"/>
              </a:ext>
            </a:extLst>
          </p:cNvPr>
          <p:cNvSpPr/>
          <p:nvPr/>
        </p:nvSpPr>
        <p:spPr>
          <a:xfrm>
            <a:off x="305557" y="310506"/>
            <a:ext cx="10146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estimation</a:t>
            </a:r>
            <a:endParaRPr lang="en-AU" sz="3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AEFEC52C-7131-1144-88A0-A5D399BD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57" y="923100"/>
            <a:ext cx="7617390" cy="5766921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47EA302B-1CCC-5847-93CB-1755238AC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389" y="1419208"/>
            <a:ext cx="4036168" cy="428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2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8FC07D8-6004-EE4A-8F29-7DBE124A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03" y="1741905"/>
            <a:ext cx="4248697" cy="388225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112ACEB-B0C1-3042-A881-1E20F66927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7D021A0-4AEF-8245-AE62-0AB978E3D3F6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23B9D71-BF98-B94F-A4B8-F69E908F1B8B}"/>
              </a:ext>
            </a:extLst>
          </p:cNvPr>
          <p:cNvSpPr/>
          <p:nvPr/>
        </p:nvSpPr>
        <p:spPr>
          <a:xfrm>
            <a:off x="305557" y="310506"/>
            <a:ext cx="10146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 of INFN and international partnership</a:t>
            </a:r>
            <a:endParaRPr lang="en-AU" sz="3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0F0910-9D3E-494B-AE06-CBB64BAC00CF}"/>
              </a:ext>
            </a:extLst>
          </p:cNvPr>
          <p:cNvSpPr txBox="1"/>
          <p:nvPr/>
        </p:nvSpPr>
        <p:spPr>
          <a:xfrm>
            <a:off x="1366728" y="6165876"/>
            <a:ext cx="383406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Where the facility will be installed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ED087E-F95E-DE4A-A6AA-C80C2750E7F5}"/>
              </a:ext>
            </a:extLst>
          </p:cNvPr>
          <p:cNvSpPr txBox="1"/>
          <p:nvPr/>
        </p:nvSpPr>
        <p:spPr>
          <a:xfrm>
            <a:off x="3895223" y="1397548"/>
            <a:ext cx="81814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Experiments driving feasibility study in CSN5 were carried out in the frame of an international partnership: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ATOMKI – Debrecen (Hungary) </a:t>
            </a:r>
            <a:r>
              <a:rPr lang="en-GB" sz="2000" dirty="0">
                <a:sym typeface="Wingdings" pitchFamily="2" charset="2"/>
              </a:rPr>
              <a:t> multi-diagnostics setups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ym typeface="Wingdings" pitchFamily="2" charset="2"/>
              </a:rPr>
              <a:t>LPSC-Grenoble (France) </a:t>
            </a:r>
            <a:r>
              <a:rPr lang="en-GB" sz="2000" dirty="0">
                <a:sym typeface="Wingdings" pitchFamily="2" charset="2"/>
              </a:rPr>
              <a:t> radio-isotopes injection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ym typeface="Wingdings" pitchFamily="2" charset="2"/>
              </a:rPr>
              <a:t>Max Planck Institute – Inst. Plasma Physics (Germany) </a:t>
            </a:r>
            <a:r>
              <a:rPr lang="en-GB" sz="2000" dirty="0">
                <a:sym typeface="Wingdings" pitchFamily="2" charset="2"/>
              </a:rPr>
              <a:t> Optical Spectroscopy of </a:t>
            </a:r>
            <a:r>
              <a:rPr lang="en-GB" sz="2000" dirty="0" err="1">
                <a:sym typeface="Wingdings" pitchFamily="2" charset="2"/>
              </a:rPr>
              <a:t>magnetoplasmas</a:t>
            </a:r>
            <a:endParaRPr lang="en-GB" sz="20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ym typeface="Wingdings" pitchFamily="2" charset="2"/>
              </a:rPr>
              <a:t>GANIL (France)</a:t>
            </a:r>
            <a:r>
              <a:rPr lang="en-GB" sz="2000" dirty="0">
                <a:sym typeface="Wingdings" pitchFamily="2" charset="2"/>
              </a:rPr>
              <a:t>  theoretical studies on multi-ionisation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ym typeface="Wingdings" pitchFamily="2" charset="2"/>
              </a:rPr>
              <a:t>University Jyvaskyla (Finland) </a:t>
            </a:r>
            <a:r>
              <a:rPr lang="en-GB" sz="2000" dirty="0">
                <a:sym typeface="Wingdings" pitchFamily="2" charset="2"/>
              </a:rPr>
              <a:t> Ion Cyclotron Heating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ym typeface="Wingdings" pitchFamily="2" charset="2"/>
              </a:rPr>
              <a:t>University of Michigan (USA) </a:t>
            </a:r>
            <a:r>
              <a:rPr lang="en-GB" sz="2000" dirty="0">
                <a:sym typeface="Wingdings" pitchFamily="2" charset="2"/>
              </a:rPr>
              <a:t> Optical Spectra Databases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EAA411-30AB-154D-9F38-85B4D223FFC7}"/>
              </a:ext>
            </a:extLst>
          </p:cNvPr>
          <p:cNvSpPr txBox="1"/>
          <p:nvPr/>
        </p:nvSpPr>
        <p:spPr>
          <a:xfrm>
            <a:off x="5910970" y="5336906"/>
            <a:ext cx="3834063" cy="1210588"/>
          </a:xfrm>
          <a:prstGeom prst="rect">
            <a:avLst/>
          </a:prstGeom>
          <a:noFill/>
          <a:ln w="12700" cap="flat">
            <a:solidFill>
              <a:srgbClr val="0000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2400" b="1" dirty="0">
                <a:solidFill>
                  <a:srgbClr val="000090"/>
                </a:solidFill>
              </a:rPr>
              <a:t>INAF i</a:t>
            </a:r>
            <a:r>
              <a:rPr kumimoji="0" lang="en-AU" sz="2400" b="1" i="0" u="none" strike="noStrike" cap="none" spc="0" normalizeH="0" baseline="0" dirty="0">
                <a:ln>
                  <a:noFill/>
                </a:ln>
                <a:solidFill>
                  <a:srgbClr val="00009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n-kind contribution</a:t>
            </a:r>
            <a:r>
              <a:rPr kumimoji="0" lang="en-AU" sz="2400" b="1" i="0" u="none" strike="noStrike" cap="none" spc="0" normalizeH="0" dirty="0">
                <a:ln>
                  <a:noFill/>
                </a:ln>
                <a:solidFill>
                  <a:srgbClr val="00009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of 1.5 M€ (SARG spectropolarimeter)</a:t>
            </a:r>
            <a:endParaRPr kumimoji="0" lang="en-AU" sz="2400" b="1" i="0" u="none" strike="noStrike" cap="none" spc="0" normalizeH="0" baseline="0" dirty="0">
              <a:ln>
                <a:noFill/>
              </a:ln>
              <a:solidFill>
                <a:srgbClr val="000090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pic>
        <p:nvPicPr>
          <p:cNvPr id="10" name="pasted-image.tiff">
            <a:extLst>
              <a:ext uri="{FF2B5EF4-FFF2-40B4-BE49-F238E27FC236}">
                <a16:creationId xmlns:a16="http://schemas.microsoft.com/office/drawing/2014/main" id="{704381D3-7510-5541-80B6-6E53A24DE8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7178" y="4786568"/>
            <a:ext cx="2034992" cy="204452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1" name="Freccia giù 10">
            <a:extLst>
              <a:ext uri="{FF2B5EF4-FFF2-40B4-BE49-F238E27FC236}">
                <a16:creationId xmlns:a16="http://schemas.microsoft.com/office/drawing/2014/main" id="{55634BD5-0E6B-364F-92AA-60F3612922CC}"/>
              </a:ext>
            </a:extLst>
          </p:cNvPr>
          <p:cNvSpPr/>
          <p:nvPr/>
        </p:nvSpPr>
        <p:spPr>
          <a:xfrm>
            <a:off x="3172328" y="5603270"/>
            <a:ext cx="276725" cy="477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70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CCC043-33C8-D44A-8020-CE28B2DD76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427ED7B-66C6-DD41-A500-1DDCF4EEE772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486615A-BACC-4A43-B900-4EDFC397697E}"/>
              </a:ext>
            </a:extLst>
          </p:cNvPr>
          <p:cNvSpPr/>
          <p:nvPr/>
        </p:nvSpPr>
        <p:spPr>
          <a:xfrm>
            <a:off x="305557" y="310506"/>
            <a:ext cx="10146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issues and reviewing process</a:t>
            </a:r>
            <a:endParaRPr lang="en-AU" sz="3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F29E38-3DF2-404D-BA73-DAA87E5D1B11}"/>
              </a:ext>
            </a:extLst>
          </p:cNvPr>
          <p:cNvSpPr txBox="1"/>
          <p:nvPr/>
        </p:nvSpPr>
        <p:spPr>
          <a:xfrm>
            <a:off x="305557" y="1764632"/>
            <a:ext cx="98651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Funding for 2020 is </a:t>
            </a:r>
            <a:r>
              <a:rPr lang="en-GB" sz="2400"/>
              <a:t>now for….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Referees recommend to broaden up the collaboration increasing the commitment of nuclear physicists and nuclear astrophysicist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International co-operation must be broaden and reinforced as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Some project management issues will be applied to PANDORA as a pilot test-case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i="1" dirty="0">
                <a:solidFill>
                  <a:srgbClr val="002060"/>
                </a:solidFill>
              </a:rPr>
              <a:t>Breaking news from CVI are coming soon… (but some ”</a:t>
            </a:r>
            <a:r>
              <a:rPr lang="en-GB" sz="2400" i="1" dirty="0" err="1">
                <a:solidFill>
                  <a:srgbClr val="002060"/>
                </a:solidFill>
              </a:rPr>
              <a:t>rumors</a:t>
            </a:r>
            <a:r>
              <a:rPr lang="en-GB" sz="2400" i="1" dirty="0">
                <a:solidFill>
                  <a:srgbClr val="002060"/>
                </a:solidFill>
              </a:rPr>
              <a:t>” say the project was deemed “unique worldwide”, even if “challenging”…) </a:t>
            </a:r>
          </a:p>
        </p:txBody>
      </p:sp>
    </p:spTree>
    <p:extLst>
      <p:ext uri="{BB962C8B-B14F-4D97-AF65-F5344CB8AC3E}">
        <p14:creationId xmlns:p14="http://schemas.microsoft.com/office/powerpoint/2010/main" val="3204728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D2764DCE-11D8-1A4E-B133-0AA755A103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482" y="1309544"/>
            <a:ext cx="1706628" cy="275998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3" name="Immagine" descr="Immagine">
            <a:extLst>
              <a:ext uri="{FF2B5EF4-FFF2-40B4-BE49-F238E27FC236}">
                <a16:creationId xmlns:a16="http://schemas.microsoft.com/office/drawing/2014/main" id="{F02E1083-D8BD-5C42-BF42-1C9307C2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178" y="1173634"/>
            <a:ext cx="2404163" cy="293842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25" name="Gruppo">
            <a:extLst>
              <a:ext uri="{FF2B5EF4-FFF2-40B4-BE49-F238E27FC236}">
                <a16:creationId xmlns:a16="http://schemas.microsoft.com/office/drawing/2014/main" id="{131097F6-90A9-1D45-99A7-9C809DAFC44D}"/>
              </a:ext>
            </a:extLst>
          </p:cNvPr>
          <p:cNvGrpSpPr/>
          <p:nvPr/>
        </p:nvGrpSpPr>
        <p:grpSpPr>
          <a:xfrm>
            <a:off x="198659" y="1540207"/>
            <a:ext cx="6724202" cy="5463354"/>
            <a:chOff x="0" y="0"/>
            <a:chExt cx="9787792" cy="7491960"/>
          </a:xfrm>
        </p:grpSpPr>
        <p:pic>
          <p:nvPicPr>
            <p:cNvPr id="26" name="Immagine" descr="Immagine">
              <a:extLst>
                <a:ext uri="{FF2B5EF4-FFF2-40B4-BE49-F238E27FC236}">
                  <a16:creationId xmlns:a16="http://schemas.microsoft.com/office/drawing/2014/main" id="{405670D4-F86C-CA46-B358-68687EEC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524" y="11474"/>
              <a:ext cx="8514269" cy="74804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Immagine" descr="Immagine">
              <a:extLst>
                <a:ext uri="{FF2B5EF4-FFF2-40B4-BE49-F238E27FC236}">
                  <a16:creationId xmlns:a16="http://schemas.microsoft.com/office/drawing/2014/main" id="{C9B1CDAF-3216-A546-8FF7-3E0053228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8243" y="2893198"/>
              <a:ext cx="1845605" cy="829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Immagine" descr="Immagine">
              <a:extLst>
                <a:ext uri="{FF2B5EF4-FFF2-40B4-BE49-F238E27FC236}">
                  <a16:creationId xmlns:a16="http://schemas.microsoft.com/office/drawing/2014/main" id="{DD87696C-9102-E042-8542-7E518A047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7234" y="0"/>
              <a:ext cx="2489421" cy="9013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Immagine" descr="Immagine">
              <a:extLst>
                <a:ext uri="{FF2B5EF4-FFF2-40B4-BE49-F238E27FC236}">
                  <a16:creationId xmlns:a16="http://schemas.microsoft.com/office/drawing/2014/main" id="{849627B7-B7F4-3048-BBED-4939F180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0000" y="4817000"/>
              <a:ext cx="2890018" cy="529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Immagine" descr="Immagine">
              <a:extLst>
                <a:ext uri="{FF2B5EF4-FFF2-40B4-BE49-F238E27FC236}">
                  <a16:creationId xmlns:a16="http://schemas.microsoft.com/office/drawing/2014/main" id="{FCDA1BD0-55E4-F941-BE59-286C6AAA7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3336814"/>
              <a:ext cx="2460807" cy="829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Immagine" descr="Immagine">
              <a:extLst>
                <a:ext uri="{FF2B5EF4-FFF2-40B4-BE49-F238E27FC236}">
                  <a16:creationId xmlns:a16="http://schemas.microsoft.com/office/drawing/2014/main" id="{EC69DC80-6F6C-D64F-857F-A4EE7C4CD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5172264"/>
              <a:ext cx="2460807" cy="11588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6F8D928E-4C26-3840-B60C-5B8E16A61CC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CDEFF2BD-A0E0-7946-9D79-02237C384670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3D05FD9D-675B-C24A-A398-ABC511BE27C1}"/>
              </a:ext>
            </a:extLst>
          </p:cNvPr>
          <p:cNvSpPr/>
          <p:nvPr/>
        </p:nvSpPr>
        <p:spPr>
          <a:xfrm>
            <a:off x="560739" y="111416"/>
            <a:ext cx="101468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Plasmas for Astrophysics, Nuclear Decays Observation and Radiation for Archaeometry 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A New ECRIT – ECR Ion Trap</a:t>
            </a:r>
            <a:endParaRPr lang="en-AU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2D5EE3C-1424-CE41-8D7E-749B6C58BD2F}"/>
              </a:ext>
            </a:extLst>
          </p:cNvPr>
          <p:cNvSpPr/>
          <p:nvPr/>
        </p:nvSpPr>
        <p:spPr>
          <a:xfrm>
            <a:off x="198659" y="2197492"/>
            <a:ext cx="3931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An Electron Cyclotron </a:t>
            </a:r>
            <a:r>
              <a:rPr lang="en-AU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Resoance</a:t>
            </a:r>
            <a:r>
              <a:rPr lang="en-AU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Ion Trap for Interdisciplinary Research</a:t>
            </a:r>
            <a:endParaRPr lang="en-GB" sz="2400" i="1" dirty="0">
              <a:solidFill>
                <a:srgbClr val="002060"/>
              </a:solidFill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23D93445-B9A1-254D-9206-C1E03E9553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8428" y="4513406"/>
            <a:ext cx="4381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8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62A6B545-C6E6-E240-A272-CC919AA460E2}"/>
              </a:ext>
            </a:extLst>
          </p:cNvPr>
          <p:cNvSpPr txBox="1"/>
          <p:nvPr/>
        </p:nvSpPr>
        <p:spPr>
          <a:xfrm>
            <a:off x="235524" y="1483431"/>
            <a:ext cx="189281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Plasma Physics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F26C5B3-F2E2-5A4E-956D-421DA292EFDC}"/>
              </a:ext>
            </a:extLst>
          </p:cNvPr>
          <p:cNvSpPr txBox="1"/>
          <p:nvPr/>
        </p:nvSpPr>
        <p:spPr>
          <a:xfrm>
            <a:off x="220596" y="3872547"/>
            <a:ext cx="1892817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Plasma Diagnostics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0B53B6-D799-594C-A419-4DA29BF3DF33}"/>
              </a:ext>
            </a:extLst>
          </p:cNvPr>
          <p:cNvSpPr txBox="1"/>
          <p:nvPr/>
        </p:nvSpPr>
        <p:spPr>
          <a:xfrm>
            <a:off x="235525" y="2956819"/>
            <a:ext cx="189281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Vaporization techniques</a:t>
            </a:r>
          </a:p>
        </p:txBody>
      </p:sp>
      <p:pic>
        <p:nvPicPr>
          <p:cNvPr id="12" name="droppedImage.pdf" descr="droppedImage.pdf">
            <a:extLst>
              <a:ext uri="{FF2B5EF4-FFF2-40B4-BE49-F238E27FC236}">
                <a16:creationId xmlns:a16="http://schemas.microsoft.com/office/drawing/2014/main" id="{B2E58A00-D33C-C548-8BC7-B285AD1A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209" y="1332103"/>
            <a:ext cx="8818703" cy="498297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52CB84-CBB9-2642-86DE-933C60FF859E}"/>
              </a:ext>
            </a:extLst>
          </p:cNvPr>
          <p:cNvSpPr txBox="1"/>
          <p:nvPr/>
        </p:nvSpPr>
        <p:spPr>
          <a:xfrm>
            <a:off x="220595" y="4863321"/>
            <a:ext cx="1892817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Nuclear Physics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8A42D6-DA43-C54A-BAF3-23E948CDF073}"/>
              </a:ext>
            </a:extLst>
          </p:cNvPr>
          <p:cNvSpPr txBox="1"/>
          <p:nvPr/>
        </p:nvSpPr>
        <p:spPr>
          <a:xfrm>
            <a:off x="235524" y="5543643"/>
            <a:ext cx="1892817" cy="646331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F0000"/>
              </a:gs>
              <a:gs pos="100000">
                <a:srgbClr val="FF0000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Nuclear Astrophysics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3D26228-E77A-A349-B662-8E5696908CBD}"/>
              </a:ext>
            </a:extLst>
          </p:cNvPr>
          <p:cNvSpPr txBox="1"/>
          <p:nvPr/>
        </p:nvSpPr>
        <p:spPr>
          <a:xfrm>
            <a:off x="220594" y="6377252"/>
            <a:ext cx="1892817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γ </a:t>
            </a:r>
            <a:r>
              <a:rPr lang="it-IT" dirty="0" err="1"/>
              <a:t>Spectroscopy</a:t>
            </a:r>
            <a:r>
              <a:rPr lang="el-GR" dirty="0"/>
              <a:t> </a:t>
            </a:r>
            <a:endParaRPr lang="en-GB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C880554-95E0-2F41-B6F2-3ABB79589604}"/>
              </a:ext>
            </a:extLst>
          </p:cNvPr>
          <p:cNvSpPr txBox="1"/>
          <p:nvPr/>
        </p:nvSpPr>
        <p:spPr>
          <a:xfrm>
            <a:off x="235524" y="2077163"/>
            <a:ext cx="1892817" cy="64633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RF and magnetic design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13162A7-AF50-054D-99B0-A1AE486FB1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5678808D-D5CE-6948-92F6-01A88E63B746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611E950-039D-0A45-A858-4723B646A192}"/>
              </a:ext>
            </a:extLst>
          </p:cNvPr>
          <p:cNvSpPr/>
          <p:nvPr/>
        </p:nvSpPr>
        <p:spPr>
          <a:xfrm>
            <a:off x="715686" y="255938"/>
            <a:ext cx="10146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cross-disciplinary challenge</a:t>
            </a:r>
            <a:endParaRPr lang="en-AU" sz="3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ttangolo con angoli arrotondati 115">
            <a:extLst>
              <a:ext uri="{FF2B5EF4-FFF2-40B4-BE49-F238E27FC236}">
                <a16:creationId xmlns:a16="http://schemas.microsoft.com/office/drawing/2014/main" id="{0738DA1C-3834-A74F-8E48-B2F39A31152F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3068961"/>
            <a:ext cx="6912980" cy="3702959"/>
          </a:xfrm>
          <a:prstGeom prst="rect">
            <a:avLst/>
          </a:prstGeom>
        </p:spPr>
      </p:pic>
      <p:sp>
        <p:nvSpPr>
          <p:cNvPr id="4" name="Rettangolo arrotondato 3"/>
          <p:cNvSpPr/>
          <p:nvPr/>
        </p:nvSpPr>
        <p:spPr>
          <a:xfrm>
            <a:off x="7913142" y="5229201"/>
            <a:ext cx="1481036" cy="2570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ttangolo arrotondato 4"/>
          <p:cNvSpPr/>
          <p:nvPr/>
        </p:nvSpPr>
        <p:spPr>
          <a:xfrm>
            <a:off x="7692315" y="4178665"/>
            <a:ext cx="1846325" cy="875489"/>
          </a:xfrm>
          <a:prstGeom prst="roundRect">
            <a:avLst/>
          </a:prstGeom>
          <a:noFill/>
          <a:ln w="38100">
            <a:solidFill>
              <a:srgbClr val="AB0B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ttangolo arrotondato 5"/>
          <p:cNvSpPr/>
          <p:nvPr/>
        </p:nvSpPr>
        <p:spPr>
          <a:xfrm>
            <a:off x="1631504" y="4891256"/>
            <a:ext cx="2235908" cy="8754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ttangolo arrotondato 6"/>
          <p:cNvSpPr/>
          <p:nvPr/>
        </p:nvSpPr>
        <p:spPr>
          <a:xfrm>
            <a:off x="5941926" y="4847919"/>
            <a:ext cx="1269460" cy="44504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ttangolo arrotondato 7"/>
          <p:cNvSpPr/>
          <p:nvPr/>
        </p:nvSpPr>
        <p:spPr>
          <a:xfrm>
            <a:off x="6607205" y="3112028"/>
            <a:ext cx="882785" cy="102083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0" name="Connettore 2 9"/>
          <p:cNvCxnSpPr/>
          <p:nvPr/>
        </p:nvCxnSpPr>
        <p:spPr>
          <a:xfrm flipH="1" flipV="1">
            <a:off x="6672865" y="4226328"/>
            <a:ext cx="7296" cy="54474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arrotondato 11"/>
          <p:cNvSpPr/>
          <p:nvPr/>
        </p:nvSpPr>
        <p:spPr>
          <a:xfrm>
            <a:off x="4898544" y="3259401"/>
            <a:ext cx="1150785" cy="694910"/>
          </a:xfrm>
          <a:prstGeom prst="roundRect">
            <a:avLst/>
          </a:prstGeom>
          <a:noFill/>
          <a:ln w="38100">
            <a:solidFill>
              <a:srgbClr val="F49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ttangolo arrotondato 12"/>
          <p:cNvSpPr/>
          <p:nvPr/>
        </p:nvSpPr>
        <p:spPr>
          <a:xfrm>
            <a:off x="5607200" y="3978476"/>
            <a:ext cx="824909" cy="296114"/>
          </a:xfrm>
          <a:prstGeom prst="roundRect">
            <a:avLst/>
          </a:prstGeom>
          <a:noFill/>
          <a:ln w="38100">
            <a:solidFill>
              <a:srgbClr val="F49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3166231" y="3561045"/>
            <a:ext cx="1674316" cy="1252007"/>
          </a:xfrm>
          <a:prstGeom prst="straightConnector1">
            <a:avLst/>
          </a:prstGeom>
          <a:ln w="28575">
            <a:solidFill>
              <a:srgbClr val="F49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arrotondato 16"/>
          <p:cNvSpPr/>
          <p:nvPr/>
        </p:nvSpPr>
        <p:spPr>
          <a:xfrm>
            <a:off x="2871783" y="6069891"/>
            <a:ext cx="1382311" cy="55485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9" name="Connettore 2 18"/>
          <p:cNvCxnSpPr/>
          <p:nvPr/>
        </p:nvCxnSpPr>
        <p:spPr>
          <a:xfrm flipH="1" flipV="1">
            <a:off x="6216888" y="4357034"/>
            <a:ext cx="31617" cy="41404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1746009" y="4879295"/>
            <a:ext cx="12763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  <a:endParaRPr lang="en-US" sz="1350" b="1" dirty="0"/>
          </a:p>
        </p:txBody>
      </p:sp>
      <p:cxnSp>
        <p:nvCxnSpPr>
          <p:cNvPr id="25" name="Connettore diritto 24"/>
          <p:cNvCxnSpPr/>
          <p:nvPr/>
        </p:nvCxnSpPr>
        <p:spPr>
          <a:xfrm>
            <a:off x="2089159" y="5159730"/>
            <a:ext cx="543843" cy="1039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arrotondato 25"/>
          <p:cNvSpPr/>
          <p:nvPr/>
        </p:nvSpPr>
        <p:spPr>
          <a:xfrm>
            <a:off x="5987066" y="4879296"/>
            <a:ext cx="1189205" cy="354923"/>
          </a:xfrm>
          <a:prstGeom prst="roundRect">
            <a:avLst/>
          </a:prstGeom>
          <a:noFill/>
          <a:ln w="38100">
            <a:solidFill>
              <a:srgbClr val="F49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Rettangolo arrotondato 19"/>
          <p:cNvSpPr/>
          <p:nvPr/>
        </p:nvSpPr>
        <p:spPr>
          <a:xfrm>
            <a:off x="1704905" y="4935373"/>
            <a:ext cx="2114092" cy="792088"/>
          </a:xfrm>
          <a:prstGeom prst="roundRect">
            <a:avLst/>
          </a:prstGeom>
          <a:noFill/>
          <a:ln w="38100">
            <a:solidFill>
              <a:srgbClr val="F49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CasellaDiTesto 8"/>
          <p:cNvSpPr txBox="1"/>
          <p:nvPr/>
        </p:nvSpPr>
        <p:spPr>
          <a:xfrm rot="19279090">
            <a:off x="3229697" y="3824801"/>
            <a:ext cx="1601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49C0C"/>
                </a:solidFill>
              </a:rPr>
              <a:t>trigger </a:t>
            </a:r>
            <a:r>
              <a:rPr lang="it-IT" sz="1400" b="1" dirty="0" err="1">
                <a:solidFill>
                  <a:srgbClr val="F49C0C"/>
                </a:solidFill>
              </a:rPr>
              <a:t>signal</a:t>
            </a:r>
            <a:endParaRPr lang="en-US" sz="1400" b="1" dirty="0">
              <a:solidFill>
                <a:srgbClr val="F49C0C"/>
              </a:solidFill>
            </a:endParaRPr>
          </a:p>
        </p:txBody>
      </p:sp>
      <p:sp>
        <p:nvSpPr>
          <p:cNvPr id="21" name="Tartalom helye 2"/>
          <p:cNvSpPr>
            <a:spLocks noGrp="1"/>
          </p:cNvSpPr>
          <p:nvPr>
            <p:ph idx="1"/>
          </p:nvPr>
        </p:nvSpPr>
        <p:spPr>
          <a:xfrm>
            <a:off x="1459310" y="934523"/>
            <a:ext cx="5616561" cy="1086730"/>
          </a:xfrm>
        </p:spPr>
        <p:txBody>
          <a:bodyPr>
            <a:no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SDD (Silicon Drift Detector): </a:t>
            </a:r>
            <a:r>
              <a:rPr lang="it-IT" sz="1200" b="1" dirty="0" err="1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probing</a:t>
            </a:r>
            <a:r>
              <a:rPr lang="it-IT" sz="12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volumetric</a:t>
            </a:r>
            <a:r>
              <a:rPr lang="it-IT" sz="12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soft X-</a:t>
            </a:r>
            <a:r>
              <a:rPr lang="it-IT" sz="1200" b="1" dirty="0" err="1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radiation</a:t>
            </a:r>
            <a:r>
              <a:rPr lang="it-IT" sz="12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in the 2 – 20 </a:t>
            </a:r>
            <a:r>
              <a:rPr lang="it-IT" sz="1200" b="1" dirty="0" err="1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keV</a:t>
            </a:r>
            <a:r>
              <a:rPr lang="it-IT" sz="12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domain</a:t>
            </a:r>
            <a:endParaRPr lang="en-US" sz="1200" b="1" dirty="0">
              <a:solidFill>
                <a:srgbClr val="0070C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err="1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HPGe</a:t>
            </a:r>
            <a:r>
              <a:rPr lang="en-US" sz="12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(High Purity Germanium Detector) providing:</a:t>
            </a:r>
          </a:p>
          <a:p>
            <a:pPr lvl="1"/>
            <a:r>
              <a:rPr lang="en-US" sz="12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time integrated X-ray spectra in the 30-300 keV;</a:t>
            </a:r>
          </a:p>
          <a:p>
            <a:r>
              <a:rPr lang="en-US" sz="1200" b="1" dirty="0">
                <a:latin typeface="Georgia" panose="02040502050405020303" pitchFamily="18" charset="0"/>
                <a:cs typeface="Times New Roman" panose="02020603050405020304" pitchFamily="18" charset="0"/>
              </a:rPr>
              <a:t>Mass spectrometry: simultaneous evaluation of CSD</a:t>
            </a:r>
            <a:endParaRPr lang="en-US" sz="1200" b="1" dirty="0">
              <a:solidFill>
                <a:srgbClr val="F49C0C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404622" indent="-285750"/>
            <a:endParaRPr lang="en-US" sz="1200" b="1" dirty="0">
              <a:solidFill>
                <a:srgbClr val="FFC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5807968" y="632524"/>
            <a:ext cx="4332836" cy="2024358"/>
            <a:chOff x="9153278" y="1893794"/>
            <a:chExt cx="4332836" cy="2024358"/>
          </a:xfrm>
        </p:grpSpPr>
        <p:grpSp>
          <p:nvGrpSpPr>
            <p:cNvPr id="111" name="Gruppo 110"/>
            <p:cNvGrpSpPr/>
            <p:nvPr/>
          </p:nvGrpSpPr>
          <p:grpSpPr>
            <a:xfrm>
              <a:off x="9153278" y="2069090"/>
              <a:ext cx="3920081" cy="1849062"/>
              <a:chOff x="4134361" y="1142614"/>
              <a:chExt cx="3920081" cy="1849062"/>
            </a:xfrm>
          </p:grpSpPr>
          <p:grpSp>
            <p:nvGrpSpPr>
              <p:cNvPr id="85" name="Gruppo 84"/>
              <p:cNvGrpSpPr/>
              <p:nvPr/>
            </p:nvGrpSpPr>
            <p:grpSpPr>
              <a:xfrm>
                <a:off x="4134361" y="1142614"/>
                <a:ext cx="3920081" cy="1849062"/>
                <a:chOff x="639714" y="1153604"/>
                <a:chExt cx="5213766" cy="2670038"/>
              </a:xfrm>
            </p:grpSpPr>
            <p:grpSp>
              <p:nvGrpSpPr>
                <p:cNvPr id="86" name="Gruppo 85"/>
                <p:cNvGrpSpPr/>
                <p:nvPr/>
              </p:nvGrpSpPr>
              <p:grpSpPr>
                <a:xfrm>
                  <a:off x="639714" y="2805410"/>
                  <a:ext cx="1247485" cy="965477"/>
                  <a:chOff x="705632" y="-64979"/>
                  <a:chExt cx="1247485" cy="965477"/>
                </a:xfrm>
              </p:grpSpPr>
              <p:pic>
                <p:nvPicPr>
                  <p:cNvPr id="99" name="Picture 2" descr="C:\Users\Rácz\Documents\Ricsi\ECR_Plasma_photos\szűrt és vágott plazma fotók\plazma fotó 2009.03.05_Ne_Ar_9,3GHz\Ar_f(B)\Ar_f(B)_1265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3068" y="273574"/>
                    <a:ext cx="626923" cy="6269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0" name="Szövegdoboz 11"/>
                  <p:cNvSpPr txBox="1"/>
                  <p:nvPr/>
                </p:nvSpPr>
                <p:spPr>
                  <a:xfrm>
                    <a:off x="705632" y="-64979"/>
                    <a:ext cx="1247485" cy="377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hu-HU" sz="11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Plasma</a:t>
                    </a:r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7" name="Gruppo 86"/>
                <p:cNvGrpSpPr/>
                <p:nvPr/>
              </p:nvGrpSpPr>
              <p:grpSpPr>
                <a:xfrm>
                  <a:off x="1951211" y="2805410"/>
                  <a:ext cx="1186003" cy="991083"/>
                  <a:chOff x="1925572" y="61571"/>
                  <a:chExt cx="1186003" cy="991083"/>
                </a:xfrm>
              </p:grpSpPr>
              <p:sp>
                <p:nvSpPr>
                  <p:cNvPr id="97" name="Szövegdoboz 12"/>
                  <p:cNvSpPr txBox="1"/>
                  <p:nvPr/>
                </p:nvSpPr>
                <p:spPr>
                  <a:xfrm>
                    <a:off x="1925572" y="61571"/>
                    <a:ext cx="1186003" cy="377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hu-H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Pb </a:t>
                    </a:r>
                    <a:r>
                      <a:rPr lang="hu-HU" sz="11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Pinhole</a:t>
                    </a:r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98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21054" y="358888"/>
                    <a:ext cx="603209" cy="69376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8" name="Vágott nyíl jobbra 16"/>
                <p:cNvSpPr/>
                <p:nvPr/>
              </p:nvSpPr>
              <p:spPr>
                <a:xfrm>
                  <a:off x="1403588" y="3339995"/>
                  <a:ext cx="605694" cy="86754"/>
                </a:xfrm>
                <a:prstGeom prst="notched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9" name="Gruppo 88"/>
                <p:cNvGrpSpPr/>
                <p:nvPr/>
              </p:nvGrpSpPr>
              <p:grpSpPr>
                <a:xfrm>
                  <a:off x="3844848" y="2791470"/>
                  <a:ext cx="2008632" cy="1032172"/>
                  <a:chOff x="5156466" y="123521"/>
                  <a:chExt cx="2008632" cy="1032172"/>
                </a:xfrm>
              </p:grpSpPr>
              <p:pic>
                <p:nvPicPr>
                  <p:cNvPr id="9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56466" y="411488"/>
                    <a:ext cx="1112030" cy="7442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6" name="Picture 3" descr="C:\Users\Rácz\Documents\Ricsi\Dokumentáció\Publikációk\RR_publ\ECRIS_WS\ECRIS_workshop_2016\talk\d.T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16426"/>
                  <a:stretch/>
                </p:blipFill>
                <p:spPr bwMode="auto">
                  <a:xfrm>
                    <a:off x="6364267" y="348729"/>
                    <a:ext cx="800831" cy="606624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190500" cap="rnd">
                    <a:solidFill>
                      <a:srgbClr val="FFFFFF"/>
                    </a:solidFill>
                  </a:ln>
                  <a:effectLst>
                    <a:outerShdw blurRad="36195" dist="12700" dir="11400000" algn="tl" rotWithShape="0">
                      <a:srgbClr val="000000">
                        <a:alpha val="33000"/>
                      </a:srgbClr>
                    </a:outerShdw>
                  </a:effectLst>
                  <a:scene3d>
                    <a:camera prst="perspectiveContrastingLeftFacing">
                      <a:rot lat="540000" lon="2100000" rev="0"/>
                    </a:camera>
                    <a:lightRig rig="soft" dir="t"/>
                  </a:scene3d>
                  <a:sp3d contourW="12700" prstMaterial="matte">
                    <a:bevelT w="63500" h="50800"/>
                    <a:contourClr>
                      <a:srgbClr val="C0C0C0"/>
                    </a:contourClr>
                  </a:sp3d>
                </p:spPr>
              </p:pic>
              <p:sp>
                <p:nvSpPr>
                  <p:cNvPr id="94" name="Szövegdoboz 13"/>
                  <p:cNvSpPr txBox="1"/>
                  <p:nvPr/>
                </p:nvSpPr>
                <p:spPr>
                  <a:xfrm>
                    <a:off x="5444695" y="123521"/>
                    <a:ext cx="1193103" cy="377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hu-HU" sz="11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X-ray</a:t>
                    </a:r>
                    <a:r>
                      <a:rPr lang="hu-H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CCD</a:t>
                    </a:r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90" name="Kép 19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6760" y="1153604"/>
                  <a:ext cx="2586318" cy="1724213"/>
                </a:xfrm>
                <a:prstGeom prst="rect">
                  <a:avLst/>
                </a:prstGeom>
              </p:spPr>
            </p:pic>
            <p:cxnSp>
              <p:nvCxnSpPr>
                <p:cNvPr id="91" name="Egyenes összekötő 21"/>
                <p:cNvCxnSpPr/>
                <p:nvPr/>
              </p:nvCxnSpPr>
              <p:spPr>
                <a:xfrm flipV="1">
                  <a:off x="1201810" y="1982569"/>
                  <a:ext cx="796913" cy="87602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gyenes összekötő 23"/>
                <p:cNvCxnSpPr>
                  <a:stCxn id="97" idx="0"/>
                </p:cNvCxnSpPr>
                <p:nvPr/>
              </p:nvCxnSpPr>
              <p:spPr>
                <a:xfrm flipV="1">
                  <a:off x="2544213" y="2103469"/>
                  <a:ext cx="379169" cy="70194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Egyenes összekötő 26"/>
                <p:cNvCxnSpPr/>
                <p:nvPr/>
              </p:nvCxnSpPr>
              <p:spPr>
                <a:xfrm flipH="1" flipV="1">
                  <a:off x="3516826" y="2188272"/>
                  <a:ext cx="604392" cy="89116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Vágott nyíl jobbra 16"/>
              <p:cNvSpPr/>
              <p:nvPr/>
            </p:nvSpPr>
            <p:spPr>
              <a:xfrm>
                <a:off x="5940153" y="2636912"/>
                <a:ext cx="448990" cy="79906"/>
              </a:xfrm>
              <a:prstGeom prst="notched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uppo 112"/>
            <p:cNvGrpSpPr/>
            <p:nvPr/>
          </p:nvGrpSpPr>
          <p:grpSpPr>
            <a:xfrm>
              <a:off x="11857324" y="1893794"/>
              <a:ext cx="1628790" cy="1304386"/>
              <a:chOff x="5751824" y="3851850"/>
              <a:chExt cx="3155759" cy="2787813"/>
            </a:xfrm>
          </p:grpSpPr>
          <p:pic>
            <p:nvPicPr>
              <p:cNvPr id="114" name="Segnaposto contenuto 3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51824" y="4221088"/>
                <a:ext cx="3155759" cy="2418575"/>
              </a:xfrm>
              <a:prstGeom prst="rect">
                <a:avLst/>
              </a:prstGeom>
            </p:spPr>
          </p:pic>
          <p:sp>
            <p:nvSpPr>
              <p:cNvPr id="115" name="Szövegdoboz 31"/>
              <p:cNvSpPr txBox="1"/>
              <p:nvPr/>
            </p:nvSpPr>
            <p:spPr>
              <a:xfrm>
                <a:off x="6794207" y="3851850"/>
                <a:ext cx="1578368" cy="559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QE (green)</a:t>
                </a:r>
              </a:p>
            </p:txBody>
          </p:sp>
        </p:grpSp>
      </p:grpSp>
      <p:grpSp>
        <p:nvGrpSpPr>
          <p:cNvPr id="138" name="Gruppo 137"/>
          <p:cNvGrpSpPr/>
          <p:nvPr/>
        </p:nvGrpSpPr>
        <p:grpSpPr>
          <a:xfrm>
            <a:off x="1741375" y="1396108"/>
            <a:ext cx="5664122" cy="1456829"/>
            <a:chOff x="1273221" y="2095510"/>
            <a:chExt cx="5664122" cy="1456829"/>
          </a:xfrm>
        </p:grpSpPr>
        <p:grpSp>
          <p:nvGrpSpPr>
            <p:cNvPr id="139" name="Gruppo 138"/>
            <p:cNvGrpSpPr/>
            <p:nvPr/>
          </p:nvGrpSpPr>
          <p:grpSpPr>
            <a:xfrm>
              <a:off x="1273221" y="2095510"/>
              <a:ext cx="5664122" cy="1456829"/>
              <a:chOff x="1273221" y="2095510"/>
              <a:chExt cx="5664122" cy="1456829"/>
            </a:xfrm>
          </p:grpSpPr>
          <p:pic>
            <p:nvPicPr>
              <p:cNvPr id="142" name="Kép 3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29973" y="2613987"/>
                <a:ext cx="847033" cy="750264"/>
              </a:xfrm>
              <a:prstGeom prst="rect">
                <a:avLst/>
              </a:prstGeom>
            </p:spPr>
          </p:pic>
          <p:sp>
            <p:nvSpPr>
              <p:cNvPr id="143" name="Szövegdoboz 4"/>
              <p:cNvSpPr txBox="1"/>
              <p:nvPr/>
            </p:nvSpPr>
            <p:spPr>
              <a:xfrm>
                <a:off x="1353909" y="2375226"/>
                <a:ext cx="2323694" cy="2769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cs typeface="Times New Roman" panose="02020603050405020304" pitchFamily="18" charset="0"/>
                  </a:rPr>
                  <a:t>Mounted to the injection plate</a:t>
                </a:r>
              </a:p>
            </p:txBody>
          </p:sp>
          <p:sp>
            <p:nvSpPr>
              <p:cNvPr id="144" name="Szövegdoboz 5"/>
              <p:cNvSpPr txBox="1"/>
              <p:nvPr/>
            </p:nvSpPr>
            <p:spPr>
              <a:xfrm>
                <a:off x="3082101" y="2725471"/>
                <a:ext cx="816132" cy="2769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200" dirty="0">
                    <a:cs typeface="Times New Roman" panose="02020603050405020304" pitchFamily="18" charset="0"/>
                  </a:rPr>
                  <a:t>RF </a:t>
                </a:r>
                <a:r>
                  <a:rPr lang="hu-HU" sz="1200" dirty="0" err="1">
                    <a:cs typeface="Times New Roman" panose="02020603050405020304" pitchFamily="18" charset="0"/>
                  </a:rPr>
                  <a:t>probe</a:t>
                </a:r>
                <a:endParaRPr lang="en-US" sz="1200" dirty="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5" name="Egyenes összekötő nyíllal 6"/>
              <p:cNvCxnSpPr/>
              <p:nvPr/>
            </p:nvCxnSpPr>
            <p:spPr>
              <a:xfrm flipH="1" flipV="1">
                <a:off x="2722061" y="2788187"/>
                <a:ext cx="370732" cy="719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Téglalap 10"/>
              <p:cNvSpPr/>
              <p:nvPr/>
            </p:nvSpPr>
            <p:spPr>
              <a:xfrm>
                <a:off x="2518935" y="2114410"/>
                <a:ext cx="765797" cy="17609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RF probe</a:t>
                </a:r>
              </a:p>
            </p:txBody>
          </p:sp>
          <p:cxnSp>
            <p:nvCxnSpPr>
              <p:cNvPr id="147" name="Egyenes összekötő 13"/>
              <p:cNvCxnSpPr>
                <a:stCxn id="146" idx="3"/>
              </p:cNvCxnSpPr>
              <p:nvPr/>
            </p:nvCxnSpPr>
            <p:spPr>
              <a:xfrm flipV="1">
                <a:off x="3284732" y="2202457"/>
                <a:ext cx="224822" cy="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cxnSp>
          <p:sp>
            <p:nvSpPr>
              <p:cNvPr id="148" name="Téglalap 15"/>
              <p:cNvSpPr/>
              <p:nvPr/>
            </p:nvSpPr>
            <p:spPr>
              <a:xfrm>
                <a:off x="3491880" y="2114410"/>
                <a:ext cx="993494" cy="19965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Attenuators</a:t>
                </a:r>
              </a:p>
            </p:txBody>
          </p:sp>
          <p:sp>
            <p:nvSpPr>
              <p:cNvPr id="149" name="Lefelé nyíl 21"/>
              <p:cNvSpPr/>
              <p:nvPr/>
            </p:nvSpPr>
            <p:spPr>
              <a:xfrm>
                <a:off x="5964317" y="2303218"/>
                <a:ext cx="45719" cy="171831"/>
              </a:xfrm>
              <a:prstGeom prst="down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Szövegdoboz 22"/>
              <p:cNvSpPr txBox="1"/>
              <p:nvPr/>
            </p:nvSpPr>
            <p:spPr>
              <a:xfrm>
                <a:off x="4234229" y="2428147"/>
                <a:ext cx="25309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cs typeface="Times New Roman" panose="02020603050405020304" pitchFamily="18" charset="0"/>
                  </a:rPr>
                  <a:t>P</a:t>
                </a:r>
                <a:r>
                  <a:rPr lang="en-US" sz="1200" dirty="0" err="1">
                    <a:cs typeface="Times New Roman" panose="02020603050405020304" pitchFamily="18" charset="0"/>
                  </a:rPr>
                  <a:t>lasma</a:t>
                </a:r>
                <a:r>
                  <a:rPr lang="en-US" sz="1200" dirty="0">
                    <a:cs typeface="Times New Roman" panose="02020603050405020304" pitchFamily="18" charset="0"/>
                  </a:rPr>
                  <a:t> EMW detection</a:t>
                </a:r>
                <a:r>
                  <a:rPr lang="hu-HU" sz="1200" dirty="0">
                    <a:cs typeface="Times New Roman" panose="02020603050405020304" pitchFamily="18" charset="0"/>
                  </a:rPr>
                  <a:t> </a:t>
                </a:r>
                <a:r>
                  <a:rPr lang="hu-HU" sz="1200" dirty="0" err="1">
                    <a:cs typeface="Times New Roman" panose="02020603050405020304" pitchFamily="18" charset="0"/>
                  </a:rPr>
                  <a:t>in</a:t>
                </a:r>
                <a:r>
                  <a:rPr lang="hu-HU" sz="1200" dirty="0">
                    <a:cs typeface="Times New Roman" panose="02020603050405020304" pitchFamily="18" charset="0"/>
                  </a:rPr>
                  <a:t> </a:t>
                </a:r>
                <a:r>
                  <a:rPr lang="hu-HU" sz="1200" dirty="0" err="1">
                    <a:cs typeface="Times New Roman" panose="02020603050405020304" pitchFamily="18" charset="0"/>
                  </a:rPr>
                  <a:t>GHz</a:t>
                </a:r>
                <a:r>
                  <a:rPr lang="hu-HU" sz="1200" dirty="0">
                    <a:cs typeface="Times New Roman" panose="02020603050405020304" pitchFamily="18" charset="0"/>
                  </a:rPr>
                  <a:t> </a:t>
                </a:r>
                <a:r>
                  <a:rPr lang="hu-HU" sz="1200" dirty="0" err="1">
                    <a:cs typeface="Times New Roman" panose="02020603050405020304" pitchFamily="18" charset="0"/>
                  </a:rPr>
                  <a:t>ranges</a:t>
                </a:r>
                <a:endParaRPr lang="en-US" sz="1200" dirty="0"/>
              </a:p>
            </p:txBody>
          </p:sp>
          <p:pic>
            <p:nvPicPr>
              <p:cNvPr id="151" name="VID_20180307_115401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5411567" y="2663258"/>
                <a:ext cx="1130604" cy="635965"/>
              </a:xfrm>
              <a:prstGeom prst="rect">
                <a:avLst/>
              </a:prstGeom>
            </p:spPr>
          </p:pic>
          <p:sp>
            <p:nvSpPr>
              <p:cNvPr id="152" name="Szövegdoboz 25"/>
              <p:cNvSpPr txBox="1"/>
              <p:nvPr/>
            </p:nvSpPr>
            <p:spPr>
              <a:xfrm>
                <a:off x="4435737" y="3275340"/>
                <a:ext cx="24070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cs typeface="Times New Roman" panose="02020603050405020304" pitchFamily="18" charset="0"/>
                  </a:rPr>
                  <a:t>Frequency scan from 13.6-14.6 GHz</a:t>
                </a:r>
              </a:p>
            </p:txBody>
          </p:sp>
          <p:sp>
            <p:nvSpPr>
              <p:cNvPr id="153" name="Téglalap 2"/>
              <p:cNvSpPr/>
              <p:nvPr/>
            </p:nvSpPr>
            <p:spPr>
              <a:xfrm>
                <a:off x="1273221" y="2114410"/>
                <a:ext cx="633509" cy="17609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Plasma</a:t>
                </a:r>
              </a:p>
            </p:txBody>
          </p:sp>
          <p:sp>
            <p:nvSpPr>
              <p:cNvPr id="154" name="Szabadkézi sokszög 7"/>
              <p:cNvSpPr/>
              <p:nvPr/>
            </p:nvSpPr>
            <p:spPr>
              <a:xfrm>
                <a:off x="1969050" y="2134476"/>
                <a:ext cx="480020" cy="115313"/>
              </a:xfrm>
              <a:custGeom>
                <a:avLst/>
                <a:gdLst>
                  <a:gd name="connsiteX0" fmla="*/ 0 w 925975"/>
                  <a:gd name="connsiteY0" fmla="*/ 139744 h 198991"/>
                  <a:gd name="connsiteX1" fmla="*/ 370390 w 925975"/>
                  <a:gd name="connsiteY1" fmla="*/ 848 h 198991"/>
                  <a:gd name="connsiteX2" fmla="*/ 682907 w 925975"/>
                  <a:gd name="connsiteY2" fmla="*/ 197617 h 198991"/>
                  <a:gd name="connsiteX3" fmla="*/ 925975 w 925975"/>
                  <a:gd name="connsiteY3" fmla="*/ 93445 h 198991"/>
                  <a:gd name="connsiteX4" fmla="*/ 925975 w 925975"/>
                  <a:gd name="connsiteY4" fmla="*/ 93445 h 198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5975" h="198991">
                    <a:moveTo>
                      <a:pt x="0" y="139744"/>
                    </a:moveTo>
                    <a:cubicBezTo>
                      <a:pt x="128286" y="65473"/>
                      <a:pt x="256572" y="-8797"/>
                      <a:pt x="370390" y="848"/>
                    </a:cubicBezTo>
                    <a:cubicBezTo>
                      <a:pt x="484208" y="10493"/>
                      <a:pt x="590310" y="182184"/>
                      <a:pt x="682907" y="197617"/>
                    </a:cubicBezTo>
                    <a:cubicBezTo>
                      <a:pt x="775505" y="213050"/>
                      <a:pt x="925975" y="93445"/>
                      <a:pt x="925975" y="93445"/>
                    </a:cubicBezTo>
                    <a:lnTo>
                      <a:pt x="925975" y="93445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Téglalap 17"/>
              <p:cNvSpPr/>
              <p:nvPr/>
            </p:nvSpPr>
            <p:spPr>
              <a:xfrm>
                <a:off x="4716016" y="2114410"/>
                <a:ext cx="658666" cy="17911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Limiter</a:t>
                </a:r>
              </a:p>
            </p:txBody>
          </p:sp>
          <p:sp>
            <p:nvSpPr>
              <p:cNvPr id="156" name="Téglalap 19"/>
              <p:cNvSpPr/>
              <p:nvPr/>
            </p:nvSpPr>
            <p:spPr>
              <a:xfrm>
                <a:off x="5580112" y="2095510"/>
                <a:ext cx="1357231" cy="19324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Spectrum Analyzer</a:t>
                </a:r>
              </a:p>
            </p:txBody>
          </p:sp>
        </p:grpSp>
        <p:cxnSp>
          <p:nvCxnSpPr>
            <p:cNvPr id="140" name="Egyenes összekötő 13"/>
            <p:cNvCxnSpPr/>
            <p:nvPr/>
          </p:nvCxnSpPr>
          <p:spPr>
            <a:xfrm flipV="1">
              <a:off x="4491194" y="2192131"/>
              <a:ext cx="224822" cy="1"/>
            </a:xfrm>
            <a:prstGeom prst="lin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41" name="Egyenes összekötő 13"/>
            <p:cNvCxnSpPr/>
            <p:nvPr/>
          </p:nvCxnSpPr>
          <p:spPr>
            <a:xfrm flipV="1">
              <a:off x="5364088" y="2192130"/>
              <a:ext cx="224822" cy="1"/>
            </a:xfrm>
            <a:prstGeom prst="lin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202" name="Gruppo 201"/>
          <p:cNvGrpSpPr/>
          <p:nvPr/>
        </p:nvGrpSpPr>
        <p:grpSpPr>
          <a:xfrm>
            <a:off x="1559496" y="1358620"/>
            <a:ext cx="5256584" cy="1998372"/>
            <a:chOff x="-801699" y="1052736"/>
            <a:chExt cx="5256584" cy="1998372"/>
          </a:xfrm>
        </p:grpSpPr>
        <p:cxnSp>
          <p:nvCxnSpPr>
            <p:cNvPr id="203" name="Egyenes összekötő 6"/>
            <p:cNvCxnSpPr/>
            <p:nvPr/>
          </p:nvCxnSpPr>
          <p:spPr>
            <a:xfrm>
              <a:off x="2051682" y="1452428"/>
              <a:ext cx="182602" cy="4169"/>
            </a:xfrm>
            <a:prstGeom prst="lin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grpSp>
          <p:nvGrpSpPr>
            <p:cNvPr id="204" name="Gruppo 203"/>
            <p:cNvGrpSpPr/>
            <p:nvPr/>
          </p:nvGrpSpPr>
          <p:grpSpPr>
            <a:xfrm>
              <a:off x="-801699" y="1052736"/>
              <a:ext cx="5256584" cy="1998372"/>
              <a:chOff x="60903" y="1065606"/>
              <a:chExt cx="5256584" cy="1998372"/>
            </a:xfrm>
          </p:grpSpPr>
          <p:cxnSp>
            <p:nvCxnSpPr>
              <p:cNvPr id="205" name="Egyenes összekötő 6"/>
              <p:cNvCxnSpPr/>
              <p:nvPr/>
            </p:nvCxnSpPr>
            <p:spPr>
              <a:xfrm>
                <a:off x="2013134" y="1446366"/>
                <a:ext cx="182602" cy="4169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cxnSp>
          <p:sp>
            <p:nvSpPr>
              <p:cNvPr id="206" name="Téglalap 3"/>
              <p:cNvSpPr/>
              <p:nvPr/>
            </p:nvSpPr>
            <p:spPr>
              <a:xfrm>
                <a:off x="1324565" y="1357993"/>
                <a:ext cx="736157" cy="21992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RF probe</a:t>
                </a:r>
              </a:p>
            </p:txBody>
          </p:sp>
          <p:sp>
            <p:nvSpPr>
              <p:cNvPr id="207" name="Szövegdoboz 11"/>
              <p:cNvSpPr txBox="1"/>
              <p:nvPr/>
            </p:nvSpPr>
            <p:spPr>
              <a:xfrm>
                <a:off x="60903" y="1761816"/>
                <a:ext cx="19922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resolved </a:t>
                </a:r>
                <a:r>
                  <a:rPr lang="en-US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emw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emission</a:t>
                </a:r>
                <a:endParaRPr lang="hu-H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(amplitude</a:t>
                </a:r>
                <a:r>
                  <a:rPr lang="hu-H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hu-H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reverse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en-US" sz="1200" dirty="0"/>
              </a:p>
            </p:txBody>
          </p:sp>
          <p:pic>
            <p:nvPicPr>
              <p:cNvPr id="208" name="Kép 12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909" t="16508" r="2015" b="10731"/>
              <a:stretch/>
            </p:blipFill>
            <p:spPr>
              <a:xfrm>
                <a:off x="132911" y="2223481"/>
                <a:ext cx="1368152" cy="818321"/>
              </a:xfrm>
              <a:prstGeom prst="rect">
                <a:avLst/>
              </a:prstGeom>
            </p:spPr>
          </p:pic>
          <p:pic>
            <p:nvPicPr>
              <p:cNvPr id="209" name="Kép 13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21143" y="2295489"/>
                <a:ext cx="1286648" cy="768489"/>
              </a:xfrm>
              <a:prstGeom prst="rect">
                <a:avLst/>
              </a:prstGeom>
            </p:spPr>
          </p:pic>
          <p:cxnSp>
            <p:nvCxnSpPr>
              <p:cNvPr id="210" name="Egyenes összekötő 15"/>
              <p:cNvCxnSpPr>
                <a:endCxn id="216" idx="1"/>
              </p:cNvCxnSpPr>
              <p:nvPr/>
            </p:nvCxnSpPr>
            <p:spPr>
              <a:xfrm flipV="1">
                <a:off x="3834457" y="1456204"/>
                <a:ext cx="403952" cy="8299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  <p:sp>
            <p:nvSpPr>
              <p:cNvPr id="211" name="Szövegdoboz 17"/>
              <p:cNvSpPr txBox="1"/>
              <p:nvPr/>
            </p:nvSpPr>
            <p:spPr>
              <a:xfrm>
                <a:off x="2313562" y="1761816"/>
                <a:ext cx="30039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</a:t>
                </a:r>
                <a:r>
                  <a:rPr lang="en-US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HPGe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signal in coincidence </a:t>
                </a:r>
              </a:p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sudden </a:t>
                </a:r>
                <a:r>
                  <a:rPr lang="en-US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emw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emission of the plasma</a:t>
                </a:r>
                <a:endParaRPr lang="en-US" sz="1200" dirty="0"/>
              </a:p>
            </p:txBody>
          </p:sp>
          <p:cxnSp>
            <p:nvCxnSpPr>
              <p:cNvPr id="212" name="Egyenes összekötő nyíllal 19"/>
              <p:cNvCxnSpPr/>
              <p:nvPr/>
            </p:nvCxnSpPr>
            <p:spPr>
              <a:xfrm>
                <a:off x="2036912" y="1916294"/>
                <a:ext cx="328247" cy="9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3" name="Téglalap 16"/>
              <p:cNvSpPr/>
              <p:nvPr/>
            </p:nvSpPr>
            <p:spPr>
              <a:xfrm>
                <a:off x="322034" y="1369162"/>
                <a:ext cx="599833" cy="174327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000" dirty="0" err="1"/>
                  <a:t>Plasma</a:t>
                </a:r>
                <a:endParaRPr lang="en-US" sz="1000" dirty="0"/>
              </a:p>
            </p:txBody>
          </p:sp>
          <p:sp>
            <p:nvSpPr>
              <p:cNvPr id="214" name="Szabadkézi sokszög 18"/>
              <p:cNvSpPr/>
              <p:nvPr/>
            </p:nvSpPr>
            <p:spPr>
              <a:xfrm>
                <a:off x="970106" y="1388190"/>
                <a:ext cx="309845" cy="155299"/>
              </a:xfrm>
              <a:custGeom>
                <a:avLst/>
                <a:gdLst>
                  <a:gd name="connsiteX0" fmla="*/ 0 w 925975"/>
                  <a:gd name="connsiteY0" fmla="*/ 139744 h 198991"/>
                  <a:gd name="connsiteX1" fmla="*/ 370390 w 925975"/>
                  <a:gd name="connsiteY1" fmla="*/ 848 h 198991"/>
                  <a:gd name="connsiteX2" fmla="*/ 682907 w 925975"/>
                  <a:gd name="connsiteY2" fmla="*/ 197617 h 198991"/>
                  <a:gd name="connsiteX3" fmla="*/ 925975 w 925975"/>
                  <a:gd name="connsiteY3" fmla="*/ 93445 h 198991"/>
                  <a:gd name="connsiteX4" fmla="*/ 925975 w 925975"/>
                  <a:gd name="connsiteY4" fmla="*/ 93445 h 198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5975" h="198991">
                    <a:moveTo>
                      <a:pt x="0" y="139744"/>
                    </a:moveTo>
                    <a:cubicBezTo>
                      <a:pt x="128286" y="65473"/>
                      <a:pt x="256572" y="-8797"/>
                      <a:pt x="370390" y="848"/>
                    </a:cubicBezTo>
                    <a:cubicBezTo>
                      <a:pt x="484208" y="10493"/>
                      <a:pt x="590310" y="182184"/>
                      <a:pt x="682907" y="197617"/>
                    </a:cubicBezTo>
                    <a:cubicBezTo>
                      <a:pt x="775505" y="213050"/>
                      <a:pt x="925975" y="93445"/>
                      <a:pt x="925975" y="93445"/>
                    </a:cubicBezTo>
                    <a:lnTo>
                      <a:pt x="925975" y="93445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Téglalap 7"/>
              <p:cNvSpPr/>
              <p:nvPr/>
            </p:nvSpPr>
            <p:spPr>
              <a:xfrm>
                <a:off x="2176713" y="1365810"/>
                <a:ext cx="760282" cy="20882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RF diode</a:t>
                </a:r>
              </a:p>
            </p:txBody>
          </p:sp>
          <p:sp>
            <p:nvSpPr>
              <p:cNvPr id="216" name="Téglalap 14"/>
              <p:cNvSpPr/>
              <p:nvPr/>
            </p:nvSpPr>
            <p:spPr>
              <a:xfrm>
                <a:off x="4238409" y="1337769"/>
                <a:ext cx="525473" cy="23687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hu-HU" sz="1000" dirty="0" err="1"/>
                  <a:t>HPGe</a:t>
                </a:r>
                <a:endParaRPr lang="en-US" sz="1000" dirty="0"/>
              </a:p>
            </p:txBody>
          </p:sp>
          <p:sp>
            <p:nvSpPr>
              <p:cNvPr id="217" name="Téglalap 9"/>
              <p:cNvSpPr/>
              <p:nvPr/>
            </p:nvSpPr>
            <p:spPr>
              <a:xfrm>
                <a:off x="3104304" y="1373434"/>
                <a:ext cx="949343" cy="2088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Oscilloscope</a:t>
                </a:r>
              </a:p>
            </p:txBody>
          </p:sp>
          <p:sp>
            <p:nvSpPr>
              <p:cNvPr id="218" name="Szövegdoboz 20"/>
              <p:cNvSpPr txBox="1"/>
              <p:nvPr/>
            </p:nvSpPr>
            <p:spPr>
              <a:xfrm flipH="1">
                <a:off x="970131" y="1065606"/>
                <a:ext cx="3729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</a:t>
                </a:r>
                <a:endParaRPr lang="en-US" sz="1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19" name="Egyenes összekötő nyíllal 22"/>
              <p:cNvCxnSpPr>
                <a:stCxn id="215" idx="2"/>
              </p:cNvCxnSpPr>
              <p:nvPr/>
            </p:nvCxnSpPr>
            <p:spPr>
              <a:xfrm flipH="1">
                <a:off x="1943080" y="1574639"/>
                <a:ext cx="613774" cy="215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Egyenes összekötő nyíllal 25"/>
              <p:cNvCxnSpPr>
                <a:stCxn id="216" idx="2"/>
              </p:cNvCxnSpPr>
              <p:nvPr/>
            </p:nvCxnSpPr>
            <p:spPr>
              <a:xfrm flipH="1">
                <a:off x="4053647" y="1574639"/>
                <a:ext cx="447499" cy="215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Szövegdoboz 21"/>
              <p:cNvSpPr txBox="1"/>
              <p:nvPr/>
            </p:nvSpPr>
            <p:spPr>
              <a:xfrm>
                <a:off x="852991" y="2193284"/>
                <a:ext cx="2754854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</a:t>
                </a:r>
                <a:r>
                  <a:rPr lang="hu-H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EMW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emission</a:t>
                </a:r>
                <a:r>
                  <a:rPr lang="hu-H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hu-H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GHz</a:t>
                </a:r>
                <a:r>
                  <a:rPr lang="hu-H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  <a:r>
                  <a:rPr lang="hu-H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hu-HU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instability</a:t>
                </a:r>
                <a:r>
                  <a:rPr lang="hu-H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000" dirty="0"/>
              </a:p>
            </p:txBody>
          </p:sp>
        </p:grpSp>
      </p:grpSp>
      <p:sp>
        <p:nvSpPr>
          <p:cNvPr id="16" name="Rettangolo 15"/>
          <p:cNvSpPr/>
          <p:nvPr/>
        </p:nvSpPr>
        <p:spPr>
          <a:xfrm>
            <a:off x="1451992" y="908721"/>
            <a:ext cx="4860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622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AB0B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Pinhole camera, providing structural information for both plasma and plasma losses in the range 2-20 </a:t>
            </a:r>
            <a:r>
              <a:rPr lang="en-US" sz="1200" b="1" dirty="0" err="1">
                <a:solidFill>
                  <a:srgbClr val="AB0B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keV</a:t>
            </a:r>
            <a:endParaRPr lang="en-US" sz="1200" b="1" dirty="0">
              <a:solidFill>
                <a:srgbClr val="AB0BA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449930" y="919754"/>
            <a:ext cx="5648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622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RF probe + Spectrum analyzer: plasma radio-emission</a:t>
            </a:r>
            <a:r>
              <a:rPr lang="it-IT" sz="1200" b="1" dirty="0">
                <a:solidFill>
                  <a:srgbClr val="00B05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B05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analysis</a:t>
            </a:r>
            <a:endParaRPr lang="it-IT" sz="1200" b="1" dirty="0">
              <a:solidFill>
                <a:srgbClr val="00B05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443075" y="1184637"/>
            <a:ext cx="91174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622" lvl="1" indent="-285750">
              <a:buClr>
                <a:schemeClr val="accent3"/>
              </a:buClr>
              <a:buFont typeface="Georgia"/>
              <a:buChar char="•"/>
            </a:pPr>
            <a:r>
              <a:rPr lang="en-US" sz="1200" b="1" dirty="0">
                <a:solidFill>
                  <a:srgbClr val="F49C0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Time resolved spectra with 6 </a:t>
            </a:r>
            <a:r>
              <a:rPr lang="en-US" sz="1200" b="1" dirty="0" err="1">
                <a:solidFill>
                  <a:srgbClr val="F49C0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200" b="1" dirty="0" err="1">
                <a:solidFill>
                  <a:srgbClr val="F49C0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</a:t>
            </a:r>
            <a:r>
              <a:rPr lang="en-US" sz="1200" b="1" dirty="0">
                <a:solidFill>
                  <a:srgbClr val="F49C0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resolution if triggered by RF probe (useful for instabilities!!)</a:t>
            </a:r>
          </a:p>
        </p:txBody>
      </p:sp>
      <p:sp>
        <p:nvSpPr>
          <p:cNvPr id="104" name="Rettangolo arrotondato 103"/>
          <p:cNvSpPr/>
          <p:nvPr/>
        </p:nvSpPr>
        <p:spPr>
          <a:xfrm>
            <a:off x="7824192" y="6069891"/>
            <a:ext cx="1569986" cy="70202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6" name="Rettangolo 105"/>
          <p:cNvSpPr/>
          <p:nvPr/>
        </p:nvSpPr>
        <p:spPr>
          <a:xfrm>
            <a:off x="1496892" y="2107861"/>
            <a:ext cx="62646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VL camera, </a:t>
            </a:r>
            <a:r>
              <a:rPr lang="it-IT" sz="1200" b="1" dirty="0" err="1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probing</a:t>
            </a:r>
            <a:r>
              <a:rPr lang="it-IT" sz="1200" b="1" dirty="0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volumetric</a:t>
            </a:r>
            <a:r>
              <a:rPr lang="it-IT" sz="1200" b="1" dirty="0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optical</a:t>
            </a:r>
            <a:r>
              <a:rPr lang="it-IT" sz="1200" b="1" dirty="0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radiation</a:t>
            </a:r>
            <a:r>
              <a:rPr lang="it-IT" sz="1200" b="1" dirty="0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in the 1 – 12 </a:t>
            </a:r>
            <a:r>
              <a:rPr lang="it-IT" sz="1200" b="1" dirty="0" err="1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eV</a:t>
            </a:r>
            <a:r>
              <a:rPr lang="it-IT" sz="1200" b="1" dirty="0">
                <a:solidFill>
                  <a:srgbClr val="00B0F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domain</a:t>
            </a:r>
            <a:endParaRPr lang="en-US" sz="1200" b="1" dirty="0">
              <a:solidFill>
                <a:srgbClr val="00B0F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Immagine 101" descr="Macintosh HD:Users:davidmascali:Documents:INFN:ECRIS-18:plasma X ray imaging.png"/>
          <p:cNvPicPr/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8262" y="1967060"/>
            <a:ext cx="1034202" cy="885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07" name="Immagine 10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1636466"/>
            <a:ext cx="1620394" cy="1216470"/>
          </a:xfrm>
          <a:prstGeom prst="rect">
            <a:avLst/>
          </a:prstGeom>
        </p:spPr>
      </p:pic>
      <p:pic>
        <p:nvPicPr>
          <p:cNvPr id="108" name="Immagine 107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1032" y="1484785"/>
            <a:ext cx="2899385" cy="969063"/>
          </a:xfrm>
          <a:prstGeom prst="rect">
            <a:avLst/>
          </a:prstGeom>
        </p:spPr>
      </p:pic>
      <p:pic>
        <p:nvPicPr>
          <p:cNvPr id="103" name="Immagine 102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872" y="2852936"/>
            <a:ext cx="1018585" cy="929332"/>
          </a:xfrm>
          <a:prstGeom prst="rect">
            <a:avLst/>
          </a:prstGeom>
        </p:spPr>
      </p:pic>
      <p:pic>
        <p:nvPicPr>
          <p:cNvPr id="109" name="Immagine 108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3801" y="2874385"/>
            <a:ext cx="985739" cy="917463"/>
          </a:xfrm>
          <a:prstGeom prst="rect">
            <a:avLst/>
          </a:prstGeom>
        </p:spPr>
      </p:pic>
      <p:pic>
        <p:nvPicPr>
          <p:cNvPr id="110" name="Immagine 109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9904" y="2896237"/>
            <a:ext cx="960592" cy="89356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551234" y="24880"/>
            <a:ext cx="3248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eugenia.naselli@lns.infn.it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2" name="Immagine 111">
            <a:extLst>
              <a:ext uri="{FF2B5EF4-FFF2-40B4-BE49-F238E27FC236}">
                <a16:creationId xmlns:a16="http://schemas.microsoft.com/office/drawing/2014/main" id="{CBA342E7-E352-7E48-B54F-1485E595C24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117" name="Rettangolo 116">
            <a:extLst>
              <a:ext uri="{FF2B5EF4-FFF2-40B4-BE49-F238E27FC236}">
                <a16:creationId xmlns:a16="http://schemas.microsoft.com/office/drawing/2014/main" id="{00B7F16A-3883-B744-BD9C-339073D426EF}"/>
              </a:ext>
            </a:extLst>
          </p:cNvPr>
          <p:cNvSpPr/>
          <p:nvPr/>
        </p:nvSpPr>
        <p:spPr>
          <a:xfrm>
            <a:off x="48287" y="111321"/>
            <a:ext cx="10864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Diagnostics “Arsenal” for probing plasmas with space-time resolution</a:t>
            </a:r>
          </a:p>
        </p:txBody>
      </p:sp>
    </p:spTree>
    <p:extLst>
      <p:ext uri="{BB962C8B-B14F-4D97-AF65-F5344CB8AC3E}">
        <p14:creationId xmlns:p14="http://schemas.microsoft.com/office/powerpoint/2010/main" val="213077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7" grpId="0" animBg="1"/>
      <p:bldP spid="26" grpId="0" animBg="1"/>
      <p:bldP spid="20" grpId="0" animBg="1"/>
      <p:bldP spid="9" grpId="0"/>
      <p:bldP spid="21" grpId="0" uiExpand="1" build="p"/>
      <p:bldP spid="16" grpId="0"/>
      <p:bldP spid="16" grpId="1"/>
      <p:bldP spid="24" grpId="0"/>
      <p:bldP spid="27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5FF4B7D4-9D80-AF44-8BC1-FB91A33BD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50" y="1490870"/>
            <a:ext cx="6463267" cy="484508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" descr="Immagine">
            <a:extLst>
              <a:ext uri="{FF2B5EF4-FFF2-40B4-BE49-F238E27FC236}">
                <a16:creationId xmlns:a16="http://schemas.microsoft.com/office/drawing/2014/main" id="{D9C9737B-5B95-1249-B007-85F6417C1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801" y="5470779"/>
            <a:ext cx="5171526" cy="106064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Rettangolo" descr="Rettangolo">
            <a:extLst>
              <a:ext uri="{FF2B5EF4-FFF2-40B4-BE49-F238E27FC236}">
                <a16:creationId xmlns:a16="http://schemas.microsoft.com/office/drawing/2014/main" id="{6F99EEFA-47C2-C344-8B39-C6AFF589A03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741801" y="6085166"/>
            <a:ext cx="5342826" cy="4462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1AD8B9-DA94-EE40-8D5D-D5E59BEEA0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17" y="2278401"/>
            <a:ext cx="3711618" cy="2295421"/>
          </a:xfrm>
          <a:prstGeom prst="rect">
            <a:avLst/>
          </a:prstGeom>
        </p:spPr>
      </p:pic>
      <p:sp>
        <p:nvSpPr>
          <p:cNvPr id="8" name="187Re can be multi-ionized and trapped in an ECR machine: the S.R. observed lifetime variation of 9 orders of magnitude (!!)">
            <a:extLst>
              <a:ext uri="{FF2B5EF4-FFF2-40B4-BE49-F238E27FC236}">
                <a16:creationId xmlns:a16="http://schemas.microsoft.com/office/drawing/2014/main" id="{855FC02D-0ED5-A941-B871-E2981FA306B4}"/>
              </a:ext>
            </a:extLst>
          </p:cNvPr>
          <p:cNvSpPr txBox="1"/>
          <p:nvPr/>
        </p:nvSpPr>
        <p:spPr>
          <a:xfrm>
            <a:off x="6796427" y="4663228"/>
            <a:ext cx="506227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700" b="1">
                <a:solidFill>
                  <a:srgbClr val="000000"/>
                </a:solidFill>
              </a:defRPr>
            </a:pPr>
            <a:r>
              <a:rPr lang="it-IT" sz="2000" dirty="0"/>
              <a:t>For </a:t>
            </a:r>
            <a:r>
              <a:rPr sz="2000" baseline="31999" dirty="0"/>
              <a:t>187</a:t>
            </a:r>
            <a:r>
              <a:rPr sz="2000" dirty="0"/>
              <a:t>Re </a:t>
            </a:r>
            <a:r>
              <a:rPr lang="it-IT" sz="2000" dirty="0"/>
              <a:t>a </a:t>
            </a:r>
            <a:r>
              <a:rPr sz="2000" dirty="0"/>
              <a:t>lifetime variation of 9 orders of magnitude (!!)</a:t>
            </a:r>
            <a:r>
              <a:rPr lang="it-IT" sz="2000" dirty="0"/>
              <a:t>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observed</a:t>
            </a:r>
            <a:r>
              <a:rPr lang="it-IT" sz="2000" dirty="0"/>
              <a:t> in Storage Rings</a:t>
            </a:r>
            <a:endParaRPr sz="20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2143C7E-FDA4-D34B-9B9A-053A7E31C8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FF007FBA-37ED-8246-8DEA-78D85B38BA3E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2279919-A15E-9F43-ACE6-E1E6FEBF8339}"/>
              </a:ext>
            </a:extLst>
          </p:cNvPr>
          <p:cNvSpPr/>
          <p:nvPr/>
        </p:nvSpPr>
        <p:spPr>
          <a:xfrm>
            <a:off x="560739" y="111416"/>
            <a:ext cx="101468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Exploring </a:t>
            </a:r>
            <a:r>
              <a:rPr lang="el-G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decays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stellar </a:t>
            </a:r>
            <a:r>
              <a:rPr lang="it-IT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nucleosynthesis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A New Life for ECRIS(T), playing a role in s-processes in stars</a:t>
            </a:r>
            <a:endParaRPr lang="en-AU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52D6E77-00F5-234A-BAB8-41BC6F3891F1}"/>
              </a:ext>
            </a:extLst>
          </p:cNvPr>
          <p:cNvSpPr txBox="1"/>
          <p:nvPr/>
        </p:nvSpPr>
        <p:spPr>
          <a:xfrm>
            <a:off x="6741801" y="1490870"/>
            <a:ext cx="534282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The idea is to measure nuclear </a:t>
            </a:r>
            <a:r>
              <a:rPr lang="el-GR" b="1" dirty="0">
                <a:solidFill>
                  <a:srgbClr val="002060"/>
                </a:solidFill>
              </a:rPr>
              <a:t>β</a:t>
            </a:r>
            <a:r>
              <a:rPr lang="it-IT" b="1" dirty="0">
                <a:solidFill>
                  <a:srgbClr val="002060"/>
                </a:solidFill>
              </a:rPr>
              <a:t>-</a:t>
            </a:r>
            <a:r>
              <a:rPr lang="it-IT" b="1" dirty="0" err="1">
                <a:solidFill>
                  <a:srgbClr val="002060"/>
                </a:solidFill>
              </a:rPr>
              <a:t>decays</a:t>
            </a:r>
            <a:r>
              <a:rPr lang="it-IT" b="1" dirty="0">
                <a:solidFill>
                  <a:srgbClr val="002060"/>
                </a:solidFill>
              </a:rPr>
              <a:t> in an Electron </a:t>
            </a:r>
            <a:r>
              <a:rPr lang="it-IT" b="1" dirty="0" err="1">
                <a:solidFill>
                  <a:srgbClr val="002060"/>
                </a:solidFill>
              </a:rPr>
              <a:t>Cyclotron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Resonance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Ion</a:t>
            </a:r>
            <a:r>
              <a:rPr lang="it-IT" b="1" dirty="0">
                <a:solidFill>
                  <a:srgbClr val="002060"/>
                </a:solidFill>
              </a:rPr>
              <a:t> Trap</a:t>
            </a:r>
            <a:r>
              <a:rPr lang="en-GB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E595104-96ED-5344-8FCD-1FC0618EE7A6}"/>
              </a:ext>
            </a:extLst>
          </p:cNvPr>
          <p:cNvSpPr txBox="1"/>
          <p:nvPr/>
        </p:nvSpPr>
        <p:spPr>
          <a:xfrm>
            <a:off x="2800350" y="2902891"/>
            <a:ext cx="6243637" cy="52322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See A. </a:t>
            </a:r>
            <a:r>
              <a:rPr lang="en-GB" sz="2800" dirty="0" err="1"/>
              <a:t>Mengoni</a:t>
            </a:r>
            <a:r>
              <a:rPr lang="en-GB" sz="2800" dirty="0"/>
              <a:t> and D. </a:t>
            </a:r>
            <a:r>
              <a:rPr lang="en-GB" sz="2800" dirty="0" err="1"/>
              <a:t>Vescovi</a:t>
            </a:r>
            <a:r>
              <a:rPr lang="en-GB" sz="2800" dirty="0"/>
              <a:t> talks</a:t>
            </a:r>
          </a:p>
        </p:txBody>
      </p:sp>
    </p:spTree>
    <p:extLst>
      <p:ext uri="{BB962C8B-B14F-4D97-AF65-F5344CB8AC3E}">
        <p14:creationId xmlns:p14="http://schemas.microsoft.com/office/powerpoint/2010/main" val="28619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6706513" y="1345974"/>
            <a:ext cx="5485488" cy="3860784"/>
          </a:xfrm>
          <a:prstGeom prst="rect">
            <a:avLst/>
          </a:prstGeom>
          <a:noFill/>
        </p:spPr>
        <p:txBody>
          <a:bodyPr wrap="square" lIns="64248" tIns="32123" rIns="64248" bIns="32123" rtlCol="0">
            <a:spAutoFit/>
          </a:bodyPr>
          <a:lstStyle/>
          <a:p>
            <a:pPr marL="321241" indent="-321241" defTabSz="642915">
              <a:buFont typeface="Arial"/>
              <a:buChar char="•"/>
              <a:defRPr/>
            </a:pPr>
            <a:r>
              <a:rPr lang="en-AU" sz="2000" b="1" kern="0" dirty="0">
                <a:solidFill>
                  <a:srgbClr val="FF0000"/>
                </a:solidFill>
              </a:rPr>
              <a:t>A “buffer plasma” is created by He, O or </a:t>
            </a:r>
            <a:r>
              <a:rPr lang="en-AU" sz="2000" b="1" kern="0" dirty="0" err="1">
                <a:solidFill>
                  <a:srgbClr val="FF0000"/>
                </a:solidFill>
              </a:rPr>
              <a:t>Ar</a:t>
            </a:r>
            <a:r>
              <a:rPr lang="en-AU" sz="2000" kern="0" dirty="0">
                <a:solidFill>
                  <a:srgbClr val="000000"/>
                </a:solidFill>
              </a:rPr>
              <a:t> up to densities of 10</a:t>
            </a:r>
            <a:r>
              <a:rPr lang="en-AU" sz="2000" kern="0" baseline="30000" dirty="0">
                <a:solidFill>
                  <a:srgbClr val="000000"/>
                </a:solidFill>
              </a:rPr>
              <a:t>13</a:t>
            </a:r>
            <a:r>
              <a:rPr lang="en-AU" sz="2000" kern="0" dirty="0">
                <a:solidFill>
                  <a:srgbClr val="000000"/>
                </a:solidFill>
              </a:rPr>
              <a:t> cm</a:t>
            </a:r>
            <a:r>
              <a:rPr lang="en-AU" sz="2000" kern="0" baseline="30000" dirty="0">
                <a:solidFill>
                  <a:srgbClr val="000000"/>
                </a:solidFill>
              </a:rPr>
              <a:t>-3</a:t>
            </a:r>
          </a:p>
          <a:p>
            <a:pPr marL="321241" indent="-321241" defTabSz="642915">
              <a:buFont typeface="Arial"/>
              <a:buChar char="•"/>
              <a:defRPr/>
            </a:pPr>
            <a:endParaRPr lang="en-AU" sz="2000" kern="0" baseline="30000" dirty="0">
              <a:solidFill>
                <a:srgbClr val="000000"/>
              </a:solidFill>
            </a:endParaRPr>
          </a:p>
          <a:p>
            <a:pPr marL="321241" indent="-321241" defTabSz="642915">
              <a:buFont typeface="Arial"/>
              <a:buChar char="•"/>
              <a:defRPr/>
            </a:pPr>
            <a:r>
              <a:rPr lang="en-AU" sz="2000" kern="0" dirty="0">
                <a:solidFill>
                  <a:srgbClr val="000000"/>
                </a:solidFill>
              </a:rPr>
              <a:t>The isotope is then directly fluxed (if </a:t>
            </a:r>
            <a:r>
              <a:rPr lang="en-AU" sz="2000" kern="0" dirty="0" err="1">
                <a:solidFill>
                  <a:srgbClr val="000000"/>
                </a:solidFill>
              </a:rPr>
              <a:t>gaseuous</a:t>
            </a:r>
            <a:r>
              <a:rPr lang="en-AU" sz="2000" kern="0" dirty="0">
                <a:solidFill>
                  <a:srgbClr val="000000"/>
                </a:solidFill>
              </a:rPr>
              <a:t>) or vaporized by appropriate ovens and then fluxed inside the chamber to be turned into plasma-state</a:t>
            </a:r>
          </a:p>
          <a:p>
            <a:pPr marL="321241" indent="-321241" defTabSz="642915">
              <a:buFont typeface="Arial"/>
              <a:buChar char="•"/>
              <a:defRPr/>
            </a:pPr>
            <a:endParaRPr lang="en-AU" sz="2000" kern="0" dirty="0">
              <a:solidFill>
                <a:srgbClr val="000000"/>
              </a:solidFill>
            </a:endParaRPr>
          </a:p>
          <a:p>
            <a:pPr marL="321241" indent="-321241" defTabSz="642915">
              <a:buFont typeface="Arial"/>
              <a:buChar char="•"/>
              <a:defRPr/>
            </a:pPr>
            <a:r>
              <a:rPr lang="en-AU" sz="2000" b="1" kern="0" dirty="0">
                <a:solidFill>
                  <a:srgbClr val="0000FF"/>
                </a:solidFill>
              </a:rPr>
              <a:t>Relative abundances of buffer vs. isotope densities range from 100:1 (if the isotope is in metal state) to 3:1 (in case of gaseous elements)</a:t>
            </a:r>
          </a:p>
          <a:p>
            <a:pPr marL="321241" indent="-321241" defTabSz="642915">
              <a:buFont typeface="Arial"/>
              <a:buChar char="•"/>
              <a:defRPr/>
            </a:pPr>
            <a:endParaRPr lang="en-AU" sz="2000" kern="0" baseline="30000" dirty="0">
              <a:solidFill>
                <a:srgbClr val="0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654725" y="5361947"/>
            <a:ext cx="4361030" cy="1295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8466E"/>
            </a:solidFill>
          </a:ln>
        </p:spPr>
        <p:txBody>
          <a:bodyPr wrap="square" lIns="64248" tIns="32123" rIns="64248" bIns="32123" rtlCol="0">
            <a:spAutoFit/>
          </a:bodyPr>
          <a:lstStyle/>
          <a:p>
            <a:pPr defTabSz="642915">
              <a:defRPr/>
            </a:pPr>
            <a:r>
              <a:rPr lang="en-AU" sz="2000" b="1" kern="0" dirty="0">
                <a:solidFill>
                  <a:srgbClr val="000000"/>
                </a:solidFill>
              </a:rPr>
              <a:t>The plasma is maintained in dynamical equilibrium by equalizing input fluxes of particles to losses from the magnetic confinement 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367" y="1278372"/>
            <a:ext cx="5485488" cy="390770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1194" y="5071553"/>
            <a:ext cx="6804991" cy="17268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28466E"/>
            </a:solidFill>
          </a:ln>
        </p:spPr>
        <p:txBody>
          <a:bodyPr wrap="square" lIns="64248" tIns="32123" rIns="64248" bIns="32123" rtlCol="0">
            <a:spAutoFit/>
          </a:bodyPr>
          <a:lstStyle/>
          <a:p>
            <a:pPr marL="342900" indent="-342900" defTabSz="642915">
              <a:buFont typeface="Arial"/>
              <a:buChar char="•"/>
              <a:defRPr/>
            </a:pPr>
            <a:r>
              <a:rPr lang="en-AU" sz="2000" b="1" kern="0" dirty="0">
                <a:solidFill>
                  <a:srgbClr val="FF0000"/>
                </a:solidFill>
              </a:rPr>
              <a:t>3 SC coils and a Cu </a:t>
            </a:r>
            <a:r>
              <a:rPr lang="en-AU" sz="2000" b="1" kern="0" dirty="0" err="1">
                <a:solidFill>
                  <a:srgbClr val="FF0000"/>
                </a:solidFill>
              </a:rPr>
              <a:t>monocoil</a:t>
            </a:r>
            <a:r>
              <a:rPr lang="en-AU" sz="2000" b="1" kern="0" dirty="0">
                <a:solidFill>
                  <a:srgbClr val="FF0000"/>
                </a:solidFill>
              </a:rPr>
              <a:t> </a:t>
            </a:r>
            <a:r>
              <a:rPr lang="en-AU" sz="2000" b="1" kern="0" dirty="0" err="1">
                <a:solidFill>
                  <a:srgbClr val="FF0000"/>
                </a:solidFill>
              </a:rPr>
              <a:t>hexapole</a:t>
            </a:r>
            <a:r>
              <a:rPr lang="en-AU" sz="2000" b="1" kern="0" dirty="0">
                <a:solidFill>
                  <a:srgbClr val="FF0000"/>
                </a:solidFill>
              </a:rPr>
              <a:t> </a:t>
            </a:r>
            <a:r>
              <a:rPr lang="en-AU" sz="2000" b="1" kern="0" dirty="0">
                <a:solidFill>
                  <a:srgbClr val="000000"/>
                </a:solidFill>
              </a:rPr>
              <a:t>are used as magnetic trap</a:t>
            </a:r>
          </a:p>
          <a:p>
            <a:pPr marL="342900" indent="-342900" defTabSz="642915">
              <a:buFont typeface="Arial"/>
              <a:buChar char="•"/>
              <a:defRPr/>
            </a:pPr>
            <a:r>
              <a:rPr lang="en-AU" sz="2400" b="1" kern="0" dirty="0">
                <a:solidFill>
                  <a:srgbClr val="000090"/>
                </a:solidFill>
              </a:rPr>
              <a:t>14 </a:t>
            </a:r>
            <a:r>
              <a:rPr lang="en-AU" sz="2400" b="1" kern="0" dirty="0" err="1">
                <a:solidFill>
                  <a:srgbClr val="000090"/>
                </a:solidFill>
              </a:rPr>
              <a:t>HpGe</a:t>
            </a:r>
            <a:r>
              <a:rPr lang="en-AU" sz="2400" b="1" kern="0" dirty="0">
                <a:solidFill>
                  <a:srgbClr val="000090"/>
                </a:solidFill>
              </a:rPr>
              <a:t> detectors are used for tagging </a:t>
            </a:r>
            <a:r>
              <a:rPr lang="en-AU" sz="2400" b="1" kern="0" dirty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en-AU" sz="2400" b="1" kern="0" dirty="0">
                <a:solidFill>
                  <a:srgbClr val="000090"/>
                </a:solidFill>
              </a:rPr>
              <a:t>-decays by the </a:t>
            </a:r>
            <a:r>
              <a:rPr lang="en-AU" sz="2400" b="1" kern="0" dirty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AU" sz="2400" b="1" kern="0" dirty="0">
                <a:solidFill>
                  <a:srgbClr val="000090"/>
                </a:solidFill>
              </a:rPr>
              <a:t>-rays </a:t>
            </a:r>
            <a:r>
              <a:rPr lang="en-AU" sz="2000" b="1" kern="0" dirty="0">
                <a:solidFill>
                  <a:srgbClr val="000000"/>
                </a:solidFill>
              </a:rPr>
              <a:t>emitted from the decay-products in their excited states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F8EAB39-FE5D-E748-88D6-D80E7B12A9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A8EED21D-504E-B541-93E4-D93AC9ADF6C7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7D9E842-88FE-104D-A662-4B219B9CCF4C}"/>
              </a:ext>
            </a:extLst>
          </p:cNvPr>
          <p:cNvSpPr/>
          <p:nvPr/>
        </p:nvSpPr>
        <p:spPr>
          <a:xfrm>
            <a:off x="276447" y="111416"/>
            <a:ext cx="9824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overall </a:t>
            </a:r>
            <a:r>
              <a:rPr lang="en-AU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setutp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modelled and simulated by GEANT-4 code: a big trap surrounded by a detectors array</a:t>
            </a:r>
            <a:endParaRPr lang="en-AU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AF1280B-C477-244A-A142-8519E39F862D}"/>
              </a:ext>
            </a:extLst>
          </p:cNvPr>
          <p:cNvSpPr txBox="1"/>
          <p:nvPr/>
        </p:nvSpPr>
        <p:spPr>
          <a:xfrm>
            <a:off x="1430303" y="3154107"/>
            <a:ext cx="4587615" cy="954107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See E. </a:t>
            </a:r>
            <a:r>
              <a:rPr lang="en-GB" sz="2800" dirty="0" err="1"/>
              <a:t>Naselli</a:t>
            </a:r>
            <a:r>
              <a:rPr lang="en-GB" sz="2800" dirty="0"/>
              <a:t>, F. </a:t>
            </a:r>
            <a:r>
              <a:rPr lang="en-GB" sz="2800" dirty="0" err="1"/>
              <a:t>Odorici</a:t>
            </a:r>
            <a:r>
              <a:rPr lang="en-GB" sz="2800" dirty="0"/>
              <a:t> and D. </a:t>
            </a:r>
            <a:r>
              <a:rPr lang="en-GB" sz="2800" dirty="0" err="1"/>
              <a:t>Mengoni</a:t>
            </a:r>
            <a:r>
              <a:rPr lang="en-GB" sz="2800" dirty="0"/>
              <a:t> talks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9DC8AC-9A6C-F542-92BA-54A53C01D3C8}"/>
              </a:ext>
            </a:extLst>
          </p:cNvPr>
          <p:cNvSpPr txBox="1"/>
          <p:nvPr/>
        </p:nvSpPr>
        <p:spPr>
          <a:xfrm>
            <a:off x="7541432" y="2707509"/>
            <a:ext cx="4587615" cy="52322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See A. </a:t>
            </a:r>
            <a:r>
              <a:rPr lang="en-GB" sz="2800" dirty="0" err="1"/>
              <a:t>Galatà</a:t>
            </a:r>
            <a:r>
              <a:rPr lang="en-GB" sz="2800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40921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82930" y="279987"/>
            <a:ext cx="3631140" cy="312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733" b="1" dirty="0"/>
              <a:t>Trap Design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/>
              <a:t>Fix a Maximum B-field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/>
              <a:t>Cu, SC magnets or hybrid?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/>
              <a:t>Trap size? </a:t>
            </a:r>
            <a:r>
              <a:rPr lang="en-AU" sz="1600" dirty="0"/>
              <a:t>(the bigger the best!)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/>
              <a:t>Accesses for diagnostics 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/>
              <a:t>Accesses for decay-product detection</a:t>
            </a:r>
          </a:p>
          <a:p>
            <a:r>
              <a:rPr lang="en-AU" sz="1600" i="1" dirty="0"/>
              <a:t>Trap properties fix charge state distribution!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088650" y="4069640"/>
            <a:ext cx="4264773" cy="2554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733" b="1" dirty="0">
                <a:solidFill>
                  <a:srgbClr val="660066"/>
                </a:solidFill>
              </a:rPr>
              <a:t>Decay tagging</a:t>
            </a:r>
          </a:p>
          <a:p>
            <a:pPr marL="457189" indent="-457189">
              <a:buFont typeface="Arial"/>
              <a:buChar char="•"/>
            </a:pPr>
            <a:r>
              <a:rPr lang="el-GR" sz="2133" b="1" dirty="0">
                <a:solidFill>
                  <a:srgbClr val="660066"/>
                </a:solidFill>
              </a:rPr>
              <a:t>γ</a:t>
            </a:r>
            <a:r>
              <a:rPr lang="en-AU" sz="2133" b="1" dirty="0">
                <a:solidFill>
                  <a:srgbClr val="660066"/>
                </a:solidFill>
              </a:rPr>
              <a:t>-rays </a:t>
            </a:r>
            <a:r>
              <a:rPr lang="en-AU" sz="2133" dirty="0">
                <a:solidFill>
                  <a:srgbClr val="660066"/>
                </a:solidFill>
              </a:rPr>
              <a:t>YES/NO? Which Energy?</a:t>
            </a:r>
          </a:p>
          <a:p>
            <a:r>
              <a:rPr lang="en-AU" sz="2133" dirty="0">
                <a:solidFill>
                  <a:srgbClr val="660066"/>
                </a:solidFill>
              </a:rPr>
              <a:t>Which efficiency? S/N ratio?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660066"/>
                </a:solidFill>
              </a:rPr>
              <a:t>O</a:t>
            </a:r>
            <a:r>
              <a:rPr lang="it-IT" sz="2133" dirty="0" err="1">
                <a:solidFill>
                  <a:srgbClr val="660066"/>
                </a:solidFill>
              </a:rPr>
              <a:t>ther</a:t>
            </a:r>
            <a:r>
              <a:rPr lang="it-IT" sz="2133" dirty="0">
                <a:solidFill>
                  <a:srgbClr val="660066"/>
                </a:solidFill>
              </a:rPr>
              <a:t> ways: OES? AMS? RIMS?</a:t>
            </a:r>
          </a:p>
          <a:p>
            <a:r>
              <a:rPr lang="it-IT" sz="2133" i="1" dirty="0" err="1">
                <a:solidFill>
                  <a:srgbClr val="660066"/>
                </a:solidFill>
              </a:rPr>
              <a:t>Feasibility</a:t>
            </a:r>
            <a:r>
              <a:rPr lang="it-IT" sz="2133" dirty="0">
                <a:solidFill>
                  <a:srgbClr val="660066"/>
                </a:solidFill>
              </a:rPr>
              <a:t>?</a:t>
            </a:r>
            <a:endParaRPr lang="en-AU" sz="2133" dirty="0">
              <a:solidFill>
                <a:srgbClr val="660066"/>
              </a:solidFill>
            </a:endParaRP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660066"/>
                </a:solidFill>
              </a:rPr>
              <a:t>Trap size for access allowance</a:t>
            </a:r>
          </a:p>
          <a:p>
            <a:r>
              <a:rPr lang="en-AU" sz="1600" i="1" dirty="0">
                <a:solidFill>
                  <a:srgbClr val="660066"/>
                </a:solidFill>
              </a:rPr>
              <a:t>Trap properties fix charge state distribution!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86161" y="255264"/>
            <a:ext cx="3631140" cy="378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733" b="1" dirty="0">
                <a:solidFill>
                  <a:srgbClr val="000090"/>
                </a:solidFill>
              </a:rPr>
              <a:t>Physics Cases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000090"/>
                </a:solidFill>
              </a:rPr>
              <a:t>Scientific relevance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000090"/>
                </a:solidFill>
              </a:rPr>
              <a:t>Expected Effects on the lifetime from charge states or ion temperature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000090"/>
                </a:solidFill>
              </a:rPr>
              <a:t>Trap size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000090"/>
                </a:solidFill>
              </a:rPr>
              <a:t>Type of element (gas, metal, rare isotope, commercial or not, etc.)</a:t>
            </a:r>
          </a:p>
          <a:p>
            <a:r>
              <a:rPr lang="en-AU" sz="1600" i="1" dirty="0">
                <a:solidFill>
                  <a:srgbClr val="000090"/>
                </a:solidFill>
              </a:rPr>
              <a:t>Trap properties fix charge state distribution!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19294" y="4159852"/>
            <a:ext cx="4312732" cy="2472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733" b="1" dirty="0">
                <a:solidFill>
                  <a:srgbClr val="008000"/>
                </a:solidFill>
              </a:rPr>
              <a:t>“</a:t>
            </a:r>
            <a:r>
              <a:rPr lang="en-AU" sz="3733" b="1" dirty="0" err="1">
                <a:solidFill>
                  <a:srgbClr val="008000"/>
                </a:solidFill>
              </a:rPr>
              <a:t>Plasmization</a:t>
            </a:r>
            <a:r>
              <a:rPr lang="en-AU" sz="3733" b="1" dirty="0">
                <a:solidFill>
                  <a:srgbClr val="008000"/>
                </a:solidFill>
              </a:rPr>
              <a:t>”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008000"/>
                </a:solidFill>
              </a:rPr>
              <a:t>Gases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008000"/>
                </a:solidFill>
              </a:rPr>
              <a:t>Ovens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008000"/>
                </a:solidFill>
              </a:rPr>
              <a:t>Sputtering</a:t>
            </a:r>
          </a:p>
          <a:p>
            <a:pPr marL="457189" indent="-457189">
              <a:buFont typeface="Arial"/>
              <a:buChar char="•"/>
            </a:pPr>
            <a:r>
              <a:rPr lang="en-AU" sz="2133" dirty="0">
                <a:solidFill>
                  <a:srgbClr val="008000"/>
                </a:solidFill>
              </a:rPr>
              <a:t>Charge Breeding</a:t>
            </a:r>
          </a:p>
          <a:p>
            <a:r>
              <a:rPr lang="en-AU" sz="1600" i="1" dirty="0">
                <a:solidFill>
                  <a:srgbClr val="008000"/>
                </a:solidFill>
              </a:rPr>
              <a:t>Availability of single species must be also considered!!</a:t>
            </a:r>
          </a:p>
        </p:txBody>
      </p:sp>
      <p:sp>
        <p:nvSpPr>
          <p:cNvPr id="29" name="Figura a mano libera 28"/>
          <p:cNvSpPr/>
          <p:nvPr/>
        </p:nvSpPr>
        <p:spPr>
          <a:xfrm>
            <a:off x="7539513" y="2460597"/>
            <a:ext cx="817932" cy="2375328"/>
          </a:xfrm>
          <a:custGeom>
            <a:avLst/>
            <a:gdLst>
              <a:gd name="connsiteX0" fmla="*/ 485529 w 613449"/>
              <a:gd name="connsiteY0" fmla="*/ 2110388 h 2110388"/>
              <a:gd name="connsiteX1" fmla="*/ 1260 w 613449"/>
              <a:gd name="connsiteY1" fmla="*/ 794821 h 2110388"/>
              <a:gd name="connsiteX2" fmla="*/ 613449 w 613449"/>
              <a:gd name="connsiteY2" fmla="*/ 0 h 211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3449" h="2110388">
                <a:moveTo>
                  <a:pt x="485529" y="2110388"/>
                </a:moveTo>
                <a:cubicBezTo>
                  <a:pt x="232734" y="1628470"/>
                  <a:pt x="-20060" y="1146552"/>
                  <a:pt x="1260" y="794821"/>
                </a:cubicBezTo>
                <a:cubicBezTo>
                  <a:pt x="22580" y="443090"/>
                  <a:pt x="584515" y="0"/>
                  <a:pt x="613449" y="0"/>
                </a:cubicBezTo>
              </a:path>
            </a:pathLst>
          </a:custGeom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30" name="Figura a mano libera 29"/>
          <p:cNvSpPr/>
          <p:nvPr/>
        </p:nvSpPr>
        <p:spPr>
          <a:xfrm>
            <a:off x="7317908" y="2082981"/>
            <a:ext cx="1039537" cy="3337641"/>
          </a:xfrm>
          <a:custGeom>
            <a:avLst/>
            <a:gdLst>
              <a:gd name="connsiteX0" fmla="*/ 485529 w 613449"/>
              <a:gd name="connsiteY0" fmla="*/ 2110388 h 2110388"/>
              <a:gd name="connsiteX1" fmla="*/ 1260 w 613449"/>
              <a:gd name="connsiteY1" fmla="*/ 794821 h 2110388"/>
              <a:gd name="connsiteX2" fmla="*/ 613449 w 613449"/>
              <a:gd name="connsiteY2" fmla="*/ 0 h 2110388"/>
              <a:gd name="connsiteX0" fmla="*/ 595361 w 723281"/>
              <a:gd name="connsiteY0" fmla="*/ 2110388 h 2110388"/>
              <a:gd name="connsiteX1" fmla="*/ 897 w 723281"/>
              <a:gd name="connsiteY1" fmla="*/ 948460 h 2110388"/>
              <a:gd name="connsiteX2" fmla="*/ 723281 w 723281"/>
              <a:gd name="connsiteY2" fmla="*/ 0 h 211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281" h="2110388">
                <a:moveTo>
                  <a:pt x="595361" y="2110388"/>
                </a:moveTo>
                <a:cubicBezTo>
                  <a:pt x="342566" y="1628470"/>
                  <a:pt x="-20423" y="1300191"/>
                  <a:pt x="897" y="948460"/>
                </a:cubicBezTo>
                <a:cubicBezTo>
                  <a:pt x="22217" y="596729"/>
                  <a:pt x="694347" y="0"/>
                  <a:pt x="723281" y="0"/>
                </a:cubicBezTo>
              </a:path>
            </a:pathLst>
          </a:custGeom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cxnSp>
        <p:nvCxnSpPr>
          <p:cNvPr id="32" name="Connettore 2 31"/>
          <p:cNvCxnSpPr/>
          <p:nvPr/>
        </p:nvCxnSpPr>
        <p:spPr>
          <a:xfrm flipV="1">
            <a:off x="3557396" y="1096305"/>
            <a:ext cx="4725533" cy="41416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V="1">
            <a:off x="3557396" y="1413017"/>
            <a:ext cx="4800048" cy="9744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>
            <a:off x="3557396" y="1510465"/>
            <a:ext cx="4725533" cy="194899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ttangolo 39"/>
          <p:cNvSpPr/>
          <p:nvPr/>
        </p:nvSpPr>
        <p:spPr>
          <a:xfrm>
            <a:off x="386160" y="1193756"/>
            <a:ext cx="3487989" cy="1035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41" name="Freccia giù 40"/>
          <p:cNvSpPr/>
          <p:nvPr/>
        </p:nvSpPr>
        <p:spPr>
          <a:xfrm>
            <a:off x="3009167" y="4945556"/>
            <a:ext cx="292389" cy="10475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42" name="CasellaDiTesto 41"/>
          <p:cNvSpPr txBox="1"/>
          <p:nvPr/>
        </p:nvSpPr>
        <p:spPr>
          <a:xfrm>
            <a:off x="3191909" y="5067368"/>
            <a:ext cx="1133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solidFill>
                  <a:srgbClr val="FF0000"/>
                </a:solidFill>
              </a:rPr>
              <a:t>Increasing difficulty!!</a:t>
            </a:r>
          </a:p>
        </p:txBody>
      </p:sp>
      <p:sp>
        <p:nvSpPr>
          <p:cNvPr id="46" name="Figura a mano libera 45"/>
          <p:cNvSpPr/>
          <p:nvPr/>
        </p:nvSpPr>
        <p:spPr>
          <a:xfrm>
            <a:off x="3606128" y="2947845"/>
            <a:ext cx="916013" cy="1717545"/>
          </a:xfrm>
          <a:custGeom>
            <a:avLst/>
            <a:gdLst>
              <a:gd name="connsiteX0" fmla="*/ 0 w 687010"/>
              <a:gd name="connsiteY0" fmla="*/ 0 h 1288159"/>
              <a:gd name="connsiteX1" fmla="*/ 685286 w 687010"/>
              <a:gd name="connsiteY1" fmla="*/ 539017 h 1288159"/>
              <a:gd name="connsiteX2" fmla="*/ 210154 w 687010"/>
              <a:gd name="connsiteY2" fmla="*/ 1288159 h 128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010" h="1288159">
                <a:moveTo>
                  <a:pt x="0" y="0"/>
                </a:moveTo>
                <a:cubicBezTo>
                  <a:pt x="325130" y="162162"/>
                  <a:pt x="650260" y="324324"/>
                  <a:pt x="685286" y="539017"/>
                </a:cubicBezTo>
                <a:cubicBezTo>
                  <a:pt x="720312" y="753710"/>
                  <a:pt x="210154" y="1288159"/>
                  <a:pt x="210154" y="1288159"/>
                </a:cubicBezTo>
              </a:path>
            </a:pathLst>
          </a:custGeom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47" name="Rettangolo 46"/>
          <p:cNvSpPr/>
          <p:nvPr/>
        </p:nvSpPr>
        <p:spPr>
          <a:xfrm>
            <a:off x="386160" y="2493263"/>
            <a:ext cx="3487989" cy="1035400"/>
          </a:xfrm>
          <a:prstGeom prst="rect">
            <a:avLst/>
          </a:prstGeom>
          <a:noFill/>
          <a:ln>
            <a:solidFill>
              <a:srgbClr val="008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cxnSp>
        <p:nvCxnSpPr>
          <p:cNvPr id="48" name="Connettore 2 47"/>
          <p:cNvCxnSpPr/>
          <p:nvPr/>
        </p:nvCxnSpPr>
        <p:spPr>
          <a:xfrm>
            <a:off x="3874149" y="2229157"/>
            <a:ext cx="3990443" cy="2838212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 rot="2204043">
            <a:off x="4205497" y="2993467"/>
            <a:ext cx="343136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67" i="1" dirty="0"/>
              <a:t>Expected lifetimes fix sensitivity of any detection system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88B7BB2-A884-4849-BD50-118B24A4E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525" y="2209808"/>
            <a:ext cx="5146198" cy="24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0" grpId="0" animBg="1"/>
      <p:bldP spid="41" grpId="0" animBg="1"/>
      <p:bldP spid="42" grpId="0"/>
      <p:bldP spid="46" grpId="0" animBg="1"/>
      <p:bldP spid="47" grpId="0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648A84-4643-EA4E-830E-407FCEDB9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91" y="1362033"/>
            <a:ext cx="1539587" cy="77881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Freccia destra 9">
            <a:extLst>
              <a:ext uri="{FF2B5EF4-FFF2-40B4-BE49-F238E27FC236}">
                <a16:creationId xmlns:a16="http://schemas.microsoft.com/office/drawing/2014/main" id="{FD916A1C-E765-D748-8EC1-A0ADD1CF2E33}"/>
              </a:ext>
            </a:extLst>
          </p:cNvPr>
          <p:cNvSpPr/>
          <p:nvPr/>
        </p:nvSpPr>
        <p:spPr>
          <a:xfrm>
            <a:off x="2079917" y="1491919"/>
            <a:ext cx="753048" cy="4459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646" tIns="72823" rIns="145646" bIns="72823" rtlCol="0" anchor="ctr"/>
          <a:lstStyle/>
          <a:p>
            <a:pPr algn="ctr"/>
            <a:endParaRPr lang="en-AU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7577374-2236-A048-909F-E8709F8C6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54" y="1362033"/>
            <a:ext cx="3103348" cy="82999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47654E98-E5AE-0245-B1DF-64FD55B5D73E}"/>
              </a:ext>
            </a:extLst>
          </p:cNvPr>
          <p:cNvSpPr/>
          <p:nvPr/>
        </p:nvSpPr>
        <p:spPr>
          <a:xfrm>
            <a:off x="6764022" y="1492945"/>
            <a:ext cx="753048" cy="4459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646" tIns="72823" rIns="145646" bIns="72823" rtlCol="0" anchor="ctr"/>
          <a:lstStyle/>
          <a:p>
            <a:pPr algn="ctr"/>
            <a:endParaRPr lang="en-AU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6C77A15-19C5-4841-B329-9AC7235EF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347" y="1362033"/>
            <a:ext cx="3391260" cy="754814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4EFA0FE6-B00B-B74B-8D3D-181AA1DE6BA7}"/>
              </a:ext>
            </a:extLst>
          </p:cNvPr>
          <p:cNvGrpSpPr/>
          <p:nvPr/>
        </p:nvGrpSpPr>
        <p:grpSpPr>
          <a:xfrm>
            <a:off x="8785064" y="2799781"/>
            <a:ext cx="3840784" cy="3877388"/>
            <a:chOff x="6386533" y="1387657"/>
            <a:chExt cx="3023715" cy="2840361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28261D6-8E22-654E-AE4F-B86D684E8618}"/>
                </a:ext>
              </a:extLst>
            </p:cNvPr>
            <p:cNvSpPr txBox="1"/>
            <p:nvPr/>
          </p:nvSpPr>
          <p:spPr>
            <a:xfrm>
              <a:off x="8187295" y="3889828"/>
              <a:ext cx="1222953" cy="33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i="1" dirty="0"/>
                <a:t>&lt;q&gt;</a:t>
              </a:r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23C23AAF-E205-A042-8241-A8D03D0A6E32}"/>
                </a:ext>
              </a:extLst>
            </p:cNvPr>
            <p:cNvGrpSpPr/>
            <p:nvPr/>
          </p:nvGrpSpPr>
          <p:grpSpPr>
            <a:xfrm>
              <a:off x="6386533" y="1387657"/>
              <a:ext cx="2588195" cy="2723854"/>
              <a:chOff x="6386533" y="1387657"/>
              <a:chExt cx="2588195" cy="2723854"/>
            </a:xfrm>
          </p:grpSpPr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A76FF094-A0E7-A34B-9EEA-18654D5F07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42302" y="1769305"/>
                <a:ext cx="7684" cy="2342206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F58B41E3-9665-4F40-9383-FCCE90533AA7}"/>
                  </a:ext>
                </a:extLst>
              </p:cNvPr>
              <p:cNvSpPr txBox="1"/>
              <p:nvPr/>
            </p:nvSpPr>
            <p:spPr>
              <a:xfrm rot="16200000">
                <a:off x="5999285" y="1774905"/>
                <a:ext cx="1137950" cy="363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400" b="1" i="1" dirty="0">
                    <a:latin typeface="Symbol" charset="2"/>
                    <a:cs typeface="Symbol" charset="2"/>
                  </a:rPr>
                  <a:t>t=1/l</a:t>
                </a:r>
              </a:p>
            </p:txBody>
          </p:sp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877CA95F-2B48-2D44-ABA2-F2BA6AB09B56}"/>
                  </a:ext>
                </a:extLst>
              </p:cNvPr>
              <p:cNvCxnSpPr/>
              <p:nvPr/>
            </p:nvCxnSpPr>
            <p:spPr>
              <a:xfrm>
                <a:off x="6571306" y="3920386"/>
                <a:ext cx="2403422" cy="16548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5627894A-7EE4-A047-ABF3-C1E6E5B15F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81614" y="2452047"/>
                <a:ext cx="108000" cy="10164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1" name="Connettore 2 30">
                <a:extLst>
                  <a:ext uri="{FF2B5EF4-FFF2-40B4-BE49-F238E27FC236}">
                    <a16:creationId xmlns:a16="http://schemas.microsoft.com/office/drawing/2014/main" id="{07FD03B7-C10B-B641-98E1-633AC4111603}"/>
                  </a:ext>
                </a:extLst>
              </p:cNvPr>
              <p:cNvCxnSpPr/>
              <p:nvPr/>
            </p:nvCxnSpPr>
            <p:spPr>
              <a:xfrm flipH="1">
                <a:off x="6908800" y="2504577"/>
                <a:ext cx="70555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2 31">
                <a:extLst>
                  <a:ext uri="{FF2B5EF4-FFF2-40B4-BE49-F238E27FC236}">
                    <a16:creationId xmlns:a16="http://schemas.microsoft.com/office/drawing/2014/main" id="{DCC87F89-95E8-0446-9C47-17CCAB933BBF}"/>
                  </a:ext>
                </a:extLst>
              </p:cNvPr>
              <p:cNvCxnSpPr/>
              <p:nvPr/>
            </p:nvCxnSpPr>
            <p:spPr>
              <a:xfrm flipV="1">
                <a:off x="7238813" y="2210698"/>
                <a:ext cx="0" cy="629552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AE8D8570-4DEB-1B44-B455-D83E1EDD89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22154" y="2839622"/>
                <a:ext cx="108000" cy="10164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4" name="Connettore 2 33">
                <a:extLst>
                  <a:ext uri="{FF2B5EF4-FFF2-40B4-BE49-F238E27FC236}">
                    <a16:creationId xmlns:a16="http://schemas.microsoft.com/office/drawing/2014/main" id="{5DB2C4D9-CCBB-F540-95F1-8DBF5EFCFBF3}"/>
                  </a:ext>
                </a:extLst>
              </p:cNvPr>
              <p:cNvCxnSpPr/>
              <p:nvPr/>
            </p:nvCxnSpPr>
            <p:spPr>
              <a:xfrm flipH="1">
                <a:off x="7249340" y="2892152"/>
                <a:ext cx="70555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>
                <a:extLst>
                  <a:ext uri="{FF2B5EF4-FFF2-40B4-BE49-F238E27FC236}">
                    <a16:creationId xmlns:a16="http://schemas.microsoft.com/office/drawing/2014/main" id="{243985F3-9988-E240-A146-A731A667F17C}"/>
                  </a:ext>
                </a:extLst>
              </p:cNvPr>
              <p:cNvCxnSpPr/>
              <p:nvPr/>
            </p:nvCxnSpPr>
            <p:spPr>
              <a:xfrm flipV="1">
                <a:off x="7579353" y="2598273"/>
                <a:ext cx="0" cy="629552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DDCD2C3F-CE3A-B34B-8BEB-C1CCA0CEAB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43051" y="3358355"/>
                <a:ext cx="108000" cy="10164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7" name="Connettore 2 36">
                <a:extLst>
                  <a:ext uri="{FF2B5EF4-FFF2-40B4-BE49-F238E27FC236}">
                    <a16:creationId xmlns:a16="http://schemas.microsoft.com/office/drawing/2014/main" id="{9F2F6B31-B8B4-0645-9496-05B2264F8D86}"/>
                  </a:ext>
                </a:extLst>
              </p:cNvPr>
              <p:cNvCxnSpPr/>
              <p:nvPr/>
            </p:nvCxnSpPr>
            <p:spPr>
              <a:xfrm flipH="1">
                <a:off x="7870237" y="3410885"/>
                <a:ext cx="70555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2 37">
                <a:extLst>
                  <a:ext uri="{FF2B5EF4-FFF2-40B4-BE49-F238E27FC236}">
                    <a16:creationId xmlns:a16="http://schemas.microsoft.com/office/drawing/2014/main" id="{4AC1E78B-0A5E-704D-86AF-42F76B1F8F06}"/>
                  </a:ext>
                </a:extLst>
              </p:cNvPr>
              <p:cNvCxnSpPr/>
              <p:nvPr/>
            </p:nvCxnSpPr>
            <p:spPr>
              <a:xfrm flipV="1">
                <a:off x="8200250" y="3117006"/>
                <a:ext cx="0" cy="629552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4" name="Immagine 53">
            <a:extLst>
              <a:ext uri="{FF2B5EF4-FFF2-40B4-BE49-F238E27FC236}">
                <a16:creationId xmlns:a16="http://schemas.microsoft.com/office/drawing/2014/main" id="{A54CEA5E-FD74-1F42-909C-1BB91A728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050" y="3061849"/>
            <a:ext cx="4441734" cy="3848138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FDEAE344-472A-A742-ABB1-2342966AB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636" y="3000138"/>
            <a:ext cx="5041900" cy="3759200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A9E799C4-66A4-1545-8433-15E8019D73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881910C7-E7EC-3A49-A97B-C6253C61F527}"/>
              </a:ext>
            </a:extLst>
          </p:cNvPr>
          <p:cNvSpPr/>
          <p:nvPr/>
        </p:nvSpPr>
        <p:spPr>
          <a:xfrm>
            <a:off x="-174172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DC852589-08DF-2B49-AF24-8DD13571FF8D}"/>
              </a:ext>
            </a:extLst>
          </p:cNvPr>
          <p:cNvSpPr/>
          <p:nvPr/>
        </p:nvSpPr>
        <p:spPr>
          <a:xfrm>
            <a:off x="276447" y="111416"/>
            <a:ext cx="9824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PANDORA: </a:t>
            </a:r>
            <a:r>
              <a:rPr lang="en-A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going to measure in a magnetized plasma where isotopes are confined in dynamical equilibrium</a:t>
            </a:r>
            <a:endParaRPr lang="en-AU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627E1A4-3B75-4C43-B8A9-88A8C0358523}"/>
              </a:ext>
            </a:extLst>
          </p:cNvPr>
          <p:cNvSpPr txBox="1"/>
          <p:nvPr/>
        </p:nvSpPr>
        <p:spPr>
          <a:xfrm>
            <a:off x="222340" y="2508266"/>
            <a:ext cx="389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Typical Charge State Distribution in a ECR plasma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86D8C5FE-BC55-5E47-B4D3-7A3BAEFA17BA}"/>
              </a:ext>
            </a:extLst>
          </p:cNvPr>
          <p:cNvSpPr txBox="1"/>
          <p:nvPr/>
        </p:nvSpPr>
        <p:spPr>
          <a:xfrm>
            <a:off x="4681781" y="2533386"/>
            <a:ext cx="486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Number of decays vs. time</a:t>
            </a:r>
          </a:p>
        </p:txBody>
      </p: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F3E9F568-92CA-0945-AC90-AD6CED31581B}"/>
              </a:ext>
            </a:extLst>
          </p:cNvPr>
          <p:cNvCxnSpPr>
            <a:cxnSpLocks/>
          </p:cNvCxnSpPr>
          <p:nvPr/>
        </p:nvCxnSpPr>
        <p:spPr>
          <a:xfrm flipV="1">
            <a:off x="9227599" y="1956889"/>
            <a:ext cx="8238" cy="551377"/>
          </a:xfrm>
          <a:prstGeom prst="straightConnector1">
            <a:avLst/>
          </a:prstGeom>
          <a:ln w="63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6DE36612-3123-3E4F-AB66-CB34DE1D3306}"/>
              </a:ext>
            </a:extLst>
          </p:cNvPr>
          <p:cNvSpPr txBox="1"/>
          <p:nvPr/>
        </p:nvSpPr>
        <p:spPr>
          <a:xfrm>
            <a:off x="8717772" y="2498042"/>
            <a:ext cx="1376990" cy="731844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r>
              <a:rPr lang="en-AU" sz="1900" b="1" i="1" dirty="0">
                <a:solidFill>
                  <a:srgbClr val="000090"/>
                </a:solidFill>
              </a:rPr>
              <a:t>Isotope activity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D4C75C1A-E66F-C848-AF54-CD18E31EF97B}"/>
              </a:ext>
            </a:extLst>
          </p:cNvPr>
          <p:cNvSpPr txBox="1"/>
          <p:nvPr/>
        </p:nvSpPr>
        <p:spPr>
          <a:xfrm>
            <a:off x="9712876" y="2549733"/>
            <a:ext cx="1936859" cy="1024232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r>
              <a:rPr lang="en-AU" sz="1900" b="1" i="1" dirty="0">
                <a:solidFill>
                  <a:srgbClr val="000090"/>
                </a:solidFill>
              </a:rPr>
              <a:t>Density of the isotope in the plasma (const.)</a:t>
            </a:r>
          </a:p>
        </p:txBody>
      </p: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1BBD10EE-8084-E240-9BCA-BA983A57EBCF}"/>
              </a:ext>
            </a:extLst>
          </p:cNvPr>
          <p:cNvCxnSpPr>
            <a:cxnSpLocks/>
          </p:cNvCxnSpPr>
          <p:nvPr/>
        </p:nvCxnSpPr>
        <p:spPr>
          <a:xfrm flipH="1" flipV="1">
            <a:off x="9542312" y="1901037"/>
            <a:ext cx="538037" cy="621781"/>
          </a:xfrm>
          <a:prstGeom prst="straightConnector1">
            <a:avLst/>
          </a:prstGeom>
          <a:ln w="63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880513DD-B4B8-2645-8556-93CAE59F6BA0}"/>
              </a:ext>
            </a:extLst>
          </p:cNvPr>
          <p:cNvCxnSpPr>
            <a:cxnSpLocks/>
          </p:cNvCxnSpPr>
          <p:nvPr/>
        </p:nvCxnSpPr>
        <p:spPr>
          <a:xfrm flipH="1" flipV="1">
            <a:off x="10060378" y="1901038"/>
            <a:ext cx="1060229" cy="295698"/>
          </a:xfrm>
          <a:prstGeom prst="straightConnector1">
            <a:avLst/>
          </a:prstGeom>
          <a:ln w="63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1784BB2D-9B27-F34A-9FD4-687D9CD93436}"/>
              </a:ext>
            </a:extLst>
          </p:cNvPr>
          <p:cNvSpPr txBox="1"/>
          <p:nvPr/>
        </p:nvSpPr>
        <p:spPr>
          <a:xfrm>
            <a:off x="11055294" y="1764982"/>
            <a:ext cx="1342981" cy="1024231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r>
              <a:rPr lang="en-AU" sz="1900" b="1" i="1" dirty="0">
                <a:solidFill>
                  <a:srgbClr val="000090"/>
                </a:solidFill>
              </a:rPr>
              <a:t>Plasma volume (const.)</a:t>
            </a:r>
          </a:p>
        </p:txBody>
      </p:sp>
    </p:spTree>
    <p:extLst>
      <p:ext uri="{BB962C8B-B14F-4D97-AF65-F5344CB8AC3E}">
        <p14:creationId xmlns:p14="http://schemas.microsoft.com/office/powerpoint/2010/main" val="37293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6A313A2C-DECE-3240-A8C9-9F01E31D1BE0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5" name="PANDORA’s challenges: “Collapse” of 176Lu lifetime"/>
          <p:cNvSpPr/>
          <p:nvPr/>
        </p:nvSpPr>
        <p:spPr>
          <a:xfrm>
            <a:off x="219377" y="264553"/>
            <a:ext cx="8377802" cy="54918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numCol="1" anchor="ctr">
            <a:spAutoFit/>
          </a:bodyPr>
          <a:lstStyle/>
          <a:p>
            <a:pPr>
              <a:defRPr sz="3100" b="1">
                <a:solidFill>
                  <a:srgbClr val="000000"/>
                </a:solidFill>
              </a:defRPr>
            </a:pPr>
            <a:r>
              <a:rPr sz="3100" dirty="0">
                <a:solidFill>
                  <a:srgbClr val="000090"/>
                </a:solidFill>
              </a:rPr>
              <a:t>PANDORA’s challenges: “Collapse” of </a:t>
            </a:r>
            <a:r>
              <a:rPr sz="3100" baseline="31999" dirty="0">
                <a:solidFill>
                  <a:srgbClr val="000090"/>
                </a:solidFill>
              </a:rPr>
              <a:t>176</a:t>
            </a:r>
            <a:r>
              <a:rPr sz="3100" dirty="0">
                <a:solidFill>
                  <a:srgbClr val="000090"/>
                </a:solidFill>
              </a:rPr>
              <a:t>Lu lifetime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A3E8995-FD71-9B4E-A455-5CC2537E2B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6322" y="0"/>
            <a:ext cx="1425677" cy="9231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F2591D0-83BB-484C-B985-8839C45353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94"/>
          <a:stretch/>
        </p:blipFill>
        <p:spPr>
          <a:xfrm>
            <a:off x="20900" y="1341131"/>
            <a:ext cx="6534519" cy="4606929"/>
          </a:xfrm>
          <a:prstGeom prst="rect">
            <a:avLst/>
          </a:prstGeom>
        </p:spPr>
      </p:pic>
      <p:pic>
        <p:nvPicPr>
          <p:cNvPr id="24" name="Immagine" descr="Immagine">
            <a:extLst>
              <a:ext uri="{FF2B5EF4-FFF2-40B4-BE49-F238E27FC236}">
                <a16:creationId xmlns:a16="http://schemas.microsoft.com/office/drawing/2014/main" id="{CA6F0459-FF2C-264C-86DB-B17954ABD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081" y="1688992"/>
            <a:ext cx="5808064" cy="410961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Linea">
            <a:extLst>
              <a:ext uri="{FF2B5EF4-FFF2-40B4-BE49-F238E27FC236}">
                <a16:creationId xmlns:a16="http://schemas.microsoft.com/office/drawing/2014/main" id="{AA4BAF73-BB9D-1141-A5C7-D10B0632C4FA}"/>
              </a:ext>
            </a:extLst>
          </p:cNvPr>
          <p:cNvSpPr/>
          <p:nvPr/>
        </p:nvSpPr>
        <p:spPr>
          <a:xfrm flipV="1">
            <a:off x="8322096" y="3753710"/>
            <a:ext cx="2943714" cy="1"/>
          </a:xfrm>
          <a:prstGeom prst="line">
            <a:avLst/>
          </a:prstGeom>
          <a:ln w="38100" cap="rnd">
            <a:solidFill>
              <a:srgbClr val="FFFFFF"/>
            </a:solidFill>
            <a:custDash>
              <a:ds d="100000" sp="200000"/>
            </a:custDash>
            <a:miter lim="400000"/>
          </a:ln>
        </p:spPr>
        <p:txBody>
          <a:bodyPr lIns="35717" tIns="35717" rIns="35717" bIns="35717" anchor="ctr"/>
          <a:lstStyle/>
          <a:p>
            <a:pPr>
              <a:defRPr sz="2800" b="1">
                <a:solidFill>
                  <a:srgbClr val="F6F8EB"/>
                </a:solidFill>
              </a:defRPr>
            </a:pPr>
            <a:endParaRPr sz="2800"/>
          </a:p>
        </p:txBody>
      </p:sp>
      <p:sp>
        <p:nvSpPr>
          <p:cNvPr id="26" name="8 105 years">
            <a:extLst>
              <a:ext uri="{FF2B5EF4-FFF2-40B4-BE49-F238E27FC236}">
                <a16:creationId xmlns:a16="http://schemas.microsoft.com/office/drawing/2014/main" id="{C5A04F81-C40C-1341-B15C-BBBE196DB21F}"/>
              </a:ext>
            </a:extLst>
          </p:cNvPr>
          <p:cNvSpPr txBox="1"/>
          <p:nvPr/>
        </p:nvSpPr>
        <p:spPr>
          <a:xfrm>
            <a:off x="8492689" y="3344750"/>
            <a:ext cx="1409931" cy="42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2300" b="1">
                <a:solidFill>
                  <a:srgbClr val="FFFFFF"/>
                </a:solidFill>
              </a:defRPr>
            </a:pPr>
            <a:r>
              <a:rPr sz="2300"/>
              <a:t>8 10</a:t>
            </a:r>
            <a:r>
              <a:rPr sz="2300" baseline="31999"/>
              <a:t>5</a:t>
            </a:r>
            <a:r>
              <a:rPr sz="2300"/>
              <a:t> years</a:t>
            </a:r>
          </a:p>
        </p:txBody>
      </p:sp>
      <p:sp>
        <p:nvSpPr>
          <p:cNvPr id="27" name="2 105 years">
            <a:extLst>
              <a:ext uri="{FF2B5EF4-FFF2-40B4-BE49-F238E27FC236}">
                <a16:creationId xmlns:a16="http://schemas.microsoft.com/office/drawing/2014/main" id="{56E02FCF-DA10-4D45-8322-57D0EF4B1557}"/>
              </a:ext>
            </a:extLst>
          </p:cNvPr>
          <p:cNvSpPr txBox="1"/>
          <p:nvPr/>
        </p:nvSpPr>
        <p:spPr>
          <a:xfrm>
            <a:off x="8460229" y="2080473"/>
            <a:ext cx="1409931" cy="42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2300" b="1">
                <a:solidFill>
                  <a:srgbClr val="FFFFFF"/>
                </a:solidFill>
              </a:defRPr>
            </a:pPr>
            <a:r>
              <a:rPr sz="2300"/>
              <a:t>2 10</a:t>
            </a:r>
            <a:r>
              <a:rPr sz="2300" baseline="31999"/>
              <a:t>5</a:t>
            </a:r>
            <a:r>
              <a:rPr sz="2300"/>
              <a:t> years</a:t>
            </a:r>
          </a:p>
        </p:txBody>
      </p:sp>
      <p:sp>
        <p:nvSpPr>
          <p:cNvPr id="28" name="Linea">
            <a:extLst>
              <a:ext uri="{FF2B5EF4-FFF2-40B4-BE49-F238E27FC236}">
                <a16:creationId xmlns:a16="http://schemas.microsoft.com/office/drawing/2014/main" id="{8D600CE9-F93F-2945-A326-0838FD1D1853}"/>
              </a:ext>
            </a:extLst>
          </p:cNvPr>
          <p:cNvSpPr/>
          <p:nvPr/>
        </p:nvSpPr>
        <p:spPr>
          <a:xfrm flipV="1">
            <a:off x="8331026" y="2472788"/>
            <a:ext cx="2943714" cy="1"/>
          </a:xfrm>
          <a:prstGeom prst="line">
            <a:avLst/>
          </a:prstGeom>
          <a:ln w="38100" cap="rnd">
            <a:solidFill>
              <a:srgbClr val="FFFFFF"/>
            </a:solidFill>
            <a:custDash>
              <a:ds d="100000" sp="200000"/>
            </a:custDash>
            <a:miter lim="400000"/>
          </a:ln>
        </p:spPr>
        <p:txBody>
          <a:bodyPr lIns="35717" tIns="35717" rIns="35717" bIns="35717" anchor="ctr"/>
          <a:lstStyle/>
          <a:p>
            <a:pPr>
              <a:defRPr sz="2800" b="1">
                <a:solidFill>
                  <a:srgbClr val="F6F8EB"/>
                </a:solidFill>
              </a:defRPr>
            </a:pPr>
            <a:endParaRPr sz="2800"/>
          </a:p>
        </p:txBody>
      </p:sp>
      <p:sp>
        <p:nvSpPr>
          <p:cNvPr id="29" name="Linea">
            <a:extLst>
              <a:ext uri="{FF2B5EF4-FFF2-40B4-BE49-F238E27FC236}">
                <a16:creationId xmlns:a16="http://schemas.microsoft.com/office/drawing/2014/main" id="{4AB2B8C2-AE44-2645-B490-74B55484F0BD}"/>
              </a:ext>
            </a:extLst>
          </p:cNvPr>
          <p:cNvSpPr/>
          <p:nvPr/>
        </p:nvSpPr>
        <p:spPr>
          <a:xfrm>
            <a:off x="8597179" y="1967187"/>
            <a:ext cx="2693087" cy="1839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8514" y="21340"/>
                  <a:pt x="15460" y="20559"/>
                  <a:pt x="12496" y="19274"/>
                </a:cubicBezTo>
                <a:cubicBezTo>
                  <a:pt x="10324" y="18333"/>
                  <a:pt x="8204" y="17120"/>
                  <a:pt x="6262" y="15408"/>
                </a:cubicBezTo>
                <a:cubicBezTo>
                  <a:pt x="5057" y="14346"/>
                  <a:pt x="3926" y="13094"/>
                  <a:pt x="3025" y="11512"/>
                </a:cubicBezTo>
                <a:cubicBezTo>
                  <a:pt x="2217" y="10095"/>
                  <a:pt x="1620" y="8459"/>
                  <a:pt x="1115" y="6769"/>
                </a:cubicBezTo>
                <a:cubicBezTo>
                  <a:pt x="695" y="5362"/>
                  <a:pt x="336" y="3912"/>
                  <a:pt x="149" y="2400"/>
                </a:cubicBezTo>
                <a:cubicBezTo>
                  <a:pt x="51" y="1608"/>
                  <a:pt x="1" y="805"/>
                  <a:pt x="0" y="0"/>
                </a:cubicBezTo>
              </a:path>
            </a:pathLst>
          </a:custGeom>
          <a:ln w="25400">
            <a:solidFill>
              <a:schemeClr val="accent3">
                <a:hueOff val="376367"/>
                <a:satOff val="9743"/>
                <a:lumOff val="7345"/>
              </a:scheme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2800" b="1">
                <a:solidFill>
                  <a:srgbClr val="F6F8EB"/>
                </a:solidFill>
              </a:defRPr>
            </a:pPr>
            <a:endParaRPr sz="2800"/>
          </a:p>
        </p:txBody>
      </p:sp>
      <p:sp>
        <p:nvSpPr>
          <p:cNvPr id="30" name="3σ level">
            <a:extLst>
              <a:ext uri="{FF2B5EF4-FFF2-40B4-BE49-F238E27FC236}">
                <a16:creationId xmlns:a16="http://schemas.microsoft.com/office/drawing/2014/main" id="{E838DD92-E6AA-A44C-B07F-8E9368814C6A}"/>
              </a:ext>
            </a:extLst>
          </p:cNvPr>
          <p:cNvSpPr txBox="1"/>
          <p:nvPr/>
        </p:nvSpPr>
        <p:spPr>
          <a:xfrm>
            <a:off x="8261201" y="1494496"/>
            <a:ext cx="1238592" cy="50301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800" b="1">
                <a:solidFill>
                  <a:schemeClr val="accent1">
                    <a:hueOff val="-33021"/>
                    <a:satOff val="15631"/>
                    <a:lumOff val="-38912"/>
                  </a:schemeClr>
                </a:solidFill>
              </a:defRPr>
            </a:lvl1pPr>
          </a:lstStyle>
          <a:p>
            <a:r>
              <a:rPr dirty="0"/>
              <a:t>3σ level</a:t>
            </a:r>
          </a:p>
        </p:txBody>
      </p:sp>
      <p:sp>
        <p:nvSpPr>
          <p:cNvPr id="32" name="PANDORA’s challenges: “measurability” of 176Lu lifetime">
            <a:extLst>
              <a:ext uri="{FF2B5EF4-FFF2-40B4-BE49-F238E27FC236}">
                <a16:creationId xmlns:a16="http://schemas.microsoft.com/office/drawing/2014/main" id="{203198DA-3459-9243-9DCF-3B2C3524E9A3}"/>
              </a:ext>
            </a:extLst>
          </p:cNvPr>
          <p:cNvSpPr/>
          <p:nvPr/>
        </p:nvSpPr>
        <p:spPr>
          <a:xfrm>
            <a:off x="6651381" y="5890748"/>
            <a:ext cx="5266802" cy="68768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numCol="1" anchor="ctr">
            <a:spAutoFit/>
          </a:bodyPr>
          <a:lstStyle>
            <a:lvl1pPr>
              <a:defRPr sz="3100" b="1">
                <a:solidFill>
                  <a:srgbClr val="000000"/>
                </a:solidFill>
              </a:defRPr>
            </a:lvl1pPr>
          </a:lstStyle>
          <a:p>
            <a:pPr algn="ctr"/>
            <a:r>
              <a:rPr lang="en-AU" sz="2000">
                <a:solidFill>
                  <a:srgbClr val="0000FF"/>
                </a:solidFill>
              </a:rPr>
              <a:t> “Measurability” of </a:t>
            </a:r>
            <a:r>
              <a:rPr lang="en-AU" sz="2000" baseline="30000">
                <a:solidFill>
                  <a:srgbClr val="0000FF"/>
                </a:solidFill>
              </a:rPr>
              <a:t>176</a:t>
            </a:r>
            <a:r>
              <a:rPr lang="en-AU" sz="2000">
                <a:solidFill>
                  <a:srgbClr val="0000FF"/>
                </a:solidFill>
              </a:rPr>
              <a:t>Lu lifetime from GEANT-4 simulations (</a:t>
            </a:r>
            <a:r>
              <a:rPr lang="en-AU" sz="2000">
                <a:solidFill>
                  <a:srgbClr val="FF0000"/>
                </a:solidFill>
              </a:rPr>
              <a:t>by an array of 14 HpGe-detectors</a:t>
            </a:r>
            <a:r>
              <a:rPr lang="en-AU" sz="200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3" name="PANDORA’s challenges: “measurability” of 176Lu lifetime">
            <a:extLst>
              <a:ext uri="{FF2B5EF4-FFF2-40B4-BE49-F238E27FC236}">
                <a16:creationId xmlns:a16="http://schemas.microsoft.com/office/drawing/2014/main" id="{E705E676-DD4C-DC48-B7CF-C83FBA05B462}"/>
              </a:ext>
            </a:extLst>
          </p:cNvPr>
          <p:cNvSpPr/>
          <p:nvPr/>
        </p:nvSpPr>
        <p:spPr>
          <a:xfrm>
            <a:off x="654758" y="6024830"/>
            <a:ext cx="5266802" cy="68768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numCol="1" anchor="ctr">
            <a:spAutoFit/>
          </a:bodyPr>
          <a:lstStyle>
            <a:lvl1pPr>
              <a:defRPr sz="3100" b="1">
                <a:solidFill>
                  <a:srgbClr val="000000"/>
                </a:solidFill>
              </a:defRPr>
            </a:lvl1pPr>
          </a:lstStyle>
          <a:p>
            <a:r>
              <a:rPr lang="en-AU" sz="2000" dirty="0">
                <a:solidFill>
                  <a:srgbClr val="002060"/>
                </a:solidFill>
              </a:rPr>
              <a:t>Estimation of lifetime variation as a function of plasma temperature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65292AF-F109-5B4B-BBAA-B22FC7002A55}"/>
              </a:ext>
            </a:extLst>
          </p:cNvPr>
          <p:cNvSpPr txBox="1"/>
          <p:nvPr/>
        </p:nvSpPr>
        <p:spPr>
          <a:xfrm>
            <a:off x="994351" y="4239958"/>
            <a:ext cx="4587615" cy="1015663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Reliable estimations of isotopes ionization states are needed: see B. Mishra and A. </a:t>
            </a:r>
            <a:r>
              <a:rPr lang="en-GB" sz="2000" dirty="0" err="1"/>
              <a:t>Pidatella</a:t>
            </a:r>
            <a:r>
              <a:rPr lang="en-GB" sz="2000" dirty="0"/>
              <a:t> contributions at Round Table</a:t>
            </a:r>
          </a:p>
        </p:txBody>
      </p:sp>
    </p:spTree>
    <p:extLst>
      <p:ext uri="{BB962C8B-B14F-4D97-AF65-F5344CB8AC3E}">
        <p14:creationId xmlns:p14="http://schemas.microsoft.com/office/powerpoint/2010/main" val="38490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6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1095</Words>
  <Application>Microsoft Macintosh PowerPoint</Application>
  <PresentationFormat>Widescreen</PresentationFormat>
  <Paragraphs>140</Paragraphs>
  <Slides>14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Arial</vt:lpstr>
      <vt:lpstr>Avenir Book</vt:lpstr>
      <vt:lpstr>Calibri</vt:lpstr>
      <vt:lpstr>Calibri Light</vt:lpstr>
      <vt:lpstr>Cambria</vt:lpstr>
      <vt:lpstr>Georgia</vt:lpstr>
      <vt:lpstr>Symbol</vt:lpstr>
      <vt:lpstr>Times New Roman</vt:lpstr>
      <vt:lpstr>Tema di Office</vt:lpstr>
      <vt:lpstr>PANDORA: Measuring β-decays in plasmas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 Mascali</dc:creator>
  <cp:lastModifiedBy>David Mascali</cp:lastModifiedBy>
  <cp:revision>16</cp:revision>
  <dcterms:created xsi:type="dcterms:W3CDTF">2019-10-29T08:58:33Z</dcterms:created>
  <dcterms:modified xsi:type="dcterms:W3CDTF">2019-10-30T14:04:44Z</dcterms:modified>
</cp:coreProperties>
</file>