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8" r:id="rId2"/>
    <p:sldId id="286" r:id="rId3"/>
    <p:sldId id="303" r:id="rId4"/>
    <p:sldId id="263" r:id="rId5"/>
    <p:sldId id="287" r:id="rId6"/>
    <p:sldId id="304" r:id="rId7"/>
    <p:sldId id="306" r:id="rId8"/>
    <p:sldId id="30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3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DA8E03-A91C-4353-9EE0-01FA23425576}" type="doc">
      <dgm:prSet loTypeId="urn:microsoft.com/office/officeart/2005/8/layout/hProcess9" loCatId="process" qsTypeId="urn:microsoft.com/office/officeart/2005/8/quickstyle/simple5" qsCatId="simple" csTypeId="urn:microsoft.com/office/officeart/2005/8/colors/colorful5" csCatId="colorful" phldr="1"/>
      <dgm:spPr/>
    </dgm:pt>
    <dgm:pt modelId="{F5C24CDD-E3FF-4851-8B9B-7D24E4FD1C41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1.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Scegliere il tema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5A89A1-67B7-4D81-9D65-B6CD86BA0390}" type="parTrans" cxnId="{75818FE7-D3BD-4DBB-A8D2-22CEF8521299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DBF8D2C-A045-4215-A396-6883A53DA8BF}" type="sibTrans" cxnId="{75818FE7-D3BD-4DBB-A8D2-22CEF8521299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15E64A-3C70-4042-88B6-71E19114EF83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3.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Individuare i partecipanti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12CEB0-1936-431B-A2F9-12C2A6B6CE8B}" type="parTrans" cxnId="{B322B411-2F89-4F5D-9E4E-36C140F83E99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75E499-27B5-4BBD-A3C0-63E49327ED49}" type="sibTrans" cxnId="{B322B411-2F89-4F5D-9E4E-36C140F83E99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EE771B-DE5E-43C2-9CF8-2AA29EAE592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4.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Costruire il team di facilitazione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21B12D-7FC6-49D1-8829-BF9E0DAB991C}" type="parTrans" cxnId="{42F4B823-CAAB-4E07-85C5-37A2827DF7B2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AF463B-DA5C-44DC-B653-F90576E04BD7}" type="sibTrans" cxnId="{42F4B823-CAAB-4E07-85C5-37A2827DF7B2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B754FE-AC24-4B54-9CD0-41FFBDF9C1A3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6. </a:t>
          </a:r>
        </a:p>
        <a:p>
          <a:r>
            <a:rPr lang="it-IT" sz="1800" b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Realizzare </a:t>
          </a:r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gli incontri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EA70FE8-F4F4-47C0-8514-2128648B6FBE}" type="parTrans" cxnId="{58EFC9B9-187F-47F6-B6C1-33B146A0E5C2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4AAABC-69E2-4CF9-AFEA-CC659AB280C3}" type="sibTrans" cxnId="{58EFC9B9-187F-47F6-B6C1-33B146A0E5C2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010D22-9D69-4C0B-841A-B152B914FC37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7.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Valorizzare i risultati.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AA22F1-AD23-4A0A-B970-A0D18A98A375}" type="parTrans" cxnId="{5A62919D-E4AF-43AD-A6F8-688C4104D5BA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9FD5DA-BB60-4C36-A165-1759BBC0F7BA}" type="sibTrans" cxnId="{5A62919D-E4AF-43AD-A6F8-688C4104D5BA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CD870F-4E31-477B-AA81-5A2EDCEA3C66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5.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Avviare il Laboratorio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44DD0A4-1DEB-45B0-97E9-0849AFA7DDE3}" type="parTrans" cxnId="{0A1596CD-5E32-426D-B8B4-6877413CD02B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7C2A2A-B4FA-4CB0-8E12-CC2551FBECE8}" type="sibTrans" cxnId="{0A1596CD-5E32-426D-B8B4-6877413CD02B}">
      <dgm:prSet/>
      <dgm:spPr/>
      <dgm:t>
        <a:bodyPr/>
        <a:lstStyle/>
        <a:p>
          <a:endParaRPr lang="en-GB" sz="1800" b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87EE4D1-34D9-46DC-8EB4-29B4BF420545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2. </a:t>
          </a:r>
        </a:p>
        <a:p>
          <a:r>
            <a:rPr lang="it-IT" sz="18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Comunicare il progetto</a:t>
          </a:r>
          <a:endParaRPr lang="en-GB" sz="1800" b="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F5AD30-05E6-43E5-895F-AB9AB267EBAE}" type="parTrans" cxnId="{B42209A1-4B5E-45B3-8DF7-72B53B60FC96}">
      <dgm:prSet/>
      <dgm:spPr/>
      <dgm:t>
        <a:bodyPr/>
        <a:lstStyle/>
        <a:p>
          <a:endParaRPr lang="it-IT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94290C-D055-4778-8DDD-7DD23DFE0C52}" type="sibTrans" cxnId="{B42209A1-4B5E-45B3-8DF7-72B53B60FC96}">
      <dgm:prSet/>
      <dgm:spPr/>
      <dgm:t>
        <a:bodyPr/>
        <a:lstStyle/>
        <a:p>
          <a:endParaRPr lang="it-IT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84EA3B-038E-4538-B5D9-C3B989995BFE}" type="pres">
      <dgm:prSet presAssocID="{1EDA8E03-A91C-4353-9EE0-01FA23425576}" presName="CompostProcess" presStyleCnt="0">
        <dgm:presLayoutVars>
          <dgm:dir/>
          <dgm:resizeHandles val="exact"/>
        </dgm:presLayoutVars>
      </dgm:prSet>
      <dgm:spPr/>
    </dgm:pt>
    <dgm:pt modelId="{D8F1AC04-78C2-40EC-A322-75FACD811961}" type="pres">
      <dgm:prSet presAssocID="{1EDA8E03-A91C-4353-9EE0-01FA23425576}" presName="arrow" presStyleLbl="bgShp" presStyleIdx="0" presStyleCn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rgbClr val="002060"/>
          </a:solidFill>
        </a:ln>
      </dgm:spPr>
    </dgm:pt>
    <dgm:pt modelId="{8763DA0E-3DB7-4D36-B1E9-29B01071380E}" type="pres">
      <dgm:prSet presAssocID="{1EDA8E03-A91C-4353-9EE0-01FA23425576}" presName="linearProcess" presStyleCnt="0"/>
      <dgm:spPr/>
    </dgm:pt>
    <dgm:pt modelId="{98779F04-7B6E-4817-83A3-37F157016165}" type="pres">
      <dgm:prSet presAssocID="{F5C24CDD-E3FF-4851-8B9B-7D24E4FD1C41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FE4C1-6DDF-4C9F-91A7-ECE7AA913DE8}" type="pres">
      <dgm:prSet presAssocID="{1DBF8D2C-A045-4215-A396-6883A53DA8BF}" presName="sibTrans" presStyleCnt="0"/>
      <dgm:spPr/>
    </dgm:pt>
    <dgm:pt modelId="{AF07F534-8081-41D5-A5FF-5A9706703B85}" type="pres">
      <dgm:prSet presAssocID="{287EE4D1-34D9-46DC-8EB4-29B4BF420545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D5C96-024F-4AA7-9461-FA86DF95712D}" type="pres">
      <dgm:prSet presAssocID="{1C94290C-D055-4778-8DDD-7DD23DFE0C52}" presName="sibTrans" presStyleCnt="0"/>
      <dgm:spPr/>
    </dgm:pt>
    <dgm:pt modelId="{8F33874C-63F5-4B54-AC80-231A255BDAE5}" type="pres">
      <dgm:prSet presAssocID="{B215E64A-3C70-4042-88B6-71E19114EF83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A0646-A414-4F7E-BB49-370A33CD00FC}" type="pres">
      <dgm:prSet presAssocID="{7475E499-27B5-4BBD-A3C0-63E49327ED49}" presName="sibTrans" presStyleCnt="0"/>
      <dgm:spPr/>
    </dgm:pt>
    <dgm:pt modelId="{2578B85B-09F9-4D96-B9F3-3F9E9123C2EA}" type="pres">
      <dgm:prSet presAssocID="{09EE771B-DE5E-43C2-9CF8-2AA29EAE5924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5E83A-6BC8-4823-8D22-300A545E6167}" type="pres">
      <dgm:prSet presAssocID="{6EAF463B-DA5C-44DC-B653-F90576E04BD7}" presName="sibTrans" presStyleCnt="0"/>
      <dgm:spPr/>
    </dgm:pt>
    <dgm:pt modelId="{835221F9-76E3-4E69-9946-B8A03EAB6763}" type="pres">
      <dgm:prSet presAssocID="{F4CD870F-4E31-477B-AA81-5A2EDCEA3C66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26AE-C70A-49D8-BF30-7D5E8998A12E}" type="pres">
      <dgm:prSet presAssocID="{F37C2A2A-B4FA-4CB0-8E12-CC2551FBECE8}" presName="sibTrans" presStyleCnt="0"/>
      <dgm:spPr/>
    </dgm:pt>
    <dgm:pt modelId="{0AAC725C-D8D9-4ADB-B210-CD2ACEA5FDED}" type="pres">
      <dgm:prSet presAssocID="{36B754FE-AC24-4B54-9CD0-41FFBDF9C1A3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098ED-7B7B-4954-9DAD-C23A2D0930FC}" type="pres">
      <dgm:prSet presAssocID="{474AAABC-69E2-4CF9-AFEA-CC659AB280C3}" presName="sibTrans" presStyleCnt="0"/>
      <dgm:spPr/>
    </dgm:pt>
    <dgm:pt modelId="{71C1E14D-2A17-4BE7-87CC-46ED4A2AC8D3}" type="pres">
      <dgm:prSet presAssocID="{F7010D22-9D69-4C0B-841A-B152B914FC37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2209A1-4B5E-45B3-8DF7-72B53B60FC96}" srcId="{1EDA8E03-A91C-4353-9EE0-01FA23425576}" destId="{287EE4D1-34D9-46DC-8EB4-29B4BF420545}" srcOrd="1" destOrd="0" parTransId="{4CF5AD30-05E6-43E5-895F-AB9AB267EBAE}" sibTransId="{1C94290C-D055-4778-8DDD-7DD23DFE0C52}"/>
    <dgm:cxn modelId="{B3C9D71D-BE46-4DD9-97CB-DF47FDB6BC27}" type="presOf" srcId="{F5C24CDD-E3FF-4851-8B9B-7D24E4FD1C41}" destId="{98779F04-7B6E-4817-83A3-37F157016165}" srcOrd="0" destOrd="0" presId="urn:microsoft.com/office/officeart/2005/8/layout/hProcess9"/>
    <dgm:cxn modelId="{0A725467-482D-4794-B544-D1B893B4CAE8}" type="presOf" srcId="{36B754FE-AC24-4B54-9CD0-41FFBDF9C1A3}" destId="{0AAC725C-D8D9-4ADB-B210-CD2ACEA5FDED}" srcOrd="0" destOrd="0" presId="urn:microsoft.com/office/officeart/2005/8/layout/hProcess9"/>
    <dgm:cxn modelId="{5A62919D-E4AF-43AD-A6F8-688C4104D5BA}" srcId="{1EDA8E03-A91C-4353-9EE0-01FA23425576}" destId="{F7010D22-9D69-4C0B-841A-B152B914FC37}" srcOrd="6" destOrd="0" parTransId="{7CAA22F1-AD23-4A0A-B970-A0D18A98A375}" sibTransId="{0C9FD5DA-BB60-4C36-A165-1759BBC0F7BA}"/>
    <dgm:cxn modelId="{AE89407E-293C-46BC-9579-B8CB9B01A7C9}" type="presOf" srcId="{F4CD870F-4E31-477B-AA81-5A2EDCEA3C66}" destId="{835221F9-76E3-4E69-9946-B8A03EAB6763}" srcOrd="0" destOrd="0" presId="urn:microsoft.com/office/officeart/2005/8/layout/hProcess9"/>
    <dgm:cxn modelId="{8B155CC6-F3BE-4AAB-B6CD-F25F1464746D}" type="presOf" srcId="{1EDA8E03-A91C-4353-9EE0-01FA23425576}" destId="{F484EA3B-038E-4538-B5D9-C3B989995BFE}" srcOrd="0" destOrd="0" presId="urn:microsoft.com/office/officeart/2005/8/layout/hProcess9"/>
    <dgm:cxn modelId="{BD40B285-E5C8-4858-87EE-F355A7A74A4D}" type="presOf" srcId="{287EE4D1-34D9-46DC-8EB4-29B4BF420545}" destId="{AF07F534-8081-41D5-A5FF-5A9706703B85}" srcOrd="0" destOrd="0" presId="urn:microsoft.com/office/officeart/2005/8/layout/hProcess9"/>
    <dgm:cxn modelId="{49FBDE5D-35C9-44EC-958D-D768F17D133F}" type="presOf" srcId="{09EE771B-DE5E-43C2-9CF8-2AA29EAE5924}" destId="{2578B85B-09F9-4D96-B9F3-3F9E9123C2EA}" srcOrd="0" destOrd="0" presId="urn:microsoft.com/office/officeart/2005/8/layout/hProcess9"/>
    <dgm:cxn modelId="{2E098294-3B4B-4CA4-801D-CCF9A4F98416}" type="presOf" srcId="{B215E64A-3C70-4042-88B6-71E19114EF83}" destId="{8F33874C-63F5-4B54-AC80-231A255BDAE5}" srcOrd="0" destOrd="0" presId="urn:microsoft.com/office/officeart/2005/8/layout/hProcess9"/>
    <dgm:cxn modelId="{42F4B823-CAAB-4E07-85C5-37A2827DF7B2}" srcId="{1EDA8E03-A91C-4353-9EE0-01FA23425576}" destId="{09EE771B-DE5E-43C2-9CF8-2AA29EAE5924}" srcOrd="3" destOrd="0" parTransId="{2521B12D-7FC6-49D1-8829-BF9E0DAB991C}" sibTransId="{6EAF463B-DA5C-44DC-B653-F90576E04BD7}"/>
    <dgm:cxn modelId="{58EFC9B9-187F-47F6-B6C1-33B146A0E5C2}" srcId="{1EDA8E03-A91C-4353-9EE0-01FA23425576}" destId="{36B754FE-AC24-4B54-9CD0-41FFBDF9C1A3}" srcOrd="5" destOrd="0" parTransId="{0EA70FE8-F4F4-47C0-8514-2128648B6FBE}" sibTransId="{474AAABC-69E2-4CF9-AFEA-CC659AB280C3}"/>
    <dgm:cxn modelId="{36B27247-D128-41C2-BE91-7445D0190558}" type="presOf" srcId="{F7010D22-9D69-4C0B-841A-B152B914FC37}" destId="{71C1E14D-2A17-4BE7-87CC-46ED4A2AC8D3}" srcOrd="0" destOrd="0" presId="urn:microsoft.com/office/officeart/2005/8/layout/hProcess9"/>
    <dgm:cxn modelId="{0A1596CD-5E32-426D-B8B4-6877413CD02B}" srcId="{1EDA8E03-A91C-4353-9EE0-01FA23425576}" destId="{F4CD870F-4E31-477B-AA81-5A2EDCEA3C66}" srcOrd="4" destOrd="0" parTransId="{E44DD0A4-1DEB-45B0-97E9-0849AFA7DDE3}" sibTransId="{F37C2A2A-B4FA-4CB0-8E12-CC2551FBECE8}"/>
    <dgm:cxn modelId="{B322B411-2F89-4F5D-9E4E-36C140F83E99}" srcId="{1EDA8E03-A91C-4353-9EE0-01FA23425576}" destId="{B215E64A-3C70-4042-88B6-71E19114EF83}" srcOrd="2" destOrd="0" parTransId="{2E12CEB0-1936-431B-A2F9-12C2A6B6CE8B}" sibTransId="{7475E499-27B5-4BBD-A3C0-63E49327ED49}"/>
    <dgm:cxn modelId="{75818FE7-D3BD-4DBB-A8D2-22CEF8521299}" srcId="{1EDA8E03-A91C-4353-9EE0-01FA23425576}" destId="{F5C24CDD-E3FF-4851-8B9B-7D24E4FD1C41}" srcOrd="0" destOrd="0" parTransId="{D55A89A1-67B7-4D81-9D65-B6CD86BA0390}" sibTransId="{1DBF8D2C-A045-4215-A396-6883A53DA8BF}"/>
    <dgm:cxn modelId="{C687EE76-7BF1-4ED5-B15B-7E4AD5DDA444}" type="presParOf" srcId="{F484EA3B-038E-4538-B5D9-C3B989995BFE}" destId="{D8F1AC04-78C2-40EC-A322-75FACD811961}" srcOrd="0" destOrd="0" presId="urn:microsoft.com/office/officeart/2005/8/layout/hProcess9"/>
    <dgm:cxn modelId="{843A2839-64FA-4C2E-92A3-4C17933F5B4B}" type="presParOf" srcId="{F484EA3B-038E-4538-B5D9-C3B989995BFE}" destId="{8763DA0E-3DB7-4D36-B1E9-29B01071380E}" srcOrd="1" destOrd="0" presId="urn:microsoft.com/office/officeart/2005/8/layout/hProcess9"/>
    <dgm:cxn modelId="{DB9A5B33-5E4E-48D4-8D8C-F8A9FA8C5DC9}" type="presParOf" srcId="{8763DA0E-3DB7-4D36-B1E9-29B01071380E}" destId="{98779F04-7B6E-4817-83A3-37F157016165}" srcOrd="0" destOrd="0" presId="urn:microsoft.com/office/officeart/2005/8/layout/hProcess9"/>
    <dgm:cxn modelId="{A74E3550-23F4-4BEC-B8D1-44ADF8FFA2EE}" type="presParOf" srcId="{8763DA0E-3DB7-4D36-B1E9-29B01071380E}" destId="{45DFE4C1-6DDF-4C9F-91A7-ECE7AA913DE8}" srcOrd="1" destOrd="0" presId="urn:microsoft.com/office/officeart/2005/8/layout/hProcess9"/>
    <dgm:cxn modelId="{170C6B5E-9D5E-44BA-BD91-D62595E5C9CC}" type="presParOf" srcId="{8763DA0E-3DB7-4D36-B1E9-29B01071380E}" destId="{AF07F534-8081-41D5-A5FF-5A9706703B85}" srcOrd="2" destOrd="0" presId="urn:microsoft.com/office/officeart/2005/8/layout/hProcess9"/>
    <dgm:cxn modelId="{7842E29C-4F37-4993-9A98-8B7633159DBE}" type="presParOf" srcId="{8763DA0E-3DB7-4D36-B1E9-29B01071380E}" destId="{05DD5C96-024F-4AA7-9461-FA86DF95712D}" srcOrd="3" destOrd="0" presId="urn:microsoft.com/office/officeart/2005/8/layout/hProcess9"/>
    <dgm:cxn modelId="{B620CD70-C7B3-445D-B839-7082C75FB1FD}" type="presParOf" srcId="{8763DA0E-3DB7-4D36-B1E9-29B01071380E}" destId="{8F33874C-63F5-4B54-AC80-231A255BDAE5}" srcOrd="4" destOrd="0" presId="urn:microsoft.com/office/officeart/2005/8/layout/hProcess9"/>
    <dgm:cxn modelId="{6B71D68E-C9FC-458A-ABDB-8FC453E3A201}" type="presParOf" srcId="{8763DA0E-3DB7-4D36-B1E9-29B01071380E}" destId="{453A0646-A414-4F7E-BB49-370A33CD00FC}" srcOrd="5" destOrd="0" presId="urn:microsoft.com/office/officeart/2005/8/layout/hProcess9"/>
    <dgm:cxn modelId="{8A18794D-D198-4C86-BA1B-197BA429F870}" type="presParOf" srcId="{8763DA0E-3DB7-4D36-B1E9-29B01071380E}" destId="{2578B85B-09F9-4D96-B9F3-3F9E9123C2EA}" srcOrd="6" destOrd="0" presId="urn:microsoft.com/office/officeart/2005/8/layout/hProcess9"/>
    <dgm:cxn modelId="{7C448DCE-133F-4D93-BD36-97D2F93449F2}" type="presParOf" srcId="{8763DA0E-3DB7-4D36-B1E9-29B01071380E}" destId="{70E5E83A-6BC8-4823-8D22-300A545E6167}" srcOrd="7" destOrd="0" presId="urn:microsoft.com/office/officeart/2005/8/layout/hProcess9"/>
    <dgm:cxn modelId="{76BBDB44-63EF-4F00-AFAD-34789B9E02C6}" type="presParOf" srcId="{8763DA0E-3DB7-4D36-B1E9-29B01071380E}" destId="{835221F9-76E3-4E69-9946-B8A03EAB6763}" srcOrd="8" destOrd="0" presId="urn:microsoft.com/office/officeart/2005/8/layout/hProcess9"/>
    <dgm:cxn modelId="{37133447-B415-4D4B-9DA7-27737C7A9EFD}" type="presParOf" srcId="{8763DA0E-3DB7-4D36-B1E9-29B01071380E}" destId="{F45726AE-C70A-49D8-BF30-7D5E8998A12E}" srcOrd="9" destOrd="0" presId="urn:microsoft.com/office/officeart/2005/8/layout/hProcess9"/>
    <dgm:cxn modelId="{0EECB5FB-4C97-48DF-8A0D-E1B5A051C33C}" type="presParOf" srcId="{8763DA0E-3DB7-4D36-B1E9-29B01071380E}" destId="{0AAC725C-D8D9-4ADB-B210-CD2ACEA5FDED}" srcOrd="10" destOrd="0" presId="urn:microsoft.com/office/officeart/2005/8/layout/hProcess9"/>
    <dgm:cxn modelId="{D0D3A254-57C7-4A36-BB77-EE5A3CD9E031}" type="presParOf" srcId="{8763DA0E-3DB7-4D36-B1E9-29B01071380E}" destId="{318098ED-7B7B-4954-9DAD-C23A2D0930FC}" srcOrd="11" destOrd="0" presId="urn:microsoft.com/office/officeart/2005/8/layout/hProcess9"/>
    <dgm:cxn modelId="{687BDA55-988E-42B1-A779-46CAB21AD752}" type="presParOf" srcId="{8763DA0E-3DB7-4D36-B1E9-29B01071380E}" destId="{71C1E14D-2A17-4BE7-87CC-46ED4A2AC8D3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1AC04-78C2-40EC-A322-75FACD811961}">
      <dsp:nvSpPr>
        <dsp:cNvPr id="0" name=""/>
        <dsp:cNvSpPr/>
      </dsp:nvSpPr>
      <dsp:spPr>
        <a:xfrm>
          <a:off x="687797" y="0"/>
          <a:ext cx="7795038" cy="3799642"/>
        </a:xfrm>
        <a:prstGeom prst="rightArrow">
          <a:avLst/>
        </a:prstGeom>
        <a:solidFill>
          <a:schemeClr val="bg1"/>
        </a:solidFill>
        <a:ln>
          <a:solidFill>
            <a:srgbClr val="002060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98779F04-7B6E-4817-83A3-37F157016165}">
      <dsp:nvSpPr>
        <dsp:cNvPr id="0" name=""/>
        <dsp:cNvSpPr/>
      </dsp:nvSpPr>
      <dsp:spPr>
        <a:xfrm>
          <a:off x="1791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1.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Scegliere il tema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728" y="1195829"/>
        <a:ext cx="1034007" cy="1407982"/>
      </dsp:txXfrm>
    </dsp:sp>
    <dsp:sp modelId="{AF07F534-8081-41D5-A5FF-5A9706703B85}">
      <dsp:nvSpPr>
        <dsp:cNvPr id="0" name=""/>
        <dsp:cNvSpPr/>
      </dsp:nvSpPr>
      <dsp:spPr>
        <a:xfrm>
          <a:off x="1338652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2.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Comunicare il progetto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94589" y="1195829"/>
        <a:ext cx="1034007" cy="1407982"/>
      </dsp:txXfrm>
    </dsp:sp>
    <dsp:sp modelId="{8F33874C-63F5-4B54-AC80-231A255BDAE5}">
      <dsp:nvSpPr>
        <dsp:cNvPr id="0" name=""/>
        <dsp:cNvSpPr/>
      </dsp:nvSpPr>
      <dsp:spPr>
        <a:xfrm>
          <a:off x="2675514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3.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Individuare i partecipanti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31451" y="1195829"/>
        <a:ext cx="1034007" cy="1407982"/>
      </dsp:txXfrm>
    </dsp:sp>
    <dsp:sp modelId="{2578B85B-09F9-4D96-B9F3-3F9E9123C2EA}">
      <dsp:nvSpPr>
        <dsp:cNvPr id="0" name=""/>
        <dsp:cNvSpPr/>
      </dsp:nvSpPr>
      <dsp:spPr>
        <a:xfrm>
          <a:off x="4012375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4.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Costruire il team di facilitazione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68312" y="1195829"/>
        <a:ext cx="1034007" cy="1407982"/>
      </dsp:txXfrm>
    </dsp:sp>
    <dsp:sp modelId="{835221F9-76E3-4E69-9946-B8A03EAB6763}">
      <dsp:nvSpPr>
        <dsp:cNvPr id="0" name=""/>
        <dsp:cNvSpPr/>
      </dsp:nvSpPr>
      <dsp:spPr>
        <a:xfrm>
          <a:off x="5349237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5.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Avviare il Laboratorio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05174" y="1195829"/>
        <a:ext cx="1034007" cy="1407982"/>
      </dsp:txXfrm>
    </dsp:sp>
    <dsp:sp modelId="{0AAC725C-D8D9-4ADB-B210-CD2ACEA5FDED}">
      <dsp:nvSpPr>
        <dsp:cNvPr id="0" name=""/>
        <dsp:cNvSpPr/>
      </dsp:nvSpPr>
      <dsp:spPr>
        <a:xfrm>
          <a:off x="6686098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6.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Realizzare </a:t>
          </a: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gli incontri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42035" y="1195829"/>
        <a:ext cx="1034007" cy="1407982"/>
      </dsp:txXfrm>
    </dsp:sp>
    <dsp:sp modelId="{71C1E14D-2A17-4BE7-87CC-46ED4A2AC8D3}">
      <dsp:nvSpPr>
        <dsp:cNvPr id="0" name=""/>
        <dsp:cNvSpPr/>
      </dsp:nvSpPr>
      <dsp:spPr>
        <a:xfrm>
          <a:off x="8022960" y="1139892"/>
          <a:ext cx="1145881" cy="1519856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7.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rPr>
            <a:t>Valorizzare i risultati.</a:t>
          </a:r>
          <a:endParaRPr lang="en-GB" sz="1800" b="0" kern="1200" dirty="0">
            <a:solidFill>
              <a:srgbClr val="00206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078897" y="1195829"/>
        <a:ext cx="1034007" cy="140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21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91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5664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268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6757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772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58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16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50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12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68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67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9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25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65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27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E947-95A9-4D4B-9911-F8AF06FF5071}" type="datetimeFigureOut">
              <a:rPr lang="it-IT" smtClean="0"/>
              <a:t>16/10/19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0E672A-9328-47CE-AE40-9F3880E971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48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53B423E-D3E8-49D2-BB97-9333473CCC73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67" y="6293907"/>
            <a:ext cx="3325187" cy="423961"/>
          </a:xfrm>
          <a:prstGeom prst="rect">
            <a:avLst/>
          </a:prstGeom>
          <a:noFill/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F473FA31-641A-4CAA-B717-A58F8BE6827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26" y="1037230"/>
            <a:ext cx="6796585" cy="42444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653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xmlns="" id="{1D4A5BCC-65A3-408F-8370-8536D7E1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001650" cy="6187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</a:rPr>
              <a:t>PRESENTAZIONE E OBIETTIVI</a:t>
            </a:r>
          </a:p>
        </p:txBody>
      </p:sp>
      <p:sp>
        <p:nvSpPr>
          <p:cNvPr id="22" name="CasellaDiTesto 1">
            <a:extLst>
              <a:ext uri="{FF2B5EF4-FFF2-40B4-BE49-F238E27FC236}">
                <a16:creationId xmlns:a16="http://schemas.microsoft.com/office/drawing/2014/main" xmlns="" id="{08EC3583-9A19-4F99-A64F-8B017ABF019E}"/>
              </a:ext>
            </a:extLst>
          </p:cNvPr>
          <p:cNvSpPr txBox="1"/>
          <p:nvPr/>
        </p:nvSpPr>
        <p:spPr>
          <a:xfrm>
            <a:off x="493206" y="1325981"/>
            <a:ext cx="8991988" cy="3819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200" dirty="0" err="1">
                <a:solidFill>
                  <a:srgbClr val="002060"/>
                </a:solidFill>
              </a:rPr>
              <a:t>Gli</a:t>
            </a:r>
            <a:r>
              <a:rPr lang="en-US" sz="2200" dirty="0">
                <a:solidFill>
                  <a:srgbClr val="002060"/>
                </a:solidFill>
              </a:rPr>
              <a:t> Smart LAB </a:t>
            </a:r>
            <a:r>
              <a:rPr lang="en-US" sz="2200" dirty="0" err="1">
                <a:solidFill>
                  <a:srgbClr val="002060"/>
                </a:solidFill>
              </a:rPr>
              <a:t>rappresentano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l’evoluzione</a:t>
            </a:r>
            <a:r>
              <a:rPr lang="en-US" sz="2200" dirty="0">
                <a:solidFill>
                  <a:srgbClr val="002060"/>
                </a:solidFill>
              </a:rPr>
              <a:t> del </a:t>
            </a:r>
            <a:r>
              <a:rPr lang="en-US" sz="2200" dirty="0" err="1">
                <a:solidFill>
                  <a:srgbClr val="002060"/>
                </a:solidFill>
              </a:rPr>
              <a:t>modello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dei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Circoli</a:t>
            </a:r>
            <a:r>
              <a:rPr lang="en-US" sz="2200" dirty="0">
                <a:solidFill>
                  <a:srgbClr val="002060"/>
                </a:solidFill>
              </a:rPr>
              <a:t> di </a:t>
            </a:r>
            <a:r>
              <a:rPr lang="en-US" sz="2200" dirty="0" err="1">
                <a:solidFill>
                  <a:srgbClr val="002060"/>
                </a:solidFill>
              </a:rPr>
              <a:t>ascolto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organizzativo</a:t>
            </a:r>
            <a:r>
              <a:rPr lang="en-US" sz="2200" dirty="0">
                <a:solidFill>
                  <a:srgbClr val="002060"/>
                </a:solidFill>
              </a:rPr>
              <a:t> e </a:t>
            </a:r>
            <a:r>
              <a:rPr lang="en-US" sz="2200" dirty="0" err="1">
                <a:solidFill>
                  <a:srgbClr val="002060"/>
                </a:solidFill>
              </a:rPr>
              <a:t>rientrano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nel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percorso</a:t>
            </a:r>
            <a:r>
              <a:rPr lang="en-US" sz="2200" dirty="0">
                <a:solidFill>
                  <a:srgbClr val="002060"/>
                </a:solidFill>
              </a:rPr>
              <a:t> “Per…</a:t>
            </a:r>
            <a:r>
              <a:rPr lang="en-US" sz="2200" dirty="0" err="1">
                <a:solidFill>
                  <a:srgbClr val="002060"/>
                </a:solidFill>
              </a:rPr>
              <a:t>corsi</a:t>
            </a:r>
            <a:r>
              <a:rPr lang="en-US" sz="2200" dirty="0">
                <a:solidFill>
                  <a:srgbClr val="002060"/>
                </a:solidFill>
              </a:rPr>
              <a:t> di </a:t>
            </a:r>
            <a:r>
              <a:rPr lang="en-US" sz="2200" dirty="0" err="1">
                <a:solidFill>
                  <a:srgbClr val="002060"/>
                </a:solidFill>
              </a:rPr>
              <a:t>benessere</a:t>
            </a:r>
            <a:r>
              <a:rPr lang="en-US" sz="2200" dirty="0">
                <a:solidFill>
                  <a:srgbClr val="002060"/>
                </a:solidFill>
              </a:rPr>
              <a:t>”, </a:t>
            </a:r>
            <a:r>
              <a:rPr lang="en-US" sz="2200" dirty="0" err="1">
                <a:solidFill>
                  <a:srgbClr val="002060"/>
                </a:solidFill>
              </a:rPr>
              <a:t>realizzato</a:t>
            </a:r>
            <a:r>
              <a:rPr lang="en-US" sz="2200" dirty="0">
                <a:solidFill>
                  <a:srgbClr val="002060"/>
                </a:solidFill>
              </a:rPr>
              <a:t> in </a:t>
            </a:r>
            <a:r>
              <a:rPr lang="en-US" sz="2200" dirty="0" err="1">
                <a:solidFill>
                  <a:srgbClr val="002060"/>
                </a:solidFill>
              </a:rPr>
              <a:t>azione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congiunta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dalla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Consigliera</a:t>
            </a:r>
            <a:r>
              <a:rPr lang="en-US" sz="2200" dirty="0">
                <a:solidFill>
                  <a:srgbClr val="002060"/>
                </a:solidFill>
              </a:rPr>
              <a:t> di fiducia </a:t>
            </a:r>
            <a:r>
              <a:rPr lang="en-US" sz="2200" dirty="0" err="1">
                <a:solidFill>
                  <a:srgbClr val="002060"/>
                </a:solidFill>
              </a:rPr>
              <a:t>dell’Istituto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nazionale</a:t>
            </a:r>
            <a:r>
              <a:rPr lang="en-US" sz="2200" dirty="0">
                <a:solidFill>
                  <a:srgbClr val="002060"/>
                </a:solidFill>
              </a:rPr>
              <a:t> di </a:t>
            </a:r>
            <a:r>
              <a:rPr lang="en-US" sz="2200" dirty="0" err="1">
                <a:solidFill>
                  <a:srgbClr val="002060"/>
                </a:solidFill>
              </a:rPr>
              <a:t>fisica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nucleare</a:t>
            </a:r>
            <a:r>
              <a:rPr lang="en-US" sz="2200" dirty="0">
                <a:solidFill>
                  <a:srgbClr val="002060"/>
                </a:solidFill>
              </a:rPr>
              <a:t> e dal </a:t>
            </a:r>
            <a:r>
              <a:rPr lang="en-US" sz="2200" dirty="0" err="1">
                <a:solidFill>
                  <a:srgbClr val="002060"/>
                </a:solidFill>
              </a:rPr>
              <a:t>Comitato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unico</a:t>
            </a:r>
            <a:r>
              <a:rPr lang="en-US" sz="2200" dirty="0">
                <a:solidFill>
                  <a:srgbClr val="002060"/>
                </a:solidFill>
              </a:rPr>
              <a:t> di </a:t>
            </a:r>
            <a:r>
              <a:rPr lang="en-US" sz="2200" dirty="0" err="1">
                <a:solidFill>
                  <a:srgbClr val="002060"/>
                </a:solidFill>
              </a:rPr>
              <a:t>garanzia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err="1">
                <a:solidFill>
                  <a:srgbClr val="002060"/>
                </a:solidFill>
              </a:rPr>
              <a:t>dell’Istituto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200" dirty="0">
              <a:solidFill>
                <a:srgbClr val="002060"/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200" dirty="0" err="1">
                <a:solidFill>
                  <a:srgbClr val="C00000"/>
                </a:solidFill>
              </a:rPr>
              <a:t>L’obiettivo</a:t>
            </a:r>
            <a:r>
              <a:rPr lang="en-US" sz="2200" dirty="0">
                <a:solidFill>
                  <a:srgbClr val="C00000"/>
                </a:solidFill>
              </a:rPr>
              <a:t> è </a:t>
            </a:r>
            <a:r>
              <a:rPr lang="en-US" sz="2200" dirty="0" err="1">
                <a:solidFill>
                  <a:srgbClr val="C00000"/>
                </a:solidFill>
              </a:rPr>
              <a:t>diffondere</a:t>
            </a:r>
            <a:r>
              <a:rPr lang="en-US" sz="2200" dirty="0">
                <a:solidFill>
                  <a:srgbClr val="C00000"/>
                </a:solidFill>
              </a:rPr>
              <a:t> in </a:t>
            </a:r>
            <a:r>
              <a:rPr lang="en-US" sz="2200" dirty="0" err="1">
                <a:solidFill>
                  <a:srgbClr val="C00000"/>
                </a:solidFill>
              </a:rPr>
              <a:t>tutte</a:t>
            </a:r>
            <a:r>
              <a:rPr lang="en-US" sz="2200" dirty="0">
                <a:solidFill>
                  <a:srgbClr val="C00000"/>
                </a:solidFill>
              </a:rPr>
              <a:t> le </a:t>
            </a:r>
            <a:r>
              <a:rPr lang="en-US" sz="2200" dirty="0" err="1">
                <a:solidFill>
                  <a:srgbClr val="C00000"/>
                </a:solidFill>
              </a:rPr>
              <a:t>sedi</a:t>
            </a:r>
            <a:r>
              <a:rPr lang="en-US" sz="2200" dirty="0">
                <a:solidFill>
                  <a:srgbClr val="C00000"/>
                </a:solidFill>
              </a:rPr>
              <a:t> INFN </a:t>
            </a:r>
            <a:r>
              <a:rPr lang="en-US" sz="2200" dirty="0" err="1">
                <a:solidFill>
                  <a:srgbClr val="C00000"/>
                </a:solidFill>
              </a:rPr>
              <a:t>nuove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modalità</a:t>
            </a:r>
            <a:r>
              <a:rPr lang="en-US" sz="2200" dirty="0">
                <a:solidFill>
                  <a:srgbClr val="C00000"/>
                </a:solidFill>
              </a:rPr>
              <a:t> di </a:t>
            </a:r>
            <a:r>
              <a:rPr lang="en-US" sz="2200" dirty="0" err="1">
                <a:solidFill>
                  <a:srgbClr val="C00000"/>
                </a:solidFill>
              </a:rPr>
              <a:t>lavoro</a:t>
            </a:r>
            <a:r>
              <a:rPr lang="en-US" sz="2200" dirty="0">
                <a:solidFill>
                  <a:srgbClr val="C00000"/>
                </a:solidFill>
              </a:rPr>
              <a:t>, </a:t>
            </a:r>
            <a:r>
              <a:rPr lang="en-US" sz="2200" dirty="0" err="1">
                <a:solidFill>
                  <a:srgbClr val="C00000"/>
                </a:solidFill>
              </a:rPr>
              <a:t>che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coinvolgano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maggiormente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i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dipendenti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nell’elaborazione</a:t>
            </a:r>
            <a:r>
              <a:rPr lang="en-US" sz="2200" dirty="0">
                <a:solidFill>
                  <a:srgbClr val="C00000"/>
                </a:solidFill>
              </a:rPr>
              <a:t> di </a:t>
            </a:r>
            <a:r>
              <a:rPr lang="en-US" sz="2200" dirty="0" err="1">
                <a:solidFill>
                  <a:srgbClr val="C00000"/>
                </a:solidFill>
              </a:rPr>
              <a:t>proposte</a:t>
            </a:r>
            <a:r>
              <a:rPr lang="en-US" sz="2200" dirty="0">
                <a:solidFill>
                  <a:srgbClr val="C00000"/>
                </a:solidFill>
              </a:rPr>
              <a:t> di </a:t>
            </a:r>
            <a:r>
              <a:rPr lang="en-US" sz="2200" dirty="0" err="1">
                <a:solidFill>
                  <a:srgbClr val="C00000"/>
                </a:solidFill>
              </a:rPr>
              <a:t>sviluppo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 err="1">
                <a:solidFill>
                  <a:srgbClr val="C00000"/>
                </a:solidFill>
              </a:rPr>
              <a:t>dell’organizzazione</a:t>
            </a:r>
            <a:r>
              <a:rPr lang="en-US" sz="22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76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xmlns="" id="{1D4A5BCC-65A3-408F-8370-8536D7E1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6187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</a:rPr>
              <a:t>APPROCCIO</a:t>
            </a:r>
          </a:p>
        </p:txBody>
      </p:sp>
      <p:sp>
        <p:nvSpPr>
          <p:cNvPr id="33" name="CasellaDiTesto 1">
            <a:extLst>
              <a:ext uri="{FF2B5EF4-FFF2-40B4-BE49-F238E27FC236}">
                <a16:creationId xmlns:a16="http://schemas.microsoft.com/office/drawing/2014/main" xmlns="" id="{C6873912-854D-4DAA-A293-0C1108838049}"/>
              </a:ext>
            </a:extLst>
          </p:cNvPr>
          <p:cNvSpPr txBox="1"/>
          <p:nvPr/>
        </p:nvSpPr>
        <p:spPr>
          <a:xfrm>
            <a:off x="581800" y="1542197"/>
            <a:ext cx="8596668" cy="221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200" dirty="0">
                <a:solidFill>
                  <a:srgbClr val="002060"/>
                </a:solidFill>
              </a:rPr>
              <a:t>Il progetto SMART LAB mette le </a:t>
            </a:r>
            <a:r>
              <a:rPr lang="it-IT" sz="2200" b="1" dirty="0">
                <a:solidFill>
                  <a:srgbClr val="002060"/>
                </a:solidFill>
              </a:rPr>
              <a:t>persone al centro dei processi di sviluppo organizzativo</a:t>
            </a:r>
            <a:r>
              <a:rPr lang="it-IT" sz="2200" dirty="0">
                <a:solidFill>
                  <a:srgbClr val="002060"/>
                </a:solidFill>
              </a:rPr>
              <a:t>, cercando di valorizzarne potenzialità e competenze. </a:t>
            </a:r>
          </a:p>
          <a:p>
            <a:endParaRPr lang="it-IT" sz="2200" dirty="0"/>
          </a:p>
          <a:p>
            <a:r>
              <a:rPr lang="it-IT" sz="2200" dirty="0">
                <a:solidFill>
                  <a:srgbClr val="C00000"/>
                </a:solidFill>
              </a:rPr>
              <a:t>Le parole chiave del progetto sono:</a:t>
            </a:r>
          </a:p>
          <a:p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E6DD4300-7DF0-4D75-9B30-10D2CD93F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90E672A-9328-47CE-AE40-9F3880E971FC}" type="slidenum">
              <a:rPr lang="en-US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3</a:t>
            </a:fld>
            <a:endParaRPr lang="en-US" b="1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xmlns="" id="{B9A5FCEF-722E-4B5A-9ACC-20615CD863FD}"/>
              </a:ext>
            </a:extLst>
          </p:cNvPr>
          <p:cNvSpPr/>
          <p:nvPr/>
        </p:nvSpPr>
        <p:spPr>
          <a:xfrm>
            <a:off x="996287" y="3452883"/>
            <a:ext cx="2169994" cy="968991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>
                <a:solidFill>
                  <a:srgbClr val="C49500"/>
                </a:solidFill>
              </a:rPr>
              <a:t>S</a:t>
            </a:r>
            <a:r>
              <a:rPr lang="it-IT" dirty="0">
                <a:solidFill>
                  <a:srgbClr val="002060"/>
                </a:solidFill>
              </a:rPr>
              <a:t>oluzioni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id="{B480668F-A441-445B-880D-837EE7E4E889}"/>
              </a:ext>
            </a:extLst>
          </p:cNvPr>
          <p:cNvSpPr/>
          <p:nvPr/>
        </p:nvSpPr>
        <p:spPr>
          <a:xfrm>
            <a:off x="3795137" y="3402820"/>
            <a:ext cx="2169994" cy="968991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>
                <a:solidFill>
                  <a:srgbClr val="C49500"/>
                </a:solidFill>
              </a:rPr>
              <a:t>M</a:t>
            </a:r>
            <a:r>
              <a:rPr lang="it-IT" dirty="0">
                <a:solidFill>
                  <a:srgbClr val="002060"/>
                </a:solidFill>
              </a:rPr>
              <a:t>iglioramento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id="{B55AFC3D-9AC5-4F0A-B8EE-896DCAA67F64}"/>
              </a:ext>
            </a:extLst>
          </p:cNvPr>
          <p:cNvSpPr/>
          <p:nvPr/>
        </p:nvSpPr>
        <p:spPr>
          <a:xfrm>
            <a:off x="6593987" y="3402820"/>
            <a:ext cx="2169994" cy="968991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>
                <a:solidFill>
                  <a:srgbClr val="C49500"/>
                </a:solidFill>
              </a:rPr>
              <a:t>A</a:t>
            </a:r>
            <a:r>
              <a:rPr lang="it-IT" dirty="0">
                <a:solidFill>
                  <a:srgbClr val="002060"/>
                </a:solidFill>
              </a:rPr>
              <a:t>ttività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xmlns="" id="{8D158F9F-261B-4EFC-BF08-CAC04AA0A5FD}"/>
              </a:ext>
            </a:extLst>
          </p:cNvPr>
          <p:cNvSpPr/>
          <p:nvPr/>
        </p:nvSpPr>
        <p:spPr>
          <a:xfrm>
            <a:off x="2572785" y="4694828"/>
            <a:ext cx="2169994" cy="968991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>
                <a:solidFill>
                  <a:srgbClr val="C49500"/>
                </a:solidFill>
              </a:rPr>
              <a:t>R</a:t>
            </a:r>
            <a:r>
              <a:rPr lang="it-IT" dirty="0">
                <a:solidFill>
                  <a:srgbClr val="002060"/>
                </a:solidFill>
              </a:rPr>
              <a:t>elazioni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xmlns="" id="{F21B71D6-078A-45F2-9287-A8E50B945D1D}"/>
              </a:ext>
            </a:extLst>
          </p:cNvPr>
          <p:cNvSpPr/>
          <p:nvPr/>
        </p:nvSpPr>
        <p:spPr>
          <a:xfrm>
            <a:off x="5508990" y="4665236"/>
            <a:ext cx="2169994" cy="968991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>
                <a:solidFill>
                  <a:srgbClr val="C49500"/>
                </a:solidFill>
              </a:rPr>
              <a:t>T</a:t>
            </a:r>
            <a:r>
              <a:rPr lang="it-IT" dirty="0">
                <a:solidFill>
                  <a:srgbClr val="002060"/>
                </a:solidFill>
              </a:rPr>
              <a:t>eam</a:t>
            </a:r>
          </a:p>
        </p:txBody>
      </p:sp>
    </p:spTree>
    <p:extLst>
      <p:ext uri="{BB962C8B-B14F-4D97-AF65-F5344CB8AC3E}">
        <p14:creationId xmlns:p14="http://schemas.microsoft.com/office/powerpoint/2010/main" val="384224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BAAA083F-BA99-4353-9108-65F759FD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z="1000" b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4</a:t>
            </a:fld>
            <a:endParaRPr lang="it-IT" sz="1000" b="1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873912-854D-4DAA-A293-0C1108838049}"/>
              </a:ext>
            </a:extLst>
          </p:cNvPr>
          <p:cNvSpPr txBox="1"/>
          <p:nvPr/>
        </p:nvSpPr>
        <p:spPr>
          <a:xfrm>
            <a:off x="605790" y="1325880"/>
            <a:ext cx="856550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600"/>
              </a:spcAft>
            </a:pPr>
            <a:r>
              <a:rPr lang="it-IT" sz="2200" dirty="0">
                <a:solidFill>
                  <a:srgbClr val="C00000"/>
                </a:solidFill>
              </a:rPr>
              <a:t>Gli Smart Lab sono un luogo e un metodo di incontro in cui le persone hanno l’occasione di condividere esperienze, analisi, ipotesi di miglioramento, progetti di sviluppo capaci di far aumentare il livello di partecipazione e favorire lo sviluppo di una nuova visione relazionale del lavoro, concorrendo al processo di sviluppo organizzativo delle singole sedi. </a:t>
            </a:r>
          </a:p>
          <a:p>
            <a:pPr lvl="1" algn="just">
              <a:spcAft>
                <a:spcPts val="600"/>
              </a:spcAft>
            </a:pPr>
            <a:endParaRPr lang="it-IT" sz="2200" dirty="0">
              <a:solidFill>
                <a:srgbClr val="C00000"/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it-IT" sz="2200" dirty="0">
                <a:solidFill>
                  <a:srgbClr val="002060"/>
                </a:solidFill>
              </a:rPr>
              <a:t>Si tratta di uno spazio in cui si costruiscono in maniera partecipata proposte concrete di miglioramento organizzativo</a:t>
            </a:r>
          </a:p>
        </p:txBody>
      </p:sp>
      <p:sp>
        <p:nvSpPr>
          <p:cNvPr id="9" name="Titolo 7">
            <a:extLst>
              <a:ext uri="{FF2B5EF4-FFF2-40B4-BE49-F238E27FC236}">
                <a16:creationId xmlns:a16="http://schemas.microsoft.com/office/drawing/2014/main" xmlns="" id="{1226E703-C750-4E3E-AD99-4D498F2A5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6187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</a:rPr>
              <a:t>IL MODELLO</a:t>
            </a:r>
          </a:p>
        </p:txBody>
      </p:sp>
    </p:spTree>
    <p:extLst>
      <p:ext uri="{BB962C8B-B14F-4D97-AF65-F5344CB8AC3E}">
        <p14:creationId xmlns:p14="http://schemas.microsoft.com/office/powerpoint/2010/main" val="329501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BAAA083F-BA99-4353-9108-65F759FD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z="1000" b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5</a:t>
            </a:fld>
            <a:endParaRPr lang="it-IT" sz="1000" b="1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C6873912-854D-4DAA-A293-0C1108838049}"/>
              </a:ext>
            </a:extLst>
          </p:cNvPr>
          <p:cNvSpPr txBox="1"/>
          <p:nvPr/>
        </p:nvSpPr>
        <p:spPr>
          <a:xfrm>
            <a:off x="605790" y="1325880"/>
            <a:ext cx="856550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600"/>
              </a:spcAft>
            </a:pPr>
            <a:r>
              <a:rPr lang="it-IT" sz="2200" dirty="0">
                <a:solidFill>
                  <a:srgbClr val="002060"/>
                </a:solidFill>
              </a:rPr>
              <a:t>Un Laboratorio è composto da persone (da 6 a 8) che lavorano in una sede INFN. I partecipanti si impegnano a prender parte a tutti gli incontri previsti dal percorso.  </a:t>
            </a:r>
          </a:p>
          <a:p>
            <a:pPr lvl="1" algn="just">
              <a:spcAft>
                <a:spcPts val="600"/>
              </a:spcAft>
            </a:pPr>
            <a:endParaRPr lang="it-IT" sz="2200" dirty="0">
              <a:solidFill>
                <a:srgbClr val="002060"/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it-IT" sz="2200" dirty="0">
                <a:solidFill>
                  <a:srgbClr val="C00000"/>
                </a:solidFill>
              </a:rPr>
              <a:t>Gli incontri sono in tutto 5, con durata variabile da 1 alle 3 ore a seconda del tema di riferimento. Ogni incontro ha delle finalità specifiche, obiettivi da raggiungere e degli output da realizzare. </a:t>
            </a:r>
          </a:p>
          <a:p>
            <a:pPr lvl="1" algn="just">
              <a:spcAft>
                <a:spcPts val="600"/>
              </a:spcAft>
            </a:pPr>
            <a:endParaRPr lang="it-IT" sz="2200" dirty="0">
              <a:solidFill>
                <a:srgbClr val="002060"/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it-IT" sz="2200" dirty="0">
                <a:solidFill>
                  <a:srgbClr val="002060"/>
                </a:solidFill>
              </a:rPr>
              <a:t>Un team di facilitazione, scelto tra i dipendenti della sede, è incaricato di accompagnare il Laboratorio in questo percorso. Il team si occuperà della conduzione delle riunioni.</a:t>
            </a:r>
          </a:p>
        </p:txBody>
      </p:sp>
      <p:sp>
        <p:nvSpPr>
          <p:cNvPr id="9" name="Titolo 7">
            <a:extLst>
              <a:ext uri="{FF2B5EF4-FFF2-40B4-BE49-F238E27FC236}">
                <a16:creationId xmlns:a16="http://schemas.microsoft.com/office/drawing/2014/main" xmlns="" id="{1226E703-C750-4E3E-AD99-4D498F2A5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191203" cy="6187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</a:rPr>
              <a:t>COME FUNZIONANO</a:t>
            </a:r>
          </a:p>
        </p:txBody>
      </p:sp>
    </p:spTree>
    <p:extLst>
      <p:ext uri="{BB962C8B-B14F-4D97-AF65-F5344CB8AC3E}">
        <p14:creationId xmlns:p14="http://schemas.microsoft.com/office/powerpoint/2010/main" val="138818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BAAA083F-BA99-4353-9108-65F759FD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672A-9328-47CE-AE40-9F3880E971FC}" type="slidenum">
              <a:rPr lang="it-IT" sz="1000" b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6</a:t>
            </a:fld>
            <a:endParaRPr lang="it-IT" sz="1000" b="1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itolo 7">
            <a:extLst>
              <a:ext uri="{FF2B5EF4-FFF2-40B4-BE49-F238E27FC236}">
                <a16:creationId xmlns:a16="http://schemas.microsoft.com/office/drawing/2014/main" xmlns="" id="{1226E703-C750-4E3E-AD99-4D498F2A5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191203" cy="6187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</a:rPr>
              <a:t>LE FASI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xmlns="" id="{1853F6F7-11D9-423E-A3BC-1E588A3D3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1565764"/>
              </p:ext>
            </p:extLst>
          </p:nvPr>
        </p:nvGraphicFramePr>
        <p:xfrm>
          <a:off x="103369" y="1529179"/>
          <a:ext cx="9170633" cy="3799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918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xmlns="" id="{6CC733CB-B27E-4A22-B15B-D69745D8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89432"/>
              </p:ext>
            </p:extLst>
          </p:nvPr>
        </p:nvGraphicFramePr>
        <p:xfrm>
          <a:off x="457084" y="418760"/>
          <a:ext cx="8937719" cy="6646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8272">
                  <a:extLst>
                    <a:ext uri="{9D8B030D-6E8A-4147-A177-3AD203B41FA5}">
                      <a16:colId xmlns:a16="http://schemas.microsoft.com/office/drawing/2014/main" xmlns="" val="165541260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346904890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256301763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3135737705"/>
                    </a:ext>
                  </a:extLst>
                </a:gridCol>
                <a:gridCol w="621845">
                  <a:extLst>
                    <a:ext uri="{9D8B030D-6E8A-4147-A177-3AD203B41FA5}">
                      <a16:colId xmlns:a16="http://schemas.microsoft.com/office/drawing/2014/main" xmlns="" val="338312104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316295103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482453726"/>
                    </a:ext>
                  </a:extLst>
                </a:gridCol>
                <a:gridCol w="618272">
                  <a:extLst>
                    <a:ext uri="{9D8B030D-6E8A-4147-A177-3AD203B41FA5}">
                      <a16:colId xmlns:a16="http://schemas.microsoft.com/office/drawing/2014/main" xmlns="" val="4224877454"/>
                    </a:ext>
                  </a:extLst>
                </a:gridCol>
                <a:gridCol w="621427">
                  <a:extLst>
                    <a:ext uri="{9D8B030D-6E8A-4147-A177-3AD203B41FA5}">
                      <a16:colId xmlns:a16="http://schemas.microsoft.com/office/drawing/2014/main" xmlns="" val="4141748241"/>
                    </a:ext>
                  </a:extLst>
                </a:gridCol>
                <a:gridCol w="620058">
                  <a:extLst>
                    <a:ext uri="{9D8B030D-6E8A-4147-A177-3AD203B41FA5}">
                      <a16:colId xmlns:a16="http://schemas.microsoft.com/office/drawing/2014/main" xmlns="" val="3970298449"/>
                    </a:ext>
                  </a:extLst>
                </a:gridCol>
                <a:gridCol w="616485">
                  <a:extLst>
                    <a:ext uri="{9D8B030D-6E8A-4147-A177-3AD203B41FA5}">
                      <a16:colId xmlns:a16="http://schemas.microsoft.com/office/drawing/2014/main" xmlns="" val="4078074126"/>
                    </a:ext>
                  </a:extLst>
                </a:gridCol>
              </a:tblGrid>
              <a:tr h="228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2019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2020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074534"/>
                  </a:ext>
                </a:extLst>
              </a:tr>
              <a:tr h="228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ATTIVITÀ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Settembre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Ottobre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Novembre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Dicembre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Gennaio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Febbraio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Marzo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Aprile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Maggio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Giugno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extLst>
                  <a:ext uri="{0D108BD9-81ED-4DB2-BD59-A6C34878D82A}">
                    <a16:rowId xmlns:a16="http://schemas.microsoft.com/office/drawing/2014/main" xmlns="" val="2899572018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Presentazione dell’iniziativa ai Direttori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2946094530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Costituzione team facilitazione e SMART LAB 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1093285609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Presentazione modello nelle sezioni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r>
                        <a:rPr lang="it-IT" sz="1400" dirty="0" smtClean="0">
                          <a:effectLst/>
                        </a:rPr>
                        <a:t>data del 21 Novembre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3066898089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1° Incontro di formazione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3156840702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Supporto operativo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2635997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Incontri nelle sedi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2921978626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2° Incontro di formazione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373542741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Valutazione dei partecipanti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extLst>
                  <a:ext uri="{0D108BD9-81ED-4DB2-BD59-A6C34878D82A}">
                    <a16:rowId xmlns:a16="http://schemas.microsoft.com/office/drawing/2014/main" xmlns="" val="2868368832"/>
                  </a:ext>
                </a:extLst>
              </a:tr>
              <a:tr h="61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Workshop conclusivo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32" marR="54332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5085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57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Tema</a:t>
            </a:r>
            <a:r>
              <a:rPr lang="en-US" dirty="0" smtClean="0"/>
              <a:t>: </a:t>
            </a:r>
            <a:r>
              <a:rPr lang="en-US" dirty="0" err="1" smtClean="0"/>
              <a:t>valorizzazione</a:t>
            </a:r>
            <a:r>
              <a:rPr lang="en-US" dirty="0" smtClean="0"/>
              <a:t> e </a:t>
            </a:r>
            <a:r>
              <a:rPr lang="en-US" dirty="0" err="1" smtClean="0"/>
              <a:t>pubblicizzazione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’ </a:t>
            </a:r>
            <a:r>
              <a:rPr lang="en-US" dirty="0" err="1" smtClean="0"/>
              <a:t>scientifica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nostra </a:t>
            </a:r>
            <a:r>
              <a:rPr lang="en-US" dirty="0" err="1" smtClean="0"/>
              <a:t>sezione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Come migliorare la </a:t>
            </a:r>
            <a:r>
              <a:rPr lang="it-IT" dirty="0" err="1"/>
              <a:t>visibilita’</a:t>
            </a:r>
            <a:r>
              <a:rPr lang="it-IT" dirty="0"/>
              <a:t> della nostra sezione a livello di comunicazione scientifica</a:t>
            </a:r>
            <a:r>
              <a:rPr lang="it-IT" dirty="0" smtClean="0"/>
              <a:t>: analisi dei </a:t>
            </a:r>
            <a:r>
              <a:rPr lang="it-IT" dirty="0"/>
              <a:t>punti di forza ed i punti di </a:t>
            </a:r>
            <a:r>
              <a:rPr lang="it-IT" dirty="0" smtClean="0"/>
              <a:t>debolezza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Incontro con la Consigliera di Fiducia e gli organizzatori il 22 Novembre 2019 ore 14</a:t>
            </a:r>
          </a:p>
          <a:p>
            <a:r>
              <a:rPr lang="it-IT" dirty="0" smtClean="0"/>
              <a:t>Gruppo di lavoro: Coordinatori (facilitatori): S. </a:t>
            </a:r>
            <a:r>
              <a:rPr lang="it-IT" dirty="0" err="1" smtClean="0"/>
              <a:t>Miozzi</a:t>
            </a:r>
            <a:r>
              <a:rPr lang="it-IT" dirty="0" smtClean="0"/>
              <a:t>, C. De </a:t>
            </a:r>
            <a:r>
              <a:rPr lang="it-IT" dirty="0" err="1" smtClean="0"/>
              <a:t>Santis</a:t>
            </a:r>
            <a:r>
              <a:rPr lang="it-IT" dirty="0" smtClean="0"/>
              <a:t>, </a:t>
            </a:r>
            <a:r>
              <a:rPr lang="it-IT" dirty="0" err="1" smtClean="0"/>
              <a:t>F</a:t>
            </a:r>
            <a:r>
              <a:rPr lang="it-IT" dirty="0" smtClean="0"/>
              <a:t>. Zani )(riunione 9 e 10 gennaio in Presidenza)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Gruppo di lavoro: M. </a:t>
            </a:r>
            <a:r>
              <a:rPr lang="it-IT" dirty="0" err="1" smtClean="0"/>
              <a:t>Vanadia</a:t>
            </a:r>
            <a:r>
              <a:rPr lang="it-IT" dirty="0" smtClean="0"/>
              <a:t>, V. Formato, V. Di Felice, D. </a:t>
            </a:r>
            <a:r>
              <a:rPr lang="it-IT" dirty="0" err="1" smtClean="0"/>
              <a:t>Gasparini</a:t>
            </a:r>
            <a:r>
              <a:rPr lang="it-IT" dirty="0" smtClean="0"/>
              <a:t>, S. </a:t>
            </a:r>
            <a:r>
              <a:rPr lang="it-IT" smtClean="0"/>
              <a:t>D’Antonio</a:t>
            </a:r>
            <a:r>
              <a:rPr lang="it-IT" dirty="0" smtClean="0"/>
              <a:t>, </a:t>
            </a:r>
            <a:r>
              <a:rPr lang="it-IT" dirty="0" err="1" smtClean="0"/>
              <a:t>R</a:t>
            </a:r>
            <a:r>
              <a:rPr lang="it-IT" dirty="0" smtClean="0"/>
              <a:t>. Ammendola, </a:t>
            </a:r>
            <a:r>
              <a:rPr lang="it-IT" dirty="0" err="1" smtClean="0"/>
              <a:t>R.Sparvoli</a:t>
            </a:r>
            <a:r>
              <a:rPr lang="it-IT" dirty="0" smtClean="0"/>
              <a:t>, P. </a:t>
            </a:r>
            <a:r>
              <a:rPr lang="it-IT" dirty="0" err="1" smtClean="0"/>
              <a:t>Camarri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Idee&gt;&gt; Pubblicare un Report, Poster, Mostre, eventi di divulgazione, pagina web</a:t>
            </a:r>
          </a:p>
          <a:p>
            <a:r>
              <a:rPr lang="it-IT" dirty="0" smtClean="0"/>
              <a:t>&gt;&gt;&gt;&gt; BUON LAVORO!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0817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524</Words>
  <Application>Microsoft Macintosh PowerPoint</Application>
  <PresentationFormat>Custom</PresentationFormat>
  <Paragraphs>164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Sfaccettatura</vt:lpstr>
      <vt:lpstr>PowerPoint Presentation</vt:lpstr>
      <vt:lpstr>PRESENTAZIONE E OBIETTIVI</vt:lpstr>
      <vt:lpstr>APPROCCIO</vt:lpstr>
      <vt:lpstr>IL MODELLO</vt:lpstr>
      <vt:lpstr>COME FUNZIONANO</vt:lpstr>
      <vt:lpstr>LE FASI</vt:lpstr>
      <vt:lpstr>PowerPoint Presentation</vt:lpstr>
      <vt:lpstr>Tema: valorizzazione e pubblicizzazione della attivita’ scientifica della nostra sezione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Minchillo</dc:creator>
  <cp:lastModifiedBy>Anna Di Ciaccio</cp:lastModifiedBy>
  <cp:revision>15</cp:revision>
  <dcterms:created xsi:type="dcterms:W3CDTF">2018-09-26T19:04:47Z</dcterms:created>
  <dcterms:modified xsi:type="dcterms:W3CDTF">2019-10-16T05:38:03Z</dcterms:modified>
</cp:coreProperties>
</file>