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63B3-F1F3-4C5E-9C41-C744F8F8A8D4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6B1D-7143-47C7-BD63-9081B403145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3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6B1D-7143-47C7-BD63-9081B403145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02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11766699" y="6601755"/>
            <a:ext cx="257280" cy="208822"/>
          </a:xfrm>
        </p:spPr>
        <p:txBody>
          <a:bodyPr/>
          <a:lstStyle/>
          <a:p>
            <a:fld id="{729E2A15-3734-470F-82EC-F7771DD1025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22241" y="1846004"/>
            <a:ext cx="7837440" cy="442756"/>
          </a:xfrm>
          <a:prstGeom prst="rect">
            <a:avLst/>
          </a:prstGeom>
        </p:spPr>
        <p:txBody>
          <a:bodyPr/>
          <a:lstStyle>
            <a:lvl1pPr algn="l">
              <a:defRPr sz="2177"/>
            </a:lvl1pPr>
          </a:lstStyle>
          <a:p>
            <a:pPr lvl="0"/>
            <a:r>
              <a:rPr lang="en-US" smtClean="0"/>
              <a:t>Click to add subtitle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870AA46E-AA69-4471-994D-0EED57F7B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90" y="1157162"/>
            <a:ext cx="7838099" cy="653244"/>
          </a:xfrm>
          <a:prstGeom prst="rect">
            <a:avLst/>
          </a:prstGeom>
        </p:spPr>
        <p:txBody>
          <a:bodyPr lIns="90000" anchor="ctr"/>
          <a:lstStyle>
            <a:lvl1pPr algn="l">
              <a:lnSpc>
                <a:spcPct val="100000"/>
              </a:lnSpc>
              <a:defRPr sz="3629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22241" y="2354084"/>
            <a:ext cx="11147220" cy="32333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005839" y="5648295"/>
            <a:ext cx="7663380" cy="391450"/>
          </a:xfrm>
          <a:prstGeom prst="rect">
            <a:avLst/>
          </a:prstGeom>
        </p:spPr>
        <p:txBody>
          <a:bodyPr lIns="36000" rIns="36000"/>
          <a:lstStyle>
            <a:lvl1pPr algn="r">
              <a:defRPr sz="2177"/>
            </a:lvl1pPr>
          </a:lstStyle>
          <a:p>
            <a:pPr lvl="0"/>
            <a:r>
              <a:rPr lang="en-US" smtClean="0"/>
              <a:t>Click to add presenter names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5150" y="6433920"/>
            <a:ext cx="10973339" cy="42408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8" tIns="51268" rIns="81638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indent="0" algn="l" defTabSz="406131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kumimoji="0" lang="en-GB" altLang="it-IT" sz="998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	</a:t>
            </a:r>
            <a:r>
              <a:rPr kumimoji="0" lang="en-GB" altLang="it-IT" sz="12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CompactLight@elettra.eu</a:t>
            </a:r>
            <a:r>
              <a:rPr kumimoji="0" lang="en-GB" altLang="it-IT" sz="99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					    </a:t>
            </a:r>
            <a:r>
              <a:rPr lang="it-IT" altLang="en-US" sz="2177" b="0" smtClean="0">
                <a:solidFill>
                  <a:srgbClr val="C00000"/>
                </a:solidFill>
              </a:rPr>
              <a:t>XLS						</a:t>
            </a:r>
            <a:r>
              <a:rPr lang="it-IT" altLang="en-US" sz="1270" b="0" smtClean="0">
                <a:solidFill>
                  <a:schemeClr val="tx1"/>
                </a:solidFill>
              </a:rPr>
              <a:t>www.CompactLight.eu</a:t>
            </a:r>
            <a:endParaRPr lang="it-IT" altLang="it-IT" sz="1270" dirty="0">
              <a:solidFill>
                <a:schemeClr val="tx1"/>
              </a:solidFill>
            </a:endParaRPr>
          </a:p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it-IT" altLang="en-US" sz="2177" b="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83813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11756849" y="6573488"/>
            <a:ext cx="257280" cy="208822"/>
          </a:xfrm>
        </p:spPr>
        <p:txBody>
          <a:bodyPr/>
          <a:lstStyle>
            <a:lvl1pPr>
              <a:defRPr sz="1179"/>
            </a:lvl1pPr>
          </a:lstStyle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6421" y="2514459"/>
            <a:ext cx="10275239" cy="588459"/>
          </a:xfrm>
          <a:prstGeom prst="rect">
            <a:avLst/>
          </a:prstGeom>
        </p:spPr>
        <p:txBody>
          <a:bodyPr/>
          <a:lstStyle>
            <a:lvl1pPr algn="l">
              <a:defRPr sz="3992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95583" y="3192231"/>
            <a:ext cx="9056639" cy="52277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defRPr sz="2903"/>
            </a:lvl1pPr>
          </a:lstStyle>
          <a:p>
            <a:pPr lvl="0"/>
            <a:r>
              <a:rPr lang="en-US" smtClean="0"/>
              <a:t>Click to add presenter names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35150" y="6433920"/>
            <a:ext cx="10973339" cy="42408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8" tIns="51268" rIns="81638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indent="0" algn="l" defTabSz="406131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kumimoji="0" lang="en-GB" altLang="it-IT" sz="998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	</a:t>
            </a:r>
            <a:r>
              <a:rPr kumimoji="0" lang="en-GB" altLang="it-IT" sz="127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13-15 Nov. 2019, INFN-LNF</a:t>
            </a:r>
            <a:r>
              <a:rPr kumimoji="0" lang="en-GB" altLang="it-IT" sz="99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					    </a:t>
            </a:r>
            <a:r>
              <a:rPr lang="it-IT" altLang="en-US" sz="2177" b="0" dirty="0" smtClean="0">
                <a:solidFill>
                  <a:srgbClr val="C00000"/>
                </a:solidFill>
              </a:rPr>
              <a:t>XLS						</a:t>
            </a:r>
            <a:r>
              <a:rPr lang="it-IT" altLang="en-US" sz="1270" b="0" dirty="0" smtClean="0">
                <a:solidFill>
                  <a:schemeClr val="tx1"/>
                </a:solidFill>
              </a:rPr>
              <a:t>simone.dimitri@elettra.eu</a:t>
            </a:r>
            <a:endParaRPr lang="it-IT" altLang="it-IT" sz="1270" dirty="0">
              <a:solidFill>
                <a:schemeClr val="tx1"/>
              </a:solidFill>
            </a:endParaRPr>
          </a:p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it-IT" altLang="en-US" sz="2177" b="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923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11756161" y="6591340"/>
            <a:ext cx="259199" cy="208822"/>
          </a:xfrm>
        </p:spPr>
        <p:txBody>
          <a:bodyPr/>
          <a:lstStyle>
            <a:lvl1pPr>
              <a:defRPr sz="1179"/>
            </a:lvl1pPr>
          </a:lstStyle>
          <a:p>
            <a:fld id="{729E2A15-3734-470F-82EC-F7771DD1025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98444" y="881350"/>
            <a:ext cx="10995111" cy="53565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1361"/>
              </a:spcAft>
              <a:defRPr sz="2540">
                <a:solidFill>
                  <a:srgbClr val="C00000"/>
                </a:solidFill>
              </a:defRPr>
            </a:lvl1pPr>
            <a:lvl2pPr marL="326592" indent="-261274">
              <a:lnSpc>
                <a:spcPct val="100000"/>
              </a:lnSpc>
              <a:spcAft>
                <a:spcPts val="1089"/>
              </a:spcAft>
              <a:buFont typeface="Arial" pitchFamily="34" charset="0"/>
              <a:buChar char="•"/>
              <a:defRPr sz="2177"/>
            </a:lvl2pPr>
            <a:lvl3pPr marL="587866" indent="-261274">
              <a:lnSpc>
                <a:spcPct val="100000"/>
              </a:lnSpc>
              <a:spcAft>
                <a:spcPts val="816"/>
              </a:spcAft>
              <a:buFont typeface="Symbol" pitchFamily="18" charset="2"/>
              <a:buChar char="-"/>
              <a:defRPr sz="1814"/>
            </a:lvl3pPr>
            <a:lvl4pPr marL="849139" indent="-261274">
              <a:lnSpc>
                <a:spcPct val="100000"/>
              </a:lnSpc>
              <a:spcAft>
                <a:spcPts val="544"/>
              </a:spcAft>
              <a:buFont typeface="Wingdings" pitchFamily="2" charset="2"/>
              <a:buChar char="§"/>
              <a:defRPr sz="1633"/>
            </a:lvl4pPr>
            <a:lvl5pPr marL="1110413" indent="-261274">
              <a:lnSpc>
                <a:spcPct val="100000"/>
              </a:lnSpc>
              <a:spcAft>
                <a:spcPts val="544"/>
              </a:spcAft>
              <a:buFont typeface="Wingdings" pitchFamily="2" charset="2"/>
              <a:buChar char="ü"/>
              <a:defRPr sz="1633"/>
            </a:lvl5pPr>
          </a:lstStyle>
          <a:p>
            <a:pPr lvl="0"/>
            <a:r>
              <a:rPr lang="en-US" smtClean="0"/>
              <a:t>Click to add title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51501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10559" y="865103"/>
            <a:ext cx="10972801" cy="653244"/>
          </a:xfrm>
          <a:prstGeom prst="rect">
            <a:avLst/>
          </a:prstGeom>
        </p:spPr>
        <p:txBody>
          <a:bodyPr lIns="72000" rIns="72000" anchor="ctr"/>
          <a:lstStyle>
            <a:lvl1pPr algn="l">
              <a:defRPr sz="2540">
                <a:solidFill>
                  <a:srgbClr val="C00000"/>
                </a:solidFill>
              </a:defRPr>
            </a:lvl1pPr>
          </a:lstStyle>
          <a:p>
            <a:r>
              <a:rPr lang="it-IT" smtClean="0"/>
              <a:t>Click to add 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610560" y="1599918"/>
            <a:ext cx="5393281" cy="47506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1089"/>
              </a:spcAft>
              <a:buFontTx/>
              <a:buNone/>
              <a:defRPr sz="1814"/>
            </a:lvl1pPr>
            <a:lvl2pPr marL="326592" indent="-261274">
              <a:lnSpc>
                <a:spcPct val="100000"/>
              </a:lnSpc>
              <a:spcAft>
                <a:spcPts val="816"/>
              </a:spcAft>
              <a:buFont typeface="Arial" panose="020B0604020202020204" pitchFamily="34" charset="0"/>
              <a:buChar char="•"/>
              <a:defRPr sz="1633"/>
            </a:lvl2pPr>
            <a:lvl3pPr marL="587866" indent="-261274">
              <a:lnSpc>
                <a:spcPct val="100000"/>
              </a:lnSpc>
              <a:spcAft>
                <a:spcPts val="544"/>
              </a:spcAft>
              <a:buFont typeface="Arial" panose="020B0604020202020204" pitchFamily="34" charset="0"/>
              <a:buChar char="−"/>
              <a:defRPr sz="1633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it-IT" smtClean="0"/>
              <a:t>Click to add text</a:t>
            </a:r>
            <a:endParaRPr lang="it-IT"/>
          </a:p>
          <a:p>
            <a:pPr lvl="1"/>
            <a:r>
              <a:rPr lang="it-IT" smtClean="0"/>
              <a:t>Second level</a:t>
            </a:r>
            <a:endParaRPr lang="it-IT"/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6641" y="1599918"/>
            <a:ext cx="5395200" cy="475068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00000"/>
              </a:lnSpc>
              <a:spcAft>
                <a:spcPts val="1089"/>
              </a:spcAft>
              <a:buFontTx/>
              <a:buNone/>
              <a:defRPr sz="1814"/>
            </a:lvl1pPr>
            <a:lvl2pPr marL="326592" indent="-261274">
              <a:lnSpc>
                <a:spcPct val="100000"/>
              </a:lnSpc>
              <a:spcAft>
                <a:spcPts val="816"/>
              </a:spcAft>
              <a:buFont typeface="Arial" panose="020B0604020202020204" pitchFamily="34" charset="0"/>
              <a:buChar char="•"/>
              <a:defRPr sz="1633"/>
            </a:lvl2pPr>
            <a:lvl3pPr marL="587866" indent="-261274">
              <a:lnSpc>
                <a:spcPct val="100000"/>
              </a:lnSpc>
              <a:spcAft>
                <a:spcPts val="544"/>
              </a:spcAft>
              <a:buFont typeface="Arial" panose="020B0604020202020204" pitchFamily="34" charset="0"/>
              <a:buChar char="−"/>
              <a:defRPr sz="1633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it-IT" smtClean="0"/>
              <a:t>Click to add text</a:t>
            </a:r>
            <a:endParaRPr lang="it-IT"/>
          </a:p>
          <a:p>
            <a:pPr lvl="1"/>
            <a:r>
              <a:rPr lang="it-IT" smtClean="0"/>
              <a:t>Second level</a:t>
            </a:r>
            <a:endParaRPr lang="it-IT"/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0"/>
          </p:nvPr>
        </p:nvSpPr>
        <p:spPr>
          <a:xfrm>
            <a:off x="11766699" y="6619873"/>
            <a:ext cx="257280" cy="208822"/>
          </a:xfrm>
        </p:spPr>
        <p:txBody>
          <a:bodyPr/>
          <a:lstStyle>
            <a:lvl1pPr>
              <a:defRPr sz="1179"/>
            </a:lvl1pPr>
          </a:lstStyle>
          <a:p>
            <a:fld id="{729E2A15-3734-470F-82EC-F7771DD10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6048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10559" y="856462"/>
            <a:ext cx="10972801" cy="653244"/>
          </a:xfrm>
          <a:prstGeom prst="rect">
            <a:avLst/>
          </a:prstGeom>
        </p:spPr>
        <p:txBody>
          <a:bodyPr lIns="72000" rIns="72000" anchor="ctr"/>
          <a:lstStyle>
            <a:lvl1pPr algn="l">
              <a:defRPr sz="2540">
                <a:solidFill>
                  <a:srgbClr val="C00000"/>
                </a:solidFill>
              </a:defRPr>
            </a:lvl1pPr>
          </a:lstStyle>
          <a:p>
            <a:r>
              <a:rPr lang="it-IT" smtClean="0"/>
              <a:t>Click to add 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609944" y="1587474"/>
            <a:ext cx="5393281" cy="2339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1089"/>
              </a:spcAft>
              <a:buFontTx/>
              <a:buNone/>
              <a:defRPr sz="1814"/>
            </a:lvl1pPr>
            <a:lvl2pPr marL="326592" indent="-261274">
              <a:lnSpc>
                <a:spcPct val="100000"/>
              </a:lnSpc>
              <a:spcAft>
                <a:spcPts val="544"/>
              </a:spcAft>
              <a:buFont typeface="Arial" panose="020B0604020202020204" pitchFamily="34" charset="0"/>
              <a:buChar char="•"/>
              <a:defRPr sz="1633"/>
            </a:lvl2pPr>
            <a:lvl3pPr marL="587866" indent="-261274">
              <a:lnSpc>
                <a:spcPct val="100000"/>
              </a:lnSpc>
              <a:spcAft>
                <a:spcPts val="544"/>
              </a:spcAft>
              <a:buFont typeface="Arial" panose="020B0604020202020204" pitchFamily="34" charset="0"/>
              <a:buChar char="−"/>
              <a:defRPr sz="1633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it-IT" smtClean="0"/>
              <a:t>Click to add text</a:t>
            </a:r>
            <a:endParaRPr lang="it-IT"/>
          </a:p>
          <a:p>
            <a:pPr lvl="1"/>
            <a:r>
              <a:rPr lang="it-IT" smtClean="0"/>
              <a:t>Second level</a:t>
            </a:r>
            <a:endParaRPr lang="it-IT"/>
          </a:p>
          <a:p>
            <a:pPr lvl="2"/>
            <a:r>
              <a:rPr lang="it-IT" smtClean="0"/>
              <a:t>Third level  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6641" y="1587474"/>
            <a:ext cx="5395200" cy="23392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00000"/>
              </a:lnSpc>
              <a:spcAft>
                <a:spcPts val="1089"/>
              </a:spcAft>
              <a:buFontTx/>
              <a:buNone/>
              <a:defRPr sz="1814"/>
            </a:lvl1pPr>
            <a:lvl2pPr marL="326592" indent="-261274">
              <a:lnSpc>
                <a:spcPct val="100000"/>
              </a:lnSpc>
              <a:spcAft>
                <a:spcPts val="544"/>
              </a:spcAft>
              <a:buFont typeface="Arial" panose="020B0604020202020204" pitchFamily="34" charset="0"/>
              <a:buChar char="•"/>
              <a:defRPr sz="1633"/>
            </a:lvl2pPr>
            <a:lvl3pPr marL="587866" indent="-261274">
              <a:lnSpc>
                <a:spcPct val="100000"/>
              </a:lnSpc>
              <a:spcAft>
                <a:spcPts val="544"/>
              </a:spcAft>
              <a:buFont typeface="Arial" panose="020B0604020202020204" pitchFamily="34" charset="0"/>
              <a:buChar char="−"/>
              <a:defRPr sz="1633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it-IT" smtClean="0"/>
              <a:t>Click to add text</a:t>
            </a:r>
            <a:endParaRPr lang="it-IT"/>
          </a:p>
          <a:p>
            <a:pPr lvl="1"/>
            <a:r>
              <a:rPr lang="it-IT" smtClean="0"/>
              <a:t>Second level</a:t>
            </a:r>
            <a:endParaRPr lang="it-IT"/>
          </a:p>
          <a:p>
            <a:pPr lvl="2"/>
            <a:r>
              <a:rPr lang="it-IT" smtClean="0"/>
              <a:t>Third level</a:t>
            </a:r>
            <a:endParaRPr lang="it-IT"/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0"/>
          </p:nvPr>
        </p:nvSpPr>
        <p:spPr>
          <a:xfrm>
            <a:off x="11766699" y="6619873"/>
            <a:ext cx="257280" cy="208822"/>
          </a:xfrm>
        </p:spPr>
        <p:txBody>
          <a:bodyPr/>
          <a:lstStyle>
            <a:lvl1pPr>
              <a:defRPr sz="1179"/>
            </a:lvl1pPr>
          </a:lstStyle>
          <a:p>
            <a:fld id="{729E2A15-3734-470F-82EC-F7771DD1025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egnaposto contenuto 2"/>
          <p:cNvSpPr>
            <a:spLocks noGrp="1"/>
          </p:cNvSpPr>
          <p:nvPr>
            <p:ph sz="half" idx="11" hasCustomPrompt="1"/>
          </p:nvPr>
        </p:nvSpPr>
        <p:spPr>
          <a:xfrm>
            <a:off x="609944" y="3988600"/>
            <a:ext cx="5393281" cy="2339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1089"/>
              </a:spcAft>
              <a:buFontTx/>
              <a:buNone/>
              <a:defRPr sz="1814"/>
            </a:lvl1pPr>
            <a:lvl2pPr marL="326592" indent="-261274">
              <a:lnSpc>
                <a:spcPct val="100000"/>
              </a:lnSpc>
              <a:spcAft>
                <a:spcPts val="544"/>
              </a:spcAft>
              <a:buFont typeface="Arial" panose="020B0604020202020204" pitchFamily="34" charset="0"/>
              <a:buChar char="•"/>
              <a:defRPr sz="1633"/>
            </a:lvl2pPr>
            <a:lvl3pPr marL="587866" indent="-261274">
              <a:lnSpc>
                <a:spcPct val="100000"/>
              </a:lnSpc>
              <a:spcAft>
                <a:spcPts val="544"/>
              </a:spcAft>
              <a:buFont typeface="Arial" panose="020B0604020202020204" pitchFamily="34" charset="0"/>
              <a:buChar char="−"/>
              <a:defRPr sz="1633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it-IT" smtClean="0"/>
              <a:t>Click to add text</a:t>
            </a:r>
            <a:endParaRPr lang="it-IT"/>
          </a:p>
          <a:p>
            <a:pPr lvl="1"/>
            <a:r>
              <a:rPr lang="it-IT" smtClean="0"/>
              <a:t>Second level</a:t>
            </a:r>
            <a:endParaRPr lang="it-IT"/>
          </a:p>
          <a:p>
            <a:pPr lvl="2"/>
            <a:r>
              <a:rPr lang="it-IT" smtClean="0"/>
              <a:t>Third level</a:t>
            </a:r>
            <a:endParaRPr lang="it-IT"/>
          </a:p>
        </p:txBody>
      </p:sp>
      <p:sp>
        <p:nvSpPr>
          <p:cNvPr id="8" name="Segnaposto contenuto 3"/>
          <p:cNvSpPr>
            <a:spLocks noGrp="1"/>
          </p:cNvSpPr>
          <p:nvPr>
            <p:ph sz="half" idx="12" hasCustomPrompt="1"/>
          </p:nvPr>
        </p:nvSpPr>
        <p:spPr>
          <a:xfrm>
            <a:off x="6176641" y="3988600"/>
            <a:ext cx="5395200" cy="23392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00000"/>
              </a:lnSpc>
              <a:spcAft>
                <a:spcPts val="1089"/>
              </a:spcAft>
              <a:buFontTx/>
              <a:buNone/>
              <a:defRPr sz="1814"/>
            </a:lvl1pPr>
            <a:lvl2pPr marL="326592" indent="-261274">
              <a:lnSpc>
                <a:spcPct val="100000"/>
              </a:lnSpc>
              <a:spcAft>
                <a:spcPts val="544"/>
              </a:spcAft>
              <a:buFont typeface="Arial" panose="020B0604020202020204" pitchFamily="34" charset="0"/>
              <a:buChar char="•"/>
              <a:defRPr sz="1633"/>
            </a:lvl2pPr>
            <a:lvl3pPr marL="587866" indent="-261274">
              <a:lnSpc>
                <a:spcPct val="100000"/>
              </a:lnSpc>
              <a:spcAft>
                <a:spcPts val="544"/>
              </a:spcAft>
              <a:buFont typeface="Arial" panose="020B0604020202020204" pitchFamily="34" charset="0"/>
              <a:buChar char="−"/>
              <a:defRPr sz="1633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it-IT" smtClean="0"/>
              <a:t>Click to add text</a:t>
            </a:r>
            <a:endParaRPr lang="it-IT"/>
          </a:p>
          <a:p>
            <a:pPr lvl="1"/>
            <a:r>
              <a:rPr lang="it-IT" smtClean="0"/>
              <a:t>Second level</a:t>
            </a:r>
            <a:endParaRPr lang="it-IT"/>
          </a:p>
          <a:p>
            <a:pPr lvl="2"/>
            <a:r>
              <a:rPr lang="it-IT" smtClean="0"/>
              <a:t>Third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7553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1" y="6368595"/>
            <a:ext cx="12192000" cy="4894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7571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2177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" y="672933"/>
            <a:ext cx="12192000" cy="7185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81638" tIns="69555" rIns="81638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07529" eaLnBrk="1">
              <a:lnSpc>
                <a:spcPct val="93000"/>
              </a:lnSpc>
              <a:buSzPct val="100000"/>
              <a:defRPr/>
            </a:pPr>
            <a:r>
              <a:rPr lang="it-IT" sz="5443" dirty="0" err="1">
                <a:solidFill>
                  <a:srgbClr val="C00000"/>
                </a:solidFill>
              </a:rPr>
              <a:t>Thank</a:t>
            </a:r>
            <a:r>
              <a:rPr lang="it-IT" sz="5443" dirty="0">
                <a:solidFill>
                  <a:srgbClr val="C00000"/>
                </a:solidFill>
              </a:rPr>
              <a:t> </a:t>
            </a:r>
            <a:r>
              <a:rPr lang="it-IT" sz="5443" dirty="0" err="1">
                <a:solidFill>
                  <a:srgbClr val="C00000"/>
                </a:solidFill>
              </a:rPr>
              <a:t>you</a:t>
            </a:r>
            <a:r>
              <a:rPr lang="it-IT" sz="5443" dirty="0">
                <a:solidFill>
                  <a:srgbClr val="C00000"/>
                </a:solidFill>
              </a:rPr>
              <a:t>!</a:t>
            </a:r>
          </a:p>
          <a:p>
            <a:pPr algn="ctr" defTabSz="407529" eaLnBrk="1">
              <a:lnSpc>
                <a:spcPct val="93000"/>
              </a:lnSpc>
              <a:buSzPct val="100000"/>
              <a:defRPr/>
            </a:pPr>
            <a:endParaRPr lang="it-IT" sz="2994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519" y="5796953"/>
            <a:ext cx="12192000" cy="25994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089" b="1" kern="120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CompactLight is funded by the European Union’s Horizon2020 research and innovation programme under Grant Agreement No. 777431.</a:t>
            </a:r>
            <a:endParaRPr lang="de-DE" sz="1089" b="1">
              <a:solidFill>
                <a:srgbClr val="C00000"/>
              </a:solidFill>
            </a:endParaRPr>
          </a:p>
        </p:txBody>
      </p:sp>
      <p:grpSp>
        <p:nvGrpSpPr>
          <p:cNvPr id="8" name="Group 80"/>
          <p:cNvGrpSpPr>
            <a:grpSpLocks noChangeAspect="1"/>
          </p:cNvGrpSpPr>
          <p:nvPr/>
        </p:nvGrpSpPr>
        <p:grpSpPr bwMode="auto">
          <a:xfrm>
            <a:off x="0" y="6218346"/>
            <a:ext cx="12017083" cy="639654"/>
            <a:chOff x="37" y="3176"/>
            <a:chExt cx="5693" cy="404"/>
          </a:xfrm>
          <a:solidFill>
            <a:schemeClr val="bg1"/>
          </a:solidFill>
        </p:grpSpPr>
        <p:pic>
          <p:nvPicPr>
            <p:cNvPr id="9" name="Picture 28" descr="Logo-vu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17" y="3400"/>
              <a:ext cx="499" cy="148"/>
            </a:xfrm>
            <a:prstGeom prst="rect">
              <a:avLst/>
            </a:prstGeom>
            <a:grpFill/>
          </p:spPr>
        </p:pic>
        <p:pic>
          <p:nvPicPr>
            <p:cNvPr id="10" name="Picture 31" descr="Logo-alb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09" y="3422"/>
              <a:ext cx="258" cy="134"/>
            </a:xfrm>
            <a:prstGeom prst="rect">
              <a:avLst/>
            </a:prstGeom>
            <a:grpFill/>
          </p:spPr>
        </p:pic>
        <p:pic>
          <p:nvPicPr>
            <p:cNvPr id="11" name="Picture 32" descr="Logo-cer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1" y="3199"/>
              <a:ext cx="192" cy="189"/>
            </a:xfrm>
            <a:prstGeom prst="rect">
              <a:avLst/>
            </a:prstGeom>
            <a:grpFill/>
          </p:spPr>
        </p:pic>
        <p:pic>
          <p:nvPicPr>
            <p:cNvPr id="12" name="Picture 33" descr="Logo-cnr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58" y="3418"/>
              <a:ext cx="384" cy="141"/>
            </a:xfrm>
            <a:prstGeom prst="rect">
              <a:avLst/>
            </a:prstGeom>
            <a:grpFill/>
          </p:spPr>
        </p:pic>
        <p:pic>
          <p:nvPicPr>
            <p:cNvPr id="13" name="Picture 34" descr="Logo-csic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43" y="3427"/>
              <a:ext cx="379" cy="127"/>
            </a:xfrm>
            <a:prstGeom prst="rect">
              <a:avLst/>
            </a:prstGeom>
            <a:grpFill/>
          </p:spPr>
        </p:pic>
        <p:pic>
          <p:nvPicPr>
            <p:cNvPr id="14" name="Picture 35" descr="logo-ene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98" y="3430"/>
              <a:ext cx="317" cy="128"/>
            </a:xfrm>
            <a:prstGeom prst="rect">
              <a:avLst/>
            </a:prstGeom>
            <a:grpFill/>
          </p:spPr>
        </p:pic>
        <p:pic>
          <p:nvPicPr>
            <p:cNvPr id="15" name="Picture 37" descr="Logo-inf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5" y="3411"/>
              <a:ext cx="238" cy="152"/>
            </a:xfrm>
            <a:prstGeom prst="rect">
              <a:avLst/>
            </a:prstGeom>
            <a:grpFill/>
          </p:spPr>
        </p:pic>
        <p:pic>
          <p:nvPicPr>
            <p:cNvPr id="16" name="Picture 38" descr="Logo-kyma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9" y="3456"/>
              <a:ext cx="453" cy="91"/>
            </a:xfrm>
            <a:prstGeom prst="rect">
              <a:avLst/>
            </a:prstGeom>
            <a:grpFill/>
          </p:spPr>
        </p:pic>
        <p:pic>
          <p:nvPicPr>
            <p:cNvPr id="17" name="Picture 39" descr="Logo-psi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66" y="3419"/>
              <a:ext cx="329" cy="121"/>
            </a:xfrm>
            <a:prstGeom prst="rect">
              <a:avLst/>
            </a:prstGeom>
            <a:grpFill/>
          </p:spPr>
        </p:pic>
        <p:pic>
          <p:nvPicPr>
            <p:cNvPr id="18" name="Picture 40" descr="Logo-sapienza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936" y="3418"/>
              <a:ext cx="499" cy="134"/>
            </a:xfrm>
            <a:prstGeom prst="rect">
              <a:avLst/>
            </a:prstGeom>
            <a:grpFill/>
          </p:spPr>
        </p:pic>
        <p:pic>
          <p:nvPicPr>
            <p:cNvPr id="19" name="Picture 42" descr="Logo-s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" y="3176"/>
              <a:ext cx="367" cy="204"/>
            </a:xfrm>
            <a:prstGeom prst="rect">
              <a:avLst/>
            </a:prstGeom>
            <a:grpFill/>
          </p:spPr>
        </p:pic>
        <p:pic>
          <p:nvPicPr>
            <p:cNvPr id="20" name="Picture 43" descr="Logo-stfc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22" y="3218"/>
              <a:ext cx="635" cy="138"/>
            </a:xfrm>
            <a:prstGeom prst="rect">
              <a:avLst/>
            </a:prstGeom>
            <a:grpFill/>
          </p:spPr>
        </p:pic>
        <p:pic>
          <p:nvPicPr>
            <p:cNvPr id="21" name="Picture 44" descr="Logo-ua-iat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871" y="3207"/>
              <a:ext cx="178" cy="178"/>
            </a:xfrm>
            <a:prstGeom prst="rect">
              <a:avLst/>
            </a:prstGeom>
            <a:grpFill/>
          </p:spPr>
        </p:pic>
        <p:pic>
          <p:nvPicPr>
            <p:cNvPr id="22" name="Picture 45" descr="Logo-uh-hip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926" y="3401"/>
              <a:ext cx="544" cy="179"/>
            </a:xfrm>
            <a:prstGeom prst="rect">
              <a:avLst/>
            </a:prstGeom>
            <a:grpFill/>
          </p:spPr>
        </p:pic>
        <p:pic>
          <p:nvPicPr>
            <p:cNvPr id="23" name="Picture 46" descr="Logo-ulanc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091" y="3236"/>
              <a:ext cx="386" cy="133"/>
            </a:xfrm>
            <a:prstGeom prst="rect">
              <a:avLst/>
            </a:prstGeom>
            <a:grpFill/>
          </p:spPr>
        </p:pic>
        <p:pic>
          <p:nvPicPr>
            <p:cNvPr id="24" name="Picture 47" descr="Logo-uom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777" y="3222"/>
              <a:ext cx="499" cy="129"/>
            </a:xfrm>
            <a:prstGeom prst="rect">
              <a:avLst/>
            </a:prstGeom>
            <a:grpFill/>
          </p:spPr>
        </p:pic>
        <p:pic>
          <p:nvPicPr>
            <p:cNvPr id="25" name="Picture 48" descr="Logo-ustr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314" y="3388"/>
              <a:ext cx="272" cy="162"/>
            </a:xfrm>
            <a:prstGeom prst="rect">
              <a:avLst/>
            </a:prstGeom>
            <a:grpFill/>
          </p:spPr>
        </p:pic>
        <p:pic>
          <p:nvPicPr>
            <p:cNvPr id="26" name="Picture 49" descr="Logo-uu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517" y="3181"/>
              <a:ext cx="203" cy="196"/>
            </a:xfrm>
            <a:prstGeom prst="rect">
              <a:avLst/>
            </a:prstGeom>
            <a:grpFill/>
          </p:spPr>
        </p:pic>
        <p:pic>
          <p:nvPicPr>
            <p:cNvPr id="27" name="Picture 50" descr="Logo-vdl-et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541" y="3221"/>
              <a:ext cx="690" cy="124"/>
            </a:xfrm>
            <a:prstGeom prst="rect">
              <a:avLst/>
            </a:prstGeom>
            <a:grpFill/>
          </p:spPr>
        </p:pic>
        <p:pic>
          <p:nvPicPr>
            <p:cNvPr id="28" name="Picture 52" descr="Logo-sinap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410" y="3229"/>
              <a:ext cx="195" cy="135"/>
            </a:xfrm>
            <a:prstGeom prst="rect">
              <a:avLst/>
            </a:prstGeom>
            <a:grpFill/>
          </p:spPr>
        </p:pic>
        <p:pic>
          <p:nvPicPr>
            <p:cNvPr id="29" name="Picture 75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1668" y="3226"/>
              <a:ext cx="792" cy="121"/>
            </a:xfrm>
            <a:prstGeom prst="rect">
              <a:avLst/>
            </a:prstGeom>
            <a:grpFill/>
          </p:spPr>
        </p:pic>
        <p:pic>
          <p:nvPicPr>
            <p:cNvPr id="30" name="Picture 76" descr="ogo-tue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5246" y="3217"/>
              <a:ext cx="484" cy="140"/>
            </a:xfrm>
            <a:prstGeom prst="rect">
              <a:avLst/>
            </a:prstGeom>
            <a:grpFill/>
          </p:spPr>
        </p:pic>
        <p:pic>
          <p:nvPicPr>
            <p:cNvPr id="31" name="Picture 77" descr="ogo-kit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733" y="3426"/>
              <a:ext cx="251" cy="115"/>
            </a:xfrm>
            <a:prstGeom prst="rect">
              <a:avLst/>
            </a:prstGeom>
            <a:grpFill/>
          </p:spPr>
        </p:pic>
        <p:pic>
          <p:nvPicPr>
            <p:cNvPr id="32" name="Picture 78" descr="ANSTO_logo-as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3326" y="3212"/>
              <a:ext cx="499" cy="142"/>
            </a:xfrm>
            <a:prstGeom prst="rect">
              <a:avLst/>
            </a:prstGeom>
            <a:grpFill/>
          </p:spPr>
        </p:pic>
      </p:grp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828590" y="1491389"/>
            <a:ext cx="8621909" cy="26129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8" tIns="51268" rIns="81638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indent="0" algn="l" defTabSz="406131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kumimoji="0" lang="en-GB" altLang="it-IT" sz="1633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CompactLight@elettra.eu</a:t>
            </a:r>
            <a:r>
              <a:rPr kumimoji="0" lang="en-GB" altLang="it-IT" sz="998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                                                      </a:t>
            </a:r>
            <a:r>
              <a:rPr lang="it-IT" altLang="en-US" sz="1633" b="0" i="0" smtClean="0">
                <a:solidFill>
                  <a:schemeClr val="tx1"/>
                </a:solidFill>
              </a:rPr>
              <a:t>www.CompactLight.eu</a:t>
            </a:r>
            <a:endParaRPr lang="it-IT" altLang="it-IT" sz="1633" i="0" dirty="0">
              <a:solidFill>
                <a:schemeClr val="tx1"/>
              </a:solidFill>
            </a:endParaRPr>
          </a:p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it-IT" altLang="en-US" sz="2177" b="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35" name="Picture 26" descr="map_bi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921277" y="1798950"/>
            <a:ext cx="8416593" cy="3916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70513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468871"/>
            <a:ext cx="12191990" cy="360189"/>
          </a:xfrm>
          <a:prstGeom prst="rect">
            <a:avLst/>
          </a:prstGeom>
          <a:solidFill>
            <a:srgbClr val="FFFFCC"/>
          </a:solidFill>
        </p:spPr>
        <p:txBody>
          <a:bodyPr wrap="square" lIns="326585" rtlCol="0">
            <a:noAutofit/>
          </a:bodyPr>
          <a:lstStyle/>
          <a:p>
            <a:endParaRPr lang="de-DE" sz="1633"/>
          </a:p>
        </p:txBody>
      </p:sp>
      <p:pic>
        <p:nvPicPr>
          <p:cNvPr id="1027" name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05376" y="36536"/>
            <a:ext cx="1049515" cy="52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1766699" y="6610396"/>
            <a:ext cx="257280" cy="20882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5826" algn="l"/>
                <a:tab pos="7333397" algn="l"/>
                <a:tab pos="7740968" algn="l"/>
                <a:tab pos="8148538" algn="l"/>
              </a:tabLst>
              <a:defRPr sz="1179">
                <a:solidFill>
                  <a:srgbClr val="000000"/>
                </a:solidFill>
              </a:defRPr>
            </a:lvl1pPr>
          </a:lstStyle>
          <a:p>
            <a:fld id="{729E2A15-3734-470F-82EC-F7771DD1025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Compact.png"/>
          <p:cNvPicPr>
            <a:picLocks noChangeAspect="1"/>
          </p:cNvPicPr>
          <p:nvPr/>
        </p:nvPicPr>
        <p:blipFill rotWithShape="1">
          <a:blip r:embed="rId9"/>
          <a:srcRect t="9742" b="15394"/>
          <a:stretch/>
        </p:blipFill>
        <p:spPr>
          <a:xfrm>
            <a:off x="9831875" y="1"/>
            <a:ext cx="2192332" cy="54344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E31B8D01-C65D-4459-B4A0-BBCB88C4BA93}"/>
              </a:ext>
            </a:extLst>
          </p:cNvPr>
          <p:cNvSpPr txBox="1"/>
          <p:nvPr/>
        </p:nvSpPr>
        <p:spPr>
          <a:xfrm>
            <a:off x="1476540" y="103607"/>
            <a:ext cx="1565573" cy="399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98" dirty="0" err="1">
                <a:solidFill>
                  <a:schemeClr val="tx1"/>
                </a:solidFill>
              </a:rPr>
              <a:t>Funded</a:t>
            </a:r>
            <a:r>
              <a:rPr lang="de-DE" sz="998" dirty="0">
                <a:solidFill>
                  <a:schemeClr val="tx1"/>
                </a:solidFill>
              </a:rPr>
              <a:t> </a:t>
            </a:r>
            <a:r>
              <a:rPr lang="de-DE" sz="998" dirty="0" err="1">
                <a:solidFill>
                  <a:schemeClr val="tx1"/>
                </a:solidFill>
              </a:rPr>
              <a:t>by</a:t>
            </a:r>
            <a:r>
              <a:rPr lang="de-DE" sz="998" dirty="0">
                <a:solidFill>
                  <a:schemeClr val="tx1"/>
                </a:solidFill>
              </a:rPr>
              <a:t> </a:t>
            </a:r>
            <a:r>
              <a:rPr lang="de-DE" sz="998" dirty="0" err="1">
                <a:solidFill>
                  <a:schemeClr val="tx1"/>
                </a:solidFill>
              </a:rPr>
              <a:t>the</a:t>
            </a:r>
            <a:r>
              <a:rPr lang="de-DE" sz="998" dirty="0">
                <a:solidFill>
                  <a:schemeClr val="tx1"/>
                </a:solidFill>
              </a:rPr>
              <a:t> </a:t>
            </a:r>
          </a:p>
          <a:p>
            <a:r>
              <a:rPr lang="de-DE" sz="998" dirty="0">
                <a:solidFill>
                  <a:schemeClr val="tx1"/>
                </a:solidFill>
              </a:rPr>
              <a:t>European Union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xmlns="" id="{BA2F4849-746D-4F42-A92A-3918AEB2F2E2}"/>
              </a:ext>
            </a:extLst>
          </p:cNvPr>
          <p:cNvCxnSpPr/>
          <p:nvPr/>
        </p:nvCxnSpPr>
        <p:spPr bwMode="auto">
          <a:xfrm>
            <a:off x="0" y="611524"/>
            <a:ext cx="1219200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xmlns="" id="{9F27FFD8-7C1E-4BEE-B592-E8F488EBF176}"/>
              </a:ext>
            </a:extLst>
          </p:cNvPr>
          <p:cNvCxnSpPr/>
          <p:nvPr/>
        </p:nvCxnSpPr>
        <p:spPr bwMode="auto">
          <a:xfrm>
            <a:off x="-1" y="6452522"/>
            <a:ext cx="1219200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30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>
    <p:fade/>
  </p:transition>
  <p:hf hdr="0" ftr="0" dt="0"/>
  <p:txStyles>
    <p:titleStyle>
      <a:lvl1pPr algn="l" defTabSz="40613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3">
          <a:solidFill>
            <a:srgbClr val="000000"/>
          </a:solidFill>
          <a:latin typeface="+mj-lt"/>
          <a:ea typeface="ＭＳ Ｐゴシック" pitchFamily="34" charset="-128"/>
          <a:cs typeface="MS PGothic" charset="0"/>
        </a:defRPr>
      </a:lvl1pPr>
      <a:lvl2pPr algn="ctr" defTabSz="40613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2">
          <a:solidFill>
            <a:srgbClr val="000000"/>
          </a:solidFill>
          <a:latin typeface="Arial" charset="0"/>
          <a:ea typeface="ＭＳ Ｐゴシック" pitchFamily="34" charset="-128"/>
          <a:cs typeface="MS PGothic" charset="0"/>
        </a:defRPr>
      </a:lvl2pPr>
      <a:lvl3pPr algn="ctr" defTabSz="40613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2">
          <a:solidFill>
            <a:srgbClr val="000000"/>
          </a:solidFill>
          <a:latin typeface="Arial" charset="0"/>
          <a:ea typeface="ＭＳ Ｐゴシック" pitchFamily="34" charset="-128"/>
          <a:cs typeface="MS PGothic" charset="0"/>
        </a:defRPr>
      </a:lvl3pPr>
      <a:lvl4pPr algn="ctr" defTabSz="40613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2">
          <a:solidFill>
            <a:srgbClr val="000000"/>
          </a:solidFill>
          <a:latin typeface="Arial" charset="0"/>
          <a:ea typeface="ＭＳ Ｐゴシック" pitchFamily="34" charset="-128"/>
          <a:cs typeface="MS PGothic" charset="0"/>
        </a:defRPr>
      </a:lvl4pPr>
      <a:lvl5pPr algn="ctr" defTabSz="40613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2">
          <a:solidFill>
            <a:srgbClr val="000000"/>
          </a:solidFill>
          <a:latin typeface="Arial" charset="0"/>
          <a:ea typeface="ＭＳ Ｐゴシック" pitchFamily="34" charset="-128"/>
          <a:cs typeface="MS PGothic" charset="0"/>
        </a:defRPr>
      </a:lvl5pPr>
      <a:lvl6pPr marL="2281009" indent="-207364" algn="ctr" defTabSz="40752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992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695738" indent="-207364" algn="ctr" defTabSz="40752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992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110467" indent="-207364" algn="ctr" defTabSz="40752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992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525195" indent="-207364" algn="ctr" defTabSz="40752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992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09639" indent="-309639" algn="l" defTabSz="406131" rtl="0" eaLnBrk="1" fontAlgn="base" hangingPunct="1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itchFamily="18" charset="0"/>
        <a:defRPr sz="1633" u="none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672565" indent="-257793" algn="l" defTabSz="406131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540">
          <a:solidFill>
            <a:srgbClr val="000000"/>
          </a:solidFill>
          <a:latin typeface="+mn-lt"/>
          <a:ea typeface="ＭＳ Ｐゴシック" pitchFamily="34" charset="-128"/>
          <a:cs typeface="MS PGothic" charset="0"/>
        </a:defRPr>
      </a:lvl2pPr>
      <a:lvl3pPr marL="1035490" indent="-205946" algn="l" defTabSz="406131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177">
          <a:solidFill>
            <a:srgbClr val="000000"/>
          </a:solidFill>
          <a:latin typeface="+mn-lt"/>
          <a:ea typeface="ＭＳ Ｐゴシック" pitchFamily="34" charset="-128"/>
          <a:cs typeface="MS PGothic" charset="0"/>
        </a:defRPr>
      </a:lvl3pPr>
      <a:lvl4pPr marL="1450262" indent="-205946" algn="l" defTabSz="406131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  <a:ea typeface="ＭＳ Ｐゴシック" pitchFamily="34" charset="-128"/>
          <a:cs typeface="MS PGothic" charset="0"/>
        </a:defRPr>
      </a:lvl4pPr>
      <a:lvl5pPr marL="1865034" indent="-205946" algn="l" defTabSz="406131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  <a:ea typeface="ＭＳ Ｐゴシック" pitchFamily="34" charset="-128"/>
          <a:cs typeface="MS PGothic" charset="0"/>
        </a:defRPr>
      </a:lvl5pPr>
      <a:lvl6pPr marL="2281009" indent="-207364" algn="l" defTabSz="407529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14">
          <a:solidFill>
            <a:srgbClr val="000000"/>
          </a:solidFill>
          <a:latin typeface="+mn-lt"/>
          <a:ea typeface="+mn-ea"/>
          <a:cs typeface="+mn-cs"/>
        </a:defRPr>
      </a:lvl6pPr>
      <a:lvl7pPr marL="2695738" indent="-207364" algn="l" defTabSz="407529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14">
          <a:solidFill>
            <a:srgbClr val="000000"/>
          </a:solidFill>
          <a:latin typeface="+mn-lt"/>
          <a:ea typeface="+mn-ea"/>
          <a:cs typeface="+mn-cs"/>
        </a:defRPr>
      </a:lvl7pPr>
      <a:lvl8pPr marL="3110467" indent="-207364" algn="l" defTabSz="407529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14">
          <a:solidFill>
            <a:srgbClr val="000000"/>
          </a:solidFill>
          <a:latin typeface="+mn-lt"/>
          <a:ea typeface="+mn-ea"/>
          <a:cs typeface="+mn-cs"/>
        </a:defRPr>
      </a:lvl8pPr>
      <a:lvl9pPr marL="3525195" indent="-207364" algn="l" defTabSz="407529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14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728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8" algn="l" defTabSz="414728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7" algn="l" defTabSz="414728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86" algn="l" defTabSz="414728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15" algn="l" defTabSz="414728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44" algn="l" defTabSz="414728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73" algn="l" defTabSz="414728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102" algn="l" defTabSz="414728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31" algn="l" defTabSz="414728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65316" y="90700"/>
            <a:ext cx="555793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33" b="1" dirty="0" smtClean="0">
                <a:solidFill>
                  <a:srgbClr val="C00000"/>
                </a:solidFill>
              </a:rPr>
              <a:t>Requests to WP3 (for completion of D2.2)</a:t>
            </a:r>
            <a:endParaRPr lang="it-IT" sz="2133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1037" y="559795"/>
            <a:ext cx="11833092" cy="4603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133" u="sng" dirty="0">
                <a:latin typeface="Palatino Linotype" panose="02040502050505030304" pitchFamily="18" charset="0"/>
              </a:rPr>
              <a:t>D2.2: “FEL design with accelerator and undulator requirements to achieve the specification</a:t>
            </a:r>
            <a:r>
              <a:rPr lang="en-US" sz="2133" u="sng" dirty="0" smtClean="0">
                <a:latin typeface="Palatino Linotype" panose="02040502050505030304" pitchFamily="18" charset="0"/>
              </a:rPr>
              <a:t>”</a:t>
            </a:r>
            <a:endParaRPr lang="en-US" sz="2133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133" dirty="0" smtClean="0">
                <a:latin typeface="Palatino Linotype" panose="02040502050505030304" pitchFamily="18" charset="0"/>
              </a:rPr>
              <a:t>Table of </a:t>
            </a:r>
            <a:r>
              <a:rPr lang="en-US" sz="2133" dirty="0">
                <a:latin typeface="Palatino Linotype" panose="02040502050505030304" pitchFamily="18" charset="0"/>
              </a:rPr>
              <a:t>main e-beam parameters expected </a:t>
            </a:r>
            <a:r>
              <a:rPr lang="en-US" sz="2133" i="1" dirty="0">
                <a:latin typeface="Palatino Linotype" panose="02040502050505030304" pitchFamily="18" charset="0"/>
              </a:rPr>
              <a:t>at </a:t>
            </a:r>
            <a:r>
              <a:rPr lang="en-US" sz="2133" i="1" dirty="0" smtClean="0">
                <a:latin typeface="Palatino Linotype" panose="02040502050505030304" pitchFamily="18" charset="0"/>
              </a:rPr>
              <a:t>L0 end</a:t>
            </a:r>
          </a:p>
          <a:p>
            <a:pPr marL="914400" lvl="1" indent="-4572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33" dirty="0" smtClean="0">
                <a:latin typeface="Palatino Linotype" panose="02040502050505030304" pitchFamily="18" charset="0"/>
              </a:rPr>
              <a:t>You can list </a:t>
            </a:r>
            <a:r>
              <a:rPr lang="en-US" sz="2133" i="1" dirty="0" smtClean="0">
                <a:latin typeface="Palatino Linotype" panose="02040502050505030304" pitchFamily="18" charset="0"/>
              </a:rPr>
              <a:t>ranges</a:t>
            </a:r>
            <a:r>
              <a:rPr lang="en-US" sz="2133" dirty="0" smtClean="0">
                <a:latin typeface="Palatino Linotype" panose="02040502050505030304" pitchFamily="18" charset="0"/>
              </a:rPr>
              <a:t> in case of residual uncertainty</a:t>
            </a:r>
            <a:endParaRPr lang="en-US" sz="2133" dirty="0">
              <a:latin typeface="Palatino Linotype" panose="02040502050505030304" pitchFamily="18" charset="0"/>
            </a:endParaRP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133" dirty="0" smtClean="0">
                <a:latin typeface="Palatino Linotype" panose="02040502050505030304" pitchFamily="18" charset="0"/>
              </a:rPr>
              <a:t>Recommend a baseline injector option</a:t>
            </a:r>
          </a:p>
          <a:p>
            <a:pPr marL="914400" lvl="1" indent="-4572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33" dirty="0" smtClean="0">
                <a:latin typeface="Palatino Linotype" panose="02040502050505030304" pitchFamily="18" charset="0"/>
              </a:rPr>
              <a:t>Provide table of main RF parameters &amp; rep. rate(s)</a:t>
            </a:r>
          </a:p>
          <a:p>
            <a:pPr marL="914400" lvl="1" indent="-4572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33" dirty="0" smtClean="0">
                <a:latin typeface="Palatino Linotype" panose="02040502050505030304" pitchFamily="18" charset="0"/>
              </a:rPr>
              <a:t>Sketch a layout with distances</a:t>
            </a:r>
          </a:p>
          <a:p>
            <a:pPr marL="914400" lvl="1" indent="-4572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33" dirty="0" smtClean="0">
                <a:latin typeface="Palatino Linotype" panose="02040502050505030304" pitchFamily="18" charset="0"/>
              </a:rPr>
              <a:t>Include considerations (bullet list) to motivate this choice, and to explain the limitations of this option.</a:t>
            </a: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133" dirty="0" smtClean="0">
                <a:latin typeface="Palatino Linotype" panose="02040502050505030304" pitchFamily="18" charset="0"/>
              </a:rPr>
              <a:t>Optional: recommend an upgrade injector </a:t>
            </a:r>
            <a:r>
              <a:rPr lang="en-US" sz="2133" dirty="0">
                <a:latin typeface="Palatino Linotype" panose="02040502050505030304" pitchFamily="18" charset="0"/>
              </a:rPr>
              <a:t>option</a:t>
            </a:r>
          </a:p>
          <a:p>
            <a:pPr marL="914400" lvl="1" indent="-4572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33" dirty="0" smtClean="0">
                <a:latin typeface="Palatino Linotype" panose="02040502050505030304" pitchFamily="18" charset="0"/>
              </a:rPr>
              <a:t>Same as above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7957593" y="4770883"/>
            <a:ext cx="4056536" cy="158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i="1" dirty="0" smtClean="0">
                <a:latin typeface="Palatino Linotype" panose="02040502050505030304" pitchFamily="18" charset="0"/>
              </a:rPr>
              <a:t>WP3 outcome ASAP</a:t>
            </a: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i="1" dirty="0" smtClean="0">
                <a:latin typeface="Palatino Linotype" panose="02040502050505030304" pitchFamily="18" charset="0"/>
              </a:rPr>
              <a:t>General review of D2.2 </a:t>
            </a:r>
            <a:r>
              <a:rPr lang="en-GB" i="1" dirty="0">
                <a:latin typeface="Palatino Linotype" panose="02040502050505030304" pitchFamily="18" charset="0"/>
              </a:rPr>
              <a:t>by Nov. 30</a:t>
            </a: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i="1" dirty="0">
                <a:latin typeface="Palatino Linotype" panose="02040502050505030304" pitchFamily="18" charset="0"/>
              </a:rPr>
              <a:t>Submission to WP1 by Dec. 8</a:t>
            </a: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i="1" dirty="0">
                <a:latin typeface="Palatino Linotype" panose="02040502050505030304" pitchFamily="18" charset="0"/>
              </a:rPr>
              <a:t>Submission to EU by Dec. 15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037" y="5156886"/>
            <a:ext cx="39501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Hint: please keep in mind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Palatino Linotype" panose="02040502050505030304" pitchFamily="18" charset="0"/>
              </a:rPr>
              <a:t>Charge and normalized emittance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Palatino Linotype" panose="02040502050505030304" pitchFamily="18" charset="0"/>
              </a:rPr>
              <a:t>Repetition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Palatino Linotype" panose="02040502050505030304" pitchFamily="18" charset="0"/>
              </a:rPr>
              <a:t>Technological readiness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201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ctLight_Template Slides 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XLS_Slides_Template</Template>
  <TotalTime>719</TotalTime>
  <Words>134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MS PGothic</vt:lpstr>
      <vt:lpstr>MS PGothic</vt:lpstr>
      <vt:lpstr>Arial</vt:lpstr>
      <vt:lpstr>Calibri</vt:lpstr>
      <vt:lpstr>Palatino Linotype</vt:lpstr>
      <vt:lpstr>Symbol</vt:lpstr>
      <vt:lpstr>Times New Roman</vt:lpstr>
      <vt:lpstr>Wingdings</vt:lpstr>
      <vt:lpstr>CompactLight_Template Slides ENG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Di Mitri</dc:creator>
  <cp:lastModifiedBy>Simone Di Mitri</cp:lastModifiedBy>
  <cp:revision>110</cp:revision>
  <dcterms:created xsi:type="dcterms:W3CDTF">2019-01-21T07:40:30Z</dcterms:created>
  <dcterms:modified xsi:type="dcterms:W3CDTF">2019-11-15T09:15:08Z</dcterms:modified>
</cp:coreProperties>
</file>