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7" r:id="rId2"/>
    <p:sldId id="268" r:id="rId3"/>
    <p:sldId id="282" r:id="rId4"/>
    <p:sldId id="294" r:id="rId5"/>
    <p:sldId id="295" r:id="rId6"/>
    <p:sldId id="296" r:id="rId7"/>
  </p:sldIdLst>
  <p:sldSz cx="9144000" cy="6858000" type="screen4x3"/>
  <p:notesSz cx="7099300" cy="10234613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74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050C1"/>
    <a:srgbClr val="38F729"/>
    <a:srgbClr val="C7D44C"/>
    <a:srgbClr val="66FF33"/>
    <a:srgbClr val="4CDE12"/>
    <a:srgbClr val="077DE9"/>
    <a:srgbClr val="0000CC"/>
    <a:srgbClr val="008000"/>
    <a:srgbClr val="948C93"/>
    <a:srgbClr val="CBA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71" autoAdjust="0"/>
    <p:restoredTop sz="94671" autoAdjust="0"/>
  </p:normalViewPr>
  <p:slideViewPr>
    <p:cSldViewPr>
      <p:cViewPr>
        <p:scale>
          <a:sx n="70" d="100"/>
          <a:sy n="70" d="100"/>
        </p:scale>
        <p:origin x="972" y="138"/>
      </p:cViewPr>
      <p:guideLst>
        <p:guide orient="horz" pos="3974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7A26CB68-822C-4A1B-9C25-C43689C5182D}" type="datetimeFigureOut">
              <a:rPr lang="it-IT" smtClean="0"/>
              <a:t>11/10/2019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8979E2BC-A1E5-417D-A742-36912437C09F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276344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79E2BC-A1E5-417D-A742-36912437C09F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893461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79E2BC-A1E5-417D-A742-36912437C09F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996094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79E2BC-A1E5-417D-A742-36912437C09F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089831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79E2BC-A1E5-417D-A742-36912437C09F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286318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79E2BC-A1E5-417D-A742-36912437C09F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25448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79E2BC-A1E5-417D-A742-36912437C09F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941335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E7472-33E4-4258-8B39-65B9585F3306}" type="datetimeFigureOut">
              <a:rPr lang="it-IT" smtClean="0"/>
              <a:t>11/10/2019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A1694-460D-4C34-9EED-DCEB3FD58ABA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27355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E7472-33E4-4258-8B39-65B9585F3306}" type="datetimeFigureOut">
              <a:rPr lang="it-IT" smtClean="0"/>
              <a:t>11/10/2019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A1694-460D-4C34-9EED-DCEB3FD58ABA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872596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E7472-33E4-4258-8B39-65B9585F3306}" type="datetimeFigureOut">
              <a:rPr lang="it-IT" smtClean="0"/>
              <a:t>11/10/2019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A1694-460D-4C34-9EED-DCEB3FD58ABA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2137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E7472-33E4-4258-8B39-65B9585F3306}" type="datetimeFigureOut">
              <a:rPr lang="it-IT" smtClean="0"/>
              <a:t>11/10/2019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A1694-460D-4C34-9EED-DCEB3FD58ABA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238195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E7472-33E4-4258-8B39-65B9585F3306}" type="datetimeFigureOut">
              <a:rPr lang="it-IT" smtClean="0"/>
              <a:t>11/10/2019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A1694-460D-4C34-9EED-DCEB3FD58ABA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486256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E7472-33E4-4258-8B39-65B9585F3306}" type="datetimeFigureOut">
              <a:rPr lang="it-IT" smtClean="0"/>
              <a:t>11/10/2019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A1694-460D-4C34-9EED-DCEB3FD58ABA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82714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E7472-33E4-4258-8B39-65B9585F3306}" type="datetimeFigureOut">
              <a:rPr lang="it-IT" smtClean="0"/>
              <a:t>11/10/2019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A1694-460D-4C34-9EED-DCEB3FD58ABA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868642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E7472-33E4-4258-8B39-65B9585F3306}" type="datetimeFigureOut">
              <a:rPr lang="it-IT" smtClean="0"/>
              <a:t>11/10/2019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A1694-460D-4C34-9EED-DCEB3FD58ABA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68682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E7472-33E4-4258-8B39-65B9585F3306}" type="datetimeFigureOut">
              <a:rPr lang="it-IT" smtClean="0"/>
              <a:t>11/10/2019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A1694-460D-4C34-9EED-DCEB3FD58ABA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084460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E7472-33E4-4258-8B39-65B9585F3306}" type="datetimeFigureOut">
              <a:rPr lang="it-IT" smtClean="0"/>
              <a:t>11/10/2019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A1694-460D-4C34-9EED-DCEB3FD58ABA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701911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E7472-33E4-4258-8B39-65B9585F3306}" type="datetimeFigureOut">
              <a:rPr lang="it-IT" smtClean="0"/>
              <a:t>11/10/2019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A1694-460D-4C34-9EED-DCEB3FD58ABA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705265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2E7472-33E4-4258-8B39-65B9585F3306}" type="datetimeFigureOut">
              <a:rPr lang="it-IT" smtClean="0"/>
              <a:t>11/10/2019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0A1694-460D-4C34-9EED-DCEB3FD58ABA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34009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4716017" y="116632"/>
            <a:ext cx="37444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Resoconto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33510" y="116632"/>
            <a:ext cx="39340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CSN3 a Roma, 14-2-2018</a:t>
            </a:r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98409" y="-27384"/>
            <a:ext cx="11043017" cy="6978210"/>
          </a:xfrm>
          <a:prstGeom prst="rect">
            <a:avLst/>
          </a:prstGeom>
          <a:ln w="38100"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461257" y="116632"/>
            <a:ext cx="3433953" cy="523220"/>
          </a:xfrm>
          <a:prstGeom prst="rect">
            <a:avLst/>
          </a:prstGeom>
          <a:solidFill>
            <a:schemeClr val="bg1"/>
          </a:solidFill>
          <a:ln w="38100">
            <a:solidFill>
              <a:srgbClr val="D050C1"/>
            </a:solidFill>
          </a:ln>
        </p:spPr>
        <p:txBody>
          <a:bodyPr wrap="none" rtlCol="0">
            <a:spAutoFit/>
          </a:bodyPr>
          <a:lstStyle/>
          <a:p>
            <a:r>
              <a:rPr lang="it-IT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Pavia</a:t>
            </a:r>
            <a:r>
              <a:rPr lang="it-IT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14 ottobre </a:t>
            </a:r>
            <a:r>
              <a:rPr lang="it-IT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2019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035856" y="2890391"/>
            <a:ext cx="5128432" cy="1569660"/>
          </a:xfrm>
          <a:prstGeom prst="rect">
            <a:avLst/>
          </a:prstGeom>
          <a:solidFill>
            <a:schemeClr val="bg1"/>
          </a:solidFill>
          <a:ln w="38100">
            <a:solidFill>
              <a:srgbClr val="D050C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Resoconto dell’ultima CSN3</a:t>
            </a:r>
          </a:p>
          <a:p>
            <a:pPr algn="ctr"/>
            <a:r>
              <a:rPr lang="it-I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it-IT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voltasi a Torino</a:t>
            </a:r>
          </a:p>
          <a:p>
            <a:pPr algn="ctr"/>
            <a:r>
              <a:rPr lang="it-IT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</a:t>
            </a:r>
            <a:r>
              <a:rPr lang="it-IT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9-14 ottobre 2019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148085" y="6074132"/>
            <a:ext cx="2847830" cy="523220"/>
          </a:xfrm>
          <a:prstGeom prst="rect">
            <a:avLst/>
          </a:prstGeom>
          <a:solidFill>
            <a:schemeClr val="bg1"/>
          </a:solidFill>
          <a:ln w="38100">
            <a:solidFill>
              <a:srgbClr val="D050C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Gianluigi </a:t>
            </a:r>
            <a:r>
              <a:rPr lang="it-IT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Boca</a:t>
            </a:r>
            <a:endParaRPr lang="it-IT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503793" y="116632"/>
            <a:ext cx="3172663" cy="523220"/>
          </a:xfrm>
          <a:prstGeom prst="rect">
            <a:avLst/>
          </a:prstGeom>
          <a:solidFill>
            <a:schemeClr val="bg1"/>
          </a:solidFill>
          <a:ln w="38100">
            <a:solidFill>
              <a:srgbClr val="D050C1"/>
            </a:solidFill>
          </a:ln>
        </p:spPr>
        <p:txBody>
          <a:bodyPr wrap="none" rtlCol="0">
            <a:spAutoFit/>
          </a:bodyPr>
          <a:lstStyle/>
          <a:p>
            <a:r>
              <a:rPr lang="it-IT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Consiglio di Sezione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9267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7504" y="25460"/>
            <a:ext cx="9073318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it-IT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 bilancio globale della Commissione Scientifica Nazionale 3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90122" y="1393756"/>
            <a:ext cx="8890390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it-IT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 r</a:t>
            </a:r>
            <a:r>
              <a:rPr lang="it-IT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ichieste ricevute dagli esperimenti ammontavano a circa 15 Meuro</a:t>
            </a:r>
            <a:endParaRPr lang="it-IT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90122" y="3251076"/>
            <a:ext cx="8890390" cy="83099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it-IT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... ma il bilancio totale di CSN3 doveva restare entro i 9 Meuro con</a:t>
            </a:r>
          </a:p>
          <a:p>
            <a:r>
              <a:rPr lang="it-IT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 taglio quindi del 40 %.</a:t>
            </a:r>
            <a:endParaRPr lang="it-IT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90122" y="5477728"/>
            <a:ext cx="8890390" cy="83099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it-IT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Questa situazione si e’ riflessa nelle assegnazioni per il 2020 agli</a:t>
            </a:r>
          </a:p>
          <a:p>
            <a:r>
              <a:rPr lang="it-IT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esperimenti di GR3 di interesse per Pavia.</a:t>
            </a:r>
            <a:endParaRPr lang="it-IT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7893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7504" y="25460"/>
            <a:ext cx="4086375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it-IT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Dettaglio degli esperimenti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4260055"/>
              </p:ext>
            </p:extLst>
          </p:nvPr>
        </p:nvGraphicFramePr>
        <p:xfrm>
          <a:off x="678876" y="1862974"/>
          <a:ext cx="7786246" cy="11081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1248">
                  <a:extLst>
                    <a:ext uri="{9D8B030D-6E8A-4147-A177-3AD203B41FA5}">
                      <a16:colId xmlns:a16="http://schemas.microsoft.com/office/drawing/2014/main" val="4228273409"/>
                    </a:ext>
                  </a:extLst>
                </a:gridCol>
                <a:gridCol w="1042894">
                  <a:extLst>
                    <a:ext uri="{9D8B030D-6E8A-4147-A177-3AD203B41FA5}">
                      <a16:colId xmlns:a16="http://schemas.microsoft.com/office/drawing/2014/main" val="450063960"/>
                    </a:ext>
                  </a:extLst>
                </a:gridCol>
                <a:gridCol w="695263">
                  <a:extLst>
                    <a:ext uri="{9D8B030D-6E8A-4147-A177-3AD203B41FA5}">
                      <a16:colId xmlns:a16="http://schemas.microsoft.com/office/drawing/2014/main" val="3944489518"/>
                    </a:ext>
                  </a:extLst>
                </a:gridCol>
                <a:gridCol w="690376">
                  <a:extLst>
                    <a:ext uri="{9D8B030D-6E8A-4147-A177-3AD203B41FA5}">
                      <a16:colId xmlns:a16="http://schemas.microsoft.com/office/drawing/2014/main" val="1115487916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1878868389"/>
                    </a:ext>
                  </a:extLst>
                </a:gridCol>
                <a:gridCol w="1358187">
                  <a:extLst>
                    <a:ext uri="{9D8B030D-6E8A-4147-A177-3AD203B41FA5}">
                      <a16:colId xmlns:a16="http://schemas.microsoft.com/office/drawing/2014/main" val="3797604348"/>
                    </a:ext>
                  </a:extLst>
                </a:gridCol>
                <a:gridCol w="1738158">
                  <a:extLst>
                    <a:ext uri="{9D8B030D-6E8A-4147-A177-3AD203B41FA5}">
                      <a16:colId xmlns:a16="http://schemas.microsoft.com/office/drawing/2014/main" val="2596307570"/>
                    </a:ext>
                  </a:extLst>
                </a:gridCol>
              </a:tblGrid>
              <a:tr h="468053">
                <a:tc>
                  <a:txBody>
                    <a:bodyPr/>
                    <a:lstStyle/>
                    <a:p>
                      <a:pPr algn="ctr"/>
                      <a:endParaRPr lang="it-IT" b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38F72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</a:t>
                      </a:r>
                      <a:endParaRPr lang="en-US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38F72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</a:t>
                      </a:r>
                      <a:endParaRPr lang="it-IT" b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38F72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</a:t>
                      </a:r>
                      <a:endParaRPr lang="it-IT" b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38F72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LIC</a:t>
                      </a:r>
                      <a:r>
                        <a:rPr lang="it-IT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SW</a:t>
                      </a:r>
                      <a:r>
                        <a:rPr lang="it-IT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</a:t>
                      </a:r>
                      <a:endParaRPr lang="en-US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38F72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SP SERVIZI</a:t>
                      </a:r>
                      <a:endParaRPr lang="en-US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38F72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TOTALE</a:t>
                      </a:r>
                      <a:endParaRPr lang="en-US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38F72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5602639"/>
                  </a:ext>
                </a:extLst>
              </a:tr>
              <a:tr h="468053"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Richieste</a:t>
                      </a:r>
                      <a:endParaRPr lang="it-IT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Assegnate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38F72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11+15</a:t>
                      </a:r>
                      <a:r>
                        <a:rPr lang="it-IT" baseline="0" dirty="0" smtClean="0">
                          <a:solidFill>
                            <a:schemeClr val="tx1"/>
                          </a:solidFill>
                        </a:rPr>
                        <a:t> sj</a:t>
                      </a:r>
                      <a:endParaRPr lang="it-IT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8+11sj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38F72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it-IT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0.5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38F72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1 sj</a:t>
                      </a:r>
                    </a:p>
                    <a:p>
                      <a:pPr algn="ctr"/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1 sj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38F72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1</a:t>
                      </a:r>
                    </a:p>
                    <a:p>
                      <a:pPr algn="ctr"/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38F72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45.5</a:t>
                      </a:r>
                    </a:p>
                    <a:p>
                      <a:pPr algn="ctr"/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45.5 sj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38F72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59.5</a:t>
                      </a:r>
                      <a:r>
                        <a:rPr lang="it-IT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+ 16 sj</a:t>
                      </a:r>
                    </a:p>
                    <a:p>
                      <a:pPr algn="ctr"/>
                      <a:r>
                        <a:rPr lang="it-IT" baseline="0" dirty="0" smtClean="0">
                          <a:solidFill>
                            <a:srgbClr val="FF0000"/>
                          </a:solidFill>
                        </a:rPr>
                        <a:t>9.5 + 57</a:t>
                      </a:r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.5 sj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38F72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0779048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619672" y="3252176"/>
            <a:ext cx="5902385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it-IT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taglio globale </a:t>
            </a:r>
            <a:r>
              <a:rPr lang="it-IT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del </a:t>
            </a:r>
            <a:r>
              <a:rPr lang="it-IT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11%  (taglio </a:t>
            </a:r>
            <a:r>
              <a:rPr lang="it-IT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 </a:t>
            </a:r>
            <a:r>
              <a:rPr lang="it-IT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 </a:t>
            </a:r>
            <a:r>
              <a:rPr lang="it-IT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del </a:t>
            </a:r>
            <a:r>
              <a:rPr lang="it-IT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27%)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07504" y="1052736"/>
            <a:ext cx="1244251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it-IT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AEGIS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07504" y="4129916"/>
            <a:ext cx="1242648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it-IT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ALICE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6695608"/>
              </p:ext>
            </p:extLst>
          </p:nvPr>
        </p:nvGraphicFramePr>
        <p:xfrm>
          <a:off x="2591779" y="4869160"/>
          <a:ext cx="3960440" cy="11081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27">
                  <a:extLst>
                    <a:ext uri="{9D8B030D-6E8A-4147-A177-3AD203B41FA5}">
                      <a16:colId xmlns:a16="http://schemas.microsoft.com/office/drawing/2014/main" val="4228273409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450063960"/>
                    </a:ext>
                  </a:extLst>
                </a:gridCol>
                <a:gridCol w="864097">
                  <a:extLst>
                    <a:ext uri="{9D8B030D-6E8A-4147-A177-3AD203B41FA5}">
                      <a16:colId xmlns:a16="http://schemas.microsoft.com/office/drawing/2014/main" val="3944489518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1115487916"/>
                    </a:ext>
                  </a:extLst>
                </a:gridCol>
              </a:tblGrid>
              <a:tr h="468053">
                <a:tc>
                  <a:txBody>
                    <a:bodyPr/>
                    <a:lstStyle/>
                    <a:p>
                      <a:pPr algn="ctr"/>
                      <a:endParaRPr lang="it-IT" b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38F72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</a:t>
                      </a:r>
                      <a:endParaRPr lang="en-US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38F72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</a:t>
                      </a:r>
                      <a:endParaRPr lang="it-IT" b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38F72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TOTALE</a:t>
                      </a:r>
                      <a:endParaRPr lang="en-US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38F72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5602639"/>
                  </a:ext>
                </a:extLst>
              </a:tr>
              <a:tr h="468053"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Richieste</a:t>
                      </a:r>
                      <a:endParaRPr lang="it-IT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Assegnate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38F72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30</a:t>
                      </a:r>
                      <a:endParaRPr lang="it-IT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23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38F72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it-IT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2.5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38F72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  <a:p>
                      <a:pPr algn="ctr"/>
                      <a:r>
                        <a:rPr lang="it-IT" baseline="0" dirty="0" smtClean="0">
                          <a:solidFill>
                            <a:srgbClr val="FF0000"/>
                          </a:solidFill>
                        </a:rPr>
                        <a:t>25</a:t>
                      </a:r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.5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38F72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0779048"/>
                  </a:ext>
                </a:extLst>
              </a:tr>
            </a:tbl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1610530" y="6279703"/>
            <a:ext cx="5913798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it-IT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taglio globale </a:t>
            </a:r>
            <a:r>
              <a:rPr lang="it-IT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del </a:t>
            </a:r>
            <a:r>
              <a:rPr lang="it-IT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</a:t>
            </a:r>
            <a:r>
              <a:rPr lang="it-IT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%  (taglio </a:t>
            </a:r>
            <a:r>
              <a:rPr lang="it-IT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 </a:t>
            </a:r>
            <a:r>
              <a:rPr lang="it-IT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 </a:t>
            </a:r>
            <a:r>
              <a:rPr lang="it-IT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del </a:t>
            </a:r>
            <a:r>
              <a:rPr lang="it-IT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23%)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2989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7504" y="25460"/>
            <a:ext cx="4176143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it-IT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Dettaglio degli esperimenti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0035998"/>
              </p:ext>
            </p:extLst>
          </p:nvPr>
        </p:nvGraphicFramePr>
        <p:xfrm>
          <a:off x="678876" y="1862974"/>
          <a:ext cx="7786246" cy="11081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1248">
                  <a:extLst>
                    <a:ext uri="{9D8B030D-6E8A-4147-A177-3AD203B41FA5}">
                      <a16:colId xmlns:a16="http://schemas.microsoft.com/office/drawing/2014/main" val="4228273409"/>
                    </a:ext>
                  </a:extLst>
                </a:gridCol>
                <a:gridCol w="1042894">
                  <a:extLst>
                    <a:ext uri="{9D8B030D-6E8A-4147-A177-3AD203B41FA5}">
                      <a16:colId xmlns:a16="http://schemas.microsoft.com/office/drawing/2014/main" val="450063960"/>
                    </a:ext>
                  </a:extLst>
                </a:gridCol>
                <a:gridCol w="695263">
                  <a:extLst>
                    <a:ext uri="{9D8B030D-6E8A-4147-A177-3AD203B41FA5}">
                      <a16:colId xmlns:a16="http://schemas.microsoft.com/office/drawing/2014/main" val="3944489518"/>
                    </a:ext>
                  </a:extLst>
                </a:gridCol>
                <a:gridCol w="690376">
                  <a:extLst>
                    <a:ext uri="{9D8B030D-6E8A-4147-A177-3AD203B41FA5}">
                      <a16:colId xmlns:a16="http://schemas.microsoft.com/office/drawing/2014/main" val="1115487916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1878868389"/>
                    </a:ext>
                  </a:extLst>
                </a:gridCol>
                <a:gridCol w="1358187">
                  <a:extLst>
                    <a:ext uri="{9D8B030D-6E8A-4147-A177-3AD203B41FA5}">
                      <a16:colId xmlns:a16="http://schemas.microsoft.com/office/drawing/2014/main" val="3797604348"/>
                    </a:ext>
                  </a:extLst>
                </a:gridCol>
                <a:gridCol w="1738158">
                  <a:extLst>
                    <a:ext uri="{9D8B030D-6E8A-4147-A177-3AD203B41FA5}">
                      <a16:colId xmlns:a16="http://schemas.microsoft.com/office/drawing/2014/main" val="2596307570"/>
                    </a:ext>
                  </a:extLst>
                </a:gridCol>
              </a:tblGrid>
              <a:tr h="468053">
                <a:tc>
                  <a:txBody>
                    <a:bodyPr/>
                    <a:lstStyle/>
                    <a:p>
                      <a:pPr algn="ctr"/>
                      <a:endParaRPr lang="it-IT" b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38F72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</a:t>
                      </a:r>
                      <a:endParaRPr lang="en-US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38F72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</a:t>
                      </a:r>
                      <a:endParaRPr lang="it-IT" b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38F72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</a:t>
                      </a:r>
                      <a:endParaRPr lang="it-IT" b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38F72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INV                       </a:t>
                      </a:r>
                      <a:endParaRPr lang="en-US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38F72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SP SERVIZI</a:t>
                      </a:r>
                      <a:endParaRPr lang="en-US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38F72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TOTALE</a:t>
                      </a:r>
                      <a:endParaRPr lang="en-US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38F72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5602639"/>
                  </a:ext>
                </a:extLst>
              </a:tr>
              <a:tr h="468053"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Richieste</a:t>
                      </a:r>
                      <a:endParaRPr lang="it-IT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Assegnate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38F72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it-IT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6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38F72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it-IT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38F72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1</a:t>
                      </a:r>
                    </a:p>
                    <a:p>
                      <a:pPr algn="ctr"/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38F72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1</a:t>
                      </a:r>
                    </a:p>
                    <a:p>
                      <a:pPr algn="ctr"/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38F72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  <a:p>
                      <a:pPr algn="ctr"/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8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38F72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  <a:p>
                      <a:pPr algn="ctr"/>
                      <a:r>
                        <a:rPr lang="it-IT" baseline="0" dirty="0" smtClean="0">
                          <a:solidFill>
                            <a:srgbClr val="FF0000"/>
                          </a:solidFill>
                        </a:rPr>
                        <a:t>16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38F72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0779048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619672" y="3252176"/>
            <a:ext cx="5581977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it-IT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taglio globale </a:t>
            </a:r>
            <a:r>
              <a:rPr lang="it-IT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del </a:t>
            </a:r>
            <a:r>
              <a:rPr lang="it-IT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it-IT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%  (nessun taglio </a:t>
            </a:r>
            <a:r>
              <a:rPr lang="it-IT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 </a:t>
            </a:r>
            <a:r>
              <a:rPr lang="it-IT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MI)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07504" y="1052736"/>
            <a:ext cx="1863011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it-IT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ASACUSA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07504" y="4129916"/>
            <a:ext cx="1196738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it-IT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FAMU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615101" y="6279703"/>
            <a:ext cx="5913798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it-IT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taglio globale </a:t>
            </a:r>
            <a:r>
              <a:rPr lang="it-IT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del </a:t>
            </a:r>
            <a:r>
              <a:rPr lang="it-IT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65%  (taglio </a:t>
            </a:r>
            <a:r>
              <a:rPr lang="it-IT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 </a:t>
            </a:r>
            <a:r>
              <a:rPr lang="it-IT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 </a:t>
            </a:r>
            <a:r>
              <a:rPr lang="it-IT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del </a:t>
            </a:r>
            <a:r>
              <a:rPr lang="it-IT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37</a:t>
            </a:r>
            <a:r>
              <a:rPr lang="it-IT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%)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5025226"/>
              </p:ext>
            </p:extLst>
          </p:nvPr>
        </p:nvGraphicFramePr>
        <p:xfrm>
          <a:off x="1357971" y="4841147"/>
          <a:ext cx="6428059" cy="11081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1248">
                  <a:extLst>
                    <a:ext uri="{9D8B030D-6E8A-4147-A177-3AD203B41FA5}">
                      <a16:colId xmlns:a16="http://schemas.microsoft.com/office/drawing/2014/main" val="4228273409"/>
                    </a:ext>
                  </a:extLst>
                </a:gridCol>
                <a:gridCol w="1042894">
                  <a:extLst>
                    <a:ext uri="{9D8B030D-6E8A-4147-A177-3AD203B41FA5}">
                      <a16:colId xmlns:a16="http://schemas.microsoft.com/office/drawing/2014/main" val="450063960"/>
                    </a:ext>
                  </a:extLst>
                </a:gridCol>
                <a:gridCol w="695263">
                  <a:extLst>
                    <a:ext uri="{9D8B030D-6E8A-4147-A177-3AD203B41FA5}">
                      <a16:colId xmlns:a16="http://schemas.microsoft.com/office/drawing/2014/main" val="3944489518"/>
                    </a:ext>
                  </a:extLst>
                </a:gridCol>
                <a:gridCol w="690376">
                  <a:extLst>
                    <a:ext uri="{9D8B030D-6E8A-4147-A177-3AD203B41FA5}">
                      <a16:colId xmlns:a16="http://schemas.microsoft.com/office/drawing/2014/main" val="1115487916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1878868389"/>
                    </a:ext>
                  </a:extLst>
                </a:gridCol>
                <a:gridCol w="1738158">
                  <a:extLst>
                    <a:ext uri="{9D8B030D-6E8A-4147-A177-3AD203B41FA5}">
                      <a16:colId xmlns:a16="http://schemas.microsoft.com/office/drawing/2014/main" val="2596307570"/>
                    </a:ext>
                  </a:extLst>
                </a:gridCol>
              </a:tblGrid>
              <a:tr h="468053">
                <a:tc>
                  <a:txBody>
                    <a:bodyPr/>
                    <a:lstStyle/>
                    <a:p>
                      <a:pPr algn="ctr"/>
                      <a:endParaRPr lang="it-IT" b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38F72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</a:t>
                      </a:r>
                      <a:endParaRPr lang="en-US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38F72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</a:t>
                      </a:r>
                      <a:endParaRPr lang="it-IT" b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38F72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</a:t>
                      </a:r>
                      <a:endParaRPr lang="it-IT" b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38F72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INV                       </a:t>
                      </a:r>
                      <a:endParaRPr lang="en-US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38F72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TOTALE</a:t>
                      </a:r>
                      <a:endParaRPr lang="en-US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38F72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5602639"/>
                  </a:ext>
                </a:extLst>
              </a:tr>
              <a:tr h="468053"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Richieste</a:t>
                      </a:r>
                      <a:endParaRPr lang="it-IT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Assegnate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38F72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22</a:t>
                      </a:r>
                      <a:endParaRPr lang="it-IT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7.5+6sj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38F72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12</a:t>
                      </a:r>
                      <a:endParaRPr lang="it-IT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38F72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1.5</a:t>
                      </a:r>
                    </a:p>
                    <a:p>
                      <a:pPr algn="ctr"/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38F72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12</a:t>
                      </a:r>
                    </a:p>
                    <a:p>
                      <a:pPr algn="ctr"/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38F72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47.5</a:t>
                      </a:r>
                    </a:p>
                    <a:p>
                      <a:pPr algn="ctr"/>
                      <a:r>
                        <a:rPr lang="it-IT" baseline="0" dirty="0" smtClean="0">
                          <a:solidFill>
                            <a:srgbClr val="FF0000"/>
                          </a:solidFill>
                        </a:rPr>
                        <a:t>10.5+6sj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38F72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07790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2574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7504" y="25460"/>
            <a:ext cx="4176143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it-IT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Dettaglio degli esperimenti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0688634"/>
              </p:ext>
            </p:extLst>
          </p:nvPr>
        </p:nvGraphicFramePr>
        <p:xfrm>
          <a:off x="1398955" y="1862974"/>
          <a:ext cx="6413405" cy="11081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0836">
                  <a:extLst>
                    <a:ext uri="{9D8B030D-6E8A-4147-A177-3AD203B41FA5}">
                      <a16:colId xmlns:a16="http://schemas.microsoft.com/office/drawing/2014/main" val="4228273409"/>
                    </a:ext>
                  </a:extLst>
                </a:gridCol>
                <a:gridCol w="826223">
                  <a:extLst>
                    <a:ext uri="{9D8B030D-6E8A-4147-A177-3AD203B41FA5}">
                      <a16:colId xmlns:a16="http://schemas.microsoft.com/office/drawing/2014/main" val="450063960"/>
                    </a:ext>
                  </a:extLst>
                </a:gridCol>
                <a:gridCol w="757953">
                  <a:extLst>
                    <a:ext uri="{9D8B030D-6E8A-4147-A177-3AD203B41FA5}">
                      <a16:colId xmlns:a16="http://schemas.microsoft.com/office/drawing/2014/main" val="3944489518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1115487916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3797604348"/>
                    </a:ext>
                  </a:extLst>
                </a:gridCol>
                <a:gridCol w="1440161">
                  <a:extLst>
                    <a:ext uri="{9D8B030D-6E8A-4147-A177-3AD203B41FA5}">
                      <a16:colId xmlns:a16="http://schemas.microsoft.com/office/drawing/2014/main" val="2596307570"/>
                    </a:ext>
                  </a:extLst>
                </a:gridCol>
              </a:tblGrid>
              <a:tr h="468053">
                <a:tc>
                  <a:txBody>
                    <a:bodyPr/>
                    <a:lstStyle/>
                    <a:p>
                      <a:pPr algn="ctr"/>
                      <a:endParaRPr lang="it-IT" b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38F72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</a:t>
                      </a:r>
                      <a:endParaRPr lang="en-US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38F72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</a:t>
                      </a:r>
                      <a:endParaRPr lang="it-IT" b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38F72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APP</a:t>
                      </a:r>
                      <a:endParaRPr lang="it-IT" b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38F72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SP SERVIZI</a:t>
                      </a:r>
                      <a:endParaRPr lang="en-US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38F72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TOTALE</a:t>
                      </a:r>
                      <a:endParaRPr lang="en-US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38F72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5602639"/>
                  </a:ext>
                </a:extLst>
              </a:tr>
              <a:tr h="468053"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Richieste</a:t>
                      </a:r>
                      <a:endParaRPr lang="it-IT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Assegnate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38F72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32</a:t>
                      </a:r>
                      <a:endParaRPr lang="it-IT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18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38F72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it-IT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38F72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14sj</a:t>
                      </a:r>
                    </a:p>
                    <a:p>
                      <a:pPr algn="ctr"/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38F72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  <a:p>
                      <a:pPr algn="ctr"/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38F72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35</a:t>
                      </a:r>
                      <a:r>
                        <a:rPr lang="it-IT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+ 14 sj</a:t>
                      </a:r>
                    </a:p>
                    <a:p>
                      <a:pPr algn="ctr"/>
                      <a:r>
                        <a:rPr lang="it-IT" baseline="0" dirty="0" smtClean="0">
                          <a:solidFill>
                            <a:srgbClr val="FF0000"/>
                          </a:solidFill>
                        </a:rPr>
                        <a:t>19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38F72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0779048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619672" y="3252176"/>
            <a:ext cx="5913798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it-IT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taglio globale </a:t>
            </a:r>
            <a:r>
              <a:rPr lang="it-IT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del </a:t>
            </a:r>
            <a:r>
              <a:rPr lang="it-IT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it-IT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1%  (taglio </a:t>
            </a:r>
            <a:r>
              <a:rPr lang="it-IT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 </a:t>
            </a:r>
            <a:r>
              <a:rPr lang="it-IT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 </a:t>
            </a:r>
            <a:r>
              <a:rPr lang="it-IT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del </a:t>
            </a:r>
            <a:r>
              <a:rPr lang="it-IT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44</a:t>
            </a:r>
            <a:r>
              <a:rPr lang="it-IT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%)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07504" y="1052736"/>
            <a:ext cx="1401346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it-IT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JLAB12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07504" y="4129916"/>
            <a:ext cx="1580882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it-IT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MAMBO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610530" y="6279703"/>
            <a:ext cx="5913798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it-IT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taglio globale </a:t>
            </a:r>
            <a:r>
              <a:rPr lang="it-IT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del </a:t>
            </a:r>
            <a:r>
              <a:rPr lang="it-IT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18%  (taglio </a:t>
            </a:r>
            <a:r>
              <a:rPr lang="it-IT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 </a:t>
            </a:r>
            <a:r>
              <a:rPr lang="it-IT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 </a:t>
            </a:r>
            <a:r>
              <a:rPr lang="it-IT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del </a:t>
            </a:r>
            <a:r>
              <a:rPr lang="it-IT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24%)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9395541"/>
              </p:ext>
            </p:extLst>
          </p:nvPr>
        </p:nvGraphicFramePr>
        <p:xfrm>
          <a:off x="2047027" y="4869160"/>
          <a:ext cx="5045253" cy="11081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0836">
                  <a:extLst>
                    <a:ext uri="{9D8B030D-6E8A-4147-A177-3AD203B41FA5}">
                      <a16:colId xmlns:a16="http://schemas.microsoft.com/office/drawing/2014/main" val="4228273409"/>
                    </a:ext>
                  </a:extLst>
                </a:gridCol>
                <a:gridCol w="826223">
                  <a:extLst>
                    <a:ext uri="{9D8B030D-6E8A-4147-A177-3AD203B41FA5}">
                      <a16:colId xmlns:a16="http://schemas.microsoft.com/office/drawing/2014/main" val="450063960"/>
                    </a:ext>
                  </a:extLst>
                </a:gridCol>
                <a:gridCol w="757953">
                  <a:extLst>
                    <a:ext uri="{9D8B030D-6E8A-4147-A177-3AD203B41FA5}">
                      <a16:colId xmlns:a16="http://schemas.microsoft.com/office/drawing/2014/main" val="3944489518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1115487916"/>
                    </a:ext>
                  </a:extLst>
                </a:gridCol>
                <a:gridCol w="1440161">
                  <a:extLst>
                    <a:ext uri="{9D8B030D-6E8A-4147-A177-3AD203B41FA5}">
                      <a16:colId xmlns:a16="http://schemas.microsoft.com/office/drawing/2014/main" val="2596307570"/>
                    </a:ext>
                  </a:extLst>
                </a:gridCol>
              </a:tblGrid>
              <a:tr h="468053">
                <a:tc>
                  <a:txBody>
                    <a:bodyPr/>
                    <a:lstStyle/>
                    <a:p>
                      <a:pPr algn="ctr"/>
                      <a:endParaRPr lang="it-IT" b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38F72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</a:t>
                      </a:r>
                      <a:endParaRPr lang="en-US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38F72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</a:t>
                      </a:r>
                      <a:endParaRPr lang="it-IT" b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38F72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INV</a:t>
                      </a:r>
                      <a:endParaRPr lang="it-IT" b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38F72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TOTALE</a:t>
                      </a:r>
                      <a:endParaRPr lang="en-US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38F72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5602639"/>
                  </a:ext>
                </a:extLst>
              </a:tr>
              <a:tr h="468053"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Richieste</a:t>
                      </a:r>
                      <a:endParaRPr lang="it-IT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Assegnate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38F72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25</a:t>
                      </a:r>
                      <a:endParaRPr lang="it-IT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11+8sj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38F72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it-IT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38F72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11</a:t>
                      </a:r>
                    </a:p>
                    <a:p>
                      <a:pPr algn="ctr"/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10.5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38F72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  <a:p>
                      <a:pPr algn="ctr"/>
                      <a:r>
                        <a:rPr lang="it-IT" baseline="0" dirty="0" smtClean="0">
                          <a:solidFill>
                            <a:srgbClr val="FF0000"/>
                          </a:solidFill>
                        </a:rPr>
                        <a:t>22.5+8sj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38F72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07790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22724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7504" y="25460"/>
            <a:ext cx="4176143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it-IT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Dettaglio degli esperimenti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8280874"/>
              </p:ext>
            </p:extLst>
          </p:nvPr>
        </p:nvGraphicFramePr>
        <p:xfrm>
          <a:off x="1580586" y="1862974"/>
          <a:ext cx="6015750" cy="11081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1248">
                  <a:extLst>
                    <a:ext uri="{9D8B030D-6E8A-4147-A177-3AD203B41FA5}">
                      <a16:colId xmlns:a16="http://schemas.microsoft.com/office/drawing/2014/main" val="4228273409"/>
                    </a:ext>
                  </a:extLst>
                </a:gridCol>
                <a:gridCol w="1042894">
                  <a:extLst>
                    <a:ext uri="{9D8B030D-6E8A-4147-A177-3AD203B41FA5}">
                      <a16:colId xmlns:a16="http://schemas.microsoft.com/office/drawing/2014/main" val="450063960"/>
                    </a:ext>
                  </a:extLst>
                </a:gridCol>
                <a:gridCol w="695263">
                  <a:extLst>
                    <a:ext uri="{9D8B030D-6E8A-4147-A177-3AD203B41FA5}">
                      <a16:colId xmlns:a16="http://schemas.microsoft.com/office/drawing/2014/main" val="3944489518"/>
                    </a:ext>
                  </a:extLst>
                </a:gridCol>
                <a:gridCol w="1358187">
                  <a:extLst>
                    <a:ext uri="{9D8B030D-6E8A-4147-A177-3AD203B41FA5}">
                      <a16:colId xmlns:a16="http://schemas.microsoft.com/office/drawing/2014/main" val="3797604348"/>
                    </a:ext>
                  </a:extLst>
                </a:gridCol>
                <a:gridCol w="1738158">
                  <a:extLst>
                    <a:ext uri="{9D8B030D-6E8A-4147-A177-3AD203B41FA5}">
                      <a16:colId xmlns:a16="http://schemas.microsoft.com/office/drawing/2014/main" val="2596307570"/>
                    </a:ext>
                  </a:extLst>
                </a:gridCol>
              </a:tblGrid>
              <a:tr h="468053">
                <a:tc>
                  <a:txBody>
                    <a:bodyPr/>
                    <a:lstStyle/>
                    <a:p>
                      <a:pPr algn="ctr"/>
                      <a:endParaRPr lang="it-IT" b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38F72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</a:t>
                      </a:r>
                      <a:endParaRPr lang="en-US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38F72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</a:t>
                      </a:r>
                      <a:endParaRPr lang="it-IT" b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38F72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SP SERVIZI</a:t>
                      </a:r>
                      <a:endParaRPr lang="en-US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38F72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TOTALE</a:t>
                      </a:r>
                      <a:endParaRPr lang="en-US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38F72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5602639"/>
                  </a:ext>
                </a:extLst>
              </a:tr>
              <a:tr h="468053"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Richieste</a:t>
                      </a:r>
                      <a:endParaRPr lang="it-IT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Assegnate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38F72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6.5</a:t>
                      </a:r>
                      <a:endParaRPr lang="it-IT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2.5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38F72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it-IT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38F72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  <a:p>
                      <a:pPr algn="ctr"/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5 sj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38F72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13.5</a:t>
                      </a:r>
                    </a:p>
                    <a:p>
                      <a:pPr algn="ctr"/>
                      <a:r>
                        <a:rPr lang="it-IT" baseline="0" dirty="0" smtClean="0">
                          <a:solidFill>
                            <a:srgbClr val="FF0000"/>
                          </a:solidFill>
                        </a:rPr>
                        <a:t>4.5 + </a:t>
                      </a:r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5 sj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38F72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0779048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619672" y="3252176"/>
            <a:ext cx="5913798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it-IT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taglio globale </a:t>
            </a:r>
            <a:r>
              <a:rPr lang="it-IT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del </a:t>
            </a:r>
            <a:r>
              <a:rPr lang="it-IT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</a:t>
            </a:r>
            <a:r>
              <a:rPr lang="it-IT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%  (taglio </a:t>
            </a:r>
            <a:r>
              <a:rPr lang="it-IT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 </a:t>
            </a:r>
            <a:r>
              <a:rPr lang="it-IT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 </a:t>
            </a:r>
            <a:r>
              <a:rPr lang="it-IT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del </a:t>
            </a:r>
            <a:r>
              <a:rPr lang="it-IT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62</a:t>
            </a:r>
            <a:r>
              <a:rPr lang="it-IT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%)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07504" y="1052736"/>
            <a:ext cx="1936684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it-IT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NTOF-DTZ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07504" y="4129916"/>
            <a:ext cx="883575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it-IT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DTZ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2337245"/>
              </p:ext>
            </p:extLst>
          </p:nvPr>
        </p:nvGraphicFramePr>
        <p:xfrm>
          <a:off x="2267745" y="4869160"/>
          <a:ext cx="4608511" cy="9361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8355">
                  <a:extLst>
                    <a:ext uri="{9D8B030D-6E8A-4147-A177-3AD203B41FA5}">
                      <a16:colId xmlns:a16="http://schemas.microsoft.com/office/drawing/2014/main" val="4228273409"/>
                    </a:ext>
                  </a:extLst>
                </a:gridCol>
                <a:gridCol w="535503">
                  <a:extLst>
                    <a:ext uri="{9D8B030D-6E8A-4147-A177-3AD203B41FA5}">
                      <a16:colId xmlns:a16="http://schemas.microsoft.com/office/drawing/2014/main" val="450063960"/>
                    </a:ext>
                  </a:extLst>
                </a:gridCol>
                <a:gridCol w="697760">
                  <a:extLst>
                    <a:ext uri="{9D8B030D-6E8A-4147-A177-3AD203B41FA5}">
                      <a16:colId xmlns:a16="http://schemas.microsoft.com/office/drawing/2014/main" val="3944489518"/>
                    </a:ext>
                  </a:extLst>
                </a:gridCol>
                <a:gridCol w="649086">
                  <a:extLst>
                    <a:ext uri="{9D8B030D-6E8A-4147-A177-3AD203B41FA5}">
                      <a16:colId xmlns:a16="http://schemas.microsoft.com/office/drawing/2014/main" val="3797604348"/>
                    </a:ext>
                  </a:extLst>
                </a:gridCol>
                <a:gridCol w="1557807">
                  <a:extLst>
                    <a:ext uri="{9D8B030D-6E8A-4147-A177-3AD203B41FA5}">
                      <a16:colId xmlns:a16="http://schemas.microsoft.com/office/drawing/2014/main" val="2596307570"/>
                    </a:ext>
                  </a:extLst>
                </a:gridCol>
              </a:tblGrid>
              <a:tr h="468053">
                <a:tc>
                  <a:txBody>
                    <a:bodyPr/>
                    <a:lstStyle/>
                    <a:p>
                      <a:pPr algn="ctr"/>
                      <a:endParaRPr lang="it-IT" b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38F72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</a:t>
                      </a:r>
                      <a:endParaRPr lang="en-US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38F72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</a:t>
                      </a:r>
                      <a:endParaRPr lang="it-IT" b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38F72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INV</a:t>
                      </a:r>
                      <a:endParaRPr lang="en-US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38F72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TOTALE</a:t>
                      </a:r>
                      <a:endParaRPr lang="en-US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38F72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5602639"/>
                  </a:ext>
                </a:extLst>
              </a:tr>
              <a:tr h="468053"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Assegnate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38F72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11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38F72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8.5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38F72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17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38F72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baseline="0" dirty="0" smtClean="0">
                          <a:solidFill>
                            <a:srgbClr val="FF0000"/>
                          </a:solidFill>
                        </a:rPr>
                        <a:t>36.5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38F72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07790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744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23184</TotalTime>
  <Words>337</Words>
  <Application>Microsoft Office PowerPoint</Application>
  <PresentationFormat>On-screen Show (4:3)</PresentationFormat>
  <Paragraphs>161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Times New Roman</vt:lpstr>
      <vt:lpstr>Tema di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Pedro</dc:creator>
  <cp:lastModifiedBy>boca</cp:lastModifiedBy>
  <cp:revision>363</cp:revision>
  <cp:lastPrinted>2016-10-06T14:17:07Z</cp:lastPrinted>
  <dcterms:created xsi:type="dcterms:W3CDTF">2013-09-30T18:58:37Z</dcterms:created>
  <dcterms:modified xsi:type="dcterms:W3CDTF">2019-10-11T17:55:59Z</dcterms:modified>
</cp:coreProperties>
</file>