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4" r:id="rId3"/>
  </p:sldMasterIdLst>
  <p:notesMasterIdLst>
    <p:notesMasterId r:id="rId13"/>
  </p:notesMasterIdLst>
  <p:sldIdLst>
    <p:sldId id="257" r:id="rId4"/>
    <p:sldId id="258" r:id="rId5"/>
    <p:sldId id="259" r:id="rId6"/>
    <p:sldId id="260" r:id="rId7"/>
    <p:sldId id="262" r:id="rId8"/>
    <p:sldId id="263" r:id="rId9"/>
    <p:sldId id="270" r:id="rId10"/>
    <p:sldId id="271" r:id="rId11"/>
    <p:sldId id="267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ssandro Lonardo" initials="A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0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21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8019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8007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6691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807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712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A0DB0-9418-694D-9209-3ABE94739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37539-C76E-1A47-9034-AF8AD69D8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620CA-362C-F742-8964-2230FDDC8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0460-6B8E-9F49-896F-5A86754BFEE3}" type="datetimeFigureOut">
              <a:rPr lang="it-IT" smtClean="0"/>
              <a:t>24/09/19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4E8AC-1D32-BA49-9E66-A7608AAE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73CE8-7BAC-F247-9A8A-49973F2A0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77F6-C4AF-344D-956B-DE5E53ED5A3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854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BB40-EE32-1540-95CD-BA1A0F84D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66C29-3BB6-7D43-9A6A-1B51C584E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6D75D-E724-8A4C-8107-B02E40B6B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0460-6B8E-9F49-896F-5A86754BFEE3}" type="datetimeFigureOut">
              <a:rPr lang="it-IT" smtClean="0"/>
              <a:t>24/09/19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165FB-A5A9-2941-8F5D-780791D9D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68BEF-76FE-FF41-A100-836CFBAE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77F6-C4AF-344D-956B-DE5E53ED5A3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703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C637E-9F17-E64A-A56E-D8CA158F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7B567-80F3-4343-8DBD-5211A6F1A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453B6-5A00-2E45-B1C7-8B9F49B4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0460-6B8E-9F49-896F-5A86754BFEE3}" type="datetimeFigureOut">
              <a:rPr lang="it-IT" smtClean="0"/>
              <a:t>24/09/19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C28B0-549F-4F4A-B31B-7FA7F328E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5A682-3C3D-924F-82B7-0199F1493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77F6-C4AF-344D-956B-DE5E53ED5A3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0629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9AA89-3E67-D246-916D-4E5F7DF17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3DA6C-CBB8-B14E-8444-301AF7755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BDF548-1455-DD4A-BD34-56B9C8486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09540-6604-5D43-A15F-0DD3CDB3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0460-6B8E-9F49-896F-5A86754BFEE3}" type="datetimeFigureOut">
              <a:rPr lang="it-IT" smtClean="0"/>
              <a:t>24/09/19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F6BB8-ED7B-6C48-BB82-952CC783F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3B8BF-700B-D34F-A768-48E0ED1AB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77F6-C4AF-344D-956B-DE5E53ED5A3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809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4B88B-3206-6144-BA68-2EF0B19F2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59E91-AE79-F549-9701-2AA5FBE48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AF800-1D08-CB40-B985-FFBCDFAA4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FB1636-8573-FF4B-B2EA-FDFD9CBD9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A83B09-D930-D849-A65E-B7872445A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164F5-9266-3B45-B3DC-465F61115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0460-6B8E-9F49-896F-5A86754BFEE3}" type="datetimeFigureOut">
              <a:rPr lang="it-IT" smtClean="0"/>
              <a:t>24/09/19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74048-180D-9447-A136-1F145820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AA8C29-9242-7C4D-8C77-CB0DAED56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77F6-C4AF-344D-956B-DE5E53ED5A3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5456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5A894-9D4F-8C44-B2F8-D021CF998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76EBEC-4CBC-0447-8FD5-D16CB4AB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0460-6B8E-9F49-896F-5A86754BFEE3}" type="datetimeFigureOut">
              <a:rPr lang="it-IT" smtClean="0"/>
              <a:t>24/09/19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445A14-05DF-F64D-93AE-48B38202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BC918-D579-0A41-B777-38C852D9E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77F6-C4AF-344D-956B-DE5E53ED5A3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709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43FEC5-A4D2-DE4C-9FF1-89F01020B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0460-6B8E-9F49-896F-5A86754BFEE3}" type="datetimeFigureOut">
              <a:rPr lang="it-IT" smtClean="0"/>
              <a:t>24/09/19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902E50-2109-7447-91CA-65E00EE37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93870-37A1-B14A-B0EB-6A3521845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77F6-C4AF-344D-956B-DE5E53ED5A3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922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B20DF-8352-DB42-A368-BEC807D5E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0678A-664B-3B4F-9B95-B3C2F9E30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82738-327B-5040-ADA5-CAD933AB7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7979D-7D03-ED42-A817-1890AC16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0460-6B8E-9F49-896F-5A86754BFEE3}" type="datetimeFigureOut">
              <a:rPr lang="it-IT" smtClean="0"/>
              <a:t>24/09/19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B57F9-5B70-D44A-932E-CD83BA70D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5D6EE-80E1-1748-8659-B96B27B04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77F6-C4AF-344D-956B-DE5E53ED5A3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60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461B3-6DD6-5E4F-9A2D-C71B92831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B83EC6-B3DD-3248-BB56-2D683DE82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9D2AE-517E-B54F-B109-CC149AFA3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406AD-4A27-A840-900B-587BB2709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0460-6B8E-9F49-896F-5A86754BFEE3}" type="datetimeFigureOut">
              <a:rPr lang="it-IT" smtClean="0"/>
              <a:t>24/09/19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93F81-497C-F94E-91CD-64521576F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E68EE-32F8-2C47-801D-017792EE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77F6-C4AF-344D-956B-DE5E53ED5A3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383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8D88F-BA3B-E64C-8181-099BC5B2D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F2B96B-5C4F-0648-9022-C1A126B4B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3FBBF-D22D-3448-AE86-8BA7F073B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0460-6B8E-9F49-896F-5A86754BFEE3}" type="datetimeFigureOut">
              <a:rPr lang="it-IT" smtClean="0"/>
              <a:t>24/09/19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F9BDE-F2AA-EE46-8505-B27D16D80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41BBB-D2B0-134B-91F4-D7F9BF77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77F6-C4AF-344D-956B-DE5E53ED5A3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260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2B05B2-4AB6-0544-9551-DB9A35B938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AD9784-E6A1-364A-AB29-5D9015ACA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59FA6-7C25-BC40-B9A5-1D110AA66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0460-6B8E-9F49-896F-5A86754BFEE3}" type="datetimeFigureOut">
              <a:rPr lang="it-IT" smtClean="0"/>
              <a:t>24/09/19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5ABD1-6FFD-2C4C-910C-584E0DC30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A93C8-6680-984B-8071-8F1C8A6A7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77F6-C4AF-344D-956B-DE5E53ED5A3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8482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325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50200" y="809770"/>
            <a:ext cx="11703130" cy="78611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5676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50200" y="4823924"/>
            <a:ext cx="11703130" cy="57169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128" b="0" strike="noStrike" spc="-1">
              <a:latin typeface="Arial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60F417-A654-F44C-BAA1-E431FBBD595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496EAB1-F887-914C-9423-ED7CBCF0006B}" type="datetime1">
              <a:rPr lang="it-IT" sz="1806" b="0" strike="noStrike" spc="-1" smtClean="0">
                <a:latin typeface="Times New Roman"/>
              </a:rPr>
              <a:t>24/09/19</a:t>
            </a:fld>
            <a:endParaRPr lang="en-US" sz="1806" b="0" strike="noStrike" spc="-1" dirty="0">
              <a:latin typeface="Times New Roman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F29C38-F39C-C241-9D97-72A87E332BD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856937" y="8884513"/>
            <a:ext cx="5128904" cy="671849"/>
          </a:xfrm>
        </p:spPr>
        <p:txBody>
          <a:bodyPr/>
          <a:lstStyle/>
          <a:p>
            <a:pPr algn="ctr"/>
            <a:r>
              <a:rPr lang="en-US" sz="1806" spc="-1" dirty="0">
                <a:latin typeface="Times New Roman"/>
              </a:rPr>
              <a:t>Alessandro </a:t>
            </a:r>
            <a:r>
              <a:rPr lang="en-US" sz="1806" spc="-1" dirty="0" err="1">
                <a:latin typeface="Times New Roman"/>
              </a:rPr>
              <a:t>Lonardo</a:t>
            </a:r>
            <a:r>
              <a:rPr lang="en-US" sz="1806" spc="-1" dirty="0">
                <a:latin typeface="Times New Roman"/>
              </a:rPr>
              <a:t>, </a:t>
            </a:r>
            <a:r>
              <a:rPr lang="en-US" sz="1806" spc="-1" dirty="0" err="1">
                <a:latin typeface="Times New Roman"/>
              </a:rPr>
              <a:t>Ottorino</a:t>
            </a:r>
            <a:r>
              <a:rPr lang="en-US" sz="1806" spc="-1" dirty="0">
                <a:latin typeface="Times New Roman"/>
              </a:rPr>
              <a:t> </a:t>
            </a:r>
            <a:r>
              <a:rPr lang="en-US" sz="1806" spc="-1" dirty="0" err="1">
                <a:latin typeface="Times New Roman"/>
              </a:rPr>
              <a:t>Frezza</a:t>
            </a:r>
            <a:r>
              <a:rPr lang="en-US" sz="1806" spc="-1" dirty="0">
                <a:latin typeface="Times New Roman"/>
              </a:rPr>
              <a:t>       </a:t>
            </a:r>
          </a:p>
          <a:p>
            <a:pPr algn="ctr"/>
            <a:r>
              <a:rPr lang="en-US" sz="1806" spc="-1" dirty="0">
                <a:latin typeface="Times New Roman"/>
              </a:rPr>
              <a:t>APE Lab @ INFN Roma</a:t>
            </a:r>
            <a:endParaRPr lang="en-US" sz="1806" b="0" strike="noStrike" spc="-1" dirty="0">
              <a:latin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88FEF-2DA5-1B42-A024-9B838BF6B7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337AAB0C-AADD-4317-AAA4-D9A65837B106}" type="slidenum">
              <a:rPr lang="en-US" sz="1806" b="0" strike="noStrike" spc="-1" smtClean="0">
                <a:latin typeface="Times New Roman"/>
              </a:rPr>
              <a:t>‹#›</a:t>
            </a:fld>
            <a:endParaRPr lang="en-US" sz="1806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9896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50200" y="809770"/>
            <a:ext cx="11703130" cy="78611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5676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50200" y="2281811"/>
            <a:ext cx="11703130" cy="565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128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1685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50200" y="809770"/>
            <a:ext cx="11703130" cy="78611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5676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50200" y="2281811"/>
            <a:ext cx="5711075" cy="565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128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647363" y="2281811"/>
            <a:ext cx="5711075" cy="565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128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5059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50200" y="809770"/>
            <a:ext cx="11703130" cy="78611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5676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884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50200" y="3877143"/>
            <a:ext cx="11703130" cy="57169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128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0349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50200" y="809770"/>
            <a:ext cx="11703130" cy="78611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5676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50200" y="2281812"/>
            <a:ext cx="5711075" cy="269730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128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647363" y="2281811"/>
            <a:ext cx="5711075" cy="565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128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50200" y="5236092"/>
            <a:ext cx="5711075" cy="269730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128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867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50200" y="809770"/>
            <a:ext cx="11703130" cy="78611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5676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50200" y="2281811"/>
            <a:ext cx="5711075" cy="565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128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647363" y="2281812"/>
            <a:ext cx="5711075" cy="269730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128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647363" y="5236092"/>
            <a:ext cx="5711075" cy="269730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128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4313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50200" y="809770"/>
            <a:ext cx="11703130" cy="78611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5676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50200" y="2281812"/>
            <a:ext cx="5711075" cy="269730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128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647363" y="2281812"/>
            <a:ext cx="5711075" cy="269730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128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50200" y="5236092"/>
            <a:ext cx="11703130" cy="269730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128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7661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50200" y="809770"/>
            <a:ext cx="11703130" cy="78611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5676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50200" y="2281812"/>
            <a:ext cx="11703130" cy="269730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128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50200" y="5236092"/>
            <a:ext cx="11703130" cy="269730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128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25087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50200" y="809770"/>
            <a:ext cx="11703130" cy="78611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5676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50200" y="2281812"/>
            <a:ext cx="5711075" cy="269730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128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647363" y="2281812"/>
            <a:ext cx="5711075" cy="269730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128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50200" y="5236092"/>
            <a:ext cx="5711075" cy="269730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128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647363" y="5236092"/>
            <a:ext cx="5711075" cy="269730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128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8630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50200" y="809770"/>
            <a:ext cx="11703130" cy="78611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5676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50200" y="2281812"/>
            <a:ext cx="3767907" cy="269730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128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07129" y="2281812"/>
            <a:ext cx="3767907" cy="269730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128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563594" y="2281812"/>
            <a:ext cx="3767907" cy="269730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128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50200" y="5236092"/>
            <a:ext cx="3767907" cy="269730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128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607129" y="5236092"/>
            <a:ext cx="3767907" cy="269730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128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563594" y="5236092"/>
            <a:ext cx="3767907" cy="269730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128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349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BA83FE-1AC2-F34B-B611-E3375DE59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BB9C8-B56E-5241-87B1-3E285DDA9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0B8B0-593B-6546-B67D-0437B3EDA3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E0460-6B8E-9F49-896F-5A86754BFEE3}" type="datetimeFigureOut">
              <a:rPr lang="it-IT" smtClean="0"/>
              <a:t>24/09/19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2CF5F-6089-BA4D-A0E0-C5DEBFCEF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A88BE-48CE-BC46-A953-14A1FC433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277F6-C4AF-344D-956B-DE5E53ED5A3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931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50200" y="388868"/>
            <a:ext cx="11703130" cy="16279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5676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50200" y="2281811"/>
            <a:ext cx="11703130" cy="565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128" b="0" strike="noStrike" spc="-1">
                <a:latin typeface="Arial"/>
              </a:rPr>
              <a:t>Click to edit the outline text format</a:t>
            </a:r>
          </a:p>
          <a:p>
            <a:pPr marL="1114646" lvl="1" indent="-417992">
              <a:spcBef>
                <a:spcPts val="146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612" b="0" strike="noStrike" spc="-1">
                <a:latin typeface="Arial"/>
              </a:rPr>
              <a:t>Second Outline Level</a:t>
            </a:r>
          </a:p>
          <a:p>
            <a:pPr marL="1671970" lvl="2" indent="-371549">
              <a:spcBef>
                <a:spcPts val="109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096" b="0" strike="noStrike" spc="-1">
                <a:latin typeface="Arial"/>
              </a:rPr>
              <a:t>Third Outline Level</a:t>
            </a:r>
          </a:p>
          <a:p>
            <a:pPr marL="2229293" lvl="3" indent="-278662">
              <a:spcBef>
                <a:spcPts val="7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580" b="0" strike="noStrike" spc="-1">
                <a:latin typeface="Arial"/>
              </a:rPr>
              <a:t>Fourth Outline Level</a:t>
            </a:r>
          </a:p>
          <a:p>
            <a:pPr marL="2786616" lvl="4" indent="-278662">
              <a:spcBef>
                <a:spcPts val="36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580" b="0" strike="noStrike" spc="-1">
                <a:latin typeface="Arial"/>
              </a:rPr>
              <a:t>Fifth Outline Level</a:t>
            </a:r>
          </a:p>
          <a:p>
            <a:pPr marL="3343939" lvl="5" indent="-278662">
              <a:spcBef>
                <a:spcPts val="36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580" b="0" strike="noStrike" spc="-1">
                <a:latin typeface="Arial"/>
              </a:rPr>
              <a:t>Sixth Outline Level</a:t>
            </a:r>
          </a:p>
          <a:p>
            <a:pPr marL="3901262" lvl="6" indent="-278662">
              <a:spcBef>
                <a:spcPts val="36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58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50200" y="8884513"/>
            <a:ext cx="3029466" cy="67184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fld id="{5F715EEC-79EB-8C4A-A4FF-E9A7D9883AEC}" type="datetime1">
              <a:rPr lang="it-IT" sz="1806" b="0" strike="noStrike" spc="-1" smtClean="0">
                <a:latin typeface="Times New Roman"/>
              </a:rPr>
              <a:t>24/09/19</a:t>
            </a:fld>
            <a:endParaRPr lang="en-US" sz="1806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447366" y="8884513"/>
            <a:ext cx="4121802" cy="67184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US" sz="1806" b="0" strike="noStrike" spc="-1">
                <a:latin typeface="Times New Roman"/>
              </a:rPr>
              <a:t>Alessandro Lonardo, Ottorino Freza        APE Lab @ INFN Roma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9323864" y="8884513"/>
            <a:ext cx="3029466" cy="67184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337AAB0C-AADD-4317-AAA4-D9A65837B106}" type="slidenum">
              <a:rPr lang="en-US" sz="1806" b="0" strike="noStrike" spc="-1">
                <a:latin typeface="Times New Roman"/>
              </a:rPr>
              <a:t>‹#›</a:t>
            </a:fld>
            <a:endParaRPr lang="en-US" sz="1806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4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/>
  <p:txStyles>
    <p:titleStyle>
      <a:lvl1pPr algn="l" defTabSz="1179667" rtl="0" eaLnBrk="1" latinLnBrk="0" hangingPunct="1">
        <a:lnSpc>
          <a:spcPct val="90000"/>
        </a:lnSpc>
        <a:spcBef>
          <a:spcPct val="0"/>
        </a:spcBef>
        <a:buNone/>
        <a:defRPr sz="56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7323" indent="-417992" algn="l" defTabSz="1179667" rtl="0" eaLnBrk="1" latinLnBrk="0" hangingPunct="1">
        <a:lnSpc>
          <a:spcPct val="90000"/>
        </a:lnSpc>
        <a:spcBef>
          <a:spcPts val="1824"/>
        </a:spcBef>
        <a:buClr>
          <a:srgbClr val="000000"/>
        </a:buClr>
        <a:buSzPct val="45000"/>
        <a:buFont typeface="Wingdings" charset="2"/>
        <a:buChar char=""/>
        <a:defRPr sz="3612" kern="1200">
          <a:solidFill>
            <a:schemeClr val="tx1"/>
          </a:solidFill>
          <a:latin typeface="+mn-lt"/>
          <a:ea typeface="+mn-ea"/>
          <a:cs typeface="+mn-cs"/>
        </a:defRPr>
      </a:lvl1pPr>
      <a:lvl2pPr marL="884751" indent="-294917" algn="l" defTabSz="1179667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3096" kern="1200">
          <a:solidFill>
            <a:schemeClr val="tx1"/>
          </a:solidFill>
          <a:latin typeface="+mn-lt"/>
          <a:ea typeface="+mn-ea"/>
          <a:cs typeface="+mn-cs"/>
        </a:defRPr>
      </a:lvl2pPr>
      <a:lvl3pPr marL="1474584" indent="-294917" algn="l" defTabSz="1179667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580" kern="1200">
          <a:solidFill>
            <a:schemeClr val="tx1"/>
          </a:solidFill>
          <a:latin typeface="+mn-lt"/>
          <a:ea typeface="+mn-ea"/>
          <a:cs typeface="+mn-cs"/>
        </a:defRPr>
      </a:lvl3pPr>
      <a:lvl4pPr marL="2064418" indent="-294917" algn="l" defTabSz="1179667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22" kern="1200">
          <a:solidFill>
            <a:schemeClr val="tx1"/>
          </a:solidFill>
          <a:latin typeface="+mn-lt"/>
          <a:ea typeface="+mn-ea"/>
          <a:cs typeface="+mn-cs"/>
        </a:defRPr>
      </a:lvl4pPr>
      <a:lvl5pPr marL="2654252" indent="-294917" algn="l" defTabSz="1179667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22" kern="1200">
          <a:solidFill>
            <a:schemeClr val="tx1"/>
          </a:solidFill>
          <a:latin typeface="+mn-lt"/>
          <a:ea typeface="+mn-ea"/>
          <a:cs typeface="+mn-cs"/>
        </a:defRPr>
      </a:lvl5pPr>
      <a:lvl6pPr marL="3244085" indent="-294917" algn="l" defTabSz="1179667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22" kern="1200">
          <a:solidFill>
            <a:schemeClr val="tx1"/>
          </a:solidFill>
          <a:latin typeface="+mn-lt"/>
          <a:ea typeface="+mn-ea"/>
          <a:cs typeface="+mn-cs"/>
        </a:defRPr>
      </a:lvl6pPr>
      <a:lvl7pPr marL="3833919" indent="-294917" algn="l" defTabSz="1179667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22" kern="1200">
          <a:solidFill>
            <a:schemeClr val="tx1"/>
          </a:solidFill>
          <a:latin typeface="+mn-lt"/>
          <a:ea typeface="+mn-ea"/>
          <a:cs typeface="+mn-cs"/>
        </a:defRPr>
      </a:lvl7pPr>
      <a:lvl8pPr marL="4423753" indent="-294917" algn="l" defTabSz="1179667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22" kern="1200">
          <a:solidFill>
            <a:schemeClr val="tx1"/>
          </a:solidFill>
          <a:latin typeface="+mn-lt"/>
          <a:ea typeface="+mn-ea"/>
          <a:cs typeface="+mn-cs"/>
        </a:defRPr>
      </a:lvl8pPr>
      <a:lvl9pPr marL="5013587" indent="-294917" algn="l" defTabSz="1179667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179667" rtl="0" eaLnBrk="1" latinLnBrk="0" hangingPunct="1">
        <a:defRPr sz="2322" kern="1200">
          <a:solidFill>
            <a:schemeClr val="tx1"/>
          </a:solidFill>
          <a:latin typeface="+mn-lt"/>
          <a:ea typeface="+mn-ea"/>
          <a:cs typeface="+mn-cs"/>
        </a:defRPr>
      </a:lvl1pPr>
      <a:lvl2pPr marL="589834" algn="l" defTabSz="1179667" rtl="0" eaLnBrk="1" latinLnBrk="0" hangingPunct="1">
        <a:defRPr sz="2322" kern="1200">
          <a:solidFill>
            <a:schemeClr val="tx1"/>
          </a:solidFill>
          <a:latin typeface="+mn-lt"/>
          <a:ea typeface="+mn-ea"/>
          <a:cs typeface="+mn-cs"/>
        </a:defRPr>
      </a:lvl2pPr>
      <a:lvl3pPr marL="1179667" algn="l" defTabSz="1179667" rtl="0" eaLnBrk="1" latinLnBrk="0" hangingPunct="1">
        <a:defRPr sz="2322" kern="1200">
          <a:solidFill>
            <a:schemeClr val="tx1"/>
          </a:solidFill>
          <a:latin typeface="+mn-lt"/>
          <a:ea typeface="+mn-ea"/>
          <a:cs typeface="+mn-cs"/>
        </a:defRPr>
      </a:lvl3pPr>
      <a:lvl4pPr marL="1769501" algn="l" defTabSz="1179667" rtl="0" eaLnBrk="1" latinLnBrk="0" hangingPunct="1">
        <a:defRPr sz="2322" kern="1200">
          <a:solidFill>
            <a:schemeClr val="tx1"/>
          </a:solidFill>
          <a:latin typeface="+mn-lt"/>
          <a:ea typeface="+mn-ea"/>
          <a:cs typeface="+mn-cs"/>
        </a:defRPr>
      </a:lvl4pPr>
      <a:lvl5pPr marL="2359335" algn="l" defTabSz="1179667" rtl="0" eaLnBrk="1" latinLnBrk="0" hangingPunct="1">
        <a:defRPr sz="2322" kern="1200">
          <a:solidFill>
            <a:schemeClr val="tx1"/>
          </a:solidFill>
          <a:latin typeface="+mn-lt"/>
          <a:ea typeface="+mn-ea"/>
          <a:cs typeface="+mn-cs"/>
        </a:defRPr>
      </a:lvl5pPr>
      <a:lvl6pPr marL="2949169" algn="l" defTabSz="1179667" rtl="0" eaLnBrk="1" latinLnBrk="0" hangingPunct="1">
        <a:defRPr sz="2322" kern="1200">
          <a:solidFill>
            <a:schemeClr val="tx1"/>
          </a:solidFill>
          <a:latin typeface="+mn-lt"/>
          <a:ea typeface="+mn-ea"/>
          <a:cs typeface="+mn-cs"/>
        </a:defRPr>
      </a:lvl6pPr>
      <a:lvl7pPr marL="3539002" algn="l" defTabSz="1179667" rtl="0" eaLnBrk="1" latinLnBrk="0" hangingPunct="1">
        <a:defRPr sz="2322" kern="1200">
          <a:solidFill>
            <a:schemeClr val="tx1"/>
          </a:solidFill>
          <a:latin typeface="+mn-lt"/>
          <a:ea typeface="+mn-ea"/>
          <a:cs typeface="+mn-cs"/>
        </a:defRPr>
      </a:lvl7pPr>
      <a:lvl8pPr marL="4128836" algn="l" defTabSz="1179667" rtl="0" eaLnBrk="1" latinLnBrk="0" hangingPunct="1">
        <a:defRPr sz="2322" kern="1200">
          <a:solidFill>
            <a:schemeClr val="tx1"/>
          </a:solidFill>
          <a:latin typeface="+mn-lt"/>
          <a:ea typeface="+mn-ea"/>
          <a:cs typeface="+mn-cs"/>
        </a:defRPr>
      </a:lvl8pPr>
      <a:lvl9pPr marL="4718670" algn="l" defTabSz="1179667" rtl="0" eaLnBrk="1" latinLnBrk="0" hangingPunct="1">
        <a:defRPr sz="23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085" y="5913719"/>
            <a:ext cx="4041927" cy="3445577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L0TP wha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1133343"/>
          </a:xfrm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40"/>
            </a:lvl1pPr>
          </a:lstStyle>
          <a:p>
            <a:r>
              <a:rPr lang="it-IT" sz="4800" dirty="0"/>
              <a:t>Level 0 Trigger Processor – L0TP</a:t>
            </a:r>
            <a:endParaRPr sz="4800" dirty="0"/>
          </a:p>
        </p:txBody>
      </p:sp>
      <p:sp>
        <p:nvSpPr>
          <p:cNvPr id="126" name="It is the first level trigger processor of NA62, hardware implemented using a Stratix4 FPGA, mounted on a Terasic DE4 board.…"/>
          <p:cNvSpPr txBox="1">
            <a:spLocks noGrp="1"/>
          </p:cNvSpPr>
          <p:nvPr>
            <p:ph type="body" idx="1"/>
          </p:nvPr>
        </p:nvSpPr>
        <p:spPr>
          <a:xfrm>
            <a:off x="843491" y="1769230"/>
            <a:ext cx="11317817" cy="6916342"/>
          </a:xfrm>
          <a:prstGeom prst="rect">
            <a:avLst/>
          </a:prstGeom>
        </p:spPr>
        <p:txBody>
          <a:bodyPr/>
          <a:lstStyle/>
          <a:p>
            <a:pPr marL="444499" indent="-444499">
              <a:defRPr sz="2200"/>
            </a:pPr>
            <a:r>
              <a:rPr dirty="0"/>
              <a:t>It is the first level trigger processor of NA62, hardware implemented using a</a:t>
            </a:r>
            <a:r>
              <a:rPr lang="it-IT" dirty="0" err="1"/>
              <a:t>n</a:t>
            </a:r>
            <a:r>
              <a:rPr lang="it-IT" dirty="0"/>
              <a:t> Altera</a:t>
            </a:r>
            <a:r>
              <a:rPr dirty="0"/>
              <a:t> Stratix</a:t>
            </a:r>
            <a:r>
              <a:rPr lang="it-IT" dirty="0"/>
              <a:t>-IV</a:t>
            </a:r>
            <a:r>
              <a:rPr dirty="0"/>
              <a:t> FPGA, mounted on a </a:t>
            </a:r>
            <a:r>
              <a:rPr dirty="0" err="1"/>
              <a:t>Terasic</a:t>
            </a:r>
            <a:r>
              <a:rPr dirty="0"/>
              <a:t> DE4 </a:t>
            </a:r>
            <a:r>
              <a:rPr lang="it-IT" dirty="0" err="1"/>
              <a:t>development</a:t>
            </a:r>
            <a:r>
              <a:rPr lang="it-IT" dirty="0"/>
              <a:t> </a:t>
            </a:r>
            <a:r>
              <a:rPr dirty="0"/>
              <a:t>board.</a:t>
            </a:r>
          </a:p>
          <a:p>
            <a:pPr marL="444499" indent="-444499">
              <a:defRPr sz="2200"/>
            </a:pPr>
            <a:r>
              <a:rPr dirty="0"/>
              <a:t>The NA62 trigger system has been developed in 2012-2015.</a:t>
            </a:r>
          </a:p>
          <a:p>
            <a:pPr marL="444499" indent="-444499">
              <a:defRPr sz="2200"/>
            </a:pPr>
            <a:r>
              <a:rPr dirty="0"/>
              <a:t>It receives “raw” data primitives from 7 different sources, containing the detected characteristics of the event (multiplicity, energy </a:t>
            </a:r>
            <a:r>
              <a:rPr lang="it-IT" dirty="0" err="1"/>
              <a:t>threshold</a:t>
            </a:r>
            <a:r>
              <a:rPr dirty="0"/>
              <a:t>…)</a:t>
            </a:r>
          </a:p>
          <a:p>
            <a:pPr marL="444499" indent="-444499">
              <a:defRPr sz="2200"/>
            </a:pPr>
            <a:r>
              <a:rPr dirty="0"/>
              <a:t> The input rate of the trigger was estimated to be ~10MHz from each source. </a:t>
            </a:r>
          </a:p>
          <a:p>
            <a:pPr marL="444499" indent="-444499">
              <a:defRPr sz="2200"/>
            </a:pPr>
            <a:r>
              <a:rPr dirty="0"/>
              <a:t>16 different trigger masks are </a:t>
            </a:r>
            <a:r>
              <a:rPr dirty="0" err="1"/>
              <a:t>availables</a:t>
            </a:r>
            <a:r>
              <a:rPr dirty="0"/>
              <a:t>.</a:t>
            </a:r>
          </a:p>
          <a:p>
            <a:pPr marL="444499" indent="-444499">
              <a:defRPr sz="2200"/>
            </a:pPr>
            <a:r>
              <a:rPr dirty="0"/>
              <a:t>The output rate was fixed to 1 </a:t>
            </a:r>
            <a:r>
              <a:rPr dirty="0" err="1"/>
              <a:t>MHz.</a:t>
            </a:r>
            <a:endParaRPr dirty="0"/>
          </a:p>
          <a:p>
            <a:pPr marL="444499" indent="-444499">
              <a:defRPr sz="2200"/>
            </a:pPr>
            <a:r>
              <a:rPr dirty="0"/>
              <a:t>The trigger maximum latency is 1 millisecond.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A new L0TP system: The L0TP+"/>
          <p:cNvSpPr txBox="1">
            <a:spLocks noGrp="1"/>
          </p:cNvSpPr>
          <p:nvPr>
            <p:ph type="title"/>
          </p:nvPr>
        </p:nvSpPr>
        <p:spPr>
          <a:xfrm>
            <a:off x="144991" y="254000"/>
            <a:ext cx="12714818" cy="1285082"/>
          </a:xfrm>
          <a:prstGeom prst="rect">
            <a:avLst/>
          </a:prstGeom>
        </p:spPr>
        <p:txBody>
          <a:bodyPr>
            <a:normAutofit/>
          </a:bodyPr>
          <a:lstStyle>
            <a:lvl1pPr defTabSz="490727">
              <a:defRPr sz="6719"/>
            </a:lvl1pPr>
          </a:lstStyle>
          <a:p>
            <a:r>
              <a:rPr sz="4800" dirty="0"/>
              <a:t>A new L0TP system: </a:t>
            </a:r>
            <a:r>
              <a:rPr lang="it-IT" sz="4800" dirty="0"/>
              <a:t>t</a:t>
            </a:r>
            <a:r>
              <a:rPr sz="4800" dirty="0"/>
              <a:t>he L0TP+</a:t>
            </a:r>
          </a:p>
        </p:txBody>
      </p:sp>
      <p:sp>
        <p:nvSpPr>
          <p:cNvPr id="129" name="An upgrade trigger processor is needed to run safely at the NA62 full intensity.…"/>
          <p:cNvSpPr txBox="1">
            <a:spLocks noGrp="1"/>
          </p:cNvSpPr>
          <p:nvPr>
            <p:ph type="body" idx="1"/>
          </p:nvPr>
        </p:nvSpPr>
        <p:spPr>
          <a:xfrm>
            <a:off x="785586" y="2133600"/>
            <a:ext cx="11238774" cy="65749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4499" indent="-444499">
              <a:defRPr sz="2200"/>
            </a:pPr>
            <a:r>
              <a:rPr dirty="0"/>
              <a:t>An upgrade</a:t>
            </a:r>
            <a:r>
              <a:rPr lang="it-IT" dirty="0"/>
              <a:t> of the</a:t>
            </a:r>
            <a:r>
              <a:rPr dirty="0"/>
              <a:t> trigger processor is needed to run safely at the NA62 full intensity. </a:t>
            </a:r>
          </a:p>
          <a:p>
            <a:pPr marL="444499" indent="-444499">
              <a:defRPr sz="2200"/>
            </a:pPr>
            <a:r>
              <a:rPr dirty="0"/>
              <a:t> The NA62 Collaboration has initiated a feasibility study to establish how a substantially better precision could be reached in a data taking at higher beam intensity after Long Shutdown 3, going above the 100%.</a:t>
            </a:r>
          </a:p>
          <a:p>
            <a:pPr marL="444499" indent="-444499">
              <a:defRPr sz="2200"/>
            </a:pPr>
            <a:r>
              <a:rPr dirty="0"/>
              <a:t>The L0TP+ is based on a new platform </a:t>
            </a:r>
            <a:r>
              <a:rPr lang="it-IT" dirty="0"/>
              <a:t>(the </a:t>
            </a:r>
            <a:r>
              <a:rPr lang="it-IT" dirty="0" err="1"/>
              <a:t>Xilinx</a:t>
            </a:r>
            <a:r>
              <a:rPr lang="it-IT" dirty="0"/>
              <a:t> VCU118 </a:t>
            </a:r>
            <a:r>
              <a:rPr lang="it-IT" dirty="0" err="1"/>
              <a:t>development</a:t>
            </a:r>
            <a:r>
              <a:rPr lang="it-IT" dirty="0"/>
              <a:t> </a:t>
            </a:r>
            <a:r>
              <a:rPr lang="it-IT" dirty="0" err="1"/>
              <a:t>board</a:t>
            </a:r>
            <a:r>
              <a:rPr lang="it-IT" dirty="0"/>
              <a:t>) </a:t>
            </a:r>
            <a:r>
              <a:rPr lang="it-IT" dirty="0" err="1"/>
              <a:t>that</a:t>
            </a:r>
            <a:r>
              <a:rPr dirty="0"/>
              <a:t> can </a:t>
            </a:r>
            <a:r>
              <a:rPr lang="it-IT" dirty="0" err="1"/>
              <a:t>implement</a:t>
            </a:r>
            <a:r>
              <a:rPr dirty="0"/>
              <a:t> a faster and </a:t>
            </a:r>
            <a:r>
              <a:rPr dirty="0" err="1"/>
              <a:t>optimised</a:t>
            </a:r>
            <a:r>
              <a:rPr dirty="0"/>
              <a:t> firmware for higher </a:t>
            </a:r>
            <a:r>
              <a:rPr lang="it-IT" dirty="0" err="1"/>
              <a:t>bandwidth</a:t>
            </a:r>
            <a:r>
              <a:rPr lang="it-IT" dirty="0"/>
              <a:t> primitive </a:t>
            </a:r>
            <a:r>
              <a:rPr lang="it-IT" dirty="0" err="1"/>
              <a:t>streams</a:t>
            </a:r>
            <a:r>
              <a:rPr lang="it-IT" dirty="0"/>
              <a:t>,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:</a:t>
            </a:r>
            <a:br>
              <a:rPr lang="it-IT" dirty="0"/>
            </a:br>
            <a:r>
              <a:rPr lang="it-IT" dirty="0"/>
              <a:t>- </a:t>
            </a:r>
            <a:r>
              <a:rPr lang="it-IT" dirty="0" err="1"/>
              <a:t>replace</a:t>
            </a:r>
            <a:r>
              <a:rPr lang="it-IT" dirty="0"/>
              <a:t> the </a:t>
            </a:r>
            <a:r>
              <a:rPr lang="it-IT" dirty="0" err="1"/>
              <a:t>current</a:t>
            </a:r>
            <a:r>
              <a:rPr lang="it-IT" dirty="0"/>
              <a:t> L0TP </a:t>
            </a:r>
            <a:r>
              <a:rPr lang="it-IT" dirty="0" err="1"/>
              <a:t>without</a:t>
            </a:r>
            <a:r>
              <a:rPr lang="it-IT" dirty="0"/>
              <a:t> </a:t>
            </a:r>
            <a:r>
              <a:rPr lang="it-IT" dirty="0" err="1"/>
              <a:t>affecting</a:t>
            </a:r>
            <a:r>
              <a:rPr lang="it-IT" dirty="0"/>
              <a:t> the </a:t>
            </a:r>
            <a:r>
              <a:rPr lang="it-IT" dirty="0" err="1"/>
              <a:t>interfaced</a:t>
            </a:r>
            <a:r>
              <a:rPr lang="it-IT" dirty="0"/>
              <a:t> </a:t>
            </a:r>
            <a:r>
              <a:rPr lang="it-IT" dirty="0" err="1"/>
              <a:t>systems</a:t>
            </a:r>
            <a:r>
              <a:rPr lang="it-IT" dirty="0"/>
              <a:t>;</a:t>
            </a:r>
            <a:br>
              <a:rPr lang="it-IT" dirty="0"/>
            </a:br>
            <a:r>
              <a:rPr lang="it-IT" dirty="0"/>
              <a:t>-	 </a:t>
            </a:r>
            <a:r>
              <a:rPr lang="it-IT" dirty="0" err="1"/>
              <a:t>feature</a:t>
            </a:r>
            <a:r>
              <a:rPr lang="it-IT" dirty="0"/>
              <a:t> more trigger </a:t>
            </a:r>
            <a:r>
              <a:rPr lang="it-IT" dirty="0" err="1"/>
              <a:t>masks</a:t>
            </a:r>
            <a:r>
              <a:rPr lang="it-IT" dirty="0"/>
              <a:t> and </a:t>
            </a:r>
            <a:r>
              <a:rPr lang="it-IT" dirty="0" err="1"/>
              <a:t>smarter</a:t>
            </a:r>
            <a:r>
              <a:rPr lang="it-IT" dirty="0"/>
              <a:t> </a:t>
            </a:r>
            <a:r>
              <a:rPr lang="it-IT" dirty="0" err="1"/>
              <a:t>decision</a:t>
            </a:r>
            <a:r>
              <a:rPr lang="it-IT" dirty="0"/>
              <a:t> </a:t>
            </a:r>
            <a:r>
              <a:rPr lang="it-IT" dirty="0" err="1"/>
              <a:t>criteria</a:t>
            </a:r>
            <a:r>
              <a:rPr lang="it-IT" dirty="0"/>
              <a:t>, </a:t>
            </a:r>
            <a:r>
              <a:rPr lang="it-IT" dirty="0" err="1"/>
              <a:t>optimising</a:t>
            </a:r>
            <a:r>
              <a:rPr lang="it-IT" dirty="0"/>
              <a:t> the data 	</a:t>
            </a:r>
            <a:r>
              <a:rPr lang="it-IT" dirty="0" err="1"/>
              <a:t>taking</a:t>
            </a:r>
            <a:r>
              <a:rPr lang="it-IT" dirty="0"/>
              <a:t>;</a:t>
            </a:r>
            <a:br>
              <a:rPr lang="it-IT" dirty="0"/>
            </a:br>
            <a:r>
              <a:rPr lang="it-IT" dirty="0"/>
              <a:t>- </a:t>
            </a:r>
            <a:r>
              <a:rPr lang="it-IT" dirty="0" err="1"/>
              <a:t>add</a:t>
            </a:r>
            <a:r>
              <a:rPr lang="it-IT" dirty="0"/>
              <a:t> new </a:t>
            </a:r>
            <a:r>
              <a:rPr lang="it-IT" dirty="0" err="1"/>
              <a:t>functionalities</a:t>
            </a:r>
            <a:r>
              <a:rPr lang="it-IT" dirty="0"/>
              <a:t>, e.g. a PCI Express </a:t>
            </a:r>
            <a:r>
              <a:rPr lang="it-IT" dirty="0" err="1"/>
              <a:t>interface</a:t>
            </a:r>
            <a:r>
              <a:rPr lang="it-IT" dirty="0"/>
              <a:t> (</a:t>
            </a:r>
            <a:r>
              <a:rPr lang="it-IT" dirty="0" err="1"/>
              <a:t>see</a:t>
            </a:r>
            <a:r>
              <a:rPr lang="it-IT" dirty="0"/>
              <a:t> </a:t>
            </a:r>
            <a:r>
              <a:rPr lang="it-IT" dirty="0" err="1"/>
              <a:t>next</a:t>
            </a:r>
            <a:r>
              <a:rPr lang="it-IT" dirty="0"/>
              <a:t> </a:t>
            </a:r>
            <a:r>
              <a:rPr lang="it-IT" dirty="0" err="1"/>
              <a:t>slides</a:t>
            </a:r>
            <a:r>
              <a:rPr lang="it-IT" dirty="0"/>
              <a:t>);</a:t>
            </a:r>
            <a:br>
              <a:rPr lang="it-IT" dirty="0"/>
            </a:br>
            <a:r>
              <a:rPr lang="it-IT" dirty="0"/>
              <a:t>- </a:t>
            </a:r>
            <a:r>
              <a:rPr lang="it-IT" dirty="0" err="1"/>
              <a:t>avoid</a:t>
            </a:r>
            <a:r>
              <a:rPr lang="it-IT" dirty="0"/>
              <a:t> </a:t>
            </a:r>
            <a:r>
              <a:rPr lang="it-IT" dirty="0" err="1"/>
              <a:t>potential</a:t>
            </a:r>
            <a:r>
              <a:rPr lang="it-IT" dirty="0"/>
              <a:t> </a:t>
            </a:r>
            <a:r>
              <a:rPr lang="it-IT" dirty="0" err="1"/>
              <a:t>obsolescence</a:t>
            </a:r>
            <a:r>
              <a:rPr lang="it-IT" dirty="0"/>
              <a:t> </a:t>
            </a:r>
            <a:r>
              <a:rPr lang="it-IT" dirty="0" err="1"/>
              <a:t>issues</a:t>
            </a:r>
            <a:r>
              <a:rPr lang="it-IT" dirty="0"/>
              <a:t> of </a:t>
            </a:r>
            <a:r>
              <a:rPr lang="it-IT" dirty="0" err="1"/>
              <a:t>current</a:t>
            </a:r>
            <a:r>
              <a:rPr lang="it-IT" dirty="0"/>
              <a:t> 2012 Altera </a:t>
            </a:r>
            <a:r>
              <a:rPr lang="it-IT" dirty="0" err="1"/>
              <a:t>Stratix</a:t>
            </a:r>
            <a:r>
              <a:rPr lang="it-IT" dirty="0"/>
              <a:t>-IV </a:t>
            </a:r>
            <a:r>
              <a:rPr lang="it-IT" dirty="0" err="1"/>
              <a:t>based</a:t>
            </a:r>
            <a:r>
              <a:rPr lang="it-IT" dirty="0"/>
              <a:t> 	</a:t>
            </a:r>
            <a:r>
              <a:rPr lang="it-IT" dirty="0" err="1"/>
              <a:t>platform</a:t>
            </a:r>
            <a:r>
              <a:rPr lang="it-IT" dirty="0"/>
              <a:t>.</a:t>
            </a:r>
            <a:br>
              <a:rPr lang="it-IT" dirty="0"/>
            </a:br>
            <a:endParaRPr lang="it-IT" dirty="0"/>
          </a:p>
          <a:p>
            <a:pPr marL="444499" indent="-444499">
              <a:defRPr sz="2200"/>
            </a:pP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L0TP inputs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1227932"/>
          </a:xfrm>
          <a:prstGeom prst="rect">
            <a:avLst/>
          </a:prstGeom>
        </p:spPr>
        <p:txBody>
          <a:bodyPr>
            <a:normAutofit/>
          </a:bodyPr>
          <a:lstStyle>
            <a:lvl1pPr defTabSz="549148">
              <a:defRPr sz="7519"/>
            </a:lvl1pPr>
          </a:lstStyle>
          <a:p>
            <a:r>
              <a:rPr sz="4800" dirty="0"/>
              <a:t>L0TP </a:t>
            </a:r>
            <a:r>
              <a:rPr lang="it-IT" sz="4800" dirty="0"/>
              <a:t>I</a:t>
            </a:r>
            <a:r>
              <a:rPr sz="4800" dirty="0" err="1"/>
              <a:t>nputs</a:t>
            </a:r>
            <a:endParaRPr sz="4800" dirty="0"/>
          </a:p>
        </p:txBody>
      </p:sp>
      <p:sp>
        <p:nvSpPr>
          <p:cNvPr id="132" name="The input rate reaches ~17MHz at 85% of the nominal intensity.…"/>
          <p:cNvSpPr txBox="1">
            <a:spLocks noGrp="1"/>
          </p:cNvSpPr>
          <p:nvPr>
            <p:ph type="body" sz="half" idx="1"/>
          </p:nvPr>
        </p:nvSpPr>
        <p:spPr>
          <a:xfrm>
            <a:off x="361949" y="5901861"/>
            <a:ext cx="12280902" cy="3110509"/>
          </a:xfrm>
          <a:prstGeom prst="rect">
            <a:avLst/>
          </a:prstGeom>
        </p:spPr>
        <p:txBody>
          <a:bodyPr/>
          <a:lstStyle/>
          <a:p>
            <a:pPr marL="342264" indent="-342264" defTabSz="449833">
              <a:spcBef>
                <a:spcPts val="3200"/>
              </a:spcBef>
              <a:defRPr sz="2233"/>
            </a:pPr>
            <a:r>
              <a:rPr dirty="0"/>
              <a:t>The input rate reaches ~17MHz at 85% of the nominal intensity.</a:t>
            </a:r>
          </a:p>
          <a:p>
            <a:pPr marL="342264" indent="-342264" defTabSz="449833">
              <a:spcBef>
                <a:spcPts val="3200"/>
              </a:spcBef>
              <a:defRPr sz="2233"/>
            </a:pPr>
            <a:r>
              <a:rPr dirty="0"/>
              <a:t>The L0TP system is able to run up to 25MHz of input rate, using a 1Gbit ethernet connection.</a:t>
            </a:r>
          </a:p>
          <a:p>
            <a:pPr marL="342264" indent="-342264" defTabSz="449833">
              <a:spcBef>
                <a:spcPts val="3200"/>
              </a:spcBef>
              <a:defRPr sz="2233"/>
            </a:pPr>
            <a:r>
              <a:rPr dirty="0"/>
              <a:t>Nevertheless the experience showed big fluctuations of the beam instantaneous frequency.</a:t>
            </a:r>
          </a:p>
          <a:p>
            <a:pPr marL="342264" indent="-342264" defTabSz="449833">
              <a:spcBef>
                <a:spcPts val="3200"/>
              </a:spcBef>
              <a:defRPr sz="2233"/>
            </a:pPr>
            <a:r>
              <a:rPr dirty="0"/>
              <a:t>The new L0TP+ </a:t>
            </a:r>
            <a:r>
              <a:rPr lang="it-IT" dirty="0"/>
              <a:t>can </a:t>
            </a:r>
            <a:r>
              <a:rPr lang="it-IT" dirty="0" err="1"/>
              <a:t>implement</a:t>
            </a:r>
            <a:r>
              <a:rPr dirty="0"/>
              <a:t> 10Gbit connections, cancelling any issue due to the rate, even  in the hypothesis of running at &gt; 100%.   </a:t>
            </a:r>
          </a:p>
        </p:txBody>
      </p:sp>
      <p:pic>
        <p:nvPicPr>
          <p:cNvPr id="133" name="Screenshot 2019-09-20 at 14.13.19.png" descr="Screenshot 2019-09-20 at 14.13.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377" y="1385483"/>
            <a:ext cx="7678149" cy="43633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6" name="Group"/>
          <p:cNvGrpSpPr/>
          <p:nvPr/>
        </p:nvGrpSpPr>
        <p:grpSpPr>
          <a:xfrm>
            <a:off x="7401745" y="1944044"/>
            <a:ext cx="5315453" cy="3246196"/>
            <a:chOff x="0" y="0"/>
            <a:chExt cx="5315451" cy="3246194"/>
          </a:xfrm>
        </p:grpSpPr>
        <p:pic>
          <p:nvPicPr>
            <p:cNvPr id="134" name="Screenshot 2019-09-20 at 14.15.59.png" descr="Screenshot 2019-09-20 at 14.15.59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315452" cy="32461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5" name="Rectangle"/>
            <p:cNvSpPr/>
            <p:nvPr/>
          </p:nvSpPr>
          <p:spPr>
            <a:xfrm>
              <a:off x="865835" y="62687"/>
              <a:ext cx="3309872" cy="3470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37" name="30% above the average intensity"/>
          <p:cNvSpPr txBox="1"/>
          <p:nvPr/>
        </p:nvSpPr>
        <p:spPr>
          <a:xfrm>
            <a:off x="7642407" y="1581337"/>
            <a:ext cx="483412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30% above the average intensity</a:t>
            </a:r>
          </a:p>
        </p:txBody>
      </p:sp>
      <p:sp>
        <p:nvSpPr>
          <p:cNvPr id="138" name="Line"/>
          <p:cNvSpPr/>
          <p:nvPr/>
        </p:nvSpPr>
        <p:spPr>
          <a:xfrm flipV="1">
            <a:off x="8356599" y="2027369"/>
            <a:ext cx="410436" cy="77509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hysics triggers Vs control triggers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1694921"/>
          </a:xfrm>
          <a:prstGeom prst="rect">
            <a:avLst/>
          </a:prstGeom>
        </p:spPr>
        <p:txBody>
          <a:bodyPr/>
          <a:lstStyle>
            <a:lvl1pPr defTabSz="391414">
              <a:defRPr sz="5360"/>
            </a:lvl1pPr>
          </a:lstStyle>
          <a:p>
            <a:r>
              <a:t>physics triggers Vs control triggers</a:t>
            </a:r>
          </a:p>
        </p:txBody>
      </p:sp>
      <p:sp>
        <p:nvSpPr>
          <p:cNvPr id="141" name="The actual L0TP-FPGA is limited in memory: primitives have to be re-aligned in time before doing any coincidence searching, and this require big buffers addressed by the primitive time.…"/>
          <p:cNvSpPr txBox="1">
            <a:spLocks noGrp="1"/>
          </p:cNvSpPr>
          <p:nvPr>
            <p:ph type="body" idx="1"/>
          </p:nvPr>
        </p:nvSpPr>
        <p:spPr>
          <a:xfrm>
            <a:off x="308967" y="2156883"/>
            <a:ext cx="12386866" cy="6286501"/>
          </a:xfrm>
          <a:prstGeom prst="rect">
            <a:avLst/>
          </a:prstGeom>
        </p:spPr>
        <p:txBody>
          <a:bodyPr/>
          <a:lstStyle/>
          <a:p>
            <a:pPr marL="444499" indent="-444499">
              <a:defRPr sz="2200"/>
            </a:pPr>
            <a:r>
              <a:rPr dirty="0"/>
              <a:t>The </a:t>
            </a:r>
            <a:r>
              <a:rPr lang="it-IT" dirty="0" err="1"/>
              <a:t>current</a:t>
            </a:r>
            <a:r>
              <a:rPr dirty="0"/>
              <a:t> L0TP-FPGA is limited in memory: primitives have to be re-aligned in time before doing any coincidence searching, and this require big buffers addressed by the primitive time.</a:t>
            </a:r>
          </a:p>
          <a:p>
            <a:pPr marL="444499" indent="-444499">
              <a:defRPr sz="2200"/>
            </a:pPr>
            <a:r>
              <a:rPr dirty="0"/>
              <a:t>L0TP cannot read all the memory locations in time with </a:t>
            </a:r>
            <a:r>
              <a:rPr lang="it-IT" dirty="0"/>
              <a:t>the</a:t>
            </a:r>
            <a:r>
              <a:rPr dirty="0"/>
              <a:t> latency</a:t>
            </a:r>
            <a:r>
              <a:rPr lang="it-IT" dirty="0"/>
              <a:t>.</a:t>
            </a:r>
            <a:endParaRPr dirty="0"/>
          </a:p>
          <a:p>
            <a:pPr marL="444499" indent="-444499">
              <a:defRPr sz="2200"/>
            </a:pPr>
            <a:r>
              <a:rPr dirty="0"/>
              <a:t>A detector is “elected” as reference, and the memory locations containing this detector are read: it has to be always in the trigger (defined as physics trigger).</a:t>
            </a:r>
          </a:p>
          <a:p>
            <a:pPr marL="444499" indent="-444499">
              <a:defRPr sz="2200"/>
            </a:pPr>
            <a:r>
              <a:rPr dirty="0"/>
              <a:t>To estimate the trigger efficiencies and to have an independent trigger stream, a control trigger flux is implemented, which reads the non-empty addresses of a second primitive-source.</a:t>
            </a:r>
          </a:p>
          <a:p>
            <a:pPr marL="444499" indent="-444499">
              <a:defRPr sz="2200"/>
            </a:pPr>
            <a:r>
              <a:rPr dirty="0"/>
              <a:t>This baroque logic can be simplified having more </a:t>
            </a:r>
            <a:r>
              <a:rPr lang="it-IT" dirty="0" err="1"/>
              <a:t>resources</a:t>
            </a:r>
            <a:r>
              <a:rPr dirty="0"/>
              <a:t> </a:t>
            </a:r>
            <a:r>
              <a:rPr lang="it-IT" dirty="0"/>
              <a:t>(in </a:t>
            </a:r>
            <a:r>
              <a:rPr lang="it-IT" dirty="0" err="1"/>
              <a:t>particular</a:t>
            </a:r>
            <a:r>
              <a:rPr lang="it-IT" dirty="0"/>
              <a:t> on-chip </a:t>
            </a:r>
            <a:r>
              <a:rPr lang="it-IT" dirty="0" err="1"/>
              <a:t>memory</a:t>
            </a:r>
            <a:r>
              <a:rPr lang="it-IT" dirty="0"/>
              <a:t>) </a:t>
            </a:r>
            <a:r>
              <a:rPr dirty="0"/>
              <a:t>on </a:t>
            </a:r>
            <a:r>
              <a:rPr lang="it-IT" dirty="0"/>
              <a:t>the FPGA </a:t>
            </a:r>
            <a:r>
              <a:rPr lang="it-IT" dirty="0" err="1"/>
              <a:t>device</a:t>
            </a:r>
            <a:r>
              <a:rPr dirty="0"/>
              <a:t>, as in the </a:t>
            </a:r>
            <a:r>
              <a:rPr lang="it-IT" dirty="0" err="1"/>
              <a:t>Xilinx</a:t>
            </a:r>
            <a:r>
              <a:rPr lang="it-IT" dirty="0"/>
              <a:t> </a:t>
            </a:r>
            <a:r>
              <a:rPr lang="it-IT" dirty="0" err="1"/>
              <a:t>Virtex</a:t>
            </a:r>
            <a:r>
              <a:rPr lang="it-IT" dirty="0"/>
              <a:t> </a:t>
            </a:r>
            <a:r>
              <a:rPr lang="it-IT" dirty="0" err="1"/>
              <a:t>Ultrascale</a:t>
            </a:r>
            <a:r>
              <a:rPr lang="it-IT" dirty="0"/>
              <a:t>+ VU9P of the </a:t>
            </a:r>
            <a:r>
              <a:rPr lang="it-IT" dirty="0" err="1"/>
              <a:t>selected</a:t>
            </a:r>
            <a:r>
              <a:rPr lang="it-IT" dirty="0"/>
              <a:t> </a:t>
            </a:r>
            <a:r>
              <a:rPr lang="it-IT" dirty="0" err="1"/>
              <a:t>development</a:t>
            </a:r>
            <a:r>
              <a:rPr lang="it-IT" dirty="0"/>
              <a:t> </a:t>
            </a:r>
            <a:r>
              <a:rPr lang="it-IT" dirty="0" err="1"/>
              <a:t>board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For each trigger, the L0TP sends all the informations used to generate a trigger to the PC-farm…"/>
          <p:cNvSpPr txBox="1">
            <a:spLocks noGrp="1"/>
          </p:cNvSpPr>
          <p:nvPr>
            <p:ph type="body" sz="half" idx="1"/>
          </p:nvPr>
        </p:nvSpPr>
        <p:spPr>
          <a:xfrm>
            <a:off x="965200" y="1681082"/>
            <a:ext cx="11099800" cy="3009636"/>
          </a:xfrm>
          <a:prstGeom prst="rect">
            <a:avLst/>
          </a:prstGeom>
        </p:spPr>
        <p:txBody>
          <a:bodyPr/>
          <a:lstStyle/>
          <a:p>
            <a:pPr marL="444499" indent="-444499">
              <a:defRPr sz="2200"/>
            </a:pPr>
            <a:r>
              <a:rPr dirty="0"/>
              <a:t>For each trigger, the L0TP sends all the </a:t>
            </a:r>
            <a:r>
              <a:rPr dirty="0" err="1"/>
              <a:t>informations</a:t>
            </a:r>
            <a:r>
              <a:rPr dirty="0"/>
              <a:t> used to generate a trigger to the PC-farm</a:t>
            </a:r>
            <a:r>
              <a:rPr lang="it-IT" dirty="0"/>
              <a:t> </a:t>
            </a:r>
            <a:r>
              <a:rPr lang="it-IT" dirty="0" err="1"/>
              <a:t>using</a:t>
            </a:r>
            <a:r>
              <a:rPr lang="it-IT" dirty="0"/>
              <a:t> a </a:t>
            </a:r>
            <a:r>
              <a:rPr lang="it-IT" dirty="0" err="1"/>
              <a:t>dedicated</a:t>
            </a:r>
            <a:r>
              <a:rPr lang="it-IT" dirty="0"/>
              <a:t> 1GbE connection.</a:t>
            </a:r>
            <a:endParaRPr dirty="0"/>
          </a:p>
          <a:p>
            <a:pPr marL="444499" indent="-444499">
              <a:defRPr sz="2200"/>
            </a:pPr>
            <a:r>
              <a:rPr dirty="0"/>
              <a:t>1 MHz is an intrinsic limit of the L0TP, due to the data format size.</a:t>
            </a:r>
          </a:p>
          <a:p>
            <a:pPr marL="444499" indent="-444499">
              <a:defRPr sz="2200"/>
            </a:pPr>
            <a:r>
              <a:rPr dirty="0"/>
              <a:t>L0TP+ </a:t>
            </a:r>
            <a:r>
              <a:rPr lang="it-IT" dirty="0"/>
              <a:t>can use</a:t>
            </a:r>
            <a:r>
              <a:rPr dirty="0"/>
              <a:t> </a:t>
            </a:r>
            <a:r>
              <a:rPr lang="it-IT" dirty="0"/>
              <a:t>a </a:t>
            </a:r>
            <a:r>
              <a:rPr dirty="0"/>
              <a:t>10</a:t>
            </a:r>
            <a:r>
              <a:rPr lang="it-IT" dirty="0"/>
              <a:t> Gigabit ethernet</a:t>
            </a:r>
            <a:r>
              <a:rPr dirty="0"/>
              <a:t> connection to the PC-farm</a:t>
            </a:r>
            <a:r>
              <a:rPr lang="it-IT" dirty="0"/>
              <a:t> to </a:t>
            </a:r>
            <a:r>
              <a:rPr lang="it-IT" dirty="0" err="1"/>
              <a:t>overcome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limitation</a:t>
            </a:r>
            <a:r>
              <a:rPr lang="it-IT" dirty="0"/>
              <a:t> (25/100 </a:t>
            </a:r>
            <a:r>
              <a:rPr lang="it-IT" dirty="0" err="1"/>
              <a:t>GbE</a:t>
            </a:r>
            <a:r>
              <a:rPr lang="it-IT" dirty="0"/>
              <a:t> </a:t>
            </a:r>
            <a:r>
              <a:rPr lang="it-IT" dirty="0" err="1"/>
              <a:t>channels</a:t>
            </a:r>
            <a:r>
              <a:rPr lang="it-IT" dirty="0"/>
              <a:t> are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available</a:t>
            </a:r>
            <a:r>
              <a:rPr lang="it-IT" dirty="0"/>
              <a:t> for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purposes</a:t>
            </a:r>
            <a:r>
              <a:rPr lang="it-IT" dirty="0"/>
              <a:t>).</a:t>
            </a:r>
            <a:endParaRPr dirty="0"/>
          </a:p>
        </p:txBody>
      </p:sp>
      <p:sp>
        <p:nvSpPr>
          <p:cNvPr id="147" name="outputs"/>
          <p:cNvSpPr txBox="1"/>
          <p:nvPr/>
        </p:nvSpPr>
        <p:spPr>
          <a:xfrm>
            <a:off x="965200" y="254000"/>
            <a:ext cx="11099800" cy="1052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449833">
              <a:defRPr sz="616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it-IT" dirty="0"/>
              <a:t>O</a:t>
            </a:r>
            <a:r>
              <a:rPr dirty="0" err="1"/>
              <a:t>utputs</a:t>
            </a:r>
            <a:endParaRPr dirty="0"/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657" y="5065183"/>
            <a:ext cx="10039486" cy="35786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NA62 collects all the input trigger primitives every 10 bursts, in order to check the trigger performances and monitor the beam.…"/>
          <p:cNvSpPr txBox="1">
            <a:spLocks noGrp="1"/>
          </p:cNvSpPr>
          <p:nvPr>
            <p:ph type="body" sz="half" idx="1"/>
          </p:nvPr>
        </p:nvSpPr>
        <p:spPr>
          <a:xfrm>
            <a:off x="432031" y="1519276"/>
            <a:ext cx="12140738" cy="3826984"/>
          </a:xfrm>
          <a:prstGeom prst="rect">
            <a:avLst/>
          </a:prstGeom>
        </p:spPr>
        <p:txBody>
          <a:bodyPr/>
          <a:lstStyle/>
          <a:p>
            <a:pPr marL="444499" indent="-444499">
              <a:defRPr sz="2100"/>
            </a:pPr>
            <a:r>
              <a:rPr dirty="0"/>
              <a:t>NA62 collects all the input trigger primitives every 10 bursts, in order to check the trigger performances and monitor the beam.</a:t>
            </a:r>
          </a:p>
          <a:p>
            <a:pPr marL="444499" indent="-444499">
              <a:defRPr sz="2100"/>
            </a:pPr>
            <a:r>
              <a:rPr dirty="0"/>
              <a:t>A series of switches are connected to the primitive stream in order to dump them in a PC.</a:t>
            </a:r>
          </a:p>
          <a:p>
            <a:pPr marL="444499" indent="-444499">
              <a:defRPr sz="2100"/>
            </a:pPr>
            <a:r>
              <a:rPr dirty="0"/>
              <a:t>The new L0TP+ </a:t>
            </a:r>
            <a:r>
              <a:rPr lang="it-IT" dirty="0"/>
              <a:t>can </a:t>
            </a:r>
            <a:r>
              <a:rPr dirty="0"/>
              <a:t>dumps the primitives into </a:t>
            </a:r>
            <a:r>
              <a:rPr lang="it-IT" dirty="0"/>
              <a:t>the </a:t>
            </a:r>
            <a:r>
              <a:rPr lang="it-IT" dirty="0" err="1"/>
              <a:t>host</a:t>
            </a:r>
            <a:r>
              <a:rPr lang="it-IT" dirty="0"/>
              <a:t> PC </a:t>
            </a:r>
            <a:r>
              <a:rPr lang="it-IT" dirty="0" err="1"/>
              <a:t>memory</a:t>
            </a:r>
            <a:r>
              <a:rPr lang="it-IT" dirty="0"/>
              <a:t> </a:t>
            </a:r>
            <a:r>
              <a:rPr lang="it-IT" dirty="0" err="1"/>
              <a:t>directly</a:t>
            </a:r>
            <a:r>
              <a:rPr lang="it-IT" dirty="0"/>
              <a:t> </a:t>
            </a:r>
            <a:r>
              <a:rPr dirty="0"/>
              <a:t>via </a:t>
            </a:r>
            <a:r>
              <a:rPr lang="it-IT" dirty="0"/>
              <a:t>a </a:t>
            </a:r>
            <a:r>
              <a:rPr dirty="0"/>
              <a:t>PCI</a:t>
            </a:r>
            <a:r>
              <a:rPr lang="it-IT" dirty="0"/>
              <a:t> Express </a:t>
            </a:r>
            <a:r>
              <a:rPr lang="it-IT" dirty="0" err="1"/>
              <a:t>interface</a:t>
            </a:r>
            <a:r>
              <a:rPr lang="it-IT" dirty="0"/>
              <a:t>.</a:t>
            </a:r>
            <a:endParaRPr dirty="0"/>
          </a:p>
        </p:txBody>
      </p:sp>
      <p:sp>
        <p:nvSpPr>
          <p:cNvPr id="151" name="other advantages of the L0TP+"/>
          <p:cNvSpPr txBox="1"/>
          <p:nvPr/>
        </p:nvSpPr>
        <p:spPr>
          <a:xfrm>
            <a:off x="952500" y="254000"/>
            <a:ext cx="11099800" cy="1052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438150">
              <a:defRPr sz="6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it-IT" sz="4800" dirty="0" err="1"/>
              <a:t>Additional</a:t>
            </a:r>
            <a:r>
              <a:rPr lang="it-IT" sz="4800" dirty="0"/>
              <a:t> </a:t>
            </a:r>
            <a:r>
              <a:rPr lang="it-IT" sz="4800" dirty="0" err="1"/>
              <a:t>Features</a:t>
            </a:r>
            <a:r>
              <a:rPr lang="it-IT" sz="4800" dirty="0"/>
              <a:t> of </a:t>
            </a:r>
            <a:r>
              <a:rPr sz="4800" dirty="0"/>
              <a:t>L0TP+</a:t>
            </a:r>
          </a:p>
        </p:txBody>
      </p:sp>
      <p:pic>
        <p:nvPicPr>
          <p:cNvPr id="152" name="Screenshot 2019-08-28 at 11.16.28.png" descr="Screenshot 2019-08-28 at 11.16.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65" y="5279056"/>
            <a:ext cx="6535179" cy="349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Screenshot 2019-08-28 at 11.16.55.png" descr="Screenshot 2019-08-28 at 11.16.5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486" y="5879715"/>
            <a:ext cx="5691238" cy="29384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F488A0-778A-4B5D-8B88-AB360658104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322457" y="3098068"/>
            <a:ext cx="4888313" cy="3121301"/>
          </a:xfrm>
          <a:prstGeom prst="rect">
            <a:avLst/>
          </a:prstGeom>
          <a:ln>
            <a:noFill/>
          </a:ln>
        </p:spPr>
      </p:pic>
      <p:sp>
        <p:nvSpPr>
          <p:cNvPr id="4" name="TextShape 2">
            <a:extLst>
              <a:ext uri="{FF2B5EF4-FFF2-40B4-BE49-F238E27FC236}">
                <a16:creationId xmlns:a16="http://schemas.microsoft.com/office/drawing/2014/main" id="{D3301ECC-67AB-431A-A5AD-C5A9EDF80F46}"/>
              </a:ext>
            </a:extLst>
          </p:cNvPr>
          <p:cNvSpPr txBox="1"/>
          <p:nvPr/>
        </p:nvSpPr>
        <p:spPr>
          <a:xfrm>
            <a:off x="246341" y="479492"/>
            <a:ext cx="12512117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75390"/>
            <a:r>
              <a:rPr lang="en-US" sz="4400" b="0" spc="-1" dirty="0">
                <a:solidFill>
                  <a:prstClr val="black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The L0TP+ Platform: Xilinx VCU118 Dev Board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075D89-D3E8-964C-BC9F-23FF936C31A8}"/>
              </a:ext>
            </a:extLst>
          </p:cNvPr>
          <p:cNvSpPr txBox="1"/>
          <p:nvPr/>
        </p:nvSpPr>
        <p:spPr>
          <a:xfrm>
            <a:off x="354795" y="2047038"/>
            <a:ext cx="790503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defTabSz="975390" hangingPunct="1"/>
            <a:r>
              <a:rPr lang="it-IT" sz="2000" b="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Calibri" panose="020F0502020204030204"/>
              </a:rPr>
              <a:t>The </a:t>
            </a:r>
            <a:r>
              <a:rPr lang="it-IT" sz="2000" b="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Calibri" panose="020F0502020204030204"/>
              </a:rPr>
              <a:t>Xilinx</a:t>
            </a:r>
            <a:r>
              <a:rPr lang="it-IT" sz="2000" b="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Calibri" panose="020F0502020204030204"/>
              </a:rPr>
              <a:t> VCU118 </a:t>
            </a:r>
            <a:r>
              <a:rPr lang="it-IT" sz="2000" b="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Calibri" panose="020F0502020204030204"/>
              </a:rPr>
              <a:t>platform</a:t>
            </a:r>
            <a:r>
              <a:rPr lang="it-IT" sz="2000" b="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Calibri" panose="020F0502020204030204"/>
              </a:rPr>
              <a:t> </a:t>
            </a:r>
            <a:r>
              <a:rPr lang="it-IT" sz="2000" b="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Calibri" panose="020F0502020204030204"/>
              </a:rPr>
              <a:t>is</a:t>
            </a:r>
            <a:r>
              <a:rPr lang="it-IT" sz="2000" b="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Calibri" panose="020F0502020204030204"/>
              </a:rPr>
              <a:t> a major </a:t>
            </a:r>
            <a:r>
              <a:rPr lang="it-IT" sz="2000" b="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Calibri" panose="020F0502020204030204"/>
              </a:rPr>
              <a:t>technological</a:t>
            </a:r>
            <a:r>
              <a:rPr lang="it-IT" sz="2000" b="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Calibri" panose="020F0502020204030204"/>
              </a:rPr>
              <a:t> upgrade </a:t>
            </a:r>
            <a:r>
              <a:rPr lang="it-IT" sz="2000" b="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Calibri" panose="020F0502020204030204"/>
              </a:rPr>
              <a:t>respect</a:t>
            </a:r>
            <a:r>
              <a:rPr lang="it-IT" sz="2000" b="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Calibri" panose="020F0502020204030204"/>
              </a:rPr>
              <a:t> to the Altera DE-4  </a:t>
            </a:r>
            <a:r>
              <a:rPr lang="it-IT" sz="2000" b="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Calibri" panose="020F0502020204030204"/>
              </a:rPr>
              <a:t>both</a:t>
            </a:r>
            <a:r>
              <a:rPr lang="it-IT" sz="2000" b="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Calibri" panose="020F0502020204030204"/>
              </a:rPr>
              <a:t> in </a:t>
            </a:r>
            <a:r>
              <a:rPr lang="it-IT" sz="2000" b="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Calibri" panose="020F0502020204030204"/>
              </a:rPr>
              <a:t>terms</a:t>
            </a:r>
            <a:r>
              <a:rPr lang="it-IT" sz="2000" b="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Calibri" panose="020F0502020204030204"/>
              </a:rPr>
              <a:t> of HW </a:t>
            </a:r>
            <a:r>
              <a:rPr lang="it-IT" sz="2000" b="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Calibri" panose="020F0502020204030204"/>
              </a:rPr>
              <a:t>capabilities</a:t>
            </a:r>
            <a:r>
              <a:rPr lang="it-IT" sz="2000" b="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Calibri" panose="020F0502020204030204"/>
              </a:rPr>
              <a:t> and </a:t>
            </a:r>
            <a:r>
              <a:rPr lang="it-IT" sz="2000" b="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Calibri" panose="020F0502020204030204"/>
              </a:rPr>
              <a:t>development</a:t>
            </a:r>
            <a:r>
              <a:rPr lang="it-IT" sz="2000" b="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Calibri" panose="020F0502020204030204"/>
              </a:rPr>
              <a:t> </a:t>
            </a:r>
            <a:r>
              <a:rPr lang="it-IT" sz="2000" b="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Calibri" panose="020F0502020204030204"/>
              </a:rPr>
              <a:t>tools</a:t>
            </a:r>
            <a:r>
              <a:rPr lang="it-IT" sz="2000" b="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Calibri" panose="020F0502020204030204"/>
              </a:rPr>
              <a:t>:</a:t>
            </a:r>
          </a:p>
        </p:txBody>
      </p:sp>
      <p:pic>
        <p:nvPicPr>
          <p:cNvPr id="1026" name="Picture 2" descr="http://gbt-fpga.web.cern.ch/img/generalArchitecture.png">
            <a:extLst>
              <a:ext uri="{FF2B5EF4-FFF2-40B4-BE49-F238E27FC236}">
                <a16:creationId xmlns:a16="http://schemas.microsoft.com/office/drawing/2014/main" id="{993612A8-4AAC-4A4D-84FB-1E996425D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378" y="7526121"/>
            <a:ext cx="4220469" cy="17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1EAD20-E608-224D-8955-E41295A190B3}"/>
              </a:ext>
            </a:extLst>
          </p:cNvPr>
          <p:cNvSpPr txBox="1"/>
          <p:nvPr/>
        </p:nvSpPr>
        <p:spPr>
          <a:xfrm>
            <a:off x="8001730" y="2689738"/>
            <a:ext cx="4271181" cy="389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hangingPunct="1"/>
            <a:r>
              <a:rPr lang="it-IT" sz="192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Virtex</a:t>
            </a:r>
            <a:r>
              <a:rPr lang="it-IT" sz="192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it-IT" sz="192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Ultrascale</a:t>
            </a:r>
            <a:r>
              <a:rPr lang="it-IT" sz="192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+ VU9P FPGA</a:t>
            </a:r>
          </a:p>
        </p:txBody>
      </p:sp>
      <p:sp>
        <p:nvSpPr>
          <p:cNvPr id="7" name="Rettangolo con singolo angolo arrotondato 3">
            <a:extLst>
              <a:ext uri="{FF2B5EF4-FFF2-40B4-BE49-F238E27FC236}">
                <a16:creationId xmlns:a16="http://schemas.microsoft.com/office/drawing/2014/main" id="{D89D4283-3E04-604C-8BC5-4122D9743216}"/>
              </a:ext>
            </a:extLst>
          </p:cNvPr>
          <p:cNvSpPr/>
          <p:nvPr/>
        </p:nvSpPr>
        <p:spPr>
          <a:xfrm>
            <a:off x="1744597" y="3566076"/>
            <a:ext cx="1052356" cy="515565"/>
          </a:xfrm>
          <a:prstGeom prst="round1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C/C++</a:t>
            </a:r>
          </a:p>
        </p:txBody>
      </p:sp>
      <p:sp>
        <p:nvSpPr>
          <p:cNvPr id="8" name="Freccia circolare in giù 4">
            <a:extLst>
              <a:ext uri="{FF2B5EF4-FFF2-40B4-BE49-F238E27FC236}">
                <a16:creationId xmlns:a16="http://schemas.microsoft.com/office/drawing/2014/main" id="{8FA068F2-4742-FE4C-8A51-BCE4516D78FA}"/>
              </a:ext>
            </a:extLst>
          </p:cNvPr>
          <p:cNvSpPr/>
          <p:nvPr/>
        </p:nvSpPr>
        <p:spPr>
          <a:xfrm>
            <a:off x="1443924" y="2962960"/>
            <a:ext cx="1848255" cy="778213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CasellaDiTesto 5">
            <a:extLst>
              <a:ext uri="{FF2B5EF4-FFF2-40B4-BE49-F238E27FC236}">
                <a16:creationId xmlns:a16="http://schemas.microsoft.com/office/drawing/2014/main" id="{44D0BF88-29BC-8445-B3DF-569B4CC5BE7E}"/>
              </a:ext>
            </a:extLst>
          </p:cNvPr>
          <p:cNvSpPr txBox="1"/>
          <p:nvPr/>
        </p:nvSpPr>
        <p:spPr>
          <a:xfrm>
            <a:off x="3507294" y="5511805"/>
            <a:ext cx="1906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</a:rPr>
              <a:t>RTL </a:t>
            </a:r>
            <a:r>
              <a:rPr lang="it-IT" sz="1600" b="1" dirty="0" err="1">
                <a:solidFill>
                  <a:schemeClr val="tx2"/>
                </a:solidFill>
              </a:rPr>
              <a:t>Verification</a:t>
            </a:r>
            <a:endParaRPr lang="it-IT" sz="1600" b="1" dirty="0">
              <a:solidFill>
                <a:schemeClr val="tx2"/>
              </a:solidFill>
            </a:endParaRPr>
          </a:p>
        </p:txBody>
      </p:sp>
      <p:sp>
        <p:nvSpPr>
          <p:cNvPr id="11" name="Freccia in giù 6">
            <a:extLst>
              <a:ext uri="{FF2B5EF4-FFF2-40B4-BE49-F238E27FC236}">
                <a16:creationId xmlns:a16="http://schemas.microsoft.com/office/drawing/2014/main" id="{E434DE73-CD37-6A4A-9F7A-B7D0B6088390}"/>
              </a:ext>
            </a:extLst>
          </p:cNvPr>
          <p:cNvSpPr/>
          <p:nvPr/>
        </p:nvSpPr>
        <p:spPr>
          <a:xfrm>
            <a:off x="2007686" y="4183066"/>
            <a:ext cx="526178" cy="219591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 dirty="0"/>
          </a:p>
        </p:txBody>
      </p:sp>
      <p:sp>
        <p:nvSpPr>
          <p:cNvPr id="12" name="Rettangolo arrotondato 7">
            <a:extLst>
              <a:ext uri="{FF2B5EF4-FFF2-40B4-BE49-F238E27FC236}">
                <a16:creationId xmlns:a16="http://schemas.microsoft.com/office/drawing/2014/main" id="{65DB7BCF-9FF9-0047-B50B-088F2F303343}"/>
              </a:ext>
            </a:extLst>
          </p:cNvPr>
          <p:cNvSpPr/>
          <p:nvPr/>
        </p:nvSpPr>
        <p:spPr>
          <a:xfrm>
            <a:off x="1744597" y="4470748"/>
            <a:ext cx="1052356" cy="447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HLS Tools</a:t>
            </a:r>
          </a:p>
        </p:txBody>
      </p:sp>
      <p:sp>
        <p:nvSpPr>
          <p:cNvPr id="13" name="Freccia in giù 8">
            <a:extLst>
              <a:ext uri="{FF2B5EF4-FFF2-40B4-BE49-F238E27FC236}">
                <a16:creationId xmlns:a16="http://schemas.microsoft.com/office/drawing/2014/main" id="{E0828D8B-6F2E-5145-885B-9E0724238420}"/>
              </a:ext>
            </a:extLst>
          </p:cNvPr>
          <p:cNvSpPr/>
          <p:nvPr/>
        </p:nvSpPr>
        <p:spPr>
          <a:xfrm>
            <a:off x="2012994" y="4986311"/>
            <a:ext cx="526178" cy="219591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 dirty="0"/>
          </a:p>
        </p:txBody>
      </p:sp>
      <p:sp>
        <p:nvSpPr>
          <p:cNvPr id="14" name="Rettangolo con singolo angolo arrotondato 9">
            <a:extLst>
              <a:ext uri="{FF2B5EF4-FFF2-40B4-BE49-F238E27FC236}">
                <a16:creationId xmlns:a16="http://schemas.microsoft.com/office/drawing/2014/main" id="{11D8802C-8278-BA4D-A08D-F5B0F8769D0C}"/>
              </a:ext>
            </a:extLst>
          </p:cNvPr>
          <p:cNvSpPr/>
          <p:nvPr/>
        </p:nvSpPr>
        <p:spPr>
          <a:xfrm>
            <a:off x="1744597" y="5307327"/>
            <a:ext cx="1052356" cy="515565"/>
          </a:xfrm>
          <a:prstGeom prst="round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RTL</a:t>
            </a:r>
          </a:p>
        </p:txBody>
      </p:sp>
      <p:sp>
        <p:nvSpPr>
          <p:cNvPr id="15" name="CasellaDiTesto 11">
            <a:extLst>
              <a:ext uri="{FF2B5EF4-FFF2-40B4-BE49-F238E27FC236}">
                <a16:creationId xmlns:a16="http://schemas.microsoft.com/office/drawing/2014/main" id="{22663D45-1AFF-FA42-A90E-D6066C106718}"/>
              </a:ext>
            </a:extLst>
          </p:cNvPr>
          <p:cNvSpPr txBox="1"/>
          <p:nvPr/>
        </p:nvSpPr>
        <p:spPr>
          <a:xfrm>
            <a:off x="3413777" y="3408359"/>
            <a:ext cx="1906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chemeClr val="tx2"/>
                </a:solidFill>
              </a:rPr>
              <a:t>Functional</a:t>
            </a:r>
            <a:r>
              <a:rPr lang="it-IT" sz="1600" b="1" dirty="0">
                <a:solidFill>
                  <a:schemeClr val="tx2"/>
                </a:solidFill>
              </a:rPr>
              <a:t> </a:t>
            </a:r>
            <a:r>
              <a:rPr lang="it-IT" sz="1600" b="1" dirty="0" err="1">
                <a:solidFill>
                  <a:schemeClr val="tx2"/>
                </a:solidFill>
              </a:rPr>
              <a:t>Verification</a:t>
            </a:r>
            <a:r>
              <a:rPr lang="it-IT" sz="1600" b="1" dirty="0">
                <a:solidFill>
                  <a:schemeClr val="tx2"/>
                </a:solidFill>
              </a:rPr>
              <a:t> with C/C++ </a:t>
            </a:r>
            <a:r>
              <a:rPr lang="it-IT" sz="1600" b="1" dirty="0" err="1">
                <a:solidFill>
                  <a:schemeClr val="tx2"/>
                </a:solidFill>
              </a:rPr>
              <a:t>compiler</a:t>
            </a:r>
            <a:endParaRPr lang="it-IT" sz="1600" b="1" dirty="0">
              <a:solidFill>
                <a:schemeClr val="tx2"/>
              </a:solidFill>
            </a:endParaRPr>
          </a:p>
        </p:txBody>
      </p:sp>
      <p:sp>
        <p:nvSpPr>
          <p:cNvPr id="16" name="Arco 21">
            <a:extLst>
              <a:ext uri="{FF2B5EF4-FFF2-40B4-BE49-F238E27FC236}">
                <a16:creationId xmlns:a16="http://schemas.microsoft.com/office/drawing/2014/main" id="{95300FB1-EF62-6F4A-BEC3-C30938F132E9}"/>
              </a:ext>
            </a:extLst>
          </p:cNvPr>
          <p:cNvSpPr/>
          <p:nvPr/>
        </p:nvSpPr>
        <p:spPr>
          <a:xfrm>
            <a:off x="1086691" y="5521481"/>
            <a:ext cx="2468731" cy="715798"/>
          </a:xfrm>
          <a:prstGeom prst="arc">
            <a:avLst>
              <a:gd name="adj1" fmla="val 19951444"/>
              <a:gd name="adj2" fmla="val 11979175"/>
            </a:avLst>
          </a:prstGeom>
          <a:ln w="31750">
            <a:solidFill>
              <a:srgbClr val="00B050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68A5A1-6B03-A145-8DBD-08D8C7448EC5}"/>
              </a:ext>
            </a:extLst>
          </p:cNvPr>
          <p:cNvSpPr txBox="1"/>
          <p:nvPr/>
        </p:nvSpPr>
        <p:spPr>
          <a:xfrm>
            <a:off x="246341" y="6832568"/>
            <a:ext cx="97109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75390" hangingPunct="1"/>
            <a:r>
              <a:rPr lang="it-IT" sz="2000" kern="1200" dirty="0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Total </a:t>
            </a:r>
            <a:r>
              <a:rPr lang="it-IT" sz="2000" kern="1200" dirty="0" err="1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available</a:t>
            </a:r>
            <a:r>
              <a:rPr lang="it-IT" sz="2000" kern="1200" dirty="0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 network </a:t>
            </a:r>
            <a:r>
              <a:rPr lang="it-IT" sz="2000" kern="1200" dirty="0" err="1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bandwidth</a:t>
            </a:r>
            <a:r>
              <a:rPr lang="it-IT" sz="2000" kern="1200" dirty="0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:  </a:t>
            </a:r>
            <a:r>
              <a:rPr lang="it-IT" sz="2000" b="0" kern="1200" dirty="0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36x28 </a:t>
            </a:r>
            <a:r>
              <a:rPr lang="it-IT" sz="2000" b="0" kern="1200" dirty="0" err="1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Gbps</a:t>
            </a:r>
            <a:r>
              <a:rPr lang="it-IT" sz="2000" b="0" kern="1200" dirty="0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 = </a:t>
            </a:r>
            <a:r>
              <a:rPr lang="it-IT" sz="2000" kern="1200" dirty="0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1 </a:t>
            </a:r>
            <a:r>
              <a:rPr lang="it-IT" sz="2000" kern="1200" dirty="0" err="1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Tbps</a:t>
            </a:r>
            <a:endParaRPr lang="it-IT" sz="2000" b="0" kern="1200" dirty="0">
              <a:solidFill>
                <a:prstClr val="black"/>
              </a:solidFill>
              <a:latin typeface="Calibri" panose="020F0502020204030204"/>
              <a:cs typeface="Calibri" panose="020F0502020204030204"/>
            </a:endParaRPr>
          </a:p>
          <a:p>
            <a:pPr algn="l" defTabSz="975390" hangingPunct="1"/>
            <a:r>
              <a:rPr lang="it-IT" sz="2000" b="0" kern="1200" dirty="0" err="1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Many</a:t>
            </a:r>
            <a:r>
              <a:rPr lang="it-IT" sz="2000" b="0" kern="1200" dirty="0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sz="2000" b="0" kern="1200" dirty="0" err="1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configurations</a:t>
            </a:r>
            <a:r>
              <a:rPr lang="it-IT" sz="2000" b="0" kern="1200" dirty="0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 are </a:t>
            </a:r>
            <a:r>
              <a:rPr lang="it-IT" sz="2000" b="0" kern="1200" dirty="0" err="1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possible</a:t>
            </a:r>
            <a:r>
              <a:rPr lang="it-IT" sz="2000" b="0" kern="1200" dirty="0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sz="2000" b="0" kern="1200" dirty="0" err="1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using</a:t>
            </a:r>
            <a:r>
              <a:rPr lang="it-IT" sz="2000" b="0" kern="1200" dirty="0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 1/10/28/40/100 </a:t>
            </a:r>
            <a:r>
              <a:rPr lang="it-IT" sz="2000" b="0" kern="1200" dirty="0" err="1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GbE</a:t>
            </a:r>
            <a:r>
              <a:rPr lang="it-IT" sz="2000" b="0" kern="1200" dirty="0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sz="2000" b="0" kern="1200" dirty="0" err="1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channels</a:t>
            </a:r>
            <a:r>
              <a:rPr lang="it-IT" sz="2000" b="0" kern="1200" dirty="0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, </a:t>
            </a:r>
            <a:r>
              <a:rPr lang="it-IT" sz="2000" b="0" kern="1200" dirty="0" err="1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even</a:t>
            </a:r>
            <a:r>
              <a:rPr lang="it-IT" sz="2000" b="0" kern="1200" dirty="0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 GBT </a:t>
            </a:r>
            <a:r>
              <a:rPr lang="it-IT" sz="2000" b="0" kern="1200" dirty="0" err="1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channels</a:t>
            </a:r>
            <a:r>
              <a:rPr lang="it-IT" sz="2000" b="0" kern="1200" dirty="0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…</a:t>
            </a:r>
          </a:p>
          <a:p>
            <a:pPr algn="l" defTabSz="975390" hangingPunct="1"/>
            <a:endParaRPr lang="it-IT" sz="2000" kern="1200" dirty="0">
              <a:solidFill>
                <a:prstClr val="black"/>
              </a:solidFill>
              <a:latin typeface="Calibri" panose="020F0502020204030204"/>
              <a:cs typeface="Calibri" panose="020F0502020204030204"/>
            </a:endParaRPr>
          </a:p>
          <a:p>
            <a:pPr algn="l" defTabSz="975390" hangingPunct="1"/>
            <a:r>
              <a:rPr lang="it-IT" sz="2000" kern="1200" dirty="0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Memory &amp; Processing</a:t>
            </a:r>
          </a:p>
          <a:p>
            <a:pPr marL="304810" indent="-304810" algn="l" defTabSz="975390" hangingPunct="1">
              <a:buFont typeface="Arial" panose="020B0604020202020204" pitchFamily="34" charset="0"/>
              <a:buChar char="•"/>
            </a:pPr>
            <a:r>
              <a:rPr lang="it-IT" sz="2000" kern="1200" dirty="0">
                <a:solidFill>
                  <a:prstClr val="black"/>
                </a:solidFill>
                <a:latin typeface="Calibri" panose="020F0502020204030204"/>
              </a:rPr>
              <a:t>345.9 </a:t>
            </a:r>
            <a:r>
              <a:rPr lang="it-IT" sz="2000" kern="1200" dirty="0" err="1">
                <a:solidFill>
                  <a:prstClr val="black"/>
                </a:solidFill>
                <a:latin typeface="Calibri" panose="020F0502020204030204"/>
              </a:rPr>
              <a:t>Mbit</a:t>
            </a:r>
            <a:r>
              <a:rPr lang="it-IT" sz="2000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2000" b="0" kern="1200" dirty="0">
                <a:solidFill>
                  <a:prstClr val="black"/>
                </a:solidFill>
                <a:latin typeface="Calibri" panose="020F0502020204030204"/>
              </a:rPr>
              <a:t>on-chip SRAM</a:t>
            </a:r>
            <a:endParaRPr lang="it-IT" sz="2000" kern="1200" dirty="0">
              <a:solidFill>
                <a:prstClr val="black"/>
              </a:solidFill>
              <a:latin typeface="Calibri" panose="020F0502020204030204"/>
              <a:cs typeface="Calibri" panose="020F0502020204030204"/>
            </a:endParaRPr>
          </a:p>
          <a:p>
            <a:pPr marL="304810" indent="-304810" algn="l" defTabSz="975390" hangingPunct="1">
              <a:buFont typeface="Arial" panose="020B0604020202020204" pitchFamily="34" charset="0"/>
              <a:buChar char="•"/>
            </a:pPr>
            <a:r>
              <a:rPr lang="en" sz="2000" b="0" kern="1200" dirty="0">
                <a:solidFill>
                  <a:prstClr val="black"/>
                </a:solidFill>
                <a:latin typeface="Calibri" panose="020F0502020204030204"/>
              </a:rPr>
              <a:t>Peak INT8 DSP: </a:t>
            </a:r>
            <a:r>
              <a:rPr lang="en" sz="2000" kern="1200" dirty="0">
                <a:solidFill>
                  <a:prstClr val="black"/>
                </a:solidFill>
                <a:latin typeface="Calibri" panose="020F0502020204030204"/>
              </a:rPr>
              <a:t>21.3 TOP/s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86260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L0TP inputs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1227932"/>
          </a:xfrm>
          <a:prstGeom prst="rect">
            <a:avLst/>
          </a:prstGeom>
        </p:spPr>
        <p:txBody>
          <a:bodyPr>
            <a:normAutofit/>
          </a:bodyPr>
          <a:lstStyle>
            <a:lvl1pPr defTabSz="549148">
              <a:defRPr sz="7519"/>
            </a:lvl1pPr>
          </a:lstStyle>
          <a:p>
            <a:r>
              <a:rPr lang="it-IT" sz="4800" dirty="0" err="1"/>
              <a:t>Funding</a:t>
            </a:r>
            <a:r>
              <a:rPr lang="it-IT" sz="4800" dirty="0"/>
              <a:t> </a:t>
            </a:r>
            <a:r>
              <a:rPr lang="it-IT" sz="4800" dirty="0" err="1"/>
              <a:t>Requests</a:t>
            </a:r>
            <a:endParaRPr sz="4800" dirty="0"/>
          </a:p>
        </p:txBody>
      </p:sp>
      <p:sp>
        <p:nvSpPr>
          <p:cNvPr id="132" name="The input rate reaches ~17MHz at 85% of the nominal intensity.…"/>
          <p:cNvSpPr txBox="1">
            <a:spLocks noGrp="1"/>
          </p:cNvSpPr>
          <p:nvPr>
            <p:ph type="body" sz="half" idx="1"/>
          </p:nvPr>
        </p:nvSpPr>
        <p:spPr>
          <a:xfrm>
            <a:off x="594179" y="1481932"/>
            <a:ext cx="12280902" cy="436154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264" indent="-342264" defTabSz="449833">
              <a:spcBef>
                <a:spcPts val="3200"/>
              </a:spcBef>
              <a:defRPr sz="2233"/>
            </a:pPr>
            <a:r>
              <a:rPr lang="it-IT" dirty="0" err="1"/>
              <a:t>Need</a:t>
            </a:r>
            <a:r>
              <a:rPr lang="it-IT" dirty="0"/>
              <a:t> to procure the hardware for </a:t>
            </a:r>
            <a:r>
              <a:rPr lang="it-IT" dirty="0" err="1"/>
              <a:t>two</a:t>
            </a:r>
            <a:r>
              <a:rPr lang="it-IT" dirty="0"/>
              <a:t> complete L0TP+ </a:t>
            </a:r>
            <a:r>
              <a:rPr lang="it-IT" dirty="0" err="1"/>
              <a:t>systems</a:t>
            </a:r>
            <a:r>
              <a:rPr lang="it-IT" dirty="0"/>
              <a:t>:</a:t>
            </a:r>
          </a:p>
          <a:p>
            <a:pPr marL="786764" lvl="1" indent="-342264" defTabSz="449833">
              <a:spcBef>
                <a:spcPts val="3200"/>
              </a:spcBef>
              <a:defRPr sz="2233"/>
            </a:pPr>
            <a:r>
              <a:rPr lang="it-IT" dirty="0" err="1"/>
              <a:t>Cost</a:t>
            </a:r>
            <a:r>
              <a:rPr lang="it-IT" dirty="0"/>
              <a:t> of off-the-</a:t>
            </a:r>
            <a:r>
              <a:rPr lang="it-IT" dirty="0" err="1"/>
              <a:t>shelf</a:t>
            </a:r>
            <a:r>
              <a:rPr lang="it-IT" dirty="0"/>
              <a:t> component for a single </a:t>
            </a:r>
            <a:r>
              <a:rPr lang="it-IT" dirty="0" err="1"/>
              <a:t>system</a:t>
            </a:r>
            <a:r>
              <a:rPr lang="it-IT" dirty="0"/>
              <a:t>: 11.500 </a:t>
            </a:r>
            <a:r>
              <a:rPr lang="it-IT" sz="2400" dirty="0"/>
              <a:t>€</a:t>
            </a:r>
            <a:r>
              <a:rPr lang="it-IT" dirty="0"/>
              <a:t>.</a:t>
            </a:r>
          </a:p>
          <a:p>
            <a:pPr marL="786764" lvl="1" indent="-342264" defTabSz="449833">
              <a:spcBef>
                <a:spcPts val="3200"/>
              </a:spcBef>
              <a:defRPr sz="2233"/>
            </a:pPr>
            <a:r>
              <a:rPr lang="it-IT" dirty="0" err="1"/>
              <a:t>Cost</a:t>
            </a:r>
            <a:r>
              <a:rPr lang="it-IT" dirty="0"/>
              <a:t> of the design of a FMC </a:t>
            </a:r>
            <a:r>
              <a:rPr lang="it-IT" dirty="0" err="1"/>
              <a:t>daughtercard</a:t>
            </a:r>
            <a:r>
              <a:rPr lang="it-IT" dirty="0"/>
              <a:t> to </a:t>
            </a:r>
            <a:r>
              <a:rPr lang="it-IT" dirty="0" err="1"/>
              <a:t>interface</a:t>
            </a:r>
            <a:r>
              <a:rPr lang="it-IT" dirty="0"/>
              <a:t> with the </a:t>
            </a:r>
            <a:r>
              <a:rPr lang="it-IT" dirty="0" err="1"/>
              <a:t>auxiliary</a:t>
            </a:r>
            <a:r>
              <a:rPr lang="it-IT" dirty="0"/>
              <a:t> </a:t>
            </a:r>
            <a:r>
              <a:rPr lang="it-IT" dirty="0" err="1"/>
              <a:t>board</a:t>
            </a:r>
            <a:r>
              <a:rPr lang="it-IT" dirty="0"/>
              <a:t> (Clock, </a:t>
            </a:r>
            <a:r>
              <a:rPr lang="it-IT" dirty="0" err="1"/>
              <a:t>Burst</a:t>
            </a:r>
            <a:r>
              <a:rPr lang="it-IT" dirty="0"/>
              <a:t> and </a:t>
            </a:r>
            <a:r>
              <a:rPr lang="it-IT" dirty="0" err="1"/>
              <a:t>Choke</a:t>
            </a:r>
            <a:r>
              <a:rPr lang="it-IT" dirty="0"/>
              <a:t>/</a:t>
            </a:r>
            <a:r>
              <a:rPr lang="it-IT" dirty="0" err="1"/>
              <a:t>Error</a:t>
            </a:r>
            <a:r>
              <a:rPr lang="it-IT" dirty="0"/>
              <a:t> </a:t>
            </a:r>
            <a:r>
              <a:rPr lang="it-IT" dirty="0" err="1"/>
              <a:t>signals</a:t>
            </a:r>
            <a:r>
              <a:rPr lang="it-IT" dirty="0"/>
              <a:t>), and production of a small batch (5): 5.000 </a:t>
            </a:r>
            <a:r>
              <a:rPr lang="it-IT" sz="2400" dirty="0"/>
              <a:t>€</a:t>
            </a:r>
            <a:r>
              <a:rPr lang="it-IT" dirty="0"/>
              <a:t>.</a:t>
            </a:r>
          </a:p>
          <a:p>
            <a:pPr marL="786764" lvl="1" indent="-342264" defTabSz="449833">
              <a:spcBef>
                <a:spcPts val="3200"/>
              </a:spcBef>
              <a:defRPr sz="2233"/>
            </a:pPr>
            <a:r>
              <a:rPr lang="it-IT" dirty="0"/>
              <a:t>Total </a:t>
            </a:r>
            <a:r>
              <a:rPr lang="it-IT" dirty="0" err="1"/>
              <a:t>funding</a:t>
            </a:r>
            <a:r>
              <a:rPr lang="it-IT" dirty="0"/>
              <a:t> </a:t>
            </a:r>
            <a:r>
              <a:rPr lang="it-IT" dirty="0" err="1"/>
              <a:t>requests</a:t>
            </a:r>
            <a:r>
              <a:rPr lang="it-IT" dirty="0"/>
              <a:t>: 28.000 </a:t>
            </a:r>
            <a:r>
              <a:rPr lang="it-IT" sz="2400" dirty="0"/>
              <a:t>€</a:t>
            </a:r>
            <a:r>
              <a:rPr lang="it-IT" dirty="0"/>
              <a:t> (</a:t>
            </a:r>
            <a:r>
              <a:rPr lang="it-IT" dirty="0" err="1"/>
              <a:t>vat</a:t>
            </a:r>
            <a:r>
              <a:rPr lang="it-IT" dirty="0"/>
              <a:t> </a:t>
            </a:r>
            <a:r>
              <a:rPr lang="it-IT" dirty="0" err="1"/>
              <a:t>included</a:t>
            </a:r>
            <a:r>
              <a:rPr lang="it-IT" dirty="0"/>
              <a:t>).</a:t>
            </a:r>
            <a:endParaRPr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843D59-5045-6C43-A9B6-94F9A8F02ACD}"/>
              </a:ext>
            </a:extLst>
          </p:cNvPr>
          <p:cNvGrpSpPr/>
          <p:nvPr/>
        </p:nvGrpSpPr>
        <p:grpSpPr>
          <a:xfrm>
            <a:off x="580794" y="5743953"/>
            <a:ext cx="6278954" cy="3181910"/>
            <a:chOff x="-741286" y="41749"/>
            <a:chExt cx="10276549" cy="589398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81EAECE-0285-3848-8618-0930F08A04DD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3851280" y="822960"/>
              <a:ext cx="1645920" cy="2050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968574B-6D4A-8B4D-AC8F-F9358700458E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290880" y="2338559"/>
              <a:ext cx="2530080" cy="965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TextShape 1">
              <a:extLst>
                <a:ext uri="{FF2B5EF4-FFF2-40B4-BE49-F238E27FC236}">
                  <a16:creationId xmlns:a16="http://schemas.microsoft.com/office/drawing/2014/main" id="{AA26A66D-010B-D84D-9A2A-FF9200BB60F2}"/>
                </a:ext>
              </a:extLst>
            </p:cNvPr>
            <p:cNvSpPr txBox="1"/>
            <p:nvPr/>
          </p:nvSpPr>
          <p:spPr>
            <a:xfrm>
              <a:off x="2151177" y="41749"/>
              <a:ext cx="5046125" cy="8210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>
              <a:spAutoFit/>
            </a:bodyPr>
            <a:lstStyle/>
            <a:p>
              <a:pPr algn="ctr"/>
              <a:r>
                <a:rPr lang="en-US" sz="1200" b="1" spc="-1" dirty="0"/>
                <a:t>Splitter Module </a:t>
              </a:r>
            </a:p>
            <a:p>
              <a:pPr algn="ctr"/>
              <a:r>
                <a:rPr lang="en-US" sz="1200" b="1" spc="-1" dirty="0"/>
                <a:t>FMC</a:t>
              </a:r>
              <a:r>
                <a:rPr lang="en-US" sz="1200" b="1" strike="noStrike" spc="-1" dirty="0">
                  <a:latin typeface="Arial"/>
                </a:rPr>
                <a:t>+ (Vita57.4) to x2 FMC (Vita57.1)</a:t>
              </a:r>
            </a:p>
          </p:txBody>
        </p:sp>
        <p:sp>
          <p:nvSpPr>
            <p:cNvPr id="14" name="TextShape 2">
              <a:extLst>
                <a:ext uri="{FF2B5EF4-FFF2-40B4-BE49-F238E27FC236}">
                  <a16:creationId xmlns:a16="http://schemas.microsoft.com/office/drawing/2014/main" id="{0D53D67E-93C6-3245-BE21-AB3B99D5C734}"/>
                </a:ext>
              </a:extLst>
            </p:cNvPr>
            <p:cNvSpPr txBox="1"/>
            <p:nvPr/>
          </p:nvSpPr>
          <p:spPr>
            <a:xfrm>
              <a:off x="7784641" y="2983552"/>
              <a:ext cx="1644839" cy="22207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>
              <a:spAutoFit/>
            </a:bodyPr>
            <a:lstStyle/>
            <a:p>
              <a:r>
                <a:rPr lang="en-US" sz="1200" b="1" strike="noStrike" spc="-1" dirty="0">
                  <a:latin typeface="Arial"/>
                </a:rPr>
                <a:t>FMC </a:t>
              </a:r>
              <a:r>
                <a:rPr lang="en-US" sz="1200" spc="-1" dirty="0">
                  <a:latin typeface="Arial"/>
                </a:rPr>
                <a:t>Card </a:t>
              </a:r>
            </a:p>
            <a:p>
              <a:r>
                <a:rPr lang="en-US" sz="1200" b="1" strike="noStrike" spc="-1" dirty="0">
                  <a:latin typeface="Arial"/>
                </a:rPr>
                <a:t>Interface to </a:t>
              </a:r>
            </a:p>
            <a:p>
              <a:r>
                <a:rPr lang="en-US" sz="1200" spc="-1" dirty="0">
                  <a:latin typeface="Arial"/>
                </a:rPr>
                <a:t>Auxiliary Board</a:t>
              </a:r>
            </a:p>
            <a:p>
              <a:r>
                <a:rPr lang="en-US" sz="1200" b="1" strike="noStrike" spc="-1" dirty="0">
                  <a:latin typeface="Arial"/>
                </a:rPr>
                <a:t>(TTC&amp; Choke/Err)</a:t>
              </a:r>
            </a:p>
          </p:txBody>
        </p:sp>
        <p:sp>
          <p:nvSpPr>
            <p:cNvPr id="15" name="TextShape 3">
              <a:extLst>
                <a:ext uri="{FF2B5EF4-FFF2-40B4-BE49-F238E27FC236}">
                  <a16:creationId xmlns:a16="http://schemas.microsoft.com/office/drawing/2014/main" id="{179F1D29-7B8C-284F-93C2-556056B01284}"/>
                </a:ext>
              </a:extLst>
            </p:cNvPr>
            <p:cNvSpPr txBox="1"/>
            <p:nvPr/>
          </p:nvSpPr>
          <p:spPr>
            <a:xfrm>
              <a:off x="-251963" y="1620218"/>
              <a:ext cx="3580642" cy="8210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>
              <a:spAutoFit/>
            </a:bodyPr>
            <a:lstStyle/>
            <a:p>
              <a:r>
                <a:rPr lang="en-US" sz="1200" b="1" strike="noStrike" spc="-1" dirty="0">
                  <a:latin typeface="Arial"/>
                </a:rPr>
                <a:t>10-Port SFP+ (10G) </a:t>
              </a:r>
            </a:p>
            <a:p>
              <a:r>
                <a:rPr lang="en-US" sz="1200" b="1" strike="noStrike" spc="-1" dirty="0">
                  <a:latin typeface="Arial"/>
                </a:rPr>
                <a:t>FMC Module (Vita57.1)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D4CD984-C711-FA4C-938C-C38138FD70D5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3210840" y="2834640"/>
              <a:ext cx="4389480" cy="2822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Line 5">
              <a:extLst>
                <a:ext uri="{FF2B5EF4-FFF2-40B4-BE49-F238E27FC236}">
                  <a16:creationId xmlns:a16="http://schemas.microsoft.com/office/drawing/2014/main" id="{0366DF68-4F95-A348-80DF-D1860AFEEDA0}"/>
                </a:ext>
              </a:extLst>
            </p:cNvPr>
            <p:cNvSpPr/>
            <p:nvPr/>
          </p:nvSpPr>
          <p:spPr>
            <a:xfrm flipV="1">
              <a:off x="2509750" y="1005840"/>
              <a:ext cx="1762729" cy="1828800"/>
            </a:xfrm>
            <a:prstGeom prst="line">
              <a:avLst/>
            </a:prstGeom>
            <a:ln w="29160">
              <a:solidFill>
                <a:srgbClr val="2323DC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Line 6">
              <a:extLst>
                <a:ext uri="{FF2B5EF4-FFF2-40B4-BE49-F238E27FC236}">
                  <a16:creationId xmlns:a16="http://schemas.microsoft.com/office/drawing/2014/main" id="{C6F6E212-8845-904D-A511-CF0DFE3F7F3B}"/>
                </a:ext>
              </a:extLst>
            </p:cNvPr>
            <p:cNvSpPr/>
            <p:nvPr/>
          </p:nvSpPr>
          <p:spPr>
            <a:xfrm>
              <a:off x="5040000" y="2011680"/>
              <a:ext cx="0" cy="1280160"/>
            </a:xfrm>
            <a:prstGeom prst="line">
              <a:avLst/>
            </a:prstGeom>
            <a:ln w="29160">
              <a:solidFill>
                <a:srgbClr val="2323DC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18315EC-E2AD-5846-941D-0F25C34BB757}"/>
                </a:ext>
              </a:extLst>
            </p:cNvPr>
            <p:cNvPicPr/>
            <p:nvPr/>
          </p:nvPicPr>
          <p:blipFill>
            <a:blip r:embed="rId6"/>
            <a:stretch/>
          </p:blipFill>
          <p:spPr>
            <a:xfrm>
              <a:off x="6879600" y="1783080"/>
              <a:ext cx="2141280" cy="12801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0" name="Line 7">
              <a:extLst>
                <a:ext uri="{FF2B5EF4-FFF2-40B4-BE49-F238E27FC236}">
                  <a16:creationId xmlns:a16="http://schemas.microsoft.com/office/drawing/2014/main" id="{575F3F91-4F3D-AA41-9E13-7432073AEFD3}"/>
                </a:ext>
              </a:extLst>
            </p:cNvPr>
            <p:cNvSpPr/>
            <p:nvPr/>
          </p:nvSpPr>
          <p:spPr>
            <a:xfrm flipH="1">
              <a:off x="6019800" y="2482200"/>
              <a:ext cx="1326539" cy="809640"/>
            </a:xfrm>
            <a:prstGeom prst="line">
              <a:avLst/>
            </a:prstGeom>
            <a:ln w="29160">
              <a:solidFill>
                <a:srgbClr val="2323DC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21" name="Line 7">
              <a:extLst>
                <a:ext uri="{FF2B5EF4-FFF2-40B4-BE49-F238E27FC236}">
                  <a16:creationId xmlns:a16="http://schemas.microsoft.com/office/drawing/2014/main" id="{34F542A7-0B4E-9647-96F1-76EF65B61F21}"/>
                </a:ext>
              </a:extLst>
            </p:cNvPr>
            <p:cNvSpPr/>
            <p:nvPr/>
          </p:nvSpPr>
          <p:spPr>
            <a:xfrm flipH="1" flipV="1">
              <a:off x="5291664" y="995330"/>
              <a:ext cx="1515535" cy="10509"/>
            </a:xfrm>
            <a:prstGeom prst="line">
              <a:avLst/>
            </a:prstGeom>
            <a:ln w="29160">
              <a:solidFill>
                <a:srgbClr val="2323DC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22" name="TextShape 2">
              <a:extLst>
                <a:ext uri="{FF2B5EF4-FFF2-40B4-BE49-F238E27FC236}">
                  <a16:creationId xmlns:a16="http://schemas.microsoft.com/office/drawing/2014/main" id="{74D44BD1-B403-5647-B237-0DB78A28D57A}"/>
                </a:ext>
              </a:extLst>
            </p:cNvPr>
            <p:cNvSpPr txBox="1"/>
            <p:nvPr/>
          </p:nvSpPr>
          <p:spPr>
            <a:xfrm>
              <a:off x="6738953" y="688543"/>
              <a:ext cx="2796310" cy="4916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>
              <a:spAutoFit/>
            </a:bodyPr>
            <a:lstStyle/>
            <a:p>
              <a:r>
                <a:rPr lang="en-US" sz="1200" b="1" strike="noStrike" spc="-1" dirty="0">
                  <a:latin typeface="Arial"/>
                </a:rPr>
                <a:t>Free FMC slot</a:t>
              </a:r>
            </a:p>
          </p:txBody>
        </p:sp>
        <p:sp>
          <p:nvSpPr>
            <p:cNvPr id="23" name="Line 5">
              <a:extLst>
                <a:ext uri="{FF2B5EF4-FFF2-40B4-BE49-F238E27FC236}">
                  <a16:creationId xmlns:a16="http://schemas.microsoft.com/office/drawing/2014/main" id="{7512E50D-11CE-D449-866D-150F13D50F65}"/>
                </a:ext>
              </a:extLst>
            </p:cNvPr>
            <p:cNvSpPr/>
            <p:nvPr/>
          </p:nvSpPr>
          <p:spPr>
            <a:xfrm flipV="1">
              <a:off x="806027" y="3073400"/>
              <a:ext cx="762027" cy="814493"/>
            </a:xfrm>
            <a:prstGeom prst="line">
              <a:avLst/>
            </a:prstGeom>
            <a:ln w="29160">
              <a:solidFill>
                <a:srgbClr val="2323DC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201C825-0111-A745-81B2-2E9E9184A6E2}"/>
                </a:ext>
              </a:extLst>
            </p:cNvPr>
            <p:cNvSpPr/>
            <p:nvPr/>
          </p:nvSpPr>
          <p:spPr>
            <a:xfrm>
              <a:off x="-741286" y="4738506"/>
              <a:ext cx="2024050" cy="11972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200" b="1" dirty="0"/>
                <a:t>1/10GbE SFP+ </a:t>
              </a:r>
              <a:br>
                <a:rPr lang="it-IT" sz="1200" b="1" dirty="0"/>
              </a:br>
              <a:r>
                <a:rPr lang="it-IT" sz="1200" b="1" dirty="0" err="1"/>
                <a:t>port</a:t>
              </a:r>
              <a:r>
                <a:rPr lang="it-IT" sz="1200" b="1" dirty="0"/>
                <a:t> (RJ45)</a:t>
              </a:r>
              <a:br>
                <a:rPr lang="it-IT" sz="1200" dirty="0"/>
              </a:br>
              <a:endParaRPr lang="it-IT" sz="1200" b="1" dirty="0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592F91D5-FF8C-1D4F-9B59-F2799C274E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612" y="7728108"/>
            <a:ext cx="858420" cy="643815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2DD977FA-29C5-4247-8829-3835871E3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257790"/>
              </p:ext>
            </p:extLst>
          </p:nvPr>
        </p:nvGraphicFramePr>
        <p:xfrm>
          <a:off x="7037562" y="6018022"/>
          <a:ext cx="5820164" cy="2866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041">
                  <a:extLst>
                    <a:ext uri="{9D8B030D-6E8A-4147-A177-3AD203B41FA5}">
                      <a16:colId xmlns:a16="http://schemas.microsoft.com/office/drawing/2014/main" val="1604654002"/>
                    </a:ext>
                  </a:extLst>
                </a:gridCol>
                <a:gridCol w="1455041">
                  <a:extLst>
                    <a:ext uri="{9D8B030D-6E8A-4147-A177-3AD203B41FA5}">
                      <a16:colId xmlns:a16="http://schemas.microsoft.com/office/drawing/2014/main" val="71150987"/>
                    </a:ext>
                  </a:extLst>
                </a:gridCol>
                <a:gridCol w="1455041">
                  <a:extLst>
                    <a:ext uri="{9D8B030D-6E8A-4147-A177-3AD203B41FA5}">
                      <a16:colId xmlns:a16="http://schemas.microsoft.com/office/drawing/2014/main" val="2750476825"/>
                    </a:ext>
                  </a:extLst>
                </a:gridCol>
                <a:gridCol w="1455041">
                  <a:extLst>
                    <a:ext uri="{9D8B030D-6E8A-4147-A177-3AD203B41FA5}">
                      <a16:colId xmlns:a16="http://schemas.microsoft.com/office/drawing/2014/main" val="1688122930"/>
                    </a:ext>
                  </a:extLst>
                </a:gridCol>
              </a:tblGrid>
              <a:tr h="280720">
                <a:tc>
                  <a:txBody>
                    <a:bodyPr/>
                    <a:lstStyle/>
                    <a:p>
                      <a:r>
                        <a:rPr lang="it-IT" sz="1000" dirty="0"/>
                        <a:t>Component</a:t>
                      </a:r>
                    </a:p>
                  </a:txBody>
                  <a:tcPr marL="61686" marR="61686" marT="30843" marB="30843"/>
                </a:tc>
                <a:tc>
                  <a:txBody>
                    <a:bodyPr/>
                    <a:lstStyle/>
                    <a:p>
                      <a:r>
                        <a:rPr lang="it-IT" sz="1000" dirty="0" err="1"/>
                        <a:t>Unitary</a:t>
                      </a:r>
                      <a:r>
                        <a:rPr lang="it-IT" sz="1000" dirty="0"/>
                        <a:t> </a:t>
                      </a:r>
                      <a:r>
                        <a:rPr lang="it-IT" sz="1000" dirty="0" err="1"/>
                        <a:t>Cost</a:t>
                      </a:r>
                      <a:r>
                        <a:rPr lang="it-IT" sz="1000" dirty="0"/>
                        <a:t> </a:t>
                      </a:r>
                    </a:p>
                  </a:txBody>
                  <a:tcPr marL="61686" marR="61686" marT="30843" marB="30843"/>
                </a:tc>
                <a:tc>
                  <a:txBody>
                    <a:bodyPr/>
                    <a:lstStyle/>
                    <a:p>
                      <a:r>
                        <a:rPr lang="it-IT" sz="1000" dirty="0" err="1"/>
                        <a:t>Numerosity</a:t>
                      </a:r>
                      <a:endParaRPr lang="it-IT" sz="1000" dirty="0"/>
                    </a:p>
                  </a:txBody>
                  <a:tcPr marL="61686" marR="61686" marT="30843" marB="30843"/>
                </a:tc>
                <a:tc>
                  <a:txBody>
                    <a:bodyPr/>
                    <a:lstStyle/>
                    <a:p>
                      <a:r>
                        <a:rPr lang="it-IT" sz="1000" dirty="0" err="1"/>
                        <a:t>Cost</a:t>
                      </a:r>
                      <a:endParaRPr lang="it-IT" sz="1000" dirty="0"/>
                    </a:p>
                  </a:txBody>
                  <a:tcPr marL="61686" marR="61686" marT="30843" marB="30843"/>
                </a:tc>
                <a:extLst>
                  <a:ext uri="{0D108BD9-81ED-4DB2-BD59-A6C34878D82A}">
                    <a16:rowId xmlns:a16="http://schemas.microsoft.com/office/drawing/2014/main" val="1184516234"/>
                  </a:ext>
                </a:extLst>
              </a:tr>
              <a:tr h="484528">
                <a:tc>
                  <a:txBody>
                    <a:bodyPr/>
                    <a:lstStyle/>
                    <a:p>
                      <a:r>
                        <a:rPr lang="it-IT" sz="1000" dirty="0" err="1"/>
                        <a:t>Xilinx</a:t>
                      </a:r>
                      <a:r>
                        <a:rPr lang="it-IT" sz="1000" dirty="0"/>
                        <a:t> VCU118</a:t>
                      </a:r>
                    </a:p>
                    <a:p>
                      <a:r>
                        <a:rPr lang="it-IT" sz="1000" dirty="0" err="1"/>
                        <a:t>Dev</a:t>
                      </a:r>
                      <a:r>
                        <a:rPr lang="it-IT" sz="1000" dirty="0"/>
                        <a:t> Board </a:t>
                      </a:r>
                    </a:p>
                  </a:txBody>
                  <a:tcPr marL="61686" marR="61686" marT="30843" marB="30843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7310 €</a:t>
                      </a:r>
                    </a:p>
                  </a:txBody>
                  <a:tcPr marL="61686" marR="61686" marT="30843" marB="30843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</a:t>
                      </a:r>
                    </a:p>
                  </a:txBody>
                  <a:tcPr marL="61686" marR="61686" marT="30843" marB="3084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/>
                        <a:t>7310 €</a:t>
                      </a:r>
                    </a:p>
                    <a:p>
                      <a:endParaRPr lang="it-IT" sz="1000" dirty="0"/>
                    </a:p>
                  </a:txBody>
                  <a:tcPr marL="61686" marR="61686" marT="30843" marB="30843"/>
                </a:tc>
                <a:extLst>
                  <a:ext uri="{0D108BD9-81ED-4DB2-BD59-A6C34878D82A}">
                    <a16:rowId xmlns:a16="http://schemas.microsoft.com/office/drawing/2014/main" val="821800029"/>
                  </a:ext>
                </a:extLst>
              </a:tr>
              <a:tr h="484528">
                <a:tc>
                  <a:txBody>
                    <a:bodyPr/>
                    <a:lstStyle/>
                    <a:p>
                      <a:r>
                        <a:rPr lang="en-US" sz="1000" b="0" strike="noStrike" spc="-1" dirty="0">
                          <a:latin typeface="+mn-lt"/>
                        </a:rPr>
                        <a:t>FMC+ to x2 FMC Splitter Module </a:t>
                      </a:r>
                      <a:endParaRPr lang="it-IT" sz="1000" dirty="0"/>
                    </a:p>
                  </a:txBody>
                  <a:tcPr marL="61686" marR="61686" marT="30843" marB="30843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1170 €</a:t>
                      </a:r>
                    </a:p>
                  </a:txBody>
                  <a:tcPr marL="61686" marR="61686" marT="30843" marB="30843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</a:t>
                      </a:r>
                    </a:p>
                  </a:txBody>
                  <a:tcPr marL="61686" marR="61686" marT="30843" marB="3084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/>
                        <a:t>1170 €</a:t>
                      </a:r>
                    </a:p>
                    <a:p>
                      <a:endParaRPr lang="it-IT" sz="1000" dirty="0"/>
                    </a:p>
                  </a:txBody>
                  <a:tcPr marL="61686" marR="61686" marT="30843" marB="30843"/>
                </a:tc>
                <a:extLst>
                  <a:ext uri="{0D108BD9-81ED-4DB2-BD59-A6C34878D82A}">
                    <a16:rowId xmlns:a16="http://schemas.microsoft.com/office/drawing/2014/main" val="4022159568"/>
                  </a:ext>
                </a:extLst>
              </a:tr>
              <a:tr h="616857">
                <a:tc>
                  <a:txBody>
                    <a:bodyPr/>
                    <a:lstStyle/>
                    <a:p>
                      <a:r>
                        <a:rPr lang="en-US" sz="1000" b="0" strike="noStrike" spc="-1" dirty="0">
                          <a:latin typeface="+mn-lt"/>
                        </a:rPr>
                        <a:t>10-Port SFP+ (10G) FMC Module</a:t>
                      </a:r>
                      <a:endParaRPr lang="it-IT" sz="1000" dirty="0"/>
                    </a:p>
                  </a:txBody>
                  <a:tcPr marL="61686" marR="61686" marT="30843" marB="30843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1650 €</a:t>
                      </a:r>
                    </a:p>
                  </a:txBody>
                  <a:tcPr marL="61686" marR="61686" marT="30843" marB="30843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</a:t>
                      </a:r>
                    </a:p>
                  </a:txBody>
                  <a:tcPr marL="61686" marR="61686" marT="30843" marB="30843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1650 €</a:t>
                      </a:r>
                    </a:p>
                  </a:txBody>
                  <a:tcPr marL="61686" marR="61686" marT="30843" marB="30843"/>
                </a:tc>
                <a:extLst>
                  <a:ext uri="{0D108BD9-81ED-4DB2-BD59-A6C34878D82A}">
                    <a16:rowId xmlns:a16="http://schemas.microsoft.com/office/drawing/2014/main" val="2104066398"/>
                  </a:ext>
                </a:extLst>
              </a:tr>
              <a:tr h="515105">
                <a:tc>
                  <a:txBody>
                    <a:bodyPr/>
                    <a:lstStyle/>
                    <a:p>
                      <a:r>
                        <a:rPr lang="en-US" sz="1000" b="0" strike="noStrike" spc="-1" dirty="0">
                          <a:latin typeface="+mn-lt"/>
                        </a:rPr>
                        <a:t>FMC+ Extender Cable</a:t>
                      </a:r>
                      <a:endParaRPr lang="it-IT" sz="1000" dirty="0"/>
                    </a:p>
                  </a:txBody>
                  <a:tcPr marL="61686" marR="61686" marT="30843" marB="30843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1115 €</a:t>
                      </a:r>
                    </a:p>
                  </a:txBody>
                  <a:tcPr marL="61686" marR="61686" marT="30843" marB="30843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</a:t>
                      </a:r>
                    </a:p>
                  </a:txBody>
                  <a:tcPr marL="61686" marR="61686" marT="30843" marB="30843"/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/>
                        <a:t>1115 €</a:t>
                      </a:r>
                    </a:p>
                    <a:p>
                      <a:endParaRPr lang="it-IT" sz="1000" dirty="0"/>
                    </a:p>
                  </a:txBody>
                  <a:tcPr marL="61686" marR="61686" marT="30843" marB="30843"/>
                </a:tc>
                <a:extLst>
                  <a:ext uri="{0D108BD9-81ED-4DB2-BD59-A6C34878D82A}">
                    <a16:rowId xmlns:a16="http://schemas.microsoft.com/office/drawing/2014/main" val="1850371803"/>
                  </a:ext>
                </a:extLst>
              </a:tr>
              <a:tr h="484528">
                <a:tc>
                  <a:txBody>
                    <a:bodyPr/>
                    <a:lstStyle/>
                    <a:p>
                      <a:r>
                        <a:rPr lang="it-IT" sz="1000" dirty="0"/>
                        <a:t>SFP RJ45 </a:t>
                      </a:r>
                      <a:r>
                        <a:rPr lang="it-IT" sz="1000" dirty="0" err="1"/>
                        <a:t>Transc</a:t>
                      </a:r>
                      <a:r>
                        <a:rPr lang="it-IT" sz="1000" dirty="0"/>
                        <a:t>. </a:t>
                      </a:r>
                      <a:r>
                        <a:rPr lang="it-IT" sz="1000" dirty="0" err="1"/>
                        <a:t>Mod</a:t>
                      </a:r>
                      <a:r>
                        <a:rPr lang="it-IT" sz="1000" dirty="0"/>
                        <a:t>., 1000Base-T </a:t>
                      </a:r>
                    </a:p>
                  </a:txBody>
                  <a:tcPr marL="61686" marR="61686" marT="30843" marB="30843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30 €</a:t>
                      </a:r>
                    </a:p>
                  </a:txBody>
                  <a:tcPr marL="61686" marR="61686" marT="30843" marB="30843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8</a:t>
                      </a:r>
                    </a:p>
                  </a:txBody>
                  <a:tcPr marL="61686" marR="61686" marT="30843" marB="30843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240 €</a:t>
                      </a:r>
                    </a:p>
                  </a:txBody>
                  <a:tcPr marL="61686" marR="61686" marT="30843" marB="30843"/>
                </a:tc>
                <a:extLst>
                  <a:ext uri="{0D108BD9-81ED-4DB2-BD59-A6C34878D82A}">
                    <a16:rowId xmlns:a16="http://schemas.microsoft.com/office/drawing/2014/main" val="668432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56616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154404" y="427294"/>
            <a:ext cx="12533971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defTabSz="1179667" hangingPunct="1"/>
            <a:r>
              <a:rPr lang="en-US" sz="4800" b="0" kern="1200" spc="-1" dirty="0">
                <a:solidFill>
                  <a:prstClr val="black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L0TP+ Development, Test and Deployment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CCD3AD-3C44-BD44-AF15-69F77E5E7207}"/>
              </a:ext>
            </a:extLst>
          </p:cNvPr>
          <p:cNvSpPr txBox="1"/>
          <p:nvPr/>
        </p:nvSpPr>
        <p:spPr>
          <a:xfrm>
            <a:off x="543144" y="1798096"/>
            <a:ext cx="11918512" cy="518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8646" indent="-368646" algn="l" defTabSz="1179667" hangingPunct="1">
              <a:buFont typeface="Arial" panose="020B0604020202020204" pitchFamily="34" charset="0"/>
              <a:buChar char="•"/>
            </a:pPr>
            <a:r>
              <a:rPr lang="it-IT" sz="2200" b="0" kern="1200" dirty="0" err="1">
                <a:solidFill>
                  <a:prstClr val="black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Releases</a:t>
            </a:r>
            <a:endParaRPr lang="it-IT" sz="2200" b="0" kern="1200" dirty="0">
              <a:solidFill>
                <a:prstClr val="black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958480" lvl="1" indent="-368646" algn="l" defTabSz="1179667" hangingPunct="1">
              <a:buFont typeface="Arial" panose="020B0604020202020204" pitchFamily="34" charset="0"/>
              <a:buChar char="•"/>
            </a:pP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Oct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19 Platform 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validation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physical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interfaces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&amp; 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protocols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,…)</a:t>
            </a:r>
          </a:p>
          <a:p>
            <a:pPr marL="958480" lvl="1" indent="-368646" algn="l" defTabSz="1179667" hangingPunct="1">
              <a:buFont typeface="Arial" panose="020B0604020202020204" pitchFamily="34" charset="0"/>
              <a:buChar char="•"/>
            </a:pP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1Q/2Q 20 First release with 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current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L0TP 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functionalities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marL="958480" lvl="1" indent="-368646" algn="l" defTabSz="1179667" hangingPunct="1">
              <a:buFont typeface="Arial" panose="020B0604020202020204" pitchFamily="34" charset="0"/>
              <a:buChar char="•"/>
            </a:pP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4Q 20 Second release with PCI Express 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capabilities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marL="958480" lvl="1" indent="-368646" algn="l" defTabSz="1179667" hangingPunct="1">
              <a:buFont typeface="Arial" panose="020B0604020202020204" pitchFamily="34" charset="0"/>
              <a:buChar char="•"/>
            </a:pP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2Q 21 Third release ready for data 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taking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marL="958480" lvl="1" indent="-368646" algn="l" defTabSz="1179667" hangingPunct="1">
              <a:buFont typeface="Arial" panose="020B0604020202020204" pitchFamily="34" charset="0"/>
              <a:buChar char="•"/>
            </a:pPr>
            <a:endParaRPr lang="it-IT" sz="2200" b="0" kern="12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68646" indent="-368646" algn="l" defTabSz="1179667" hangingPunct="1">
              <a:buFont typeface="Arial" panose="020B0604020202020204" pitchFamily="34" charset="0"/>
              <a:buChar char="•"/>
            </a:pPr>
            <a:r>
              <a:rPr lang="it-IT" sz="2200" b="0" kern="1200" dirty="0">
                <a:solidFill>
                  <a:prstClr val="black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Test </a:t>
            </a:r>
            <a:r>
              <a:rPr lang="it-IT" sz="2200" b="0" kern="1200" dirty="0" err="1">
                <a:solidFill>
                  <a:prstClr val="black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activities</a:t>
            </a:r>
            <a:endParaRPr lang="it-IT" sz="2200" b="0" kern="1200" dirty="0">
              <a:solidFill>
                <a:prstClr val="black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958480" lvl="1" indent="-368646" algn="l" defTabSz="1179667" hangingPunct="1">
              <a:buFont typeface="Arial" panose="020B0604020202020204" pitchFamily="34" charset="0"/>
              <a:buChar char="•"/>
            </a:pP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Testbench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platform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Stratix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IV 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based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in 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development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sites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for 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continuous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no-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regression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tests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Primitives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pre-loaded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memory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sent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through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4 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GbE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links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to L0TP+ to emulate TEL62s.</a:t>
            </a:r>
          </a:p>
          <a:p>
            <a:pPr marL="958480" lvl="1" indent="-368646" algn="l" defTabSz="1179667" hangingPunct="1">
              <a:buFont typeface="Arial" panose="020B0604020202020204" pitchFamily="34" charset="0"/>
              <a:buChar char="•"/>
            </a:pP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Pisa «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realistic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» 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Testbed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TEL62, m PATTI, LTU) for 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validation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major 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releases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Primitives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can be 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generated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by PATTI or 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loaded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from 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memory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b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Fundamental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to test the 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synchronous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behaviour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the full set of 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signals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trying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to 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reproduce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the 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spiky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timing 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behaviour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the </a:t>
            </a:r>
            <a:r>
              <a:rPr lang="it-IT" sz="2200" b="0" kern="12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beam</a:t>
            </a:r>
            <a:r>
              <a:rPr lang="it-IT" sz="2200" b="0" kern="12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marL="368646" indent="-368646" algn="l" defTabSz="1179667" hangingPunct="1">
              <a:buFont typeface="Arial" panose="020B0604020202020204" pitchFamily="34" charset="0"/>
              <a:buChar char="•"/>
            </a:pPr>
            <a:endParaRPr lang="it-IT" sz="2322" b="0"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996C4597-3F20-F64E-A930-C4933B7311CA}"/>
              </a:ext>
            </a:extLst>
          </p:cNvPr>
          <p:cNvSpPr txBox="1">
            <a:spLocks/>
          </p:cNvSpPr>
          <p:nvPr/>
        </p:nvSpPr>
        <p:spPr>
          <a:xfrm>
            <a:off x="3856938" y="7882690"/>
            <a:ext cx="5128904" cy="50390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79667"/>
            <a:endParaRPr lang="en-US" sz="1806" b="0" spc="-1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90A287-6E07-A94E-AC08-38D1D993BCE7}"/>
              </a:ext>
            </a:extLst>
          </p:cNvPr>
          <p:cNvSpPr txBox="1"/>
          <p:nvPr/>
        </p:nvSpPr>
        <p:spPr>
          <a:xfrm>
            <a:off x="446499" y="8433754"/>
            <a:ext cx="116191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2200" b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2200" b="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005B12-A1B6-8F45-ADF4-8DF586085F9A}"/>
              </a:ext>
            </a:extLst>
          </p:cNvPr>
          <p:cNvSpPr/>
          <p:nvPr/>
        </p:nvSpPr>
        <p:spPr>
          <a:xfrm>
            <a:off x="543144" y="6763873"/>
            <a:ext cx="1128998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646" indent="-368646" algn="l" defTabSz="1179667" hangingPunct="1">
              <a:buFont typeface="Arial" panose="020B0604020202020204" pitchFamily="34" charset="0"/>
              <a:buChar char="•"/>
            </a:pPr>
            <a:r>
              <a:rPr lang="it-IT" sz="2200" b="0" kern="1200" dirty="0">
                <a:solidFill>
                  <a:prstClr val="black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Deployment</a:t>
            </a:r>
          </a:p>
          <a:p>
            <a:pPr marL="958480" lvl="1" indent="-368646" algn="l" defTabSz="1179667" hangingPunct="1">
              <a:buFont typeface="Arial" panose="020B0604020202020204" pitchFamily="34" charset="0"/>
              <a:buChar char="•"/>
            </a:pPr>
            <a:r>
              <a:rPr lang="it-IT" sz="22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2021 </a:t>
            </a:r>
            <a:r>
              <a:rPr lang="it-IT" sz="2200" b="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parasitic</a:t>
            </a:r>
            <a:r>
              <a:rPr lang="it-IT" sz="22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test: test the L0TP+ in </a:t>
            </a:r>
            <a:r>
              <a:rPr lang="it-IT" sz="2200" b="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parallel</a:t>
            </a:r>
            <a:r>
              <a:rPr lang="it-IT" sz="22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with the </a:t>
            </a:r>
            <a:r>
              <a:rPr lang="it-IT" sz="2200" b="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current</a:t>
            </a:r>
            <a:r>
              <a:rPr lang="it-IT" sz="22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L0TP in </a:t>
            </a:r>
            <a:r>
              <a:rPr lang="it-IT" sz="2200" b="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order</a:t>
            </a:r>
            <a:r>
              <a:rPr lang="it-IT" sz="22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to compare the performances and test new firmware </a:t>
            </a:r>
            <a:r>
              <a:rPr lang="it-IT" sz="2200" b="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solutions</a:t>
            </a:r>
            <a:r>
              <a:rPr lang="it-IT" sz="22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marL="958480" lvl="1" indent="-368646" algn="l" defTabSz="1179667" hangingPunct="1">
              <a:buFont typeface="Arial" panose="020B0604020202020204" pitchFamily="34" charset="0"/>
              <a:buChar char="•"/>
            </a:pPr>
            <a:r>
              <a:rPr lang="it-IT" sz="22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2022: </a:t>
            </a:r>
            <a:r>
              <a:rPr lang="it-IT" sz="2200" b="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switch</a:t>
            </a:r>
            <a:r>
              <a:rPr lang="it-IT" sz="22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2200" b="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between</a:t>
            </a:r>
            <a:r>
              <a:rPr lang="it-IT" sz="22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L0TP and L0TP+.</a:t>
            </a:r>
          </a:p>
          <a:p>
            <a:pPr lvl="8" indent="0" algn="l"/>
            <a:endParaRPr lang="it-IT" sz="2200" b="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958480" lvl="1" indent="-368646" algn="l" defTabSz="1179667" hangingPunct="1">
              <a:buFont typeface="Arial" panose="020B0604020202020204" pitchFamily="34" charset="0"/>
              <a:buChar char="•"/>
            </a:pPr>
            <a:endParaRPr lang="it-IT" sz="2200" b="0" kern="12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2672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987</Words>
  <Application>Microsoft Macintosh PowerPoint</Application>
  <PresentationFormat>Custom</PresentationFormat>
  <Paragraphs>99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Calibri</vt:lpstr>
      <vt:lpstr>Calibri Light</vt:lpstr>
      <vt:lpstr>Helvetica Light</vt:lpstr>
      <vt:lpstr>Helvetica Neue</vt:lpstr>
      <vt:lpstr>Helvetica Neue Light</vt:lpstr>
      <vt:lpstr>Helvetica Neue Medium</vt:lpstr>
      <vt:lpstr>Symbol</vt:lpstr>
      <vt:lpstr>Times New Roman</vt:lpstr>
      <vt:lpstr>Wingdings</vt:lpstr>
      <vt:lpstr>White</vt:lpstr>
      <vt:lpstr>Office Theme</vt:lpstr>
      <vt:lpstr>1_Office Theme</vt:lpstr>
      <vt:lpstr>Level 0 Trigger Processor – L0TP</vt:lpstr>
      <vt:lpstr>A new L0TP system: the L0TP+</vt:lpstr>
      <vt:lpstr>L0TP Inputs</vt:lpstr>
      <vt:lpstr>physics triggers Vs control triggers</vt:lpstr>
      <vt:lpstr>PowerPoint Presentation</vt:lpstr>
      <vt:lpstr>PowerPoint Presentation</vt:lpstr>
      <vt:lpstr>PowerPoint Presentation</vt:lpstr>
      <vt:lpstr>Funding Requests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current L0TP towards the future</dc:title>
  <cp:lastModifiedBy>Alessandro Lonardo</cp:lastModifiedBy>
  <cp:revision>28</cp:revision>
  <cp:lastPrinted>2019-09-24T08:53:41Z</cp:lastPrinted>
  <dcterms:modified xsi:type="dcterms:W3CDTF">2019-09-24T10:25:43Z</dcterms:modified>
</cp:coreProperties>
</file>