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9" r:id="rId3"/>
    <p:sldId id="284" r:id="rId4"/>
    <p:sldId id="287" r:id="rId5"/>
    <p:sldId id="28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94" autoAdjust="0"/>
  </p:normalViewPr>
  <p:slideViewPr>
    <p:cSldViewPr snapToGrid="0" snapToObjects="1">
      <p:cViewPr varScale="1">
        <p:scale>
          <a:sx n="93" d="100"/>
          <a:sy n="93" d="100"/>
        </p:scale>
        <p:origin x="-1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8231-8210-CB47-B845-ACDC4B12283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A5D1-45BD-234A-84E5-844AE3A4B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4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8231-8210-CB47-B845-ACDC4B12283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A5D1-45BD-234A-84E5-844AE3A4B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6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8231-8210-CB47-B845-ACDC4B12283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A5D1-45BD-234A-84E5-844AE3A4B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3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8231-8210-CB47-B845-ACDC4B12283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A5D1-45BD-234A-84E5-844AE3A4B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0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8231-8210-CB47-B845-ACDC4B12283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A5D1-45BD-234A-84E5-844AE3A4B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1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8231-8210-CB47-B845-ACDC4B12283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A5D1-45BD-234A-84E5-844AE3A4B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7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8231-8210-CB47-B845-ACDC4B12283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A5D1-45BD-234A-84E5-844AE3A4B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8231-8210-CB47-B845-ACDC4B12283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A5D1-45BD-234A-84E5-844AE3A4B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9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8231-8210-CB47-B845-ACDC4B12283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A5D1-45BD-234A-84E5-844AE3A4B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1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8231-8210-CB47-B845-ACDC4B12283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A5D1-45BD-234A-84E5-844AE3A4B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3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8231-8210-CB47-B845-ACDC4B12283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A5D1-45BD-234A-84E5-844AE3A4B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6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C8231-8210-CB47-B845-ACDC4B12283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8A5D1-45BD-234A-84E5-844AE3A4B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8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95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EC </a:t>
            </a:r>
            <a:r>
              <a:rPr lang="en-US" dirty="0" err="1" smtClean="0"/>
              <a:t>ITk</a:t>
            </a:r>
            <a:r>
              <a:rPr lang="en-US" dirty="0" smtClean="0"/>
              <a:t> </a:t>
            </a:r>
            <a:r>
              <a:rPr lang="en-US" dirty="0" smtClean="0"/>
              <a:t>Tests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26639" y="6405916"/>
            <a:ext cx="4501063" cy="33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 smtClean="0"/>
              <a:t>Emiliano</a:t>
            </a:r>
            <a:r>
              <a:rPr lang="en-US" sz="1600" dirty="0" smtClean="0"/>
              <a:t> Dane’ </a:t>
            </a:r>
            <a:r>
              <a:rPr lang="mr-IN" sz="1600" dirty="0" smtClean="0"/>
              <a:t>–</a:t>
            </a:r>
            <a:r>
              <a:rPr lang="en-US" sz="1600" dirty="0" smtClean="0"/>
              <a:t> </a:t>
            </a:r>
            <a:r>
              <a:rPr lang="en-US" sz="1600" dirty="0" err="1" smtClean="0"/>
              <a:t>ITk</a:t>
            </a:r>
            <a:r>
              <a:rPr lang="en-US" sz="1600" dirty="0" smtClean="0"/>
              <a:t> </a:t>
            </a:r>
            <a:r>
              <a:rPr lang="en-US" sz="1600" dirty="0" err="1" smtClean="0"/>
              <a:t>frascati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March 18 2020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1615" y="2119063"/>
            <a:ext cx="8473434" cy="2837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2 kind of test </a:t>
            </a:r>
          </a:p>
          <a:p>
            <a:pPr lvl="1" algn="l">
              <a:buFont typeface="Wingdings" charset="0"/>
              <a:buChar char="à"/>
            </a:pPr>
            <a:r>
              <a:rPr lang="en-US" dirty="0" smtClean="0">
                <a:solidFill>
                  <a:schemeClr val="tx1"/>
                </a:solidFill>
                <a:sym typeface="Wingdings"/>
              </a:rPr>
              <a:t>Routing test using mockups/prototypes</a:t>
            </a:r>
          </a:p>
          <a:p>
            <a:pPr lvl="2" algn="l">
              <a:buFont typeface="Wingdings" charset="0"/>
              <a:buChar char="à"/>
            </a:pPr>
            <a:r>
              <a:rPr lang="en-US" dirty="0" smtClean="0">
                <a:solidFill>
                  <a:schemeClr val="tx1"/>
                </a:solidFill>
                <a:sym typeface="Wingdings"/>
              </a:rPr>
              <a:t>In the 2 prod sites</a:t>
            </a:r>
          </a:p>
          <a:p>
            <a:pPr lvl="2" algn="l"/>
            <a:endParaRPr lang="en-US" dirty="0" smtClean="0">
              <a:solidFill>
                <a:schemeClr val="tx1"/>
              </a:solidFill>
              <a:sym typeface="Wingdings"/>
            </a:endParaRPr>
          </a:p>
          <a:p>
            <a:pPr lvl="1" algn="l">
              <a:buFont typeface="Wingdings" charset="0"/>
              <a:buChar char="à"/>
            </a:pPr>
            <a:r>
              <a:rPr lang="en-US" dirty="0" smtClean="0">
                <a:solidFill>
                  <a:schemeClr val="tx1"/>
                </a:solidFill>
                <a:sym typeface="Wingdings"/>
              </a:rPr>
              <a:t>Thermo-mechanical test for Design Definition with prototypes</a:t>
            </a:r>
          </a:p>
          <a:p>
            <a:pPr lvl="2" algn="l">
              <a:buFont typeface="Wingdings" charset="0"/>
              <a:buChar char="à"/>
            </a:pPr>
            <a:r>
              <a:rPr lang="en-US" dirty="0" smtClean="0">
                <a:solidFill>
                  <a:schemeClr val="tx1"/>
                </a:solidFill>
                <a:sym typeface="Wingdings"/>
              </a:rPr>
              <a:t>Maybe possible in only one lab</a:t>
            </a:r>
          </a:p>
          <a:p>
            <a:pPr lvl="2" algn="l">
              <a:buFont typeface="Wingdings" charset="0"/>
              <a:buChar char="à"/>
            </a:pPr>
            <a:endParaRPr lang="en-US" dirty="0">
              <a:solidFill>
                <a:schemeClr val="tx1"/>
              </a:solidFill>
              <a:sym typeface="Wingdings"/>
            </a:endParaRPr>
          </a:p>
          <a:p>
            <a:pPr lvl="2" algn="l">
              <a:buFont typeface="Wingdings" charset="0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Let’s focus on the thermo-mechanical one in the following slides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7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481674" y="56444"/>
            <a:ext cx="6640657" cy="6734783"/>
            <a:chOff x="1481674" y="56444"/>
            <a:chExt cx="6640657" cy="6734783"/>
          </a:xfrm>
        </p:grpSpPr>
        <p:pic>
          <p:nvPicPr>
            <p:cNvPr id="5" name="Picture 4" descr="Screen Shot 2020-03-17 at 2.53.36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1226" r="40405" b="59907"/>
            <a:stretch/>
          </p:blipFill>
          <p:spPr>
            <a:xfrm>
              <a:off x="1481674" y="56444"/>
              <a:ext cx="6239103" cy="1391240"/>
            </a:xfrm>
            <a:prstGeom prst="rect">
              <a:avLst/>
            </a:prstGeom>
          </p:spPr>
        </p:pic>
        <p:pic>
          <p:nvPicPr>
            <p:cNvPr id="6" name="Picture 5" descr="Screen Shot 2020-03-18 at 8.02.12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" t="6949" r="9353" b="50332"/>
            <a:stretch/>
          </p:blipFill>
          <p:spPr>
            <a:xfrm>
              <a:off x="1481674" y="1482520"/>
              <a:ext cx="6239104" cy="1809470"/>
            </a:xfrm>
            <a:prstGeom prst="rect">
              <a:avLst/>
            </a:prstGeom>
          </p:spPr>
        </p:pic>
        <p:pic>
          <p:nvPicPr>
            <p:cNvPr id="10" name="Picture 9" descr="Screen Shot 2020-03-18 at 7.20.15 A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3" t="86751" r="37237" b="6661"/>
            <a:stretch/>
          </p:blipFill>
          <p:spPr>
            <a:xfrm rot="16200000">
              <a:off x="5375333" y="2458339"/>
              <a:ext cx="5141837" cy="352157"/>
            </a:xfrm>
            <a:prstGeom prst="rect">
              <a:avLst/>
            </a:prstGeom>
          </p:spPr>
        </p:pic>
        <p:pic>
          <p:nvPicPr>
            <p:cNvPr id="15" name="Picture 14" descr="Screen Shot 2020-03-18 at 7.19.00 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3" t="7138" r="8642" b="47847"/>
            <a:stretch/>
          </p:blipFill>
          <p:spPr>
            <a:xfrm>
              <a:off x="1483649" y="3341819"/>
              <a:ext cx="6237129" cy="1863517"/>
            </a:xfrm>
            <a:prstGeom prst="rect">
              <a:avLst/>
            </a:prstGeom>
          </p:spPr>
        </p:pic>
        <p:pic>
          <p:nvPicPr>
            <p:cNvPr id="16" name="Picture 15" descr="Screen Shot 2020-03-18 at 7.23.16 A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" t="6696" r="10802" b="61739"/>
            <a:stretch/>
          </p:blipFill>
          <p:spPr>
            <a:xfrm>
              <a:off x="1483647" y="5277557"/>
              <a:ext cx="6638684" cy="1513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098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7275" y="115978"/>
            <a:ext cx="5237097" cy="52578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Table of prototypes/mock-up</a:t>
            </a:r>
            <a:endParaRPr lang="en-US" sz="2800" dirty="0">
              <a:latin typeface="Times New Roman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959251"/>
              </p:ext>
            </p:extLst>
          </p:nvPr>
        </p:nvGraphicFramePr>
        <p:xfrm>
          <a:off x="228288" y="778306"/>
          <a:ext cx="8736682" cy="5712424"/>
        </p:xfrm>
        <a:graphic>
          <a:graphicData uri="http://schemas.openxmlformats.org/drawingml/2006/table">
            <a:tbl>
              <a:tblPr/>
              <a:tblGrid>
                <a:gridCol w="1077651"/>
                <a:gridCol w="1093648"/>
                <a:gridCol w="1458973"/>
                <a:gridCol w="1226864"/>
                <a:gridCol w="1293182"/>
                <a:gridCol w="1293182"/>
                <a:gridCol w="1293182"/>
              </a:tblGrid>
              <a:tr h="71668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Could be final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schedule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Test Type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3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nominal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1/4 fi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5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yes</a:t>
                      </a:r>
                      <a:endParaRPr lang="tr-TR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in production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DD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Wingdings"/>
                        </a:rPr>
                        <a:t>QA</a:t>
                      </a:r>
                      <a:endParaRPr lang="mr-IN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Routing and QA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Shell@LNF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Alu</a:t>
                      </a:r>
                      <a:endParaRPr lang="fi-FI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nominal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after summer 2020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DD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Only for routing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9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Shell@Liv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nominal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Diam</a:t>
                      </a:r>
                      <a:r>
                        <a:rPr lang="en-US" sz="15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(nominal)</a:t>
                      </a:r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, Length </a:t>
                      </a:r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(600mm)</a:t>
                      </a:r>
                      <a:endParaRPr lang="en-US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?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QA&amp;QC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Routing and thermal test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Tools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nominal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1:1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5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yes</a:t>
                      </a:r>
                      <a:endParaRPr lang="tr-TR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2021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DD</a:t>
                      </a:r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Wingdings"/>
                        </a:rPr>
                        <a:t>QA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Routing and thermal test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ummy HR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plexi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1:1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2021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DD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Who?</a:t>
                      </a:r>
                      <a:r>
                        <a:rPr lang="en-US" sz="15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How many</a:t>
                      </a:r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? Only for routing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9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fr-F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eal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nominal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nominal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no</a:t>
                      </a:r>
                      <a:endParaRPr lang="en-US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?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DD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Functional for thermal test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9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Cables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?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?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?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Only for routing</a:t>
                      </a:r>
                      <a:endParaRPr lang="mr-IN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800101" y="86150"/>
            <a:ext cx="1870791" cy="6306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ecessary info to plan the test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26639" y="6515156"/>
            <a:ext cx="4501063" cy="33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 smtClean="0"/>
              <a:t>Emiliano</a:t>
            </a:r>
            <a:r>
              <a:rPr lang="en-US" sz="1600" dirty="0" smtClean="0"/>
              <a:t> Dane’ </a:t>
            </a:r>
            <a:r>
              <a:rPr lang="mr-IN" sz="1600" dirty="0" smtClean="0"/>
              <a:t>–</a:t>
            </a:r>
            <a:r>
              <a:rPr lang="en-US" sz="1600" dirty="0" smtClean="0"/>
              <a:t> </a:t>
            </a:r>
            <a:r>
              <a:rPr lang="en-US" sz="1600" dirty="0" err="1" smtClean="0"/>
              <a:t>ITk</a:t>
            </a:r>
            <a:r>
              <a:rPr lang="en-US" sz="1600" dirty="0" smtClean="0"/>
              <a:t> </a:t>
            </a:r>
            <a:r>
              <a:rPr lang="en-US" sz="1600" dirty="0" err="1" smtClean="0"/>
              <a:t>frascati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March 18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450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41" y="1222200"/>
            <a:ext cx="7210779" cy="5359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Test on the prototypes to check what: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problems of connectivity due to </a:t>
            </a:r>
            <a:r>
              <a:rPr lang="en-US" sz="2400" dirty="0"/>
              <a:t>CTE mismatch </a:t>
            </a:r>
          </a:p>
          <a:p>
            <a:pPr marL="0" indent="0">
              <a:buNone/>
            </a:pPr>
            <a:r>
              <a:rPr lang="en-US" sz="2400" dirty="0" smtClean="0"/>
              <a:t>	- pipe welding</a:t>
            </a:r>
          </a:p>
          <a:p>
            <a:pPr marL="0" indent="0">
              <a:buNone/>
            </a:pPr>
            <a:r>
              <a:rPr lang="en-US" sz="2400" dirty="0" smtClean="0"/>
              <a:t>	- structural deformations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other</a:t>
            </a:r>
          </a:p>
          <a:p>
            <a:pPr marL="0" indent="0">
              <a:buNone/>
            </a:pPr>
            <a:r>
              <a:rPr lang="en-US" sz="2400" dirty="0" smtClean="0"/>
              <a:t>Procedure </a:t>
            </a:r>
            <a:r>
              <a:rPr lang="en-US" sz="2400" dirty="0" smtClean="0"/>
              <a:t>of the test: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Leak Test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Cycling pressure</a:t>
            </a:r>
          </a:p>
          <a:p>
            <a:pPr marL="0" indent="0">
              <a:buNone/>
            </a:pPr>
            <a:r>
              <a:rPr lang="en-US" sz="2400" dirty="0" smtClean="0"/>
              <a:t>	- Thermal cycles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T </a:t>
            </a:r>
            <a:r>
              <a:rPr lang="en-US" sz="2400" dirty="0" smtClean="0"/>
              <a:t>range </a:t>
            </a:r>
            <a:r>
              <a:rPr lang="en-US" sz="2400" dirty="0" smtClean="0"/>
              <a:t>-</a:t>
            </a:r>
            <a:r>
              <a:rPr lang="en-US" sz="2400" dirty="0" smtClean="0"/>
              <a:t>55&lt;</a:t>
            </a:r>
            <a:r>
              <a:rPr lang="en-US" sz="2400" dirty="0" smtClean="0"/>
              <a:t>T&lt;+60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N. of cycles:  1</a:t>
            </a:r>
            <a:r>
              <a:rPr lang="en-US" sz="2400" dirty="0" smtClean="0">
                <a:sym typeface="Wingdings"/>
              </a:rPr>
              <a:t> ?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cycles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062278" y="238668"/>
            <a:ext cx="46525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Assembly Design </a:t>
            </a:r>
            <a:r>
              <a:rPr lang="en-US" sz="2800" dirty="0" smtClean="0"/>
              <a:t>Definition</a:t>
            </a:r>
          </a:p>
          <a:p>
            <a:pPr algn="ctr"/>
            <a:r>
              <a:rPr lang="en-US" sz="2800" dirty="0" smtClean="0"/>
              <a:t>Thermal test and pressure test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26639" y="6405916"/>
            <a:ext cx="4501063" cy="33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 smtClean="0"/>
              <a:t>Emiliano</a:t>
            </a:r>
            <a:r>
              <a:rPr lang="en-US" sz="1600" dirty="0" smtClean="0"/>
              <a:t> Dane’ </a:t>
            </a:r>
            <a:r>
              <a:rPr lang="mr-IN" sz="1600" dirty="0" smtClean="0"/>
              <a:t>–</a:t>
            </a:r>
            <a:r>
              <a:rPr lang="en-US" sz="1600" dirty="0" smtClean="0"/>
              <a:t> </a:t>
            </a:r>
            <a:r>
              <a:rPr lang="en-US" sz="1600" dirty="0" err="1" smtClean="0"/>
              <a:t>ITk</a:t>
            </a:r>
            <a:r>
              <a:rPr lang="en-US" sz="1600" dirty="0" smtClean="0"/>
              <a:t> </a:t>
            </a:r>
            <a:r>
              <a:rPr lang="en-US" sz="1600" dirty="0" err="1" smtClean="0"/>
              <a:t>frascati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March 18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857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90" y="178629"/>
            <a:ext cx="7835012" cy="61161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Setup of the </a:t>
            </a:r>
            <a:r>
              <a:rPr lang="en-US" sz="2400" dirty="0" smtClean="0"/>
              <a:t>prototype</a:t>
            </a:r>
            <a:endParaRPr lang="it-IT" sz="2400" dirty="0"/>
          </a:p>
          <a:p>
            <a:pPr marL="0" indent="0">
              <a:buNone/>
            </a:pPr>
            <a:r>
              <a:rPr lang="en-US" sz="2400" dirty="0" smtClean="0"/>
              <a:t>Half Shells</a:t>
            </a:r>
            <a:endParaRPr lang="it-IT" sz="2400" dirty="0"/>
          </a:p>
          <a:p>
            <a:pPr lvl="1"/>
            <a:r>
              <a:rPr lang="en-US" sz="2400" dirty="0"/>
              <a:t>Full </a:t>
            </a:r>
            <a:r>
              <a:rPr lang="en-US" sz="2400" dirty="0" smtClean="0"/>
              <a:t>z real </a:t>
            </a:r>
            <a:r>
              <a:rPr lang="en-US" sz="2400" dirty="0"/>
              <a:t>length half </a:t>
            </a:r>
            <a:r>
              <a:rPr lang="en-US" sz="2400" dirty="0" smtClean="0"/>
              <a:t>shells</a:t>
            </a:r>
            <a:endParaRPr lang="en-US" sz="2400" dirty="0"/>
          </a:p>
          <a:p>
            <a:pPr lvl="1"/>
            <a:r>
              <a:rPr lang="en-US" sz="2400" dirty="0" smtClean="0"/>
              <a:t>Real </a:t>
            </a:r>
            <a:r>
              <a:rPr lang="en-US" sz="2400" dirty="0"/>
              <a:t>Type I </a:t>
            </a:r>
            <a:r>
              <a:rPr lang="en-US" sz="2400" dirty="0" smtClean="0"/>
              <a:t>Services (?)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Half rings</a:t>
            </a:r>
          </a:p>
          <a:p>
            <a:pPr lvl="1"/>
            <a:r>
              <a:rPr lang="en-US" sz="2400" dirty="0"/>
              <a:t>How many functional HR do we need? </a:t>
            </a:r>
          </a:p>
          <a:p>
            <a:pPr lvl="1"/>
            <a:r>
              <a:rPr lang="en-US" sz="2400" dirty="0"/>
              <a:t>Extra-cables and its supports length less than chamber length </a:t>
            </a:r>
          </a:p>
          <a:p>
            <a:pPr marL="0" indent="0">
              <a:buNone/>
            </a:pPr>
            <a:r>
              <a:rPr lang="en-US" sz="2400" dirty="0"/>
              <a:t>Assembly tool</a:t>
            </a:r>
          </a:p>
          <a:p>
            <a:pPr lvl="1"/>
            <a:r>
              <a:rPr lang="en-US" sz="2400" dirty="0"/>
              <a:t>Full </a:t>
            </a:r>
            <a:r>
              <a:rPr lang="en-US" sz="2400" dirty="0" smtClean="0"/>
              <a:t>nominal</a:t>
            </a: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Test site</a:t>
            </a:r>
            <a:endParaRPr lang="en-US" sz="24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@</a:t>
            </a:r>
            <a:r>
              <a:rPr lang="en-US" sz="2400" dirty="0">
                <a:solidFill>
                  <a:prstClr val="black"/>
                </a:solidFill>
              </a:rPr>
              <a:t>LNF (?): tools and Climate Chamber (Jan 2021), no </a:t>
            </a:r>
            <a:r>
              <a:rPr lang="en-US" sz="2400" dirty="0" smtClean="0">
                <a:solidFill>
                  <a:prstClr val="black"/>
                </a:solidFill>
              </a:rPr>
              <a:t>rea</a:t>
            </a:r>
            <a:r>
              <a:rPr lang="en-US" sz="2400" dirty="0" smtClean="0">
                <a:solidFill>
                  <a:prstClr val="black"/>
                </a:solidFill>
              </a:rPr>
              <a:t>l </a:t>
            </a:r>
            <a:r>
              <a:rPr lang="en-US" sz="2400" dirty="0" smtClean="0">
                <a:solidFill>
                  <a:prstClr val="black"/>
                </a:solidFill>
              </a:rPr>
              <a:t>shells</a:t>
            </a:r>
            <a:r>
              <a:rPr lang="en-US" sz="2400" dirty="0">
                <a:solidFill>
                  <a:prstClr val="black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@</a:t>
            </a:r>
            <a:r>
              <a:rPr lang="en-US" sz="2400" dirty="0">
                <a:solidFill>
                  <a:prstClr val="black"/>
                </a:solidFill>
              </a:rPr>
              <a:t>Liverpool (?): Shells, Climate Chamber “modified</a:t>
            </a:r>
            <a:r>
              <a:rPr lang="en-US" sz="2400" dirty="0" smtClean="0">
                <a:solidFill>
                  <a:prstClr val="black"/>
                </a:solidFill>
              </a:rPr>
              <a:t>”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26639" y="6405916"/>
            <a:ext cx="4501063" cy="33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 smtClean="0"/>
              <a:t>Emiliano</a:t>
            </a:r>
            <a:r>
              <a:rPr lang="en-US" sz="1600" dirty="0" smtClean="0"/>
              <a:t> Dane’ </a:t>
            </a:r>
            <a:r>
              <a:rPr lang="mr-IN" sz="1600" dirty="0" smtClean="0"/>
              <a:t>–</a:t>
            </a:r>
            <a:r>
              <a:rPr lang="en-US" sz="1600" dirty="0" smtClean="0"/>
              <a:t> </a:t>
            </a:r>
            <a:r>
              <a:rPr lang="en-US" sz="1600" dirty="0" err="1" smtClean="0"/>
              <a:t>ITk</a:t>
            </a:r>
            <a:r>
              <a:rPr lang="en-US" sz="1600" dirty="0" smtClean="0"/>
              <a:t> </a:t>
            </a:r>
            <a:r>
              <a:rPr lang="en-US" sz="1600" dirty="0" err="1" smtClean="0"/>
              <a:t>frascati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March 18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9800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302</Words>
  <Application>Microsoft Macintosh PowerPoint</Application>
  <PresentationFormat>On-screen Show (4:3)</PresentationFormat>
  <Paragraphs>95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EC ITk Tests</vt:lpstr>
      <vt:lpstr>PowerPoint Presentation</vt:lpstr>
      <vt:lpstr>Table of prototypes/mock-up</vt:lpstr>
      <vt:lpstr>PowerPoint Presentation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 on PP1 prototype and tools design</dc:title>
  <dc:creator>MacDane Dané</dc:creator>
  <cp:lastModifiedBy>MacDane Dané</cp:lastModifiedBy>
  <cp:revision>50</cp:revision>
  <dcterms:created xsi:type="dcterms:W3CDTF">2020-03-16T13:02:00Z</dcterms:created>
  <dcterms:modified xsi:type="dcterms:W3CDTF">2020-03-18T10:30:32Z</dcterms:modified>
</cp:coreProperties>
</file>