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23"/>
  </p:notesMasterIdLst>
  <p:handoutMasterIdLst>
    <p:handoutMasterId r:id="rId24"/>
  </p:handoutMasterIdLst>
  <p:sldIdLst>
    <p:sldId id="418" r:id="rId2"/>
    <p:sldId id="1089" r:id="rId3"/>
    <p:sldId id="1069" r:id="rId4"/>
    <p:sldId id="1080" r:id="rId5"/>
    <p:sldId id="1063" r:id="rId6"/>
    <p:sldId id="1095" r:id="rId7"/>
    <p:sldId id="1090" r:id="rId8"/>
    <p:sldId id="1091" r:id="rId9"/>
    <p:sldId id="1092" r:id="rId10"/>
    <p:sldId id="1093" r:id="rId11"/>
    <p:sldId id="1097" r:id="rId12"/>
    <p:sldId id="1094" r:id="rId13"/>
    <p:sldId id="1081" r:id="rId14"/>
    <p:sldId id="1071" r:id="rId15"/>
    <p:sldId id="1096" r:id="rId16"/>
    <p:sldId id="1098" r:id="rId17"/>
    <p:sldId id="885" r:id="rId18"/>
    <p:sldId id="1083" r:id="rId19"/>
    <p:sldId id="1058" r:id="rId20"/>
    <p:sldId id="1074" r:id="rId21"/>
    <p:sldId id="1086" r:id="rId22"/>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Calibri" charset="0"/>
        <a:ea typeface="MS Gothic" charset="-128"/>
        <a:cs typeface="MS Gothic" charset="-128"/>
      </a:defRPr>
    </a:lvl1pPr>
    <a:lvl2pPr marL="742950" indent="-285750" algn="l" defTabSz="449263" rtl="0" eaLnBrk="0" fontAlgn="base" hangingPunct="0">
      <a:spcBef>
        <a:spcPct val="0"/>
      </a:spcBef>
      <a:spcAft>
        <a:spcPct val="0"/>
      </a:spcAft>
      <a:defRPr kern="1200">
        <a:solidFill>
          <a:schemeClr val="bg1"/>
        </a:solidFill>
        <a:latin typeface="Calibri" charset="0"/>
        <a:ea typeface="MS Gothic" charset="-128"/>
        <a:cs typeface="MS Gothic" charset="-128"/>
      </a:defRPr>
    </a:lvl2pPr>
    <a:lvl3pPr marL="1143000" indent="-228600" algn="l" defTabSz="449263" rtl="0" eaLnBrk="0" fontAlgn="base" hangingPunct="0">
      <a:spcBef>
        <a:spcPct val="0"/>
      </a:spcBef>
      <a:spcAft>
        <a:spcPct val="0"/>
      </a:spcAft>
      <a:defRPr kern="1200">
        <a:solidFill>
          <a:schemeClr val="bg1"/>
        </a:solidFill>
        <a:latin typeface="Calibri" charset="0"/>
        <a:ea typeface="MS Gothic" charset="-128"/>
        <a:cs typeface="MS Gothic" charset="-128"/>
      </a:defRPr>
    </a:lvl3pPr>
    <a:lvl4pPr marL="1600200" indent="-228600" algn="l" defTabSz="449263" rtl="0" eaLnBrk="0" fontAlgn="base" hangingPunct="0">
      <a:spcBef>
        <a:spcPct val="0"/>
      </a:spcBef>
      <a:spcAft>
        <a:spcPct val="0"/>
      </a:spcAft>
      <a:defRPr kern="1200">
        <a:solidFill>
          <a:schemeClr val="bg1"/>
        </a:solidFill>
        <a:latin typeface="Calibri" charset="0"/>
        <a:ea typeface="MS Gothic" charset="-128"/>
        <a:cs typeface="MS Gothic" charset="-128"/>
      </a:defRPr>
    </a:lvl4pPr>
    <a:lvl5pPr marL="2057400" indent="-228600" algn="l" defTabSz="449263" rtl="0" eaLnBrk="0" fontAlgn="base" hangingPunct="0">
      <a:spcBef>
        <a:spcPct val="0"/>
      </a:spcBef>
      <a:spcAft>
        <a:spcPct val="0"/>
      </a:spcAft>
      <a:defRPr kern="1200">
        <a:solidFill>
          <a:schemeClr val="bg1"/>
        </a:solidFill>
        <a:latin typeface="Calibri" charset="0"/>
        <a:ea typeface="MS Gothic" charset="-128"/>
        <a:cs typeface="MS Gothic" charset="-128"/>
      </a:defRPr>
    </a:lvl5pPr>
    <a:lvl6pPr marL="2286000" algn="l" defTabSz="914400" rtl="0" eaLnBrk="1" latinLnBrk="0" hangingPunct="1">
      <a:defRPr kern="1200">
        <a:solidFill>
          <a:schemeClr val="bg1"/>
        </a:solidFill>
        <a:latin typeface="Calibri" charset="0"/>
        <a:ea typeface="MS Gothic" charset="-128"/>
        <a:cs typeface="MS Gothic" charset="-128"/>
      </a:defRPr>
    </a:lvl6pPr>
    <a:lvl7pPr marL="2743200" algn="l" defTabSz="914400" rtl="0" eaLnBrk="1" latinLnBrk="0" hangingPunct="1">
      <a:defRPr kern="1200">
        <a:solidFill>
          <a:schemeClr val="bg1"/>
        </a:solidFill>
        <a:latin typeface="Calibri" charset="0"/>
        <a:ea typeface="MS Gothic" charset="-128"/>
        <a:cs typeface="MS Gothic" charset="-128"/>
      </a:defRPr>
    </a:lvl7pPr>
    <a:lvl8pPr marL="3200400" algn="l" defTabSz="914400" rtl="0" eaLnBrk="1" latinLnBrk="0" hangingPunct="1">
      <a:defRPr kern="1200">
        <a:solidFill>
          <a:schemeClr val="bg1"/>
        </a:solidFill>
        <a:latin typeface="Calibri" charset="0"/>
        <a:ea typeface="MS Gothic" charset="-128"/>
        <a:cs typeface="MS Gothic" charset="-128"/>
      </a:defRPr>
    </a:lvl8pPr>
    <a:lvl9pPr marL="3657600" algn="l" defTabSz="914400" rtl="0" eaLnBrk="1" latinLnBrk="0" hangingPunct="1">
      <a:defRPr kern="1200">
        <a:solidFill>
          <a:schemeClr val="bg1"/>
        </a:solidFill>
        <a:latin typeface="Calibri" charset="0"/>
        <a:ea typeface="MS Gothic" charset="-128"/>
        <a:cs typeface="MS Gothic"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384B7"/>
    <a:srgbClr val="76D6FF"/>
    <a:srgbClr val="00A990"/>
    <a:srgbClr val="006A30"/>
    <a:srgbClr val="73FDD6"/>
    <a:srgbClr val="FFD579"/>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3"/>
    <p:restoredTop sz="91293" autoAdjust="0"/>
  </p:normalViewPr>
  <p:slideViewPr>
    <p:cSldViewPr>
      <p:cViewPr varScale="1">
        <p:scale>
          <a:sx n="116" d="100"/>
          <a:sy n="116" d="100"/>
        </p:scale>
        <p:origin x="203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107" d="100"/>
          <a:sy n="107" d="100"/>
        </p:scale>
        <p:origin x="4048"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charset="0"/>
              <a:buNone/>
              <a:defRPr sz="1200"/>
            </a:lvl1pPr>
          </a:lstStyle>
          <a:p>
            <a:endParaRPr lang="en-US" altLang="x-none"/>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buClr>
                <a:srgbClr val="000000"/>
              </a:buClr>
              <a:buSzPct val="100000"/>
              <a:buFont typeface="Times New Roman" charset="0"/>
              <a:buNone/>
              <a:defRPr sz="1200"/>
            </a:lvl1pPr>
          </a:lstStyle>
          <a:p>
            <a:fld id="{49336FBC-B525-F54A-8646-AECDFDB21C35}" type="datetimeFigureOut">
              <a:rPr lang="en-US" altLang="x-none"/>
              <a:pPr/>
              <a:t>3/16/20</a:t>
            </a:fld>
            <a:endParaRPr lang="en-US" altLang="x-none"/>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buClr>
                <a:srgbClr val="000000"/>
              </a:buClr>
              <a:buSzPct val="100000"/>
              <a:buFont typeface="Times New Roman" charset="0"/>
              <a:buNone/>
              <a:defRPr sz="1200"/>
            </a:lvl1pPr>
          </a:lstStyle>
          <a:p>
            <a:endParaRPr lang="en-US" altLang="x-non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charset="0"/>
              <a:buNone/>
              <a:defRPr sz="1200"/>
            </a:lvl1pPr>
          </a:lstStyle>
          <a:p>
            <a:fld id="{D6A110AF-D2B6-3B44-A55C-F3D3E2F83588}" type="slidenum">
              <a:rPr lang="en-US" altLang="x-none"/>
              <a:pPr/>
              <a:t>‹#›</a:t>
            </a:fld>
            <a:endParaRPr lang="en-US" altLang="x-none"/>
          </a:p>
        </p:txBody>
      </p:sp>
    </p:spTree>
    <p:extLst>
      <p:ext uri="{BB962C8B-B14F-4D97-AF65-F5344CB8AC3E}">
        <p14:creationId xmlns:p14="http://schemas.microsoft.com/office/powerpoint/2010/main" val="1371089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p>
      <p:sp>
        <p:nvSpPr>
          <p:cNvPr id="9218" name="Rectangle 2"/>
          <p:cNvSpPr>
            <a:spLocks noGrp="1" noChangeArrowheads="1"/>
          </p:cNvSpPr>
          <p:nvPr>
            <p:ph type="body"/>
          </p:nvPr>
        </p:nvSpPr>
        <p:spPr bwMode="auto">
          <a:xfrm>
            <a:off x="755650" y="5078413"/>
            <a:ext cx="6046788" cy="48101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endParaRPr lang="x-none" altLang="x-none" noProof="0"/>
          </a:p>
        </p:txBody>
      </p:sp>
      <p:sp>
        <p:nvSpPr>
          <p:cNvPr id="9219" name="Rectangle 3"/>
          <p:cNvSpPr>
            <a:spLocks noGrp="1" noChangeArrowheads="1"/>
          </p:cNvSpPr>
          <p:nvPr>
            <p:ph type="hdr"/>
          </p:nvPr>
        </p:nvSpPr>
        <p:spPr bwMode="auto">
          <a:xfrm>
            <a:off x="0" y="0"/>
            <a:ext cx="3278188"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eaLnBrk="1" hangingPunct="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x-none" altLang="x-none"/>
          </a:p>
        </p:txBody>
      </p:sp>
      <p:sp>
        <p:nvSpPr>
          <p:cNvPr id="9220" name="Rectangle 4"/>
          <p:cNvSpPr>
            <a:spLocks noGrp="1" noChangeArrowheads="1"/>
          </p:cNvSpPr>
          <p:nvPr>
            <p:ph type="dt"/>
          </p:nvPr>
        </p:nvSpPr>
        <p:spPr bwMode="auto">
          <a:xfrm>
            <a:off x="4279900" y="0"/>
            <a:ext cx="3278188"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eaLnBrk="1" hangingPunct="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x-none" altLang="x-none"/>
          </a:p>
        </p:txBody>
      </p:sp>
      <p:sp>
        <p:nvSpPr>
          <p:cNvPr id="9221" name="Rectangle 5"/>
          <p:cNvSpPr>
            <a:spLocks noGrp="1" noChangeArrowheads="1"/>
          </p:cNvSpPr>
          <p:nvPr>
            <p:ph type="ftr"/>
          </p:nvPr>
        </p:nvSpPr>
        <p:spPr bwMode="auto">
          <a:xfrm>
            <a:off x="0" y="10156825"/>
            <a:ext cx="3278188"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lvl1pPr eaLnBrk="1" hangingPunct="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x-none" altLang="x-none"/>
          </a:p>
        </p:txBody>
      </p:sp>
      <p:sp>
        <p:nvSpPr>
          <p:cNvPr id="9222" name="Rectangle 6"/>
          <p:cNvSpPr>
            <a:spLocks noGrp="1" noChangeArrowheads="1"/>
          </p:cNvSpPr>
          <p:nvPr>
            <p:ph type="sldNum"/>
          </p:nvPr>
        </p:nvSpPr>
        <p:spPr bwMode="auto">
          <a:xfrm>
            <a:off x="4279900" y="10156825"/>
            <a:ext cx="3278188"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lvl1pPr algn="r" eaLnBrk="1" hangingPunct="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fld id="{D8D5DD19-58A5-BD4F-9C2A-E41F98437336}" type="slidenum">
              <a:rPr lang="en-GB" altLang="x-none"/>
              <a:pPr/>
              <a:t>‹#›</a:t>
            </a:fld>
            <a:endParaRPr lang="en-GB" altLang="x-none"/>
          </a:p>
        </p:txBody>
      </p:sp>
    </p:spTree>
    <p:extLst>
      <p:ext uri="{BB962C8B-B14F-4D97-AF65-F5344CB8AC3E}">
        <p14:creationId xmlns:p14="http://schemas.microsoft.com/office/powerpoint/2010/main" val="27774741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95075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10</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61170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11</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07206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12</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239532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13</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43708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14</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098410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15</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269308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16</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971398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17</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66101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18</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286423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19</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49189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2</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66598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20</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603053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21</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89115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3</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82057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4</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20359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5</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60013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6</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422671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7</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198948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8</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80432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833E9FA0-AAA0-8E4B-8419-2F37B0AB86BF}" type="slidenum">
              <a:rPr lang="en-GB" altLang="x-none" sz="1400"/>
              <a:pPr>
                <a:spcBef>
                  <a:spcPct val="0"/>
                </a:spcBef>
              </a:pPr>
              <a:t>9</a:t>
            </a:fld>
            <a:endParaRPr lang="en-GB" altLang="x-none" sz="1400"/>
          </a:p>
        </p:txBody>
      </p:sp>
      <p:sp>
        <p:nvSpPr>
          <p:cNvPr id="1126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15128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49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08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307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9800" cy="5307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27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dirty="0"/>
              <a:t>Click to edit Master title style</a:t>
            </a:r>
          </a:p>
        </p:txBody>
      </p:sp>
      <p:sp>
        <p:nvSpPr>
          <p:cNvPr id="3" name="Rectangle 5"/>
          <p:cNvSpPr>
            <a:spLocks noGrp="1" noChangeArrowheads="1"/>
          </p:cNvSpPr>
          <p:nvPr>
            <p:ph type="dt" idx="10"/>
          </p:nvPr>
        </p:nvSpPr>
        <p:spPr bwMode="auto">
          <a:xfrm>
            <a:off x="179388" y="6621463"/>
            <a:ext cx="2128837" cy="471487"/>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eaLnBrk="1" hangingPunct="1">
              <a:lnSpc>
                <a:spcPct val="93000"/>
              </a:lnSpc>
              <a:buClr>
                <a:srgbClr val="000000"/>
              </a:buClr>
              <a:buSzPct val="100000"/>
              <a:buFont typeface="Times New Roman" charset="0"/>
              <a:buNone/>
              <a:tabLst>
                <a:tab pos="723900" algn="l"/>
                <a:tab pos="1447800" algn="l"/>
              </a:tabLst>
              <a:defRPr sz="1400">
                <a:solidFill>
                  <a:schemeClr val="bg1"/>
                </a:solidFill>
                <a:latin typeface="Arial" charset="0"/>
                <a:ea typeface="Arial" charset="0"/>
                <a:cs typeface="Arial" charset="0"/>
              </a:defRPr>
            </a:lvl1pPr>
          </a:lstStyle>
          <a:p>
            <a:r>
              <a:rPr lang="de-CH" altLang="x-none"/>
              <a:t>17.03.2020</a:t>
            </a:r>
            <a:endParaRPr lang="en-GB" altLang="x-none" dirty="0"/>
          </a:p>
        </p:txBody>
      </p:sp>
      <p:sp>
        <p:nvSpPr>
          <p:cNvPr id="4" name="Rectangle 6"/>
          <p:cNvSpPr>
            <a:spLocks noGrp="1" noChangeArrowheads="1"/>
          </p:cNvSpPr>
          <p:nvPr>
            <p:ph type="ftr" idx="11"/>
          </p:nvPr>
        </p:nvSpPr>
        <p:spPr bwMode="auto">
          <a:xfrm>
            <a:off x="3127375" y="6629400"/>
            <a:ext cx="2897188" cy="471488"/>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93000"/>
              </a:lnSpc>
              <a:buClr>
                <a:srgbClr val="000000"/>
              </a:buClr>
              <a:buSzPct val="100000"/>
              <a:buFont typeface="Times New Roman" charset="0"/>
              <a:buNone/>
              <a:tabLst>
                <a:tab pos="723900" algn="l"/>
                <a:tab pos="1447800" algn="l"/>
                <a:tab pos="2171700" algn="l"/>
                <a:tab pos="2895600" algn="l"/>
              </a:tabLst>
              <a:defRPr sz="1400">
                <a:solidFill>
                  <a:schemeClr val="bg1"/>
                </a:solidFill>
                <a:latin typeface="Arial" charset="0"/>
                <a:ea typeface="Arial" charset="0"/>
                <a:cs typeface="Arial" charset="0"/>
              </a:defRPr>
            </a:lvl1pPr>
          </a:lstStyle>
          <a:p>
            <a:r>
              <a:rPr lang="en-US" altLang="x-none"/>
              <a:t>Integration at SR1</a:t>
            </a:r>
            <a:endParaRPr lang="x-none" altLang="x-none" dirty="0"/>
          </a:p>
        </p:txBody>
      </p:sp>
    </p:spTree>
    <p:extLst>
      <p:ext uri="{BB962C8B-B14F-4D97-AF65-F5344CB8AC3E}">
        <p14:creationId xmlns:p14="http://schemas.microsoft.com/office/powerpoint/2010/main" val="117621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0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5351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70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4963"/>
            <a:ext cx="4038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50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38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7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49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185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992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597352"/>
            <a:ext cx="9144000" cy="260350"/>
          </a:xfrm>
          <a:prstGeom prst="rect">
            <a:avLst/>
          </a:prstGeom>
          <a:solidFill>
            <a:srgbClr val="004586"/>
          </a:solidFill>
          <a:ln w="9360" cap="flat">
            <a:solidFill>
              <a:srgbClr val="9FB8CD"/>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pPr>
            <a:endParaRPr lang="en-US" altLang="x-none">
              <a:ea typeface="DejaVu Sans" charset="0"/>
              <a:cs typeface="DejaVu Sans" charset="0"/>
            </a:endParaRPr>
          </a:p>
        </p:txBody>
      </p:sp>
      <p:sp>
        <p:nvSpPr>
          <p:cNvPr id="3074" name="Rectangle 2"/>
          <p:cNvSpPr>
            <a:spLocks noGrp="1" noChangeArrowheads="1"/>
          </p:cNvSpPr>
          <p:nvPr>
            <p:ph type="title"/>
          </p:nvPr>
        </p:nvSpPr>
        <p:spPr bwMode="auto">
          <a:xfrm>
            <a:off x="457200" y="273050"/>
            <a:ext cx="8228013"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pPr lvl="0"/>
            <a:r>
              <a:rPr lang="en-GB" altLang="x-none"/>
              <a:t>Klicken Sie, um das Format des Titeltextes zu bearbeiten</a:t>
            </a:r>
          </a:p>
        </p:txBody>
      </p:sp>
      <p:sp>
        <p:nvSpPr>
          <p:cNvPr id="3075" name="Rectangle 3"/>
          <p:cNvSpPr>
            <a:spLocks noGrp="1" noChangeArrowheads="1"/>
          </p:cNvSpPr>
          <p:nvPr>
            <p:ph type="body" idx="1"/>
          </p:nvPr>
        </p:nvSpPr>
        <p:spPr bwMode="auto">
          <a:xfrm>
            <a:off x="457200" y="1604963"/>
            <a:ext cx="8228013" cy="39751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28224" rIns="0" bIns="0" numCol="1" anchor="t" anchorCtr="0" compatLnSpc="1">
            <a:prstTxWarp prst="textNoShape">
              <a:avLst/>
            </a:prstTxWarp>
          </a:bodyPr>
          <a:lstStyle/>
          <a:p>
            <a:pPr lvl="0"/>
            <a:r>
              <a:rPr lang="en-GB" altLang="x-none"/>
              <a:t>Klicken Sie, um die Formate des Gliederungstextes zu bearbeiten</a:t>
            </a:r>
          </a:p>
          <a:p>
            <a:pPr lvl="1"/>
            <a:r>
              <a:rPr lang="en-GB" altLang="x-none"/>
              <a:t>Zweite Gliederungsebene</a:t>
            </a:r>
          </a:p>
          <a:p>
            <a:pPr lvl="2"/>
            <a:r>
              <a:rPr lang="en-GB" altLang="x-none"/>
              <a:t>Dritte Gliederungsebene</a:t>
            </a:r>
          </a:p>
          <a:p>
            <a:pPr lvl="3"/>
            <a:r>
              <a:rPr lang="en-GB" altLang="x-none"/>
              <a:t>Vierte Gliederungsebene</a:t>
            </a:r>
          </a:p>
          <a:p>
            <a:pPr lvl="4"/>
            <a:r>
              <a:rPr lang="en-GB" altLang="x-none"/>
              <a:t>Fünfte Gliederungsebene</a:t>
            </a:r>
          </a:p>
          <a:p>
            <a:pPr lvl="4"/>
            <a:r>
              <a:rPr lang="en-GB" altLang="x-none"/>
              <a:t>Sechste Gliederungsebene</a:t>
            </a:r>
          </a:p>
          <a:p>
            <a:pPr lvl="4"/>
            <a:r>
              <a:rPr lang="en-GB" altLang="x-none"/>
              <a:t>Siebente Gliederungsebene</a:t>
            </a:r>
          </a:p>
          <a:p>
            <a:pPr lvl="4"/>
            <a:r>
              <a:rPr lang="en-GB" altLang="x-none"/>
              <a:t>Achte Gliederungsebene</a:t>
            </a:r>
          </a:p>
          <a:p>
            <a:pPr lvl="4"/>
            <a:r>
              <a:rPr lang="en-GB" altLang="x-none"/>
              <a:t>Neunte Gliederungsebene</a:t>
            </a:r>
          </a:p>
        </p:txBody>
      </p:sp>
      <p:sp>
        <p:nvSpPr>
          <p:cNvPr id="3076" name="Text Box 4"/>
          <p:cNvSpPr txBox="1">
            <a:spLocks noChangeArrowheads="1"/>
          </p:cNvSpPr>
          <p:nvPr/>
        </p:nvSpPr>
        <p:spPr bwMode="auto">
          <a:xfrm>
            <a:off x="1836737" y="6634559"/>
            <a:ext cx="4140200" cy="198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14112" rIns="0" bIns="0"/>
          <a:lstStyle>
            <a:lvl1pPr>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1pPr>
            <a:lvl2pPr>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2pPr>
            <a:lvl3pPr>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3pPr>
            <a:lvl4pPr>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4pPr>
            <a:lvl5pPr>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bg1"/>
                </a:solidFill>
                <a:latin typeface="Calibri" charset="0"/>
                <a:ea typeface="MS Gothic" charset="-128"/>
                <a:cs typeface="MS Gothic" charset="-128"/>
              </a:defRPr>
            </a:lvl9pPr>
          </a:lstStyle>
          <a:p>
            <a:pPr algn="ctr" eaLnBrk="1" hangingPunct="1">
              <a:lnSpc>
                <a:spcPct val="93000"/>
              </a:lnSpc>
              <a:buClr>
                <a:srgbClr val="000000"/>
              </a:buClr>
              <a:buSzPct val="100000"/>
              <a:buFont typeface="Times New Roman" charset="0"/>
              <a:buNone/>
            </a:pPr>
            <a:endParaRPr lang="x-none" altLang="x-none" sz="1600">
              <a:solidFill>
                <a:srgbClr val="FFFFFF"/>
              </a:solidFill>
              <a:latin typeface="Arial" charset="0"/>
              <a:ea typeface="Arial Unicode MS" charset="0"/>
              <a:cs typeface="Arial Unicode MS" charset="0"/>
            </a:endParaRPr>
          </a:p>
        </p:txBody>
      </p:sp>
      <p:sp>
        <p:nvSpPr>
          <p:cNvPr id="3077" name="Text Box 5"/>
          <p:cNvSpPr txBox="1">
            <a:spLocks noChangeArrowheads="1"/>
          </p:cNvSpPr>
          <p:nvPr/>
        </p:nvSpPr>
        <p:spPr bwMode="auto">
          <a:xfrm>
            <a:off x="7594601" y="6624000"/>
            <a:ext cx="1441450" cy="2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Lst>
              <a:defRPr>
                <a:solidFill>
                  <a:schemeClr val="bg1"/>
                </a:solidFill>
                <a:latin typeface="Calibri" charset="0"/>
                <a:ea typeface="MS Gothic" charset="-128"/>
                <a:cs typeface="MS Gothic" charset="-128"/>
              </a:defRPr>
            </a:lvl1pPr>
            <a:lvl2pPr>
              <a:tabLst>
                <a:tab pos="723900" algn="l"/>
              </a:tabLst>
              <a:defRPr>
                <a:solidFill>
                  <a:schemeClr val="bg1"/>
                </a:solidFill>
                <a:latin typeface="Calibri" charset="0"/>
                <a:ea typeface="MS Gothic" charset="-128"/>
                <a:cs typeface="MS Gothic" charset="-128"/>
              </a:defRPr>
            </a:lvl2pPr>
            <a:lvl3pPr>
              <a:tabLst>
                <a:tab pos="723900" algn="l"/>
              </a:tabLst>
              <a:defRPr>
                <a:solidFill>
                  <a:schemeClr val="bg1"/>
                </a:solidFill>
                <a:latin typeface="Calibri" charset="0"/>
                <a:ea typeface="MS Gothic" charset="-128"/>
                <a:cs typeface="MS Gothic" charset="-128"/>
              </a:defRPr>
            </a:lvl3pPr>
            <a:lvl4pPr>
              <a:tabLst>
                <a:tab pos="723900" algn="l"/>
              </a:tabLst>
              <a:defRPr>
                <a:solidFill>
                  <a:schemeClr val="bg1"/>
                </a:solidFill>
                <a:latin typeface="Calibri" charset="0"/>
                <a:ea typeface="MS Gothic" charset="-128"/>
                <a:cs typeface="MS Gothic" charset="-128"/>
              </a:defRPr>
            </a:lvl4pPr>
            <a:lvl5pPr>
              <a:tabLst>
                <a:tab pos="723900" algn="l"/>
              </a:tabLst>
              <a:defRPr>
                <a:solidFill>
                  <a:schemeClr val="bg1"/>
                </a:solidFill>
                <a:latin typeface="Calibri" charset="0"/>
                <a:ea typeface="MS Gothic" charset="-128"/>
                <a:cs typeface="MS Gothic" charset="-128"/>
              </a:defRPr>
            </a:lvl5pPr>
            <a:lvl6pPr marL="25146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6pPr>
            <a:lvl7pPr marL="29718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7pPr>
            <a:lvl8pPr marL="34290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8pPr>
            <a:lvl9pPr marL="38862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9pPr>
          </a:lstStyle>
          <a:p>
            <a:pPr algn="r" eaLnBrk="1" hangingPunct="1">
              <a:lnSpc>
                <a:spcPct val="93000"/>
              </a:lnSpc>
              <a:buClr>
                <a:srgbClr val="000000"/>
              </a:buClr>
              <a:buSzPct val="100000"/>
              <a:buFont typeface="Times New Roman" charset="0"/>
              <a:buNone/>
            </a:pPr>
            <a:fld id="{C29590A0-6A90-2C40-A486-A733B5887438}" type="slidenum">
              <a:rPr lang="en-GB" altLang="x-none" sz="1400">
                <a:solidFill>
                  <a:srgbClr val="FFFFFF"/>
                </a:solidFill>
                <a:latin typeface="Arial" charset="0"/>
                <a:ea typeface="Arial Unicode MS" charset="0"/>
                <a:cs typeface="Arial Unicode MS" charset="0"/>
              </a:rPr>
              <a:pPr algn="r" eaLnBrk="1" hangingPunct="1">
                <a:lnSpc>
                  <a:spcPct val="93000"/>
                </a:lnSpc>
                <a:buClr>
                  <a:srgbClr val="000000"/>
                </a:buClr>
                <a:buSzPct val="100000"/>
                <a:buFont typeface="Times New Roman" charset="0"/>
                <a:buNone/>
              </a:pPr>
              <a:t>‹#›</a:t>
            </a:fld>
            <a:endParaRPr lang="en-GB" altLang="x-none" sz="1400" dirty="0">
              <a:solidFill>
                <a:srgbClr val="FFFFFF"/>
              </a:solidFill>
              <a:latin typeface="Arial" charset="0"/>
              <a:ea typeface="Arial Unicode MS" charset="0"/>
              <a:cs typeface="Arial Unicode MS" charset="0"/>
            </a:endParaRPr>
          </a:p>
        </p:txBody>
      </p:sp>
      <p:sp>
        <p:nvSpPr>
          <p:cNvPr id="3078" name="Text Box 6"/>
          <p:cNvSpPr txBox="1">
            <a:spLocks noChangeArrowheads="1"/>
          </p:cNvSpPr>
          <p:nvPr/>
        </p:nvSpPr>
        <p:spPr bwMode="auto">
          <a:xfrm>
            <a:off x="234000" y="6634559"/>
            <a:ext cx="1257300" cy="2270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Lst>
              <a:defRPr>
                <a:solidFill>
                  <a:schemeClr val="bg1"/>
                </a:solidFill>
                <a:latin typeface="Calibri" charset="0"/>
                <a:ea typeface="MS Gothic" charset="-128"/>
                <a:cs typeface="MS Gothic" charset="-128"/>
              </a:defRPr>
            </a:lvl1pPr>
            <a:lvl2pPr>
              <a:tabLst>
                <a:tab pos="723900" algn="l"/>
              </a:tabLst>
              <a:defRPr>
                <a:solidFill>
                  <a:schemeClr val="bg1"/>
                </a:solidFill>
                <a:latin typeface="Calibri" charset="0"/>
                <a:ea typeface="MS Gothic" charset="-128"/>
                <a:cs typeface="MS Gothic" charset="-128"/>
              </a:defRPr>
            </a:lvl2pPr>
            <a:lvl3pPr>
              <a:tabLst>
                <a:tab pos="723900" algn="l"/>
              </a:tabLst>
              <a:defRPr>
                <a:solidFill>
                  <a:schemeClr val="bg1"/>
                </a:solidFill>
                <a:latin typeface="Calibri" charset="0"/>
                <a:ea typeface="MS Gothic" charset="-128"/>
                <a:cs typeface="MS Gothic" charset="-128"/>
              </a:defRPr>
            </a:lvl3pPr>
            <a:lvl4pPr>
              <a:tabLst>
                <a:tab pos="723900" algn="l"/>
              </a:tabLst>
              <a:defRPr>
                <a:solidFill>
                  <a:schemeClr val="bg1"/>
                </a:solidFill>
                <a:latin typeface="Calibri" charset="0"/>
                <a:ea typeface="MS Gothic" charset="-128"/>
                <a:cs typeface="MS Gothic" charset="-128"/>
              </a:defRPr>
            </a:lvl4pPr>
            <a:lvl5pPr>
              <a:tabLst>
                <a:tab pos="723900" algn="l"/>
              </a:tabLst>
              <a:defRPr>
                <a:solidFill>
                  <a:schemeClr val="bg1"/>
                </a:solidFill>
                <a:latin typeface="Calibri" charset="0"/>
                <a:ea typeface="MS Gothic" charset="-128"/>
                <a:cs typeface="MS Gothic" charset="-128"/>
              </a:defRPr>
            </a:lvl5pPr>
            <a:lvl6pPr marL="25146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6pPr>
            <a:lvl7pPr marL="29718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7pPr>
            <a:lvl8pPr marL="34290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8pPr>
            <a:lvl9pPr marL="3886200" indent="-228600" defTabSz="449263" eaLnBrk="0" fontAlgn="base" hangingPunct="0">
              <a:spcBef>
                <a:spcPct val="0"/>
              </a:spcBef>
              <a:spcAft>
                <a:spcPct val="0"/>
              </a:spcAft>
              <a:tabLst>
                <a:tab pos="723900" algn="l"/>
              </a:tabLst>
              <a:defRPr>
                <a:solidFill>
                  <a:schemeClr val="bg1"/>
                </a:solidFill>
                <a:latin typeface="Calibri" charset="0"/>
                <a:ea typeface="MS Gothic" charset="-128"/>
                <a:cs typeface="MS Gothic" charset="-128"/>
              </a:defRPr>
            </a:lvl9pPr>
          </a:lstStyle>
          <a:p>
            <a:pPr eaLnBrk="1" hangingPunct="1">
              <a:lnSpc>
                <a:spcPct val="93000"/>
              </a:lnSpc>
              <a:buClr>
                <a:srgbClr val="000000"/>
              </a:buClr>
              <a:buSzPct val="100000"/>
              <a:buFont typeface="Times New Roman" charset="0"/>
              <a:buNone/>
            </a:pPr>
            <a:endParaRPr lang="x-none" altLang="x-none" sz="1600">
              <a:solidFill>
                <a:srgbClr val="FFFFFF"/>
              </a:solidFill>
              <a:latin typeface="Arial" charset="0"/>
              <a:ea typeface="Arial Unicode MS" charset="0"/>
              <a:cs typeface="Arial Unicode MS" charset="0"/>
            </a:endParaRPr>
          </a:p>
        </p:txBody>
      </p:sp>
      <p:sp>
        <p:nvSpPr>
          <p:cNvPr id="9" name="AutoShape 1"/>
          <p:cNvSpPr>
            <a:spLocks noChangeArrowheads="1"/>
          </p:cNvSpPr>
          <p:nvPr userDrawn="1"/>
        </p:nvSpPr>
        <p:spPr bwMode="auto">
          <a:xfrm>
            <a:off x="31749" y="6598046"/>
            <a:ext cx="9144001" cy="287338"/>
          </a:xfrm>
          <a:custGeom>
            <a:avLst/>
            <a:gdLst>
              <a:gd name="G0" fmla="*/ 25401 1 2"/>
              <a:gd name="G1" fmla="*/ 801 1 2"/>
              <a:gd name="G2" fmla="+- 801 0 0"/>
              <a:gd name="G3" fmla="+- 25401 0 0"/>
            </a:gdLst>
            <a:ahLst/>
            <a:cxnLst>
              <a:cxn ang="0">
                <a:pos x="r" y="vc"/>
              </a:cxn>
              <a:cxn ang="5400000">
                <a:pos x="hc" y="b"/>
              </a:cxn>
              <a:cxn ang="10800000">
                <a:pos x="l" y="vc"/>
              </a:cxn>
              <a:cxn ang="16200000">
                <a:pos x="hc" y="t"/>
              </a:cxn>
            </a:cxnLst>
            <a:rect l="0" t="0" r="0" b="0"/>
            <a:pathLst>
              <a:path>
                <a:moveTo>
                  <a:pt x="0" y="0"/>
                </a:moveTo>
                <a:lnTo>
                  <a:pt x="25401" y="0"/>
                </a:lnTo>
                <a:lnTo>
                  <a:pt x="25401" y="801"/>
                </a:lnTo>
                <a:lnTo>
                  <a:pt x="0" y="801"/>
                </a:lnTo>
                <a:close/>
              </a:path>
            </a:pathLst>
          </a:custGeom>
          <a:solidFill>
            <a:srgbClr val="000080"/>
          </a:solidFill>
          <a:ln w="9360" cap="flat">
            <a:solidFill>
              <a:srgbClr val="00008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en-US">
              <a:ea typeface="+mn-ea"/>
              <a:cs typeface="+mn-cs"/>
            </a:endParaRPr>
          </a:p>
        </p:txBody>
      </p:sp>
      <p:sp>
        <p:nvSpPr>
          <p:cNvPr id="10" name="Rectangle 4"/>
          <p:cNvSpPr>
            <a:spLocks noGrp="1" noChangeArrowheads="1"/>
          </p:cNvSpPr>
          <p:nvPr>
            <p:ph type="dt" idx="2"/>
          </p:nvPr>
        </p:nvSpPr>
        <p:spPr bwMode="auto">
          <a:xfrm>
            <a:off x="36513" y="6624000"/>
            <a:ext cx="1798637" cy="234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eaLnBrk="1" hangingPunct="1">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latin typeface="Arial" charset="0"/>
                <a:ea typeface="Geneva" charset="0"/>
                <a:cs typeface="Geneva" charset="0"/>
              </a:defRPr>
            </a:lvl1pPr>
          </a:lstStyle>
          <a:p>
            <a:r>
              <a:rPr lang="de-CH" altLang="x-none"/>
              <a:t>17.03.2020</a:t>
            </a:r>
            <a:endParaRPr lang="en-GB" altLang="x-none" dirty="0"/>
          </a:p>
        </p:txBody>
      </p:sp>
      <p:sp>
        <p:nvSpPr>
          <p:cNvPr id="11" name="Rectangle 5"/>
          <p:cNvSpPr>
            <a:spLocks noGrp="1" noChangeArrowheads="1"/>
          </p:cNvSpPr>
          <p:nvPr>
            <p:ph type="ftr" idx="3"/>
          </p:nvPr>
        </p:nvSpPr>
        <p:spPr bwMode="auto">
          <a:xfrm>
            <a:off x="1619250" y="6624000"/>
            <a:ext cx="5975350" cy="2333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lvl1pPr algn="ctr" eaLnBrk="1" hangingPunct="1">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latin typeface="Arial" charset="0"/>
                <a:ea typeface="Arial" charset="0"/>
                <a:cs typeface="Arial" charset="0"/>
              </a:defRPr>
            </a:lvl1pPr>
          </a:lstStyle>
          <a:p>
            <a:r>
              <a:rPr lang="de-DE" altLang="x-none"/>
              <a:t>Integration at SR1</a:t>
            </a:r>
            <a:endParaRPr lang="de-DE" altLang="x-none" dirty="0"/>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4014" r:id="rId12"/>
  </p:sldLayoutIdLst>
  <p:hf sldNum="0" hdr="0"/>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DejaVu Sans" charset="0"/>
          <a:cs typeface="DejaVu San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n-cs"/>
        </a:defRPr>
      </a:lvl1pPr>
      <a:lvl2pPr marL="742950" indent="-285750" algn="l" defTabSz="449263" rtl="0" eaLnBrk="0" fontAlgn="base" hangingPunct="0">
        <a:spcBef>
          <a:spcPct val="0"/>
        </a:spcBef>
        <a:spcAft>
          <a:spcPts val="1138"/>
        </a:spcAft>
        <a:buClr>
          <a:srgbClr val="000000"/>
        </a:buClr>
        <a:buSzPct val="100000"/>
        <a:buFont typeface="Times New Roman" charset="0"/>
        <a:defRPr sz="2800" kern="1200">
          <a:solidFill>
            <a:srgbClr val="000000"/>
          </a:solidFill>
          <a:latin typeface="+mn-lt"/>
          <a:ea typeface="MS Gothic" charset="-128"/>
          <a:cs typeface="MS Gothic" charset="-128"/>
        </a:defRPr>
      </a:lvl2pPr>
      <a:lvl3pPr marL="1143000" indent="-228600" algn="l" defTabSz="449263" rtl="0" eaLnBrk="0" fontAlgn="base" hangingPunct="0">
        <a:spcBef>
          <a:spcPct val="0"/>
        </a:spcBef>
        <a:spcAft>
          <a:spcPts val="850"/>
        </a:spcAft>
        <a:buClr>
          <a:srgbClr val="000000"/>
        </a:buClr>
        <a:buSzPct val="100000"/>
        <a:buFont typeface="Times New Roman" charset="0"/>
        <a:defRPr sz="2400" kern="1200">
          <a:solidFill>
            <a:srgbClr val="000000"/>
          </a:solidFill>
          <a:latin typeface="+mn-lt"/>
          <a:ea typeface="MS Gothic" charset="-128"/>
          <a:cs typeface="MS Gothic" charset="-128"/>
        </a:defRPr>
      </a:lvl3pPr>
      <a:lvl4pPr marL="1600200" indent="-228600" algn="l" defTabSz="449263" rtl="0" eaLnBrk="0" fontAlgn="base" hangingPunct="0">
        <a:spcBef>
          <a:spcPct val="0"/>
        </a:spcBef>
        <a:spcAft>
          <a:spcPts val="575"/>
        </a:spcAft>
        <a:buClr>
          <a:srgbClr val="000000"/>
        </a:buClr>
        <a:buSzPct val="100000"/>
        <a:buFont typeface="Times New Roman" charset="0"/>
        <a:defRPr sz="2000" kern="1200">
          <a:solidFill>
            <a:srgbClr val="000000"/>
          </a:solidFill>
          <a:latin typeface="+mn-lt"/>
          <a:ea typeface="MS Gothic" charset="-128"/>
          <a:cs typeface="MS Gothic" charset="-128"/>
        </a:defRPr>
      </a:lvl4pPr>
      <a:lvl5pPr marL="2057400" indent="-228600" algn="l" defTabSz="449263" rtl="0" eaLnBrk="0" fontAlgn="base" hangingPunct="0">
        <a:spcBef>
          <a:spcPct val="0"/>
        </a:spcBef>
        <a:spcAft>
          <a:spcPts val="288"/>
        </a:spcAft>
        <a:buClr>
          <a:srgbClr val="000000"/>
        </a:buClr>
        <a:buSzPct val="100000"/>
        <a:buFont typeface="Times New Roman" charset="0"/>
        <a:defRPr sz="2000" kern="1200">
          <a:solidFill>
            <a:srgbClr val="000000"/>
          </a:solidFill>
          <a:latin typeface="+mn-lt"/>
          <a:ea typeface="MS Gothic" charset="-128"/>
          <a:cs typeface="MS Gothic" charset="-128"/>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indico.cern.ch/event/88558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edms.cern.ch/document/232439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755577" y="1916832"/>
            <a:ext cx="7920880" cy="27363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pPr algn="ctr"/>
            <a:r>
              <a:rPr lang="de-CH" sz="2800" dirty="0">
                <a:latin typeface="Arial" charset="0"/>
                <a:ea typeface="Arial" charset="0"/>
                <a:cs typeface="Arial" charset="0"/>
              </a:rPr>
              <a:t>Integration at SR1  </a:t>
            </a:r>
          </a:p>
          <a:p>
            <a:pPr algn="ctr"/>
            <a:endParaRPr lang="de-CH" altLang="x-none" sz="2600" dirty="0">
              <a:latin typeface="Arial" charset="0"/>
              <a:ea typeface="Arial" charset="0"/>
              <a:cs typeface="Arial" charset="0"/>
            </a:endParaRPr>
          </a:p>
          <a:p>
            <a:pPr algn="ctr"/>
            <a:r>
              <a:rPr lang="de-CH" altLang="x-none" sz="2400" dirty="0">
                <a:latin typeface="Arial" charset="0"/>
                <a:ea typeface="Arial" charset="0"/>
                <a:cs typeface="Arial" charset="0"/>
              </a:rPr>
              <a:t>17.3.2020</a:t>
            </a:r>
          </a:p>
          <a:p>
            <a:pPr algn="ctr"/>
            <a:endParaRPr lang="de-CH" altLang="x-none" sz="2600" dirty="0">
              <a:latin typeface="Arial" charset="0"/>
              <a:ea typeface="Arial" charset="0"/>
              <a:cs typeface="Arial" charset="0"/>
            </a:endParaRPr>
          </a:p>
          <a:p>
            <a:pPr algn="ctr"/>
            <a:r>
              <a:rPr lang="de-CH" altLang="x-none" sz="2000" dirty="0">
                <a:latin typeface="Arial" charset="0"/>
                <a:ea typeface="Arial" charset="0"/>
                <a:cs typeface="Arial" charset="0"/>
              </a:rPr>
              <a:t>Susanne </a:t>
            </a:r>
            <a:r>
              <a:rPr lang="de-CH" altLang="x-none" sz="2000" dirty="0" err="1">
                <a:latin typeface="Arial" charset="0"/>
                <a:ea typeface="Arial" charset="0"/>
                <a:cs typeface="Arial" charset="0"/>
              </a:rPr>
              <a:t>Kuehn</a:t>
            </a:r>
            <a:r>
              <a:rPr lang="de-CH" altLang="x-none" sz="2000" dirty="0">
                <a:latin typeface="Arial" charset="0"/>
                <a:ea typeface="Arial" charset="0"/>
                <a:cs typeface="Arial" charset="0"/>
              </a:rPr>
              <a:t>, CERN </a:t>
            </a:r>
          </a:p>
          <a:p>
            <a:pPr algn="ctr"/>
            <a:endParaRPr lang="de-CH" altLang="x-none" sz="2000" dirty="0">
              <a:latin typeface="Arial" charset="0"/>
              <a:ea typeface="Arial" charset="0"/>
              <a:cs typeface="Arial" charset="0"/>
            </a:endParaRPr>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idx="10"/>
          </p:nvPr>
        </p:nvSpPr>
        <p:spPr/>
        <p:txBody>
          <a:bodyPr/>
          <a:lstStyle/>
          <a:p>
            <a:r>
              <a:rPr lang="de-CH" altLang="x-none"/>
              <a:t>17.03.2020</a:t>
            </a:r>
            <a:endParaRPr lang="en-GB" altLang="x-none" dirty="0"/>
          </a:p>
        </p:txBody>
      </p:sp>
      <p:sp>
        <p:nvSpPr>
          <p:cNvPr id="4" name="Rectangle 3"/>
          <p:cNvSpPr/>
          <p:nvPr/>
        </p:nvSpPr>
        <p:spPr bwMode="auto">
          <a:xfrm>
            <a:off x="0" y="6525344"/>
            <a:ext cx="9144000" cy="33265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Calibri" charset="0"/>
            </a:endParaRPr>
          </a:p>
        </p:txBody>
      </p:sp>
      <p:sp>
        <p:nvSpPr>
          <p:cNvPr id="5" name="Footer Placeholder 4">
            <a:extLst>
              <a:ext uri="{FF2B5EF4-FFF2-40B4-BE49-F238E27FC236}">
                <a16:creationId xmlns:a16="http://schemas.microsoft.com/office/drawing/2014/main" id="{C557CF68-AF71-8645-95BD-AE9F68750D8F}"/>
              </a:ext>
            </a:extLst>
          </p:cNvPr>
          <p:cNvSpPr>
            <a:spLocks noGrp="1"/>
          </p:cNvSpPr>
          <p:nvPr>
            <p:ph type="ftr" idx="11"/>
          </p:nvPr>
        </p:nvSpPr>
        <p:spPr/>
        <p:txBody>
          <a:bodyPr/>
          <a:lstStyle/>
          <a:p>
            <a:r>
              <a:rPr lang="en-US" altLang="x-none"/>
              <a:t>Integration at SR1</a:t>
            </a:r>
            <a:endParaRPr lang="x-none" altLang="x-none" dirty="0"/>
          </a:p>
        </p:txBody>
      </p:sp>
    </p:spTree>
    <p:extLst>
      <p:ext uri="{BB962C8B-B14F-4D97-AF65-F5344CB8AC3E}">
        <p14:creationId xmlns:p14="http://schemas.microsoft.com/office/powerpoint/2010/main" val="5467979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Integration </a:t>
            </a:r>
            <a:r>
              <a:rPr lang="de-CH" altLang="x-none" sz="2600" dirty="0" err="1">
                <a:latin typeface="Arial" charset="0"/>
              </a:rPr>
              <a:t>and</a:t>
            </a:r>
            <a:r>
              <a:rPr lang="de-CH" altLang="x-none" sz="2600" dirty="0">
                <a:latin typeface="Arial" charset="0"/>
              </a:rPr>
              <a:t> QC </a:t>
            </a:r>
            <a:r>
              <a:rPr lang="de-CH" altLang="x-none" sz="2600" dirty="0" err="1">
                <a:latin typeface="Arial" charset="0"/>
              </a:rPr>
              <a:t>areas</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16">
            <a:extLst>
              <a:ext uri="{FF2B5EF4-FFF2-40B4-BE49-F238E27FC236}">
                <a16:creationId xmlns:a16="http://schemas.microsoft.com/office/drawing/2014/main" id="{84755C1D-CDA9-C343-8441-7C5F73348A29}"/>
              </a:ext>
            </a:extLst>
          </p:cNvPr>
          <p:cNvSpPr txBox="1"/>
          <p:nvPr/>
        </p:nvSpPr>
        <p:spPr>
          <a:xfrm>
            <a:off x="102115" y="726063"/>
            <a:ext cx="8321160" cy="307777"/>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Outer System integration and test (01-02/2026). Move of EC equipment to position B</a:t>
            </a:r>
            <a:endParaRPr lang="en-US" sz="1400" dirty="0">
              <a:solidFill>
                <a:schemeClr val="tx1"/>
              </a:solidFill>
              <a:latin typeface="Arial" charset="0"/>
              <a:ea typeface="Arial" charset="0"/>
              <a:cs typeface="Arial" charset="0"/>
            </a:endParaRPr>
          </a:p>
        </p:txBody>
      </p:sp>
      <p:pic>
        <p:nvPicPr>
          <p:cNvPr id="5" name="Picture 4" descr="A screenshot of a video game&#10;&#10;Description automatically generated">
            <a:extLst>
              <a:ext uri="{FF2B5EF4-FFF2-40B4-BE49-F238E27FC236}">
                <a16:creationId xmlns:a16="http://schemas.microsoft.com/office/drawing/2014/main" id="{CFE7E37F-F1AF-884F-8775-7384E08BC6EF}"/>
              </a:ext>
            </a:extLst>
          </p:cNvPr>
          <p:cNvPicPr>
            <a:picLocks noChangeAspect="1"/>
          </p:cNvPicPr>
          <p:nvPr/>
        </p:nvPicPr>
        <p:blipFill>
          <a:blip r:embed="rId4"/>
          <a:stretch>
            <a:fillRect/>
          </a:stretch>
        </p:blipFill>
        <p:spPr>
          <a:xfrm>
            <a:off x="578400" y="1196752"/>
            <a:ext cx="7742760" cy="5099307"/>
          </a:xfrm>
          <a:prstGeom prst="rect">
            <a:avLst/>
          </a:prstGeom>
        </p:spPr>
      </p:pic>
    </p:spTree>
    <p:extLst>
      <p:ext uri="{BB962C8B-B14F-4D97-AF65-F5344CB8AC3E}">
        <p14:creationId xmlns:p14="http://schemas.microsoft.com/office/powerpoint/2010/main" val="25091520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Outer</a:t>
            </a:r>
            <a:r>
              <a:rPr lang="de-CH" altLang="x-none" sz="2600" dirty="0">
                <a:latin typeface="Arial" charset="0"/>
              </a:rPr>
              <a:t> System </a:t>
            </a:r>
            <a:r>
              <a:rPr lang="de-CH" altLang="x-none" sz="2600" dirty="0" err="1">
                <a:latin typeface="Arial" charset="0"/>
              </a:rPr>
              <a:t>integration</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16">
            <a:extLst>
              <a:ext uri="{FF2B5EF4-FFF2-40B4-BE49-F238E27FC236}">
                <a16:creationId xmlns:a16="http://schemas.microsoft.com/office/drawing/2014/main" id="{84755C1D-CDA9-C343-8441-7C5F73348A29}"/>
              </a:ext>
            </a:extLst>
          </p:cNvPr>
          <p:cNvSpPr txBox="1"/>
          <p:nvPr/>
        </p:nvSpPr>
        <p:spPr>
          <a:xfrm>
            <a:off x="102115" y="603349"/>
            <a:ext cx="8321160" cy="338554"/>
          </a:xfrm>
          <a:prstGeom prst="rect">
            <a:avLst/>
          </a:prstGeom>
          <a:noFill/>
        </p:spPr>
        <p:txBody>
          <a:bodyPr wrap="square" rtlCol="0">
            <a:spAutoFit/>
          </a:bodyPr>
          <a:lstStyle/>
          <a:p>
            <a:pPr>
              <a:spcBef>
                <a:spcPts val="500"/>
              </a:spcBef>
            </a:pPr>
            <a:r>
              <a:rPr lang="en-US" sz="1600" dirty="0">
                <a:solidFill>
                  <a:schemeClr val="tx1"/>
                </a:solidFill>
                <a:latin typeface="Arial" panose="020B0604020202020204" pitchFamily="34" charset="0"/>
                <a:cs typeface="Arial" panose="020B0604020202020204" pitchFamily="34" charset="0"/>
              </a:rPr>
              <a:t>Integration of OBH1 + OBH2 + Outer Endcaps + IST by EC and OB teams</a:t>
            </a:r>
          </a:p>
        </p:txBody>
      </p:sp>
      <p:sp>
        <p:nvSpPr>
          <p:cNvPr id="8" name="Flowchart: Process 2">
            <a:extLst>
              <a:ext uri="{FF2B5EF4-FFF2-40B4-BE49-F238E27FC236}">
                <a16:creationId xmlns:a16="http://schemas.microsoft.com/office/drawing/2014/main" id="{D385A78A-A9E5-984A-84EF-03798C159706}"/>
              </a:ext>
            </a:extLst>
          </p:cNvPr>
          <p:cNvSpPr/>
          <p:nvPr/>
        </p:nvSpPr>
        <p:spPr>
          <a:xfrm>
            <a:off x="2620148" y="1796132"/>
            <a:ext cx="2340000" cy="585000"/>
          </a:xfrm>
          <a:prstGeom prst="flowChart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latin typeface="Arial" panose="020B0604020202020204" pitchFamily="34" charset="0"/>
                <a:cs typeface="Arial" panose="020B0604020202020204" pitchFamily="34" charset="0"/>
              </a:rPr>
              <a:t>OBH1</a:t>
            </a:r>
          </a:p>
        </p:txBody>
      </p:sp>
      <p:sp>
        <p:nvSpPr>
          <p:cNvPr id="9" name="Flowchart: Process 47">
            <a:extLst>
              <a:ext uri="{FF2B5EF4-FFF2-40B4-BE49-F238E27FC236}">
                <a16:creationId xmlns:a16="http://schemas.microsoft.com/office/drawing/2014/main" id="{E3F94746-9894-DB4B-9275-DFCA2F55334B}"/>
              </a:ext>
            </a:extLst>
          </p:cNvPr>
          <p:cNvSpPr/>
          <p:nvPr/>
        </p:nvSpPr>
        <p:spPr>
          <a:xfrm>
            <a:off x="2620148" y="2776297"/>
            <a:ext cx="2340000" cy="585000"/>
          </a:xfrm>
          <a:prstGeom prst="flowChart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latin typeface="Arial" panose="020B0604020202020204" pitchFamily="34" charset="0"/>
                <a:cs typeface="Arial" panose="020B0604020202020204" pitchFamily="34" charset="0"/>
              </a:rPr>
              <a:t>OBH2</a:t>
            </a:r>
          </a:p>
        </p:txBody>
      </p:sp>
      <p:sp>
        <p:nvSpPr>
          <p:cNvPr id="10" name="Flowchart: Process 5">
            <a:extLst>
              <a:ext uri="{FF2B5EF4-FFF2-40B4-BE49-F238E27FC236}">
                <a16:creationId xmlns:a16="http://schemas.microsoft.com/office/drawing/2014/main" id="{1E1F1BDF-5DA5-5845-9903-08866F21C63B}"/>
              </a:ext>
            </a:extLst>
          </p:cNvPr>
          <p:cNvSpPr/>
          <p:nvPr/>
        </p:nvSpPr>
        <p:spPr>
          <a:xfrm>
            <a:off x="5003490" y="3437704"/>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Open</a:t>
            </a:r>
          </a:p>
        </p:txBody>
      </p:sp>
      <p:sp>
        <p:nvSpPr>
          <p:cNvPr id="11" name="Flowchart: Process 48">
            <a:extLst>
              <a:ext uri="{FF2B5EF4-FFF2-40B4-BE49-F238E27FC236}">
                <a16:creationId xmlns:a16="http://schemas.microsoft.com/office/drawing/2014/main" id="{5E681C53-316A-2A4C-8EEF-44D478CB545D}"/>
              </a:ext>
            </a:extLst>
          </p:cNvPr>
          <p:cNvSpPr/>
          <p:nvPr/>
        </p:nvSpPr>
        <p:spPr>
          <a:xfrm>
            <a:off x="5028838" y="1579018"/>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Open</a:t>
            </a:r>
          </a:p>
        </p:txBody>
      </p:sp>
      <p:sp>
        <p:nvSpPr>
          <p:cNvPr id="12" name="Flowchart: Process 49">
            <a:extLst>
              <a:ext uri="{FF2B5EF4-FFF2-40B4-BE49-F238E27FC236}">
                <a16:creationId xmlns:a16="http://schemas.microsoft.com/office/drawing/2014/main" id="{91951950-B4A1-5445-9E76-4D224871BC2F}"/>
              </a:ext>
            </a:extLst>
          </p:cNvPr>
          <p:cNvSpPr/>
          <p:nvPr/>
        </p:nvSpPr>
        <p:spPr>
          <a:xfrm>
            <a:off x="212641" y="3437704"/>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Open</a:t>
            </a:r>
          </a:p>
        </p:txBody>
      </p:sp>
      <p:sp>
        <p:nvSpPr>
          <p:cNvPr id="13" name="Flowchart: Process 50">
            <a:extLst>
              <a:ext uri="{FF2B5EF4-FFF2-40B4-BE49-F238E27FC236}">
                <a16:creationId xmlns:a16="http://schemas.microsoft.com/office/drawing/2014/main" id="{52DF763F-1F14-964C-BD0D-F6666F7E364C}"/>
              </a:ext>
            </a:extLst>
          </p:cNvPr>
          <p:cNvSpPr/>
          <p:nvPr/>
        </p:nvSpPr>
        <p:spPr>
          <a:xfrm>
            <a:off x="209450" y="1552027"/>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Open</a:t>
            </a:r>
          </a:p>
        </p:txBody>
      </p:sp>
      <p:sp>
        <p:nvSpPr>
          <p:cNvPr id="14" name="Flowchart: Process 51">
            <a:extLst>
              <a:ext uri="{FF2B5EF4-FFF2-40B4-BE49-F238E27FC236}">
                <a16:creationId xmlns:a16="http://schemas.microsoft.com/office/drawing/2014/main" id="{01077F11-D8D3-5D45-BACD-22321A461617}"/>
              </a:ext>
            </a:extLst>
          </p:cNvPr>
          <p:cNvSpPr/>
          <p:nvPr/>
        </p:nvSpPr>
        <p:spPr>
          <a:xfrm>
            <a:off x="212641" y="2432319"/>
            <a:ext cx="7119055" cy="292500"/>
          </a:xfrm>
          <a:prstGeom prst="flowChartProcess">
            <a:avLst/>
          </a:prstGeom>
          <a:solidFill>
            <a:srgbClr val="34FA55"/>
          </a:solidFill>
          <a:ln>
            <a:solidFill>
              <a:srgbClr val="34F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dirty="0">
                <a:latin typeface="Arial" panose="020B0604020202020204" pitchFamily="34" charset="0"/>
                <a:cs typeface="Arial" panose="020B0604020202020204" pitchFamily="34" charset="0"/>
              </a:rPr>
              <a:t>IST (on temporary supports)</a:t>
            </a:r>
          </a:p>
        </p:txBody>
      </p:sp>
      <p:sp>
        <p:nvSpPr>
          <p:cNvPr id="15" name="Flowchart: Process 53">
            <a:extLst>
              <a:ext uri="{FF2B5EF4-FFF2-40B4-BE49-F238E27FC236}">
                <a16:creationId xmlns:a16="http://schemas.microsoft.com/office/drawing/2014/main" id="{C8F90416-B6A6-4C41-B063-C5637ACA9B4D}"/>
              </a:ext>
            </a:extLst>
          </p:cNvPr>
          <p:cNvSpPr/>
          <p:nvPr/>
        </p:nvSpPr>
        <p:spPr>
          <a:xfrm>
            <a:off x="212641" y="1812355"/>
            <a:ext cx="2278088" cy="585000"/>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latin typeface="Arial" panose="020B0604020202020204" pitchFamily="34" charset="0"/>
                <a:cs typeface="Arial" panose="020B0604020202020204" pitchFamily="34" charset="0"/>
              </a:rPr>
              <a:t>EC</a:t>
            </a:r>
          </a:p>
        </p:txBody>
      </p:sp>
      <p:sp>
        <p:nvSpPr>
          <p:cNvPr id="16" name="Flowchart: Process 54">
            <a:extLst>
              <a:ext uri="{FF2B5EF4-FFF2-40B4-BE49-F238E27FC236}">
                <a16:creationId xmlns:a16="http://schemas.microsoft.com/office/drawing/2014/main" id="{F1F373F4-B087-6740-8EB3-3C505BF98B5C}"/>
              </a:ext>
            </a:extLst>
          </p:cNvPr>
          <p:cNvSpPr/>
          <p:nvPr/>
        </p:nvSpPr>
        <p:spPr>
          <a:xfrm>
            <a:off x="203796" y="2749764"/>
            <a:ext cx="2278088" cy="585000"/>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latin typeface="Arial" panose="020B0604020202020204" pitchFamily="34" charset="0"/>
                <a:cs typeface="Arial" panose="020B0604020202020204" pitchFamily="34" charset="0"/>
              </a:rPr>
              <a:t>EC</a:t>
            </a:r>
          </a:p>
        </p:txBody>
      </p:sp>
      <p:sp>
        <p:nvSpPr>
          <p:cNvPr id="18" name="Flowchart: Process 55">
            <a:extLst>
              <a:ext uri="{FF2B5EF4-FFF2-40B4-BE49-F238E27FC236}">
                <a16:creationId xmlns:a16="http://schemas.microsoft.com/office/drawing/2014/main" id="{A91FD5DE-93C2-9D47-80AB-900575A62A40}"/>
              </a:ext>
            </a:extLst>
          </p:cNvPr>
          <p:cNvSpPr/>
          <p:nvPr/>
        </p:nvSpPr>
        <p:spPr>
          <a:xfrm>
            <a:off x="5041816" y="1821535"/>
            <a:ext cx="2278088" cy="585000"/>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latin typeface="Arial" panose="020B0604020202020204" pitchFamily="34" charset="0"/>
                <a:cs typeface="Arial" panose="020B0604020202020204" pitchFamily="34" charset="0"/>
              </a:rPr>
              <a:t>EC</a:t>
            </a:r>
          </a:p>
        </p:txBody>
      </p:sp>
      <p:sp>
        <p:nvSpPr>
          <p:cNvPr id="19" name="Flowchart: Process 56">
            <a:extLst>
              <a:ext uri="{FF2B5EF4-FFF2-40B4-BE49-F238E27FC236}">
                <a16:creationId xmlns:a16="http://schemas.microsoft.com/office/drawing/2014/main" id="{97BC4BF3-E767-4E48-ACEA-9FF12AD47EE9}"/>
              </a:ext>
            </a:extLst>
          </p:cNvPr>
          <p:cNvSpPr/>
          <p:nvPr/>
        </p:nvSpPr>
        <p:spPr>
          <a:xfrm>
            <a:off x="5032971" y="2758944"/>
            <a:ext cx="2278088" cy="585000"/>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latin typeface="Arial" panose="020B0604020202020204" pitchFamily="34" charset="0"/>
                <a:cs typeface="Arial" panose="020B0604020202020204" pitchFamily="34" charset="0"/>
              </a:rPr>
              <a:t>EC</a:t>
            </a:r>
          </a:p>
        </p:txBody>
      </p:sp>
      <p:sp>
        <p:nvSpPr>
          <p:cNvPr id="20" name="Flowchart: Process 57">
            <a:extLst>
              <a:ext uri="{FF2B5EF4-FFF2-40B4-BE49-F238E27FC236}">
                <a16:creationId xmlns:a16="http://schemas.microsoft.com/office/drawing/2014/main" id="{A586E5DC-11D6-FF48-AFAF-8EC63B357668}"/>
              </a:ext>
            </a:extLst>
          </p:cNvPr>
          <p:cNvSpPr/>
          <p:nvPr/>
        </p:nvSpPr>
        <p:spPr>
          <a:xfrm>
            <a:off x="224435" y="2415257"/>
            <a:ext cx="7119055" cy="292500"/>
          </a:xfrm>
          <a:prstGeom prst="flowChartProcess">
            <a:avLst/>
          </a:prstGeom>
          <a:solidFill>
            <a:srgbClr val="34FA55"/>
          </a:solidFill>
          <a:ln>
            <a:solidFill>
              <a:srgbClr val="34F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dirty="0">
                <a:latin typeface="Arial" panose="020B0604020202020204" pitchFamily="34" charset="0"/>
                <a:cs typeface="Arial" panose="020B0604020202020204" pitchFamily="34" charset="0"/>
              </a:rPr>
              <a:t>IST (on Final supports)</a:t>
            </a:r>
          </a:p>
        </p:txBody>
      </p:sp>
      <p:sp>
        <p:nvSpPr>
          <p:cNvPr id="21" name="Flowchart: Process 58">
            <a:extLst>
              <a:ext uri="{FF2B5EF4-FFF2-40B4-BE49-F238E27FC236}">
                <a16:creationId xmlns:a16="http://schemas.microsoft.com/office/drawing/2014/main" id="{A37EA173-D918-2B4A-87C0-264DA88D0A9E}"/>
              </a:ext>
            </a:extLst>
          </p:cNvPr>
          <p:cNvSpPr/>
          <p:nvPr/>
        </p:nvSpPr>
        <p:spPr>
          <a:xfrm>
            <a:off x="4995829" y="3282032"/>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Closed</a:t>
            </a:r>
          </a:p>
        </p:txBody>
      </p:sp>
      <p:sp>
        <p:nvSpPr>
          <p:cNvPr id="22" name="Flowchart: Process 59">
            <a:extLst>
              <a:ext uri="{FF2B5EF4-FFF2-40B4-BE49-F238E27FC236}">
                <a16:creationId xmlns:a16="http://schemas.microsoft.com/office/drawing/2014/main" id="{A724D0A1-CA35-FC4E-BD25-A22D786C723F}"/>
              </a:ext>
            </a:extLst>
          </p:cNvPr>
          <p:cNvSpPr/>
          <p:nvPr/>
        </p:nvSpPr>
        <p:spPr>
          <a:xfrm>
            <a:off x="5028838" y="1734219"/>
            <a:ext cx="2349727" cy="140887"/>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Closed</a:t>
            </a:r>
          </a:p>
        </p:txBody>
      </p:sp>
      <p:sp>
        <p:nvSpPr>
          <p:cNvPr id="23" name="Flowchart: Process 60">
            <a:extLst>
              <a:ext uri="{FF2B5EF4-FFF2-40B4-BE49-F238E27FC236}">
                <a16:creationId xmlns:a16="http://schemas.microsoft.com/office/drawing/2014/main" id="{2521CC6D-C4D7-D64D-B853-434BB35DA71F}"/>
              </a:ext>
            </a:extLst>
          </p:cNvPr>
          <p:cNvSpPr/>
          <p:nvPr/>
        </p:nvSpPr>
        <p:spPr>
          <a:xfrm>
            <a:off x="212641" y="3282032"/>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Closed</a:t>
            </a:r>
          </a:p>
        </p:txBody>
      </p:sp>
      <p:sp>
        <p:nvSpPr>
          <p:cNvPr id="24" name="Flowchart: Process 61">
            <a:extLst>
              <a:ext uri="{FF2B5EF4-FFF2-40B4-BE49-F238E27FC236}">
                <a16:creationId xmlns:a16="http://schemas.microsoft.com/office/drawing/2014/main" id="{7C19546C-932E-EF41-A990-AFBE4F77F18D}"/>
              </a:ext>
            </a:extLst>
          </p:cNvPr>
          <p:cNvSpPr/>
          <p:nvPr/>
        </p:nvSpPr>
        <p:spPr>
          <a:xfrm>
            <a:off x="212641" y="1711794"/>
            <a:ext cx="2340000" cy="14625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Service Support Shell Closed</a:t>
            </a:r>
          </a:p>
        </p:txBody>
      </p:sp>
      <p:sp>
        <p:nvSpPr>
          <p:cNvPr id="4" name="Rectangle 3">
            <a:extLst>
              <a:ext uri="{FF2B5EF4-FFF2-40B4-BE49-F238E27FC236}">
                <a16:creationId xmlns:a16="http://schemas.microsoft.com/office/drawing/2014/main" id="{F5DAC375-C57C-4649-BAEB-413D179C8012}"/>
              </a:ext>
            </a:extLst>
          </p:cNvPr>
          <p:cNvSpPr/>
          <p:nvPr/>
        </p:nvSpPr>
        <p:spPr>
          <a:xfrm>
            <a:off x="334148" y="3792738"/>
            <a:ext cx="5245964" cy="1297791"/>
          </a:xfrm>
          <a:prstGeom prst="rect">
            <a:avLst/>
          </a:prstGeom>
        </p:spPr>
        <p:txBody>
          <a:bodyPr wrap="square">
            <a:spAutoFit/>
          </a:bodyPr>
          <a:lstStyle/>
          <a:p>
            <a:pPr marL="285750" indent="-285750">
              <a:spcBef>
                <a:spcPts val="500"/>
              </a:spcBef>
              <a:buFontTx/>
              <a:buChar char="-"/>
            </a:pPr>
            <a:r>
              <a:rPr lang="en-US" sz="1400" dirty="0">
                <a:solidFill>
                  <a:schemeClr val="tx1"/>
                </a:solidFill>
                <a:latin typeface="Arial" panose="020B0604020202020204" pitchFamily="34" charset="0"/>
                <a:cs typeface="Arial" panose="020B0604020202020204" pitchFamily="34" charset="0"/>
              </a:rPr>
              <a:t>OB Service support shells rest on endcaps</a:t>
            </a:r>
          </a:p>
          <a:p>
            <a:pPr marL="285750" indent="-285750">
              <a:spcBef>
                <a:spcPts val="500"/>
              </a:spcBef>
              <a:buFontTx/>
              <a:buChar char="-"/>
            </a:pPr>
            <a:r>
              <a:rPr lang="en-US" sz="1400" dirty="0">
                <a:solidFill>
                  <a:schemeClr val="tx1"/>
                </a:solidFill>
                <a:latin typeface="Arial" panose="020B0604020202020204" pitchFamily="34" charset="0"/>
                <a:cs typeface="Arial" panose="020B0604020202020204" pitchFamily="34" charset="0"/>
              </a:rPr>
              <a:t>Assembly of OB with type-1 services temporarily  opened to allow insertion of the two ECs from the ends</a:t>
            </a:r>
          </a:p>
          <a:p>
            <a:pPr marL="285750" indent="-285750">
              <a:spcBef>
                <a:spcPts val="500"/>
              </a:spcBef>
              <a:buFontTx/>
              <a:buChar char="-"/>
            </a:pPr>
            <a:r>
              <a:rPr lang="en-US" sz="1400" dirty="0">
                <a:solidFill>
                  <a:schemeClr val="tx1"/>
                </a:solidFill>
                <a:latin typeface="Arial" panose="020B0604020202020204" pitchFamily="34" charset="0"/>
                <a:cs typeface="Arial" panose="020B0604020202020204" pitchFamily="34" charset="0"/>
              </a:rPr>
              <a:t>Once the ECs are in the final position then the service support shells are moved inwards in radius</a:t>
            </a:r>
          </a:p>
        </p:txBody>
      </p:sp>
      <p:sp>
        <p:nvSpPr>
          <p:cNvPr id="6" name="Rectangle 5">
            <a:extLst>
              <a:ext uri="{FF2B5EF4-FFF2-40B4-BE49-F238E27FC236}">
                <a16:creationId xmlns:a16="http://schemas.microsoft.com/office/drawing/2014/main" id="{86EC7943-F360-154E-9CF3-D02D5D56A7BE}"/>
              </a:ext>
            </a:extLst>
          </p:cNvPr>
          <p:cNvSpPr/>
          <p:nvPr/>
        </p:nvSpPr>
        <p:spPr>
          <a:xfrm>
            <a:off x="671130" y="4950100"/>
            <a:ext cx="6672360" cy="895117"/>
          </a:xfrm>
          <a:prstGeom prst="rect">
            <a:avLst/>
          </a:prstGeom>
        </p:spPr>
        <p:txBody>
          <a:bodyPr wrap="square">
            <a:spAutoFit/>
          </a:bodyPr>
          <a:lstStyle/>
          <a:p>
            <a:pPr marL="285750" indent="-285750">
              <a:spcBef>
                <a:spcPts val="500"/>
              </a:spcBef>
              <a:buFontTx/>
              <a:buChar char="-"/>
            </a:pPr>
            <a:endParaRPr lang="en-US" sz="1600" dirty="0">
              <a:solidFill>
                <a:schemeClr val="tx1"/>
              </a:solidFill>
              <a:latin typeface="Arial" panose="020B0604020202020204" pitchFamily="34" charset="0"/>
              <a:cs typeface="Arial" panose="020B0604020202020204" pitchFamily="34" charset="0"/>
            </a:endParaRPr>
          </a:p>
          <a:p>
            <a:pPr>
              <a:spcBef>
                <a:spcPts val="500"/>
              </a:spcBef>
            </a:pPr>
            <a:r>
              <a:rPr lang="en-US" sz="1600" dirty="0">
                <a:solidFill>
                  <a:schemeClr val="tx1"/>
                </a:solidFill>
                <a:latin typeface="Arial" panose="020B0604020202020204" pitchFamily="34" charset="0"/>
                <a:cs typeface="Arial" panose="020B0604020202020204" pitchFamily="34" charset="0"/>
                <a:sym typeface="Wingdings" pitchFamily="2" charset="2"/>
              </a:rPr>
              <a:t> Further combined meeting of EC and OB teams to continue working on integration tooling, trolleys, interfaces etc.</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560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Integration </a:t>
            </a:r>
            <a:r>
              <a:rPr lang="de-CH" altLang="x-none" sz="2600" dirty="0" err="1">
                <a:latin typeface="Arial" charset="0"/>
              </a:rPr>
              <a:t>and</a:t>
            </a:r>
            <a:r>
              <a:rPr lang="de-CH" altLang="x-none" sz="2600" dirty="0">
                <a:latin typeface="Arial" charset="0"/>
              </a:rPr>
              <a:t> QC </a:t>
            </a:r>
            <a:r>
              <a:rPr lang="de-CH" altLang="x-none" sz="2600" dirty="0" err="1">
                <a:latin typeface="Arial" charset="0"/>
              </a:rPr>
              <a:t>areas</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16">
            <a:extLst>
              <a:ext uri="{FF2B5EF4-FFF2-40B4-BE49-F238E27FC236}">
                <a16:creationId xmlns:a16="http://schemas.microsoft.com/office/drawing/2014/main" id="{84755C1D-CDA9-C343-8441-7C5F73348A29}"/>
              </a:ext>
            </a:extLst>
          </p:cNvPr>
          <p:cNvSpPr txBox="1"/>
          <p:nvPr/>
        </p:nvSpPr>
        <p:spPr>
          <a:xfrm>
            <a:off x="102115" y="726063"/>
            <a:ext cx="8321160" cy="307777"/>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Insertion of Outer System in ITk  (01-02/2026). Move of equipment to position D</a:t>
            </a:r>
            <a:endParaRPr lang="en-US" sz="1400" dirty="0">
              <a:solidFill>
                <a:schemeClr val="tx1"/>
              </a:solidFill>
              <a:latin typeface="Arial" charset="0"/>
              <a:ea typeface="Arial" charset="0"/>
              <a:cs typeface="Arial" charset="0"/>
            </a:endParaRPr>
          </a:p>
        </p:txBody>
      </p:sp>
      <p:pic>
        <p:nvPicPr>
          <p:cNvPr id="6" name="Picture 5" descr="A screenshot of a cell phone&#10;&#10;Description automatically generated">
            <a:extLst>
              <a:ext uri="{FF2B5EF4-FFF2-40B4-BE49-F238E27FC236}">
                <a16:creationId xmlns:a16="http://schemas.microsoft.com/office/drawing/2014/main" id="{1D42F1E0-E9AF-3541-9AAE-59F08A2D836B}"/>
              </a:ext>
            </a:extLst>
          </p:cNvPr>
          <p:cNvPicPr>
            <a:picLocks noChangeAspect="1"/>
          </p:cNvPicPr>
          <p:nvPr/>
        </p:nvPicPr>
        <p:blipFill>
          <a:blip r:embed="rId4"/>
          <a:stretch>
            <a:fillRect/>
          </a:stretch>
        </p:blipFill>
        <p:spPr>
          <a:xfrm>
            <a:off x="522027" y="1153649"/>
            <a:ext cx="7812360" cy="5213976"/>
          </a:xfrm>
          <a:prstGeom prst="rect">
            <a:avLst/>
          </a:prstGeom>
        </p:spPr>
      </p:pic>
    </p:spTree>
    <p:extLst>
      <p:ext uri="{BB962C8B-B14F-4D97-AF65-F5344CB8AC3E}">
        <p14:creationId xmlns:p14="http://schemas.microsoft.com/office/powerpoint/2010/main" val="14317773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Equipment </a:t>
            </a:r>
            <a:r>
              <a:rPr lang="de-CH" altLang="x-none" sz="2600" dirty="0" err="1">
                <a:latin typeface="Arial" charset="0"/>
              </a:rPr>
              <a:t>for</a:t>
            </a:r>
            <a:r>
              <a:rPr lang="de-CH" altLang="x-none" sz="2600" dirty="0">
                <a:latin typeface="Arial" charset="0"/>
              </a:rPr>
              <a:t> </a:t>
            </a:r>
            <a:r>
              <a:rPr lang="de-CH" altLang="x-none" sz="2600" dirty="0" err="1">
                <a:latin typeface="Arial" charset="0"/>
              </a:rPr>
              <a:t>powering</a:t>
            </a:r>
            <a:r>
              <a:rPr lang="de-CH" altLang="x-none" sz="2600" dirty="0">
                <a:latin typeface="Arial" charset="0"/>
              </a:rPr>
              <a:t> </a:t>
            </a:r>
            <a:r>
              <a:rPr lang="de-CH" altLang="x-none" sz="2600" dirty="0" err="1">
                <a:latin typeface="Arial" charset="0"/>
              </a:rPr>
              <a:t>and</a:t>
            </a:r>
            <a:r>
              <a:rPr lang="de-CH" altLang="x-none" sz="2600" dirty="0">
                <a:latin typeface="Arial" charset="0"/>
              </a:rPr>
              <a:t> </a:t>
            </a:r>
            <a:r>
              <a:rPr lang="de-CH" altLang="x-none" sz="2600" dirty="0" err="1">
                <a:latin typeface="Arial" charset="0"/>
              </a:rPr>
              <a:t>readout</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sp>
        <p:nvSpPr>
          <p:cNvPr id="4" name="Rectangle 3"/>
          <p:cNvSpPr/>
          <p:nvPr/>
        </p:nvSpPr>
        <p:spPr>
          <a:xfrm>
            <a:off x="102115" y="728112"/>
            <a:ext cx="7638237" cy="3046988"/>
          </a:xfrm>
          <a:prstGeom prst="rect">
            <a:avLst/>
          </a:prstGeom>
        </p:spPr>
        <p:txBody>
          <a:bodyPr wrap="square">
            <a:spAutoFit/>
          </a:bodyPr>
          <a:lstStyle/>
          <a:p>
            <a:pPr marL="285750" lvl="1">
              <a:buFont typeface="Arial" panose="020B0604020202020204" pitchFamily="34" charset="0"/>
              <a:buChar char="•"/>
            </a:pPr>
            <a:r>
              <a:rPr lang="en-US" sz="1600" dirty="0">
                <a:solidFill>
                  <a:schemeClr val="tx1"/>
                </a:solidFill>
                <a:latin typeface="Arial" charset="0"/>
                <a:ea typeface="Arial" charset="0"/>
                <a:cs typeface="Arial" charset="0"/>
              </a:rPr>
              <a:t>Racks and electrical test equipment for powering for up to 4 PP1 connectors for the EC, about 18 SP-chains</a:t>
            </a: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r>
              <a:rPr lang="en-US" sz="1600" dirty="0">
                <a:solidFill>
                  <a:schemeClr val="tx1"/>
                </a:solidFill>
                <a:latin typeface="Arial" charset="0"/>
                <a:ea typeface="Arial" charset="0"/>
                <a:cs typeface="Arial" charset="0"/>
              </a:rPr>
              <a:t>Readout equipment for about 930 1Gbit uplinks to FELIX boards, 5 </a:t>
            </a:r>
            <a:r>
              <a:rPr lang="en-US" sz="1600" dirty="0" err="1">
                <a:solidFill>
                  <a:schemeClr val="tx1"/>
                </a:solidFill>
                <a:latin typeface="Arial" charset="0"/>
                <a:ea typeface="Arial" charset="0"/>
                <a:cs typeface="Arial" charset="0"/>
              </a:rPr>
              <a:t>Optoboxes</a:t>
            </a:r>
            <a:r>
              <a:rPr lang="en-US" sz="1600" dirty="0">
                <a:solidFill>
                  <a:schemeClr val="tx1"/>
                </a:solidFill>
                <a:latin typeface="Arial" charset="0"/>
                <a:ea typeface="Arial" charset="0"/>
                <a:cs typeface="Arial" charset="0"/>
              </a:rPr>
              <a:t>, 100 </a:t>
            </a:r>
            <a:r>
              <a:rPr lang="en-US" sz="1600" dirty="0" err="1">
                <a:solidFill>
                  <a:schemeClr val="tx1"/>
                </a:solidFill>
                <a:latin typeface="Arial" charset="0"/>
                <a:ea typeface="Arial" charset="0"/>
                <a:cs typeface="Arial" charset="0"/>
              </a:rPr>
              <a:t>fibres</a:t>
            </a: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r>
              <a:rPr lang="en-US" sz="1600" dirty="0">
                <a:solidFill>
                  <a:schemeClr val="tx1"/>
                </a:solidFill>
                <a:latin typeface="Arial" charset="0"/>
                <a:ea typeface="Arial" charset="0"/>
                <a:cs typeface="Arial" charset="0"/>
              </a:rPr>
              <a:t>Equipment foreseen to be first used in Frascati and Liverpool. Then moved with each EC to SR1 and installed there for testing</a:t>
            </a: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460244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Further </a:t>
            </a:r>
            <a:r>
              <a:rPr lang="de-CH" altLang="x-none" sz="2600" dirty="0" err="1">
                <a:latin typeface="Arial" charset="0"/>
              </a:rPr>
              <a:t>equipment</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sp>
        <p:nvSpPr>
          <p:cNvPr id="4" name="Rectangle 3"/>
          <p:cNvSpPr/>
          <p:nvPr/>
        </p:nvSpPr>
        <p:spPr>
          <a:xfrm>
            <a:off x="102115" y="757238"/>
            <a:ext cx="8761707" cy="4001095"/>
          </a:xfrm>
          <a:prstGeom prst="rect">
            <a:avLst/>
          </a:prstGeom>
        </p:spPr>
        <p:txBody>
          <a:bodyPr wrap="square">
            <a:spAutoFit/>
          </a:bodyPr>
          <a:lstStyle/>
          <a:p>
            <a:pPr marL="285750" indent="-285750">
              <a:buFont typeface="Arial" charset="0"/>
              <a:buChar char="•"/>
            </a:pPr>
            <a:r>
              <a:rPr lang="en-GB" sz="1600" b="1" dirty="0">
                <a:solidFill>
                  <a:schemeClr val="tx1"/>
                </a:solidFill>
                <a:latin typeface="Arial" charset="0"/>
                <a:ea typeface="Arial" charset="0"/>
                <a:cs typeface="Arial" charset="0"/>
              </a:rPr>
              <a:t>From pre-production: </a:t>
            </a:r>
            <a:r>
              <a:rPr lang="en-GB" sz="1600" dirty="0" err="1">
                <a:solidFill>
                  <a:schemeClr val="tx1"/>
                </a:solidFill>
                <a:latin typeface="Arial" charset="0"/>
                <a:ea typeface="Arial" charset="0"/>
                <a:cs typeface="Arial" charset="0"/>
              </a:rPr>
              <a:t>Optoboards</a:t>
            </a:r>
            <a:r>
              <a:rPr lang="en-GB" sz="1600" dirty="0">
                <a:solidFill>
                  <a:schemeClr val="tx1"/>
                </a:solidFill>
                <a:latin typeface="Arial" charset="0"/>
                <a:ea typeface="Arial" charset="0"/>
                <a:cs typeface="Arial" charset="0"/>
              </a:rPr>
              <a:t>, optical fibres?, type-2 cables, type-3 cables, type-4 cables, (PSUs), FELIX boards, FELIX PCs, DAQ/DCS FW/SW, PSUs, PP2, PP3, PP4, DCS Computers </a:t>
            </a:r>
          </a:p>
          <a:p>
            <a:pPr marL="285750" indent="-285750">
              <a:buFont typeface="Arial" charset="0"/>
              <a:buChar char="•"/>
            </a:pPr>
            <a:endParaRPr lang="en-GB" sz="1600" dirty="0">
              <a:solidFill>
                <a:schemeClr val="tx1"/>
              </a:solidFill>
              <a:latin typeface="Arial" charset="0"/>
              <a:ea typeface="Arial" charset="0"/>
              <a:cs typeface="Arial" charset="0"/>
              <a:sym typeface="Wingdings"/>
            </a:endParaRPr>
          </a:p>
          <a:p>
            <a:pPr marL="285750" indent="-285750">
              <a:buFont typeface="Arial" charset="0"/>
              <a:buChar char="•"/>
            </a:pPr>
            <a:r>
              <a:rPr lang="en-GB" sz="1600" b="1" dirty="0">
                <a:solidFill>
                  <a:schemeClr val="tx1"/>
                </a:solidFill>
                <a:latin typeface="Arial" charset="0"/>
                <a:ea typeface="Arial" charset="0"/>
                <a:cs typeface="Arial" charset="0"/>
                <a:sym typeface="Wingdings"/>
              </a:rPr>
              <a:t>Some components first used outside of SR1 and then installed there for final testing</a:t>
            </a:r>
          </a:p>
          <a:p>
            <a:pPr marL="285750" indent="-285750">
              <a:buFont typeface="Arial" charset="0"/>
              <a:buChar char="•"/>
            </a:pPr>
            <a:endParaRPr lang="en-GB" sz="1600" dirty="0">
              <a:solidFill>
                <a:schemeClr val="tx1"/>
              </a:solidFill>
              <a:latin typeface="Arial" charset="0"/>
              <a:ea typeface="Arial" charset="0"/>
              <a:cs typeface="Arial" charset="0"/>
              <a:sym typeface="Wingdings"/>
            </a:endParaRPr>
          </a:p>
          <a:p>
            <a:pPr marL="28575" indent="-285750">
              <a:buFont typeface="Arial" charset="0"/>
              <a:buChar char="•"/>
              <a:defRPr/>
            </a:pPr>
            <a:r>
              <a:rPr lang="en-GB" sz="1600" b="1" dirty="0">
                <a:solidFill>
                  <a:schemeClr val="tx1"/>
                </a:solidFill>
                <a:latin typeface="Arial" charset="0"/>
                <a:ea typeface="Arial" charset="0"/>
                <a:cs typeface="Arial" charset="0"/>
                <a:sym typeface="Wingdings"/>
              </a:rPr>
              <a:t>From Common:</a:t>
            </a:r>
          </a:p>
          <a:p>
            <a:pPr marL="771525" lvl="1">
              <a:buFont typeface="Arial" charset="0"/>
              <a:buChar char="•"/>
              <a:defRPr/>
            </a:pPr>
            <a:r>
              <a:rPr lang="en-GB" sz="1400" dirty="0">
                <a:solidFill>
                  <a:schemeClr val="tx1"/>
                </a:solidFill>
                <a:latin typeface="Arial" charset="0"/>
                <a:ea typeface="Arial" charset="0"/>
                <a:cs typeface="Arial" charset="0"/>
                <a:sym typeface="Wingdings"/>
              </a:rPr>
              <a:t>CO </a:t>
            </a:r>
            <a:r>
              <a:rPr lang="en-GB" sz="1400" baseline="-25000" dirty="0">
                <a:solidFill>
                  <a:schemeClr val="tx1"/>
                </a:solidFill>
                <a:latin typeface="Arial" charset="0"/>
                <a:ea typeface="Arial" charset="0"/>
                <a:cs typeface="Arial" charset="0"/>
                <a:sym typeface="Wingdings"/>
              </a:rPr>
              <a:t>2 </a:t>
            </a:r>
            <a:r>
              <a:rPr lang="en-GB" sz="1400" dirty="0">
                <a:solidFill>
                  <a:schemeClr val="tx1"/>
                </a:solidFill>
                <a:latin typeface="Arial" charset="0"/>
                <a:ea typeface="Arial" charset="0"/>
                <a:cs typeface="Arial" charset="0"/>
                <a:sym typeface="Wingdings"/>
              </a:rPr>
              <a:t>cooling plant, piping and </a:t>
            </a:r>
            <a:r>
              <a:rPr lang="en-GB" sz="1400" dirty="0" err="1">
                <a:solidFill>
                  <a:schemeClr val="tx1"/>
                </a:solidFill>
                <a:latin typeface="Arial" charset="0"/>
                <a:ea typeface="Arial" charset="0"/>
                <a:cs typeface="Arial" charset="0"/>
                <a:sym typeface="Wingdings"/>
              </a:rPr>
              <a:t>manifolding</a:t>
            </a:r>
            <a:endParaRPr lang="en-GB" sz="1400" dirty="0">
              <a:solidFill>
                <a:schemeClr val="tx1"/>
              </a:solidFill>
              <a:latin typeface="Arial" charset="0"/>
              <a:ea typeface="Arial" charset="0"/>
              <a:cs typeface="Arial" charset="0"/>
              <a:sym typeface="Wingdings"/>
            </a:endParaRPr>
          </a:p>
          <a:p>
            <a:pPr marL="771525" lvl="1">
              <a:buFont typeface="Arial" charset="0"/>
              <a:buChar char="•"/>
              <a:defRPr/>
            </a:pPr>
            <a:r>
              <a:rPr lang="en-US" sz="1400" dirty="0">
                <a:solidFill>
                  <a:schemeClr val="accent6">
                    <a:lumMod val="50000"/>
                  </a:schemeClr>
                </a:solidFill>
                <a:latin typeface="Arial" charset="0"/>
                <a:ea typeface="Arial" charset="0"/>
                <a:cs typeface="Arial" charset="0"/>
              </a:rPr>
              <a:t>Ground fault monitors</a:t>
            </a:r>
          </a:p>
          <a:p>
            <a:pPr marL="771525" lvl="1">
              <a:buFont typeface="Arial" charset="0"/>
              <a:buChar char="•"/>
              <a:defRPr/>
            </a:pPr>
            <a:r>
              <a:rPr lang="en-US" sz="1400" dirty="0">
                <a:solidFill>
                  <a:schemeClr val="accent6">
                    <a:lumMod val="50000"/>
                  </a:schemeClr>
                </a:solidFill>
                <a:latin typeface="Arial" charset="0"/>
                <a:ea typeface="Arial" charset="0"/>
                <a:cs typeface="Arial" charset="0"/>
              </a:rPr>
              <a:t>Leak tester for SR1: Cooling team suggest cheaper ones for each setup and more fancy one for common use</a:t>
            </a:r>
          </a:p>
          <a:p>
            <a:pPr marL="771525" lvl="1">
              <a:buFont typeface="Arial" charset="0"/>
              <a:buChar char="•"/>
              <a:defRPr/>
            </a:pPr>
            <a:r>
              <a:rPr lang="en-US" sz="1400" dirty="0">
                <a:solidFill>
                  <a:schemeClr val="accent6">
                    <a:lumMod val="50000"/>
                  </a:schemeClr>
                </a:solidFill>
                <a:latin typeface="Arial" charset="0"/>
                <a:ea typeface="Arial" charset="0"/>
                <a:cs typeface="Arial" charset="0"/>
              </a:rPr>
              <a:t>Welder: collect info if common welder in SR1 possible and shared use</a:t>
            </a:r>
          </a:p>
          <a:p>
            <a:pPr marL="771525" lvl="1">
              <a:buFont typeface="Arial" charset="0"/>
              <a:buChar char="•"/>
              <a:defRPr/>
            </a:pPr>
            <a:r>
              <a:rPr lang="en-GB" sz="1400" dirty="0">
                <a:solidFill>
                  <a:schemeClr val="accent6">
                    <a:lumMod val="50000"/>
                  </a:schemeClr>
                </a:solidFill>
                <a:latin typeface="Arial" charset="0"/>
                <a:ea typeface="Arial" charset="0"/>
                <a:cs typeface="Arial" charset="0"/>
              </a:rPr>
              <a:t>Dry-air units and dry-air at all</a:t>
            </a:r>
          </a:p>
          <a:p>
            <a:pPr marL="771525" lvl="1">
              <a:buFont typeface="Arial" charset="0"/>
              <a:buChar char="•"/>
              <a:defRPr/>
            </a:pPr>
            <a:r>
              <a:rPr lang="en-GB" sz="1400" dirty="0">
                <a:solidFill>
                  <a:schemeClr val="accent6">
                    <a:lumMod val="50000"/>
                  </a:schemeClr>
                </a:solidFill>
                <a:latin typeface="Arial" charset="0"/>
                <a:ea typeface="Arial" charset="0"/>
                <a:cs typeface="Arial" charset="0"/>
              </a:rPr>
              <a:t>Clean room: mats, coats, gloves, hairnets etc.</a:t>
            </a:r>
          </a:p>
          <a:p>
            <a:pPr marL="771525" lvl="1">
              <a:buFont typeface="Arial" charset="0"/>
              <a:buChar char="•"/>
              <a:defRPr/>
            </a:pPr>
            <a:r>
              <a:rPr lang="en-GB" sz="1400" dirty="0">
                <a:solidFill>
                  <a:schemeClr val="accent6">
                    <a:lumMod val="50000"/>
                  </a:schemeClr>
                </a:solidFill>
                <a:latin typeface="Arial" charset="0"/>
                <a:ea typeface="Arial" charset="0"/>
                <a:cs typeface="Arial" charset="0"/>
              </a:rPr>
              <a:t>Lab equipment: tools tape, tweezers, etc.</a:t>
            </a:r>
          </a:p>
          <a:p>
            <a:pPr marL="771525" lvl="1">
              <a:buFont typeface="Arial" charset="0"/>
              <a:buChar char="•"/>
              <a:defRPr/>
            </a:pPr>
            <a:r>
              <a:rPr lang="en-GB" sz="1400" dirty="0">
                <a:solidFill>
                  <a:schemeClr val="accent6">
                    <a:lumMod val="50000"/>
                  </a:schemeClr>
                </a:solidFill>
                <a:latin typeface="Arial" charset="0"/>
                <a:ea typeface="Arial" charset="0"/>
                <a:cs typeface="Arial" charset="0"/>
              </a:rPr>
              <a:t>ESD and safety equipment</a:t>
            </a:r>
          </a:p>
          <a:p>
            <a:pPr marL="28575" indent="-285750">
              <a:buFont typeface="Arial" charset="0"/>
              <a:buChar char="•"/>
              <a:defRPr/>
            </a:pPr>
            <a:endParaRPr lang="en-GB" sz="1600" b="1" dirty="0">
              <a:solidFill>
                <a:schemeClr val="tx1"/>
              </a:solidFill>
              <a:latin typeface="Arial" charset="0"/>
              <a:ea typeface="Arial" charset="0"/>
              <a:cs typeface="Arial" charset="0"/>
              <a:sym typeface="Wingdings"/>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281255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Some</a:t>
            </a:r>
            <a:r>
              <a:rPr lang="de-CH" altLang="x-none" sz="2600" dirty="0">
                <a:latin typeface="Arial" charset="0"/>
              </a:rPr>
              <a:t> </a:t>
            </a:r>
            <a:r>
              <a:rPr lang="de-CH" altLang="x-none" sz="2600" dirty="0" err="1">
                <a:latin typeface="Arial" charset="0"/>
              </a:rPr>
              <a:t>requirements</a:t>
            </a:r>
            <a:r>
              <a:rPr lang="de-CH" altLang="x-none" sz="2600" dirty="0">
                <a:latin typeface="Arial" charset="0"/>
              </a:rPr>
              <a:t> </a:t>
            </a:r>
            <a:r>
              <a:rPr lang="de-CH" altLang="x-none" sz="2600" dirty="0" err="1">
                <a:latin typeface="Arial" charset="0"/>
              </a:rPr>
              <a:t>from</a:t>
            </a:r>
            <a:r>
              <a:rPr lang="de-CH" altLang="x-none" sz="2600" dirty="0">
                <a:latin typeface="Arial" charset="0"/>
              </a:rPr>
              <a:t> Pixels </a:t>
            </a:r>
            <a:r>
              <a:rPr lang="de-CH" altLang="x-none" sz="2600" dirty="0" err="1">
                <a:latin typeface="Arial" charset="0"/>
              </a:rPr>
              <a:t>for</a:t>
            </a:r>
            <a:r>
              <a:rPr lang="de-CH" altLang="x-none" sz="2600" dirty="0">
                <a:latin typeface="Arial" charset="0"/>
              </a:rPr>
              <a:t> SR1 clean </a:t>
            </a:r>
            <a:r>
              <a:rPr lang="de-CH" altLang="x-none" sz="2600" dirty="0" err="1">
                <a:latin typeface="Arial" charset="0"/>
              </a:rPr>
              <a:t>room</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sp>
        <p:nvSpPr>
          <p:cNvPr id="4" name="Rectangle 3"/>
          <p:cNvSpPr/>
          <p:nvPr/>
        </p:nvSpPr>
        <p:spPr>
          <a:xfrm>
            <a:off x="102115" y="728112"/>
            <a:ext cx="9006389" cy="4770537"/>
          </a:xfrm>
          <a:prstGeom prst="rect">
            <a:avLst/>
          </a:prstGeom>
        </p:spPr>
        <p:txBody>
          <a:bodyPr wrap="square">
            <a:spAutoFit/>
          </a:bodyPr>
          <a:lstStyle/>
          <a:p>
            <a:pPr marL="285750" indent="-285750">
              <a:buFont typeface="Arial" charset="0"/>
              <a:buChar char="•"/>
            </a:pPr>
            <a:r>
              <a:rPr lang="de-CH" sz="1600" dirty="0">
                <a:solidFill>
                  <a:schemeClr val="tx1"/>
                </a:solidFill>
                <a:latin typeface="Arial" charset="0"/>
                <a:ea typeface="Arial" charset="0"/>
                <a:cs typeface="Arial" charset="0"/>
              </a:rPr>
              <a:t>Keep </a:t>
            </a:r>
            <a:r>
              <a:rPr lang="de-CH" sz="1600" dirty="0" err="1">
                <a:solidFill>
                  <a:schemeClr val="tx1"/>
                </a:solidFill>
                <a:latin typeface="Arial" charset="0"/>
                <a:ea typeface="Arial" charset="0"/>
                <a:cs typeface="Arial" charset="0"/>
              </a:rPr>
              <a:t>dewpoint</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of</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room</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below</a:t>
            </a:r>
            <a:r>
              <a:rPr lang="de-CH" sz="1600" dirty="0">
                <a:solidFill>
                  <a:schemeClr val="tx1"/>
                </a:solidFill>
                <a:latin typeface="Arial" charset="0"/>
                <a:ea typeface="Arial" charset="0"/>
                <a:cs typeface="Arial" charset="0"/>
              </a:rPr>
              <a:t> 16°C (</a:t>
            </a:r>
            <a:r>
              <a:rPr lang="de-CH" sz="1600" dirty="0" err="1">
                <a:solidFill>
                  <a:schemeClr val="tx1"/>
                </a:solidFill>
                <a:latin typeface="Arial" charset="0"/>
                <a:ea typeface="Arial" charset="0"/>
                <a:cs typeface="Arial" charset="0"/>
              </a:rPr>
              <a:t>measurements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during</a:t>
            </a:r>
            <a:r>
              <a:rPr lang="de-CH" sz="1600" dirty="0">
                <a:solidFill>
                  <a:schemeClr val="tx1"/>
                </a:solidFill>
                <a:latin typeface="Arial" charset="0"/>
                <a:ea typeface="Arial" charset="0"/>
                <a:cs typeface="Arial" charset="0"/>
              </a:rPr>
              <a:t> last </a:t>
            </a:r>
            <a:r>
              <a:rPr lang="de-CH" sz="1600" dirty="0" err="1">
                <a:solidFill>
                  <a:schemeClr val="tx1"/>
                </a:solidFill>
                <a:latin typeface="Arial" charset="0"/>
                <a:ea typeface="Arial" charset="0"/>
                <a:cs typeface="Arial" charset="0"/>
              </a:rPr>
              <a:t>months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showed</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values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of</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about</a:t>
            </a:r>
            <a:r>
              <a:rPr lang="de-CH" sz="1600" dirty="0">
                <a:solidFill>
                  <a:schemeClr val="tx1"/>
                </a:solidFill>
                <a:latin typeface="Arial" charset="0"/>
                <a:ea typeface="Arial" charset="0"/>
                <a:cs typeface="Arial" charset="0"/>
              </a:rPr>
              <a:t> 9°C)</a:t>
            </a:r>
          </a:p>
          <a:p>
            <a:pPr marL="285750" indent="-285750">
              <a:buFont typeface="Arial" charset="0"/>
              <a:buChar char="•"/>
            </a:pPr>
            <a:endParaRPr lang="de-CH" sz="1600" dirty="0">
              <a:solidFill>
                <a:schemeClr val="tx1"/>
              </a:solidFill>
              <a:latin typeface="Arial" charset="0"/>
              <a:ea typeface="Arial" charset="0"/>
              <a:cs typeface="Arial" charset="0"/>
            </a:endParaRPr>
          </a:p>
          <a:p>
            <a:pPr marL="285750" lvl="1">
              <a:buFont typeface="Arial" charset="0"/>
              <a:buChar char="•"/>
            </a:pPr>
            <a:r>
              <a:rPr lang="en-US" sz="1600" dirty="0">
                <a:solidFill>
                  <a:schemeClr val="tx1"/>
                </a:solidFill>
                <a:latin typeface="Arial" charset="0"/>
                <a:ea typeface="Arial" charset="0"/>
                <a:cs typeface="Arial" charset="0"/>
              </a:rPr>
              <a:t>Mono-phase cooling close to setups</a:t>
            </a:r>
          </a:p>
          <a:p>
            <a:pPr marL="285750" lvl="1">
              <a:buFont typeface="Arial" charset="0"/>
              <a:buChar char="•"/>
            </a:pPr>
            <a:endParaRPr lang="en-US" sz="1600" dirty="0">
              <a:solidFill>
                <a:schemeClr val="tx1"/>
              </a:solidFill>
              <a:latin typeface="Arial" charset="0"/>
              <a:ea typeface="Arial" charset="0"/>
              <a:cs typeface="Arial" charset="0"/>
            </a:endParaRPr>
          </a:p>
          <a:p>
            <a:pPr marL="285750" indent="-285750">
              <a:buFont typeface="Arial" panose="020B0604020202020204" pitchFamily="34" charset="0"/>
              <a:buChar char="•"/>
            </a:pPr>
            <a:r>
              <a:rPr lang="en-US" sz="1600" dirty="0">
                <a:solidFill>
                  <a:schemeClr val="tx1"/>
                </a:solidFill>
                <a:latin typeface="Arial" charset="0"/>
                <a:ea typeface="Arial" charset="0"/>
                <a:cs typeface="Arial" charset="0"/>
              </a:rPr>
              <a:t>ITk Pixel  requirements for the GPN in SR1 until 2027</a:t>
            </a:r>
          </a:p>
          <a:p>
            <a:pPr marL="1028700" lvl="1">
              <a:buFont typeface="Arial" panose="020B0604020202020204" pitchFamily="34" charset="0"/>
              <a:buChar char="•"/>
            </a:pPr>
            <a:r>
              <a:rPr lang="en-US" sz="1600" dirty="0">
                <a:solidFill>
                  <a:schemeClr val="tx1"/>
                </a:solidFill>
                <a:latin typeface="Arial" charset="0"/>
                <a:ea typeface="Arial" charset="0"/>
                <a:cs typeface="Arial" charset="0"/>
              </a:rPr>
              <a:t>40 portable workstations in parallel</a:t>
            </a:r>
          </a:p>
          <a:p>
            <a:pPr marL="1028700" lvl="1">
              <a:buFont typeface="Arial" panose="020B0604020202020204" pitchFamily="34" charset="0"/>
              <a:buChar char="•"/>
            </a:pPr>
            <a:r>
              <a:rPr lang="en-US" sz="1600" dirty="0">
                <a:solidFill>
                  <a:schemeClr val="tx1"/>
                </a:solidFill>
                <a:latin typeface="Arial" charset="0"/>
                <a:ea typeface="Arial" charset="0"/>
                <a:cs typeface="Arial" charset="0"/>
              </a:rPr>
              <a:t>10 fixed workstations in parallel</a:t>
            </a:r>
          </a:p>
          <a:p>
            <a:pPr marL="285750" indent="-285750">
              <a:buFont typeface="Arial" panose="020B0604020202020204" pitchFamily="34" charset="0"/>
              <a:buChar char="•"/>
            </a:pPr>
            <a:r>
              <a:rPr lang="en-US" sz="1600" dirty="0">
                <a:solidFill>
                  <a:schemeClr val="tx1"/>
                </a:solidFill>
                <a:latin typeface="Arial" charset="0"/>
                <a:ea typeface="Arial" charset="0"/>
                <a:cs typeface="Arial" charset="0"/>
              </a:rPr>
              <a:t>Proposal for the upgrade of the GPN in SR1</a:t>
            </a:r>
          </a:p>
          <a:p>
            <a:pPr marL="1028700" lvl="1">
              <a:buFont typeface="Arial" panose="020B0604020202020204" pitchFamily="34" charset="0"/>
              <a:buChar char="•"/>
            </a:pPr>
            <a:r>
              <a:rPr lang="en-US" sz="1600" dirty="0">
                <a:solidFill>
                  <a:schemeClr val="tx1"/>
                </a:solidFill>
                <a:latin typeface="Arial" charset="0"/>
                <a:ea typeface="Arial" charset="0"/>
                <a:cs typeface="Arial" charset="0"/>
              </a:rPr>
              <a:t>One new switch in the star point rack (CYNET03=SR1) connected to GPN back-bone</a:t>
            </a:r>
          </a:p>
          <a:p>
            <a:pPr marL="1028700" lvl="1">
              <a:buFont typeface="Arial" panose="020B0604020202020204" pitchFamily="34" charset="0"/>
              <a:buChar char="•"/>
            </a:pPr>
            <a:r>
              <a:rPr lang="en-US" sz="1600" dirty="0">
                <a:solidFill>
                  <a:schemeClr val="tx1"/>
                </a:solidFill>
                <a:latin typeface="Arial" charset="0"/>
                <a:ea typeface="Arial" charset="0"/>
                <a:cs typeface="Arial" charset="0"/>
              </a:rPr>
              <a:t>10 new 1Gb Ethernet sockets in the SR1</a:t>
            </a:r>
          </a:p>
          <a:p>
            <a:pPr marL="1028700" lvl="1">
              <a:buFont typeface="Arial" panose="020B0604020202020204" pitchFamily="34" charset="0"/>
              <a:buChar char="•"/>
            </a:pPr>
            <a:r>
              <a:rPr lang="en-US" sz="1600" dirty="0">
                <a:solidFill>
                  <a:schemeClr val="tx1"/>
                </a:solidFill>
                <a:latin typeface="Arial" charset="0"/>
                <a:ea typeface="Arial" charset="0"/>
                <a:cs typeface="Arial" charset="0"/>
              </a:rPr>
              <a:t>additionally for the data network</a:t>
            </a:r>
          </a:p>
          <a:p>
            <a:pPr marL="1028700" lvl="1">
              <a:buFont typeface="Arial" panose="020B0604020202020204" pitchFamily="34" charset="0"/>
              <a:buChar char="•"/>
            </a:pPr>
            <a:r>
              <a:rPr lang="en-US" sz="1600" dirty="0">
                <a:solidFill>
                  <a:schemeClr val="tx1"/>
                </a:solidFill>
                <a:latin typeface="Arial" charset="0"/>
                <a:ea typeface="Arial" charset="0"/>
                <a:cs typeface="Arial" charset="0"/>
              </a:rPr>
              <a:t>One new host to connect GPN and data network installed in the rack room</a:t>
            </a: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indent="-285750">
              <a:buFont typeface="Arial" panose="020B0604020202020204" pitchFamily="34"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720786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Summary</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sp>
        <p:nvSpPr>
          <p:cNvPr id="4" name="Rectangle 3"/>
          <p:cNvSpPr/>
          <p:nvPr/>
        </p:nvSpPr>
        <p:spPr>
          <a:xfrm>
            <a:off x="102115" y="728112"/>
            <a:ext cx="9006389" cy="3046988"/>
          </a:xfrm>
          <a:prstGeom prst="rect">
            <a:avLst/>
          </a:prstGeom>
        </p:spPr>
        <p:txBody>
          <a:bodyPr wrap="square">
            <a:spAutoFit/>
          </a:bodyPr>
          <a:lstStyle/>
          <a:p>
            <a:pPr marL="285750" indent="-285750">
              <a:buFont typeface="Arial" charset="0"/>
              <a:buChar char="•"/>
            </a:pPr>
            <a:r>
              <a:rPr lang="de-CH" sz="1600" dirty="0" err="1">
                <a:solidFill>
                  <a:schemeClr val="tx1"/>
                </a:solidFill>
                <a:latin typeface="Arial" charset="0"/>
                <a:ea typeface="Arial" charset="0"/>
                <a:cs typeface="Arial" charset="0"/>
              </a:rPr>
              <a:t>Planning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for</a:t>
            </a:r>
            <a:r>
              <a:rPr lang="de-CH" sz="1600" dirty="0">
                <a:solidFill>
                  <a:schemeClr val="tx1"/>
                </a:solidFill>
                <a:latin typeface="Arial" charset="0"/>
                <a:ea typeface="Arial" charset="0"/>
                <a:cs typeface="Arial" charset="0"/>
              </a:rPr>
              <a:t> SR1 </a:t>
            </a:r>
            <a:r>
              <a:rPr lang="de-CH" sz="1600" dirty="0" err="1">
                <a:solidFill>
                  <a:schemeClr val="tx1"/>
                </a:solidFill>
                <a:latin typeface="Arial" charset="0"/>
                <a:ea typeface="Arial" charset="0"/>
                <a:cs typeface="Arial" charset="0"/>
              </a:rPr>
              <a:t>advanced</a:t>
            </a: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r>
              <a:rPr lang="de-CH" sz="1600" dirty="0">
                <a:solidFill>
                  <a:schemeClr val="tx1"/>
                </a:solidFill>
                <a:latin typeface="Arial" charset="0"/>
                <a:ea typeface="Arial" charset="0"/>
                <a:cs typeface="Arial" charset="0"/>
              </a:rPr>
              <a:t>Sub-system </a:t>
            </a:r>
            <a:r>
              <a:rPr lang="de-CH" sz="1600" dirty="0" err="1">
                <a:solidFill>
                  <a:schemeClr val="tx1"/>
                </a:solidFill>
                <a:latin typeface="Arial" charset="0"/>
                <a:ea typeface="Arial" charset="0"/>
                <a:cs typeface="Arial" charset="0"/>
              </a:rPr>
              <a:t>teams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to</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prepared</a:t>
            </a:r>
            <a:r>
              <a:rPr lang="de-CH" sz="1600" dirty="0">
                <a:solidFill>
                  <a:schemeClr val="tx1"/>
                </a:solidFill>
                <a:latin typeface="Arial" charset="0"/>
                <a:ea typeface="Arial" charset="0"/>
                <a:cs typeface="Arial" charset="0"/>
              </a:rPr>
              <a:t> sub-system </a:t>
            </a:r>
            <a:r>
              <a:rPr lang="de-CH" sz="1600" dirty="0" err="1">
                <a:solidFill>
                  <a:schemeClr val="tx1"/>
                </a:solidFill>
                <a:latin typeface="Arial" charset="0"/>
                <a:ea typeface="Arial" charset="0"/>
                <a:cs typeface="Arial" charset="0"/>
              </a:rPr>
              <a:t>specific</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enclosures</a:t>
            </a: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r>
              <a:rPr lang="de-CH" sz="1600" dirty="0" err="1">
                <a:solidFill>
                  <a:schemeClr val="tx1"/>
                </a:solidFill>
                <a:latin typeface="Arial" charset="0"/>
                <a:ea typeface="Arial" charset="0"/>
                <a:cs typeface="Arial" charset="0"/>
              </a:rPr>
              <a:t>Document</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listing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requirements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for</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infrastructure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racks</a:t>
            </a:r>
            <a:r>
              <a:rPr lang="de-CH" sz="1600" dirty="0">
                <a:solidFill>
                  <a:schemeClr val="tx1"/>
                </a:solidFill>
                <a:latin typeface="Arial" charset="0"/>
                <a:ea typeface="Arial" charset="0"/>
                <a:cs typeface="Arial" charset="0"/>
              </a:rPr>
              <a:t>, power etc. in </a:t>
            </a:r>
            <a:r>
              <a:rPr lang="de-CH" sz="1600" dirty="0" err="1">
                <a:solidFill>
                  <a:schemeClr val="tx1"/>
                </a:solidFill>
                <a:latin typeface="Arial" charset="0"/>
                <a:ea typeface="Arial" charset="0"/>
                <a:cs typeface="Arial" charset="0"/>
              </a:rPr>
              <a:t>preparation</a:t>
            </a: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r>
              <a:rPr lang="de-CH" sz="1600" dirty="0">
                <a:solidFill>
                  <a:schemeClr val="tx1"/>
                </a:solidFill>
                <a:latin typeface="Arial" charset="0"/>
                <a:ea typeface="Arial" charset="0"/>
                <a:cs typeface="Arial" charset="0"/>
              </a:rPr>
              <a:t>Integration </a:t>
            </a:r>
            <a:r>
              <a:rPr lang="de-CH" sz="1600" dirty="0" err="1">
                <a:solidFill>
                  <a:schemeClr val="tx1"/>
                </a:solidFill>
                <a:latin typeface="Arial" charset="0"/>
                <a:ea typeface="Arial" charset="0"/>
                <a:cs typeface="Arial" charset="0"/>
              </a:rPr>
              <a:t>procedures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to</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be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defined</a:t>
            </a:r>
            <a:r>
              <a:rPr lang="de-CH" sz="1600" dirty="0">
                <a:solidFill>
                  <a:schemeClr val="tx1"/>
                </a:solidFill>
                <a:latin typeface="Arial" charset="0"/>
                <a:ea typeface="Arial" charset="0"/>
                <a:cs typeface="Arial" charset="0"/>
              </a:rPr>
              <a:t> in </a:t>
            </a:r>
            <a:r>
              <a:rPr lang="de-CH" sz="1600" dirty="0" err="1">
                <a:solidFill>
                  <a:schemeClr val="tx1"/>
                </a:solidFill>
                <a:latin typeface="Arial" charset="0"/>
                <a:ea typeface="Arial" charset="0"/>
                <a:cs typeface="Arial" charset="0"/>
              </a:rPr>
              <a:t>more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detail</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to</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prepare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for</a:t>
            </a:r>
            <a:r>
              <a:rPr lang="de-CH" sz="1600">
                <a:solidFill>
                  <a:schemeClr val="tx1"/>
                </a:solidFill>
                <a:latin typeface="Arial" charset="0"/>
                <a:ea typeface="Arial" charset="0"/>
                <a:cs typeface="Arial" charset="0"/>
              </a:rPr>
              <a:t> PDR</a:t>
            </a: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lvl="1">
              <a:buFont typeface="Arial" panose="020B0604020202020204" pitchFamily="34" charset="0"/>
              <a:buChar char="•"/>
            </a:pPr>
            <a:endParaRPr lang="en-US" sz="1600" dirty="0">
              <a:solidFill>
                <a:schemeClr val="tx1"/>
              </a:solidFill>
              <a:latin typeface="Arial" charset="0"/>
              <a:ea typeface="Arial" charset="0"/>
              <a:cs typeface="Arial" charset="0"/>
            </a:endParaRPr>
          </a:p>
          <a:p>
            <a:pPr marL="285750" indent="-285750">
              <a:buFont typeface="Arial" panose="020B0604020202020204" pitchFamily="34"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714622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SPARE</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653648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de-CH" altLang="x-none"/>
              <a:t>17.03.2020</a:t>
            </a:r>
            <a:endParaRPr lang="en-GB" altLang="x-none"/>
          </a:p>
        </p:txBody>
      </p:sp>
      <p:sp>
        <p:nvSpPr>
          <p:cNvPr id="3" name="Footer Placeholder 2"/>
          <p:cNvSpPr>
            <a:spLocks noGrp="1"/>
          </p:cNvSpPr>
          <p:nvPr>
            <p:ph type="ftr" idx="11"/>
          </p:nvPr>
        </p:nvSpPr>
        <p:spPr>
          <a:xfrm>
            <a:off x="0" y="6629400"/>
            <a:ext cx="9144000" cy="471488"/>
          </a:xfrm>
        </p:spPr>
        <p:txBody>
          <a:bodyPr/>
          <a:lstStyle/>
          <a:p>
            <a:r>
              <a:rPr lang="en-US" altLang="x-none"/>
              <a:t>Integration at SR1</a:t>
            </a:r>
            <a:endParaRPr lang="x-none" altLang="x-none"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Rectangle 3"/>
          <p:cNvSpPr/>
          <p:nvPr/>
        </p:nvSpPr>
        <p:spPr>
          <a:xfrm>
            <a:off x="82600" y="764704"/>
            <a:ext cx="1741060" cy="3539430"/>
          </a:xfrm>
          <a:prstGeom prst="rect">
            <a:avLst/>
          </a:prstGeom>
        </p:spPr>
        <p:txBody>
          <a:bodyPr wrap="square">
            <a:spAutoFit/>
          </a:bodyPr>
          <a:lstStyle/>
          <a:p>
            <a:pPr marL="285750" indent="-285750">
              <a:buFont typeface="Arial" charset="0"/>
              <a:buChar char="•"/>
            </a:pPr>
            <a:r>
              <a:rPr lang="en-US" sz="1600" dirty="0">
                <a:solidFill>
                  <a:schemeClr val="tx1"/>
                </a:solidFill>
                <a:latin typeface="Arial" charset="0"/>
                <a:ea typeface="Arial" charset="0"/>
                <a:cs typeface="Arial" charset="0"/>
              </a:rPr>
              <a:t>Space requests for different units by sub-systems contacts</a:t>
            </a:r>
          </a:p>
          <a:p>
            <a:pPr marL="285750" indent="-285750">
              <a:buFont typeface="Arial" charset="0"/>
              <a:buChar char="•"/>
            </a:pPr>
            <a:endParaRPr lang="en-US" sz="1600" dirty="0">
              <a:solidFill>
                <a:schemeClr val="tx1"/>
              </a:solidFill>
              <a:latin typeface="Arial" charset="0"/>
              <a:ea typeface="Arial" charset="0"/>
              <a:cs typeface="Arial" charset="0"/>
            </a:endParaRPr>
          </a:p>
          <a:p>
            <a:pPr marL="285750" indent="-285750">
              <a:buFont typeface="Arial" charset="0"/>
              <a:buChar char="•"/>
            </a:pPr>
            <a:r>
              <a:rPr lang="en-US" sz="1600" dirty="0">
                <a:solidFill>
                  <a:schemeClr val="tx1"/>
                </a:solidFill>
                <a:latin typeface="Arial" charset="0"/>
                <a:ea typeface="Arial" charset="0"/>
                <a:cs typeface="Arial" charset="0"/>
              </a:rPr>
              <a:t>Dates based on baseline schedule</a:t>
            </a:r>
          </a:p>
          <a:p>
            <a:pPr marL="285750" indent="-285750">
              <a:buFont typeface="Arial" charset="0"/>
              <a:buChar char="•"/>
            </a:pPr>
            <a:endParaRPr lang="en-US" sz="1600" dirty="0">
              <a:solidFill>
                <a:schemeClr val="tx1"/>
              </a:solidFill>
              <a:latin typeface="Arial" charset="0"/>
              <a:ea typeface="Arial" charset="0"/>
              <a:cs typeface="Arial" charset="0"/>
            </a:endParaRPr>
          </a:p>
          <a:p>
            <a:pPr marL="285750" indent="-285750">
              <a:buFont typeface="Arial" charset="0"/>
              <a:buChar char="•"/>
            </a:pPr>
            <a:r>
              <a:rPr lang="en-US" sz="1600" dirty="0">
                <a:solidFill>
                  <a:schemeClr val="tx1"/>
                </a:solidFill>
                <a:latin typeface="Arial" charset="0"/>
                <a:ea typeface="Arial" charset="0"/>
                <a:cs typeface="Arial" charset="0"/>
              </a:rPr>
              <a:t>Assumptions in spare slides </a:t>
            </a:r>
          </a:p>
        </p:txBody>
      </p:sp>
      <p:sp>
        <p:nvSpPr>
          <p:cNvPr id="5" name="TextBox 4"/>
          <p:cNvSpPr txBox="1"/>
          <p:nvPr/>
        </p:nvSpPr>
        <p:spPr>
          <a:xfrm>
            <a:off x="639097" y="-127819"/>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stretch>
            <a:fillRect/>
          </a:stretch>
        </p:blipFill>
        <p:spPr>
          <a:xfrm>
            <a:off x="1798309" y="36513"/>
            <a:ext cx="7294990" cy="6539815"/>
          </a:xfrm>
          <a:prstGeom prst="rect">
            <a:avLst/>
          </a:prstGeom>
        </p:spPr>
      </p:pic>
      <p:sp>
        <p:nvSpPr>
          <p:cNvPr id="10243" name="Rectangle 3"/>
          <p:cNvSpPr>
            <a:spLocks noChangeArrowheads="1"/>
          </p:cNvSpPr>
          <p:nvPr/>
        </p:nvSpPr>
        <p:spPr bwMode="auto">
          <a:xfrm>
            <a:off x="107950" y="36513"/>
            <a:ext cx="3431419" cy="584175"/>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pPr eaLnBrk="1" hangingPunct="1">
              <a:buClr>
                <a:srgbClr val="000000"/>
              </a:buClr>
              <a:buSzPct val="100000"/>
              <a:buFont typeface="Times New Roman" charset="0"/>
              <a:buNone/>
              <a:defRPr/>
            </a:pPr>
            <a:r>
              <a:rPr lang="en-GB" altLang="x-none" sz="2400" dirty="0">
                <a:latin typeface="Arial" charset="0"/>
              </a:rPr>
              <a:t>Input to space request</a:t>
            </a:r>
          </a:p>
        </p:txBody>
      </p:sp>
    </p:spTree>
    <p:extLst>
      <p:ext uri="{BB962C8B-B14F-4D97-AF65-F5344CB8AC3E}">
        <p14:creationId xmlns:p14="http://schemas.microsoft.com/office/powerpoint/2010/main" val="733111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Requirements</a:t>
            </a:r>
            <a:r>
              <a:rPr lang="de-CH" altLang="x-none" sz="2600" dirty="0">
                <a:latin typeface="Arial" charset="0"/>
              </a:rPr>
              <a:t> </a:t>
            </a:r>
            <a:r>
              <a:rPr lang="de-CH" altLang="x-none" sz="2600" dirty="0" err="1">
                <a:latin typeface="Arial" charset="0"/>
              </a:rPr>
              <a:t>from</a:t>
            </a:r>
            <a:r>
              <a:rPr lang="de-CH" altLang="x-none" sz="2600" dirty="0">
                <a:latin typeface="Arial" charset="0"/>
              </a:rPr>
              <a:t> Pixels </a:t>
            </a:r>
            <a:r>
              <a:rPr lang="de-CH" altLang="x-none" sz="2600" dirty="0" err="1">
                <a:latin typeface="Arial" charset="0"/>
              </a:rPr>
              <a:t>for</a:t>
            </a:r>
            <a:r>
              <a:rPr lang="de-CH" altLang="x-none" sz="2600" dirty="0">
                <a:latin typeface="Arial" charset="0"/>
              </a:rPr>
              <a:t> SR1 </a:t>
            </a:r>
            <a:r>
              <a:rPr lang="de-CH" altLang="x-none" sz="2600" dirty="0" err="1">
                <a:latin typeface="Arial" charset="0"/>
              </a:rPr>
              <a:t>rack</a:t>
            </a:r>
            <a:r>
              <a:rPr lang="de-CH" altLang="x-none" sz="2600" dirty="0">
                <a:latin typeface="Arial" charset="0"/>
              </a:rPr>
              <a:t> </a:t>
            </a:r>
            <a:r>
              <a:rPr lang="de-CH" altLang="x-none" sz="2600" dirty="0" err="1">
                <a:latin typeface="Arial" charset="0"/>
              </a:rPr>
              <a:t>room</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sp>
        <p:nvSpPr>
          <p:cNvPr id="4" name="Rectangle 3"/>
          <p:cNvSpPr/>
          <p:nvPr/>
        </p:nvSpPr>
        <p:spPr>
          <a:xfrm>
            <a:off x="102115" y="720725"/>
            <a:ext cx="9006389" cy="3662541"/>
          </a:xfrm>
          <a:prstGeom prst="rect">
            <a:avLst/>
          </a:prstGeom>
        </p:spPr>
        <p:txBody>
          <a:bodyPr wrap="square">
            <a:spAutoFit/>
          </a:bodyPr>
          <a:lstStyle/>
          <a:p>
            <a:pPr>
              <a:spcBef>
                <a:spcPts val="600"/>
              </a:spcBef>
            </a:pPr>
            <a:r>
              <a:rPr lang="en-US" sz="1600" dirty="0">
                <a:solidFill>
                  <a:schemeClr val="tx1"/>
                </a:solidFill>
                <a:latin typeface="Arial" charset="0"/>
                <a:ea typeface="Arial" charset="0"/>
                <a:cs typeface="Arial" charset="0"/>
              </a:rPr>
              <a:t>Readout: 7 racks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racks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need</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estimated</a:t>
            </a:r>
            <a:r>
              <a:rPr lang="de-CH" sz="1600" dirty="0">
                <a:solidFill>
                  <a:schemeClr val="tx1"/>
                </a:solidFill>
                <a:latin typeface="Arial" charset="0"/>
                <a:ea typeface="Arial" charset="0"/>
                <a:cs typeface="Arial" charset="0"/>
              </a:rPr>
              <a:t> power </a:t>
            </a:r>
            <a:r>
              <a:rPr lang="de-CH" sz="1600" dirty="0" err="1">
                <a:solidFill>
                  <a:schemeClr val="tx1"/>
                </a:solidFill>
                <a:latin typeface="Arial" charset="0"/>
                <a:ea typeface="Arial" charset="0"/>
                <a:cs typeface="Arial" charset="0"/>
              </a:rPr>
              <a:t>about</a:t>
            </a:r>
            <a:r>
              <a:rPr lang="de-CH" sz="1600" dirty="0">
                <a:solidFill>
                  <a:schemeClr val="tx1"/>
                </a:solidFill>
                <a:latin typeface="Arial" charset="0"/>
                <a:ea typeface="Arial" charset="0"/>
                <a:cs typeface="Arial" charset="0"/>
              </a:rPr>
              <a:t> 10 - 14.5 kW</a:t>
            </a:r>
          </a:p>
          <a:p>
            <a:pPr marL="1028700" lvl="1">
              <a:spcBef>
                <a:spcPts val="600"/>
              </a:spcBef>
              <a:buFont typeface="Arial" charset="0"/>
              <a:buChar char="•"/>
            </a:pPr>
            <a:r>
              <a:rPr lang="de-CH" sz="1600" dirty="0" err="1">
                <a:solidFill>
                  <a:schemeClr val="tx1"/>
                </a:solidFill>
                <a:latin typeface="Arial" charset="0"/>
                <a:ea typeface="Arial" charset="0"/>
                <a:cs typeface="Arial" charset="0"/>
              </a:rPr>
              <a:t>About</a:t>
            </a:r>
            <a:r>
              <a:rPr lang="de-CH" sz="1600" dirty="0">
                <a:solidFill>
                  <a:schemeClr val="tx1"/>
                </a:solidFill>
                <a:latin typeface="Arial" charset="0"/>
                <a:ea typeface="Arial" charset="0"/>
                <a:cs typeface="Arial" charset="0"/>
              </a:rPr>
              <a:t> 72 FELIX </a:t>
            </a:r>
            <a:r>
              <a:rPr lang="de-CH" sz="1600" dirty="0" err="1">
                <a:solidFill>
                  <a:schemeClr val="tx1"/>
                </a:solidFill>
                <a:latin typeface="Arial" charset="0"/>
                <a:ea typeface="Arial" charset="0"/>
                <a:cs typeface="Arial" charset="0"/>
              </a:rPr>
              <a:t>boards</a:t>
            </a:r>
            <a:r>
              <a:rPr lang="de-CH" sz="1600" dirty="0">
                <a:solidFill>
                  <a:schemeClr val="tx1"/>
                </a:solidFill>
                <a:latin typeface="Arial" charset="0"/>
                <a:ea typeface="Arial" charset="0"/>
                <a:cs typeface="Arial" charset="0"/>
              </a:rPr>
              <a:t> in 36 SWRODs </a:t>
            </a:r>
            <a:r>
              <a:rPr lang="de-CH" sz="1600" dirty="0" err="1">
                <a:solidFill>
                  <a:schemeClr val="tx1"/>
                </a:solidFill>
                <a:latin typeface="Arial" charset="0"/>
                <a:ea typeface="Arial" charset="0"/>
                <a:cs typeface="Arial" charset="0"/>
              </a:rPr>
              <a:t>and</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data</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handlers</a:t>
            </a:r>
            <a:endParaRPr lang="de-CH" sz="1600" dirty="0">
              <a:solidFill>
                <a:schemeClr val="tx1"/>
              </a:solidFill>
              <a:latin typeface="Arial" charset="0"/>
              <a:ea typeface="Arial" charset="0"/>
              <a:cs typeface="Arial" charset="0"/>
            </a:endParaRPr>
          </a:p>
          <a:p>
            <a:pPr marL="1028700" lvl="1">
              <a:spcBef>
                <a:spcPts val="600"/>
              </a:spcBef>
              <a:buFont typeface="Arial" charset="0"/>
              <a:buChar char="•"/>
            </a:pPr>
            <a:r>
              <a:rPr lang="de-CH" sz="1600" dirty="0">
                <a:solidFill>
                  <a:schemeClr val="tx1"/>
                </a:solidFill>
                <a:latin typeface="Arial" charset="0"/>
                <a:ea typeface="Arial" charset="0"/>
                <a:cs typeface="Arial" charset="0"/>
              </a:rPr>
              <a:t>O(30) </a:t>
            </a:r>
            <a:r>
              <a:rPr lang="de-CH" sz="1600" dirty="0" err="1">
                <a:solidFill>
                  <a:schemeClr val="tx1"/>
                </a:solidFill>
                <a:latin typeface="Arial" charset="0"/>
                <a:ea typeface="Arial" charset="0"/>
                <a:cs typeface="Arial" charset="0"/>
              </a:rPr>
              <a:t>Optoboxes</a:t>
            </a:r>
            <a:endParaRPr lang="de-CH" sz="1600" dirty="0">
              <a:solidFill>
                <a:schemeClr val="tx1"/>
              </a:solidFill>
              <a:latin typeface="Arial" charset="0"/>
              <a:ea typeface="Arial" charset="0"/>
              <a:cs typeface="Arial" charset="0"/>
            </a:endParaRPr>
          </a:p>
          <a:p>
            <a:pPr>
              <a:spcBef>
                <a:spcPts val="600"/>
              </a:spcBef>
            </a:pPr>
            <a:r>
              <a:rPr lang="en-US" sz="1600" dirty="0">
                <a:solidFill>
                  <a:schemeClr val="tx1"/>
                </a:solidFill>
                <a:latin typeface="Arial" charset="0"/>
                <a:ea typeface="Arial" charset="0"/>
                <a:cs typeface="Arial" charset="0"/>
              </a:rPr>
              <a:t>DCS units and DCS PCs: 3 racks (about 400 W in total)</a:t>
            </a:r>
          </a:p>
          <a:p>
            <a:pPr>
              <a:spcBef>
                <a:spcPts val="600"/>
              </a:spcBef>
            </a:pPr>
            <a:r>
              <a:rPr lang="en-US" sz="1600" dirty="0">
                <a:solidFill>
                  <a:schemeClr val="tx1"/>
                </a:solidFill>
                <a:latin typeface="Arial" charset="0"/>
                <a:ea typeface="Arial" charset="0"/>
                <a:cs typeface="Arial" charset="0"/>
              </a:rPr>
              <a:t>Power supplies: 7 racks  + eventually 1 rack for DCS PP3 crates</a:t>
            </a:r>
          </a:p>
          <a:p>
            <a:pPr marL="1085850" lvl="1" indent="-342900">
              <a:spcBef>
                <a:spcPts val="600"/>
              </a:spcBef>
              <a:buFont typeface="Arial" charset="0"/>
              <a:buChar char="•"/>
            </a:pPr>
            <a:r>
              <a:rPr lang="en-US" sz="1600" dirty="0">
                <a:solidFill>
                  <a:schemeClr val="tx1"/>
                </a:solidFill>
                <a:latin typeface="Arial" charset="0"/>
                <a:ea typeface="Arial" charset="0"/>
                <a:cs typeface="Arial" charset="0"/>
              </a:rPr>
              <a:t>LV PSUs: 3 racks with each about 20 kW (on average 10 kW). Mitigation of required power by mixing HV and LV power crates in one rack. Details to be checked (see discussion on power supplies in cavern). During testing in SR1 worst cases in power more likely to be required than in cavern</a:t>
            </a:r>
          </a:p>
          <a:p>
            <a:pPr marL="1085850" lvl="1" indent="-342900">
              <a:spcBef>
                <a:spcPts val="600"/>
              </a:spcBef>
              <a:buFont typeface="Arial" charset="0"/>
              <a:buChar char="•"/>
            </a:pPr>
            <a:r>
              <a:rPr lang="en-US" sz="1600" dirty="0">
                <a:solidFill>
                  <a:schemeClr val="tx1"/>
                </a:solidFill>
                <a:latin typeface="Arial" charset="0"/>
                <a:ea typeface="Arial" charset="0"/>
                <a:cs typeface="Arial" charset="0"/>
              </a:rPr>
              <a:t>HV PSUs: 1 rack 1.2 kW</a:t>
            </a:r>
          </a:p>
          <a:p>
            <a:pPr marL="1085850" lvl="1" indent="-342900">
              <a:spcBef>
                <a:spcPts val="600"/>
              </a:spcBef>
              <a:buFont typeface="Arial" charset="0"/>
              <a:buChar char="•"/>
            </a:pPr>
            <a:r>
              <a:rPr lang="en-US" sz="1600" dirty="0">
                <a:solidFill>
                  <a:schemeClr val="tx1"/>
                </a:solidFill>
                <a:latin typeface="Arial" charset="0"/>
                <a:ea typeface="Arial" charset="0"/>
                <a:cs typeface="Arial" charset="0"/>
              </a:rPr>
              <a:t>DCS PSUs: 1 rack 2.2 kW</a:t>
            </a:r>
          </a:p>
          <a:p>
            <a:pPr marL="1085850" lvl="1" indent="-342900">
              <a:spcBef>
                <a:spcPts val="600"/>
              </a:spcBef>
              <a:buFont typeface="Arial" charset="0"/>
              <a:buChar char="•"/>
            </a:pPr>
            <a:r>
              <a:rPr lang="en-US" sz="1600" dirty="0">
                <a:solidFill>
                  <a:schemeClr val="tx1"/>
                </a:solidFill>
                <a:latin typeface="Arial" charset="0"/>
                <a:ea typeface="Arial" charset="0"/>
                <a:cs typeface="Arial" charset="0"/>
              </a:rPr>
              <a:t>V_OPTO PSUs: 1 rack 1.2 kW</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Box 4"/>
          <p:cNvSpPr txBox="1"/>
          <p:nvPr/>
        </p:nvSpPr>
        <p:spPr>
          <a:xfrm>
            <a:off x="395536" y="5301208"/>
            <a:ext cx="5040560" cy="584775"/>
          </a:xfrm>
          <a:prstGeom prst="rect">
            <a:avLst/>
          </a:prstGeom>
          <a:noFill/>
        </p:spPr>
        <p:txBody>
          <a:bodyPr wrap="square" rtlCol="0">
            <a:spAutoFit/>
          </a:bodyPr>
          <a:lstStyle/>
          <a:p>
            <a:pPr marL="285750" indent="-285750">
              <a:buFont typeface="Wingdings" charset="2"/>
              <a:buChar char="à"/>
            </a:pPr>
            <a:r>
              <a:rPr lang="en-US" sz="1600" dirty="0">
                <a:solidFill>
                  <a:schemeClr val="tx1"/>
                </a:solidFill>
                <a:latin typeface="Arial" charset="0"/>
                <a:ea typeface="Arial" charset="0"/>
                <a:cs typeface="Arial" charset="0"/>
              </a:rPr>
              <a:t>17 racks</a:t>
            </a:r>
          </a:p>
          <a:p>
            <a:pPr marL="285750" indent="-285750">
              <a:buFont typeface="Wingdings" charset="2"/>
              <a:buChar char="à"/>
            </a:pPr>
            <a:r>
              <a:rPr lang="en-US" sz="1600" dirty="0">
                <a:solidFill>
                  <a:schemeClr val="tx1"/>
                </a:solidFill>
                <a:latin typeface="Arial" charset="0"/>
                <a:ea typeface="Arial" charset="0"/>
                <a:cs typeface="Arial" charset="0"/>
              </a:rPr>
              <a:t>O(50 - 80 kW) - power to be confirmed </a:t>
            </a:r>
          </a:p>
        </p:txBody>
      </p:sp>
    </p:spTree>
    <p:extLst>
      <p:ext uri="{BB962C8B-B14F-4D97-AF65-F5344CB8AC3E}">
        <p14:creationId xmlns:p14="http://schemas.microsoft.com/office/powerpoint/2010/main" val="14931670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From</a:t>
            </a:r>
            <a:r>
              <a:rPr lang="de-CH" altLang="x-none" sz="2600" dirty="0">
                <a:latin typeface="Arial" charset="0"/>
              </a:rPr>
              <a:t> Global </a:t>
            </a:r>
            <a:r>
              <a:rPr lang="de-CH" altLang="x-none" sz="2600" dirty="0" err="1">
                <a:latin typeface="Arial" charset="0"/>
              </a:rPr>
              <a:t>Mechanics</a:t>
            </a:r>
            <a:r>
              <a:rPr lang="de-CH" altLang="x-none" sz="2600" dirty="0">
                <a:latin typeface="Arial" charset="0"/>
              </a:rPr>
              <a:t> SPR Follow-</a:t>
            </a:r>
            <a:r>
              <a:rPr lang="de-CH" altLang="x-none" sz="2600" dirty="0" err="1">
                <a:latin typeface="Arial" charset="0"/>
              </a:rPr>
              <a:t>up</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 name="Content Placeholder 2"/>
          <p:cNvSpPr txBox="1">
            <a:spLocks/>
          </p:cNvSpPr>
          <p:nvPr/>
        </p:nvSpPr>
        <p:spPr>
          <a:xfrm>
            <a:off x="-4717032" y="360362"/>
            <a:ext cx="8099747" cy="2865773"/>
          </a:xfrm>
          <a:prstGeom prst="rect">
            <a:avLst/>
          </a:prstGeom>
        </p:spPr>
        <p:txBody>
          <a:bodyPr>
            <a:normAutofit/>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n-cs"/>
              </a:defRPr>
            </a:lvl1pPr>
            <a:lvl2pPr marL="742950" indent="-285750" algn="l" defTabSz="449263" rtl="0" eaLnBrk="0" fontAlgn="base" hangingPunct="0">
              <a:spcBef>
                <a:spcPct val="0"/>
              </a:spcBef>
              <a:spcAft>
                <a:spcPts val="1138"/>
              </a:spcAft>
              <a:buClr>
                <a:srgbClr val="000000"/>
              </a:buClr>
              <a:buSzPct val="100000"/>
              <a:buFont typeface="Times New Roman" charset="0"/>
              <a:defRPr sz="2800" kern="1200">
                <a:solidFill>
                  <a:srgbClr val="000000"/>
                </a:solidFill>
                <a:latin typeface="+mn-lt"/>
                <a:ea typeface="MS Gothic" charset="-128"/>
                <a:cs typeface="MS Gothic" charset="-128"/>
              </a:defRPr>
            </a:lvl2pPr>
            <a:lvl3pPr marL="1143000" indent="-228600" algn="l" defTabSz="449263" rtl="0" eaLnBrk="0" fontAlgn="base" hangingPunct="0">
              <a:spcBef>
                <a:spcPct val="0"/>
              </a:spcBef>
              <a:spcAft>
                <a:spcPts val="850"/>
              </a:spcAft>
              <a:buClr>
                <a:srgbClr val="000000"/>
              </a:buClr>
              <a:buSzPct val="100000"/>
              <a:buFont typeface="Times New Roman" charset="0"/>
              <a:defRPr sz="2400" kern="1200">
                <a:solidFill>
                  <a:srgbClr val="000000"/>
                </a:solidFill>
                <a:latin typeface="+mn-lt"/>
                <a:ea typeface="MS Gothic" charset="-128"/>
                <a:cs typeface="MS Gothic" charset="-128"/>
              </a:defRPr>
            </a:lvl3pPr>
            <a:lvl4pPr marL="1600200" indent="-228600" algn="l" defTabSz="449263" rtl="0" eaLnBrk="0" fontAlgn="base" hangingPunct="0">
              <a:spcBef>
                <a:spcPct val="0"/>
              </a:spcBef>
              <a:spcAft>
                <a:spcPts val="575"/>
              </a:spcAft>
              <a:buClr>
                <a:srgbClr val="000000"/>
              </a:buClr>
              <a:buSzPct val="100000"/>
              <a:buFont typeface="Times New Roman" charset="0"/>
              <a:defRPr sz="2000" kern="1200">
                <a:solidFill>
                  <a:srgbClr val="000000"/>
                </a:solidFill>
                <a:latin typeface="+mn-lt"/>
                <a:ea typeface="MS Gothic" charset="-128"/>
                <a:cs typeface="MS Gothic" charset="-128"/>
              </a:defRPr>
            </a:lvl4pPr>
            <a:lvl5pPr marL="2057400" indent="-228600" algn="l" defTabSz="449263" rtl="0" eaLnBrk="0" fontAlgn="base" hangingPunct="0">
              <a:spcBef>
                <a:spcPct val="0"/>
              </a:spcBef>
              <a:spcAft>
                <a:spcPts val="288"/>
              </a:spcAft>
              <a:buClr>
                <a:srgbClr val="000000"/>
              </a:buClr>
              <a:buSzPct val="100000"/>
              <a:buFont typeface="Times New Roman" charset="0"/>
              <a:defRPr sz="2000" kern="1200">
                <a:solidFill>
                  <a:srgbClr val="000000"/>
                </a:solidFill>
                <a:latin typeface="+mn-lt"/>
                <a:ea typeface="MS Gothic" charset="-128"/>
                <a:cs typeface="MS Gothic" charset="-128"/>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450"/>
              </a:spcAft>
              <a:buFont typeface="Arial"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spcBef>
                <a:spcPts val="0"/>
              </a:spcBef>
              <a:spcAft>
                <a:spcPts val="450"/>
              </a:spcAft>
              <a:buFont typeface="Arial"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spcBef>
                <a:spcPts val="0"/>
              </a:spcBef>
              <a:spcAft>
                <a:spcPts val="450"/>
              </a:spcAft>
              <a:buFont typeface="Arial" charset="0"/>
              <a:buChar char="•"/>
            </a:pPr>
            <a:endParaRPr lang="en-GB" sz="1600" dirty="0">
              <a:solidFill>
                <a:schemeClr val="tx1"/>
              </a:solidFill>
              <a:latin typeface="Arial" panose="020B0604020202020204" pitchFamily="34" charset="0"/>
              <a:cs typeface="Arial" panose="020B0604020202020204" pitchFamily="34" charset="0"/>
              <a:sym typeface="Wingdings"/>
            </a:endParaRPr>
          </a:p>
        </p:txBody>
      </p:sp>
      <p:sp>
        <p:nvSpPr>
          <p:cNvPr id="6" name="Rectangle 5"/>
          <p:cNvSpPr/>
          <p:nvPr/>
        </p:nvSpPr>
        <p:spPr>
          <a:xfrm>
            <a:off x="94821" y="503346"/>
            <a:ext cx="9049179" cy="6791603"/>
          </a:xfrm>
          <a:prstGeom prst="rect">
            <a:avLst/>
          </a:prstGeom>
        </p:spPr>
        <p:txBody>
          <a:bodyPr wrap="square">
            <a:spAutoFit/>
          </a:bodyPr>
          <a:lstStyle/>
          <a:p>
            <a:pPr marL="285750" indent="-285750">
              <a:spcBef>
                <a:spcPts val="0"/>
              </a:spcBef>
              <a:spcAft>
                <a:spcPts val="450"/>
              </a:spcAft>
              <a:buFont typeface="Arial" charset="0"/>
              <a:buChar char="•"/>
            </a:pPr>
            <a:r>
              <a:rPr lang="en-GB" sz="1600" dirty="0">
                <a:solidFill>
                  <a:schemeClr val="tx1"/>
                </a:solidFill>
                <a:latin typeface="Arial" charset="0"/>
                <a:ea typeface="Arial" charset="0"/>
                <a:cs typeface="Arial" charset="0"/>
              </a:rPr>
              <a:t>Indico link: </a:t>
            </a:r>
            <a:r>
              <a:rPr lang="en-GB" sz="1600" dirty="0">
                <a:solidFill>
                  <a:schemeClr val="tx1"/>
                </a:solidFill>
                <a:latin typeface="Arial" charset="0"/>
                <a:ea typeface="Arial" charset="0"/>
                <a:cs typeface="Arial" charset="0"/>
                <a:hlinkClick r:id="rId4"/>
              </a:rPr>
              <a:t>https://indico.cern.ch/event/885586/</a:t>
            </a:r>
            <a:endParaRPr lang="en-GB" sz="1600" dirty="0">
              <a:solidFill>
                <a:schemeClr val="tx1"/>
              </a:solidFill>
              <a:latin typeface="Arial" charset="0"/>
              <a:ea typeface="Arial" charset="0"/>
              <a:cs typeface="Arial" charset="0"/>
            </a:endParaRPr>
          </a:p>
          <a:p>
            <a:pPr marL="285750" indent="-285750">
              <a:spcBef>
                <a:spcPts val="0"/>
              </a:spcBef>
              <a:spcAft>
                <a:spcPts val="450"/>
              </a:spcAft>
              <a:buFont typeface="Arial" charset="0"/>
              <a:buChar char="•"/>
            </a:pPr>
            <a:r>
              <a:rPr lang="en-GB" sz="1600" dirty="0">
                <a:solidFill>
                  <a:schemeClr val="tx1"/>
                </a:solidFill>
                <a:latin typeface="Arial" charset="0"/>
                <a:ea typeface="Arial" charset="0"/>
                <a:cs typeface="Arial" charset="0"/>
              </a:rPr>
              <a:t>Chair: Christoph </a:t>
            </a:r>
            <a:r>
              <a:rPr lang="en-GB" sz="1600" dirty="0" err="1">
                <a:solidFill>
                  <a:schemeClr val="tx1"/>
                </a:solidFill>
                <a:latin typeface="Arial" charset="0"/>
                <a:ea typeface="Arial" charset="0"/>
                <a:cs typeface="Arial" charset="0"/>
              </a:rPr>
              <a:t>Amelung</a:t>
            </a:r>
            <a:endParaRPr lang="en-GB" sz="1600" dirty="0">
              <a:solidFill>
                <a:schemeClr val="tx1"/>
              </a:solidFill>
              <a:latin typeface="Arial" charset="0"/>
              <a:ea typeface="Arial" charset="0"/>
              <a:cs typeface="Arial" charset="0"/>
            </a:endParaRPr>
          </a:p>
          <a:p>
            <a:pPr marL="285750" indent="-285750">
              <a:spcBef>
                <a:spcPts val="0"/>
              </a:spcBef>
              <a:spcAft>
                <a:spcPts val="450"/>
              </a:spcAft>
              <a:buFont typeface="Arial" charset="0"/>
              <a:buChar char="•"/>
            </a:pPr>
            <a:r>
              <a:rPr lang="en-GB" sz="1600" dirty="0">
                <a:solidFill>
                  <a:schemeClr val="tx1"/>
                </a:solidFill>
                <a:latin typeface="Arial" charset="0"/>
                <a:ea typeface="Arial" charset="0"/>
                <a:cs typeface="Arial" charset="0"/>
              </a:rPr>
              <a:t>Two-parts in review</a:t>
            </a:r>
          </a:p>
          <a:p>
            <a:pPr marL="1085850" lvl="1" indent="-342900">
              <a:spcBef>
                <a:spcPts val="0"/>
              </a:spcBef>
              <a:spcAft>
                <a:spcPts val="450"/>
              </a:spcAft>
              <a:buFont typeface="+mj-lt"/>
              <a:buAutoNum type="arabicPeriod"/>
            </a:pPr>
            <a:r>
              <a:rPr lang="en-GB" sz="1600" dirty="0">
                <a:solidFill>
                  <a:schemeClr val="tx1"/>
                </a:solidFill>
                <a:latin typeface="Arial" charset="0"/>
                <a:ea typeface="Arial" charset="0"/>
                <a:cs typeface="Arial" charset="0"/>
              </a:rPr>
              <a:t>SPR talks </a:t>
            </a: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Arial" panose="020B0604020202020204" pitchFamily="34" charset="0"/>
              <a:buChar char="•"/>
            </a:pPr>
            <a:r>
              <a:rPr lang="en-GB" sz="1600" dirty="0">
                <a:solidFill>
                  <a:schemeClr val="tx1"/>
                </a:solidFill>
                <a:latin typeface="Arial" charset="0"/>
                <a:ea typeface="Arial" charset="0"/>
                <a:cs typeface="Arial" charset="0"/>
              </a:rPr>
              <a:t>No showstopper seen</a:t>
            </a:r>
          </a:p>
          <a:p>
            <a:pPr marL="1085850" lvl="1" indent="-342900">
              <a:spcBef>
                <a:spcPts val="0"/>
              </a:spcBef>
              <a:spcAft>
                <a:spcPts val="450"/>
              </a:spcAft>
              <a:buFont typeface="+mj-lt"/>
              <a:buAutoNum type="arabicPeriod"/>
            </a:pPr>
            <a:endParaRPr lang="en-GB" sz="1600" dirty="0">
              <a:solidFill>
                <a:schemeClr val="tx1"/>
              </a:solidFill>
              <a:latin typeface="Arial" charset="0"/>
              <a:ea typeface="Arial" charset="0"/>
              <a:cs typeface="Arial" charset="0"/>
            </a:endParaRPr>
          </a:p>
          <a:p>
            <a:pPr marL="1085850" lvl="1" indent="-342900">
              <a:spcBef>
                <a:spcPts val="0"/>
              </a:spcBef>
              <a:spcAft>
                <a:spcPts val="450"/>
              </a:spcAft>
              <a:buFont typeface="+mj-lt"/>
              <a:buAutoNum type="arabicPeriod" startAt="2"/>
            </a:pPr>
            <a:r>
              <a:rPr lang="en-GB" sz="1600" dirty="0">
                <a:solidFill>
                  <a:schemeClr val="tx1"/>
                </a:solidFill>
                <a:latin typeface="Arial" charset="0"/>
                <a:ea typeface="Arial" charset="0"/>
                <a:cs typeface="Arial" charset="0"/>
              </a:rPr>
              <a:t>Overview of status of global mechanics components and outlook on integration</a:t>
            </a:r>
          </a:p>
          <a:p>
            <a:pPr marL="1085850" lvl="1" indent="-342900">
              <a:spcBef>
                <a:spcPts val="0"/>
              </a:spcBef>
              <a:spcAft>
                <a:spcPts val="450"/>
              </a:spcAft>
              <a:buFont typeface="Arial" panose="020B0604020202020204" pitchFamily="34" charset="0"/>
              <a:buChar char="•"/>
            </a:pPr>
            <a:r>
              <a:rPr lang="en-GB" sz="1600" dirty="0">
                <a:solidFill>
                  <a:schemeClr val="tx1"/>
                </a:solidFill>
                <a:latin typeface="Arial" charset="0"/>
                <a:ea typeface="Arial" charset="0"/>
                <a:cs typeface="Arial" charset="0"/>
              </a:rPr>
              <a:t>Peter presented status of EC GM components</a:t>
            </a:r>
          </a:p>
          <a:p>
            <a:pPr marL="1085850" lvl="1" indent="-342900">
              <a:spcBef>
                <a:spcPts val="0"/>
              </a:spcBef>
              <a:spcAft>
                <a:spcPts val="450"/>
              </a:spcAft>
              <a:buFont typeface="Arial" panose="020B0604020202020204" pitchFamily="34" charset="0"/>
              <a:buChar char="•"/>
            </a:pPr>
            <a:r>
              <a:rPr lang="en-GB" sz="1600" dirty="0">
                <a:solidFill>
                  <a:schemeClr val="tx1"/>
                </a:solidFill>
                <a:latin typeface="Arial" charset="0"/>
                <a:ea typeface="Arial" charset="0"/>
                <a:cs typeface="Arial" charset="0"/>
              </a:rPr>
              <a:t>Status of integration</a:t>
            </a:r>
          </a:p>
          <a:p>
            <a:pPr marL="342900" indent="-342900">
              <a:spcBef>
                <a:spcPts val="0"/>
              </a:spcBef>
              <a:spcAft>
                <a:spcPts val="450"/>
              </a:spcAft>
              <a:buFont typeface="Arial" panose="020B0604020202020204" pitchFamily="34" charset="0"/>
              <a:buChar char="•"/>
            </a:pPr>
            <a:r>
              <a:rPr lang="en-GB" sz="1600" dirty="0">
                <a:solidFill>
                  <a:schemeClr val="tx1"/>
                </a:solidFill>
                <a:latin typeface="Arial" charset="0"/>
                <a:ea typeface="Arial" charset="0"/>
                <a:cs typeface="Arial" charset="0"/>
              </a:rPr>
              <a:t>Next step: Preparation for  PDR to be followed-up in Global Mechanics and Integration meetings </a:t>
            </a:r>
          </a:p>
          <a:p>
            <a:pPr lvl="1" indent="0">
              <a:spcBef>
                <a:spcPts val="0"/>
              </a:spcBef>
              <a:spcAft>
                <a:spcPts val="450"/>
              </a:spcAft>
            </a:pPr>
            <a:endParaRPr lang="en-GB" sz="1600" dirty="0">
              <a:solidFill>
                <a:schemeClr val="tx1"/>
              </a:solidFill>
              <a:latin typeface="Arial" charset="0"/>
              <a:ea typeface="Arial" charset="0"/>
              <a:cs typeface="Arial" charset="0"/>
            </a:endParaRPr>
          </a:p>
          <a:p>
            <a:pPr marL="285750" indent="-285750">
              <a:spcBef>
                <a:spcPts val="0"/>
              </a:spcBef>
              <a:spcAft>
                <a:spcPts val="450"/>
              </a:spcAft>
              <a:buFont typeface="Arial" charset="0"/>
              <a:buChar char="•"/>
            </a:pPr>
            <a:endParaRPr lang="en-GB" sz="1600" dirty="0">
              <a:solidFill>
                <a:schemeClr val="tx1"/>
              </a:solidFill>
              <a:latin typeface="Arial" charset="0"/>
              <a:ea typeface="Arial" charset="0"/>
              <a:cs typeface="Arial" charset="0"/>
            </a:endParaRPr>
          </a:p>
        </p:txBody>
      </p:sp>
      <p:pic>
        <p:nvPicPr>
          <p:cNvPr id="5" name="Picture 4" descr="A screenshot of a cell phone&#10;&#10;Description automatically generated">
            <a:extLst>
              <a:ext uri="{FF2B5EF4-FFF2-40B4-BE49-F238E27FC236}">
                <a16:creationId xmlns:a16="http://schemas.microsoft.com/office/drawing/2014/main" id="{7F586CEC-6A35-BD4F-92DB-21DFCCD2F740}"/>
              </a:ext>
            </a:extLst>
          </p:cNvPr>
          <p:cNvPicPr>
            <a:picLocks noChangeAspect="1"/>
          </p:cNvPicPr>
          <p:nvPr/>
        </p:nvPicPr>
        <p:blipFill>
          <a:blip r:embed="rId5"/>
          <a:stretch>
            <a:fillRect/>
          </a:stretch>
        </p:blipFill>
        <p:spPr>
          <a:xfrm>
            <a:off x="971600" y="1888042"/>
            <a:ext cx="5253867" cy="2676632"/>
          </a:xfrm>
          <a:prstGeom prst="rect">
            <a:avLst/>
          </a:prstGeom>
        </p:spPr>
      </p:pic>
    </p:spTree>
    <p:extLst>
      <p:ext uri="{BB962C8B-B14F-4D97-AF65-F5344CB8AC3E}">
        <p14:creationId xmlns:p14="http://schemas.microsoft.com/office/powerpoint/2010/main" val="145768784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Cooling</a:t>
            </a:r>
            <a:r>
              <a:rPr lang="de-CH" altLang="x-none" sz="2600" dirty="0">
                <a:latin typeface="Arial" charset="0"/>
              </a:rPr>
              <a:t> plant </a:t>
            </a:r>
            <a:r>
              <a:rPr lang="de-CH" altLang="x-none" sz="2600" dirty="0" err="1">
                <a:latin typeface="Arial" charset="0"/>
              </a:rPr>
              <a:t>temperatures</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 name="Content Placeholder 2"/>
          <p:cNvSpPr txBox="1">
            <a:spLocks/>
          </p:cNvSpPr>
          <p:nvPr/>
        </p:nvSpPr>
        <p:spPr>
          <a:xfrm>
            <a:off x="-4717032" y="360362"/>
            <a:ext cx="8099747" cy="2865773"/>
          </a:xfrm>
          <a:prstGeom prst="rect">
            <a:avLst/>
          </a:prstGeom>
        </p:spPr>
        <p:txBody>
          <a:bodyPr>
            <a:normAutofit/>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n-cs"/>
              </a:defRPr>
            </a:lvl1pPr>
            <a:lvl2pPr marL="742950" indent="-285750" algn="l" defTabSz="449263" rtl="0" eaLnBrk="0" fontAlgn="base" hangingPunct="0">
              <a:spcBef>
                <a:spcPct val="0"/>
              </a:spcBef>
              <a:spcAft>
                <a:spcPts val="1138"/>
              </a:spcAft>
              <a:buClr>
                <a:srgbClr val="000000"/>
              </a:buClr>
              <a:buSzPct val="100000"/>
              <a:buFont typeface="Times New Roman" charset="0"/>
              <a:defRPr sz="2800" kern="1200">
                <a:solidFill>
                  <a:srgbClr val="000000"/>
                </a:solidFill>
                <a:latin typeface="+mn-lt"/>
                <a:ea typeface="MS Gothic" charset="-128"/>
                <a:cs typeface="MS Gothic" charset="-128"/>
              </a:defRPr>
            </a:lvl2pPr>
            <a:lvl3pPr marL="1143000" indent="-228600" algn="l" defTabSz="449263" rtl="0" eaLnBrk="0" fontAlgn="base" hangingPunct="0">
              <a:spcBef>
                <a:spcPct val="0"/>
              </a:spcBef>
              <a:spcAft>
                <a:spcPts val="850"/>
              </a:spcAft>
              <a:buClr>
                <a:srgbClr val="000000"/>
              </a:buClr>
              <a:buSzPct val="100000"/>
              <a:buFont typeface="Times New Roman" charset="0"/>
              <a:defRPr sz="2400" kern="1200">
                <a:solidFill>
                  <a:srgbClr val="000000"/>
                </a:solidFill>
                <a:latin typeface="+mn-lt"/>
                <a:ea typeface="MS Gothic" charset="-128"/>
                <a:cs typeface="MS Gothic" charset="-128"/>
              </a:defRPr>
            </a:lvl3pPr>
            <a:lvl4pPr marL="1600200" indent="-228600" algn="l" defTabSz="449263" rtl="0" eaLnBrk="0" fontAlgn="base" hangingPunct="0">
              <a:spcBef>
                <a:spcPct val="0"/>
              </a:spcBef>
              <a:spcAft>
                <a:spcPts val="575"/>
              </a:spcAft>
              <a:buClr>
                <a:srgbClr val="000000"/>
              </a:buClr>
              <a:buSzPct val="100000"/>
              <a:buFont typeface="Times New Roman" charset="0"/>
              <a:defRPr sz="2000" kern="1200">
                <a:solidFill>
                  <a:srgbClr val="000000"/>
                </a:solidFill>
                <a:latin typeface="+mn-lt"/>
                <a:ea typeface="MS Gothic" charset="-128"/>
                <a:cs typeface="MS Gothic" charset="-128"/>
              </a:defRPr>
            </a:lvl4pPr>
            <a:lvl5pPr marL="2057400" indent="-228600" algn="l" defTabSz="449263" rtl="0" eaLnBrk="0" fontAlgn="base" hangingPunct="0">
              <a:spcBef>
                <a:spcPct val="0"/>
              </a:spcBef>
              <a:spcAft>
                <a:spcPts val="288"/>
              </a:spcAft>
              <a:buClr>
                <a:srgbClr val="000000"/>
              </a:buClr>
              <a:buSzPct val="100000"/>
              <a:buFont typeface="Times New Roman" charset="0"/>
              <a:defRPr sz="2000" kern="1200">
                <a:solidFill>
                  <a:srgbClr val="000000"/>
                </a:solidFill>
                <a:latin typeface="+mn-lt"/>
                <a:ea typeface="MS Gothic" charset="-128"/>
                <a:cs typeface="MS Gothic" charset="-128"/>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450"/>
              </a:spcAft>
              <a:buFont typeface="Arial"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spcBef>
                <a:spcPts val="0"/>
              </a:spcBef>
              <a:spcAft>
                <a:spcPts val="450"/>
              </a:spcAft>
              <a:buFont typeface="Arial"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spcBef>
                <a:spcPts val="0"/>
              </a:spcBef>
              <a:spcAft>
                <a:spcPts val="450"/>
              </a:spcAft>
              <a:buFont typeface="Arial" charset="0"/>
              <a:buChar char="•"/>
            </a:pPr>
            <a:endParaRPr lang="en-GB" sz="1600" dirty="0">
              <a:solidFill>
                <a:schemeClr val="tx1"/>
              </a:solidFill>
              <a:latin typeface="Arial" panose="020B0604020202020204" pitchFamily="34" charset="0"/>
              <a:cs typeface="Arial" panose="020B0604020202020204" pitchFamily="34" charset="0"/>
              <a:sym typeface="Wingdings"/>
            </a:endParaRPr>
          </a:p>
        </p:txBody>
      </p:sp>
      <p:pic>
        <p:nvPicPr>
          <p:cNvPr id="4" name="Picture 3"/>
          <p:cNvPicPr>
            <a:picLocks noChangeAspect="1"/>
          </p:cNvPicPr>
          <p:nvPr/>
        </p:nvPicPr>
        <p:blipFill>
          <a:blip r:embed="rId4"/>
          <a:stretch>
            <a:fillRect/>
          </a:stretch>
        </p:blipFill>
        <p:spPr>
          <a:xfrm>
            <a:off x="683568" y="770432"/>
            <a:ext cx="6404930" cy="4025956"/>
          </a:xfrm>
          <a:prstGeom prst="rect">
            <a:avLst/>
          </a:prstGeom>
        </p:spPr>
      </p:pic>
    </p:spTree>
    <p:extLst>
      <p:ext uri="{BB962C8B-B14F-4D97-AF65-F5344CB8AC3E}">
        <p14:creationId xmlns:p14="http://schemas.microsoft.com/office/powerpoint/2010/main" val="4565694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0"/>
            <a:ext cx="878453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a:latin typeface="Arial" charset="0"/>
              </a:rPr>
              <a:t>CO</a:t>
            </a:r>
            <a:r>
              <a:rPr lang="de-CH" altLang="x-none" sz="2600" baseline="-25000">
                <a:latin typeface="Arial" charset="0"/>
              </a:rPr>
              <a:t>2</a:t>
            </a:r>
            <a:r>
              <a:rPr lang="de-CH" altLang="x-none" sz="2600">
                <a:latin typeface="Arial" charset="0"/>
              </a:rPr>
              <a:t> plant</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sp>
        <p:nvSpPr>
          <p:cNvPr id="4" name="Rectangle 3"/>
          <p:cNvSpPr/>
          <p:nvPr/>
        </p:nvSpPr>
        <p:spPr>
          <a:xfrm>
            <a:off x="102115" y="728112"/>
            <a:ext cx="9006389" cy="2308324"/>
          </a:xfrm>
          <a:prstGeom prst="rect">
            <a:avLst/>
          </a:prstGeom>
        </p:spPr>
        <p:txBody>
          <a:bodyPr wrap="square">
            <a:spAutoFit/>
          </a:bodyPr>
          <a:lstStyle/>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r>
              <a:rPr lang="de-CH" sz="1600" dirty="0">
                <a:solidFill>
                  <a:schemeClr val="tx1"/>
                </a:solidFill>
                <a:latin typeface="Arial" charset="0"/>
                <a:ea typeface="Arial" charset="0"/>
                <a:cs typeface="Arial" charset="0"/>
              </a:rPr>
              <a:t>In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cavern</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system</a:t>
            </a:r>
            <a:r>
              <a:rPr lang="de-CH" sz="1600" dirty="0">
                <a:solidFill>
                  <a:schemeClr val="tx1"/>
                </a:solidFill>
                <a:latin typeface="Arial" charset="0"/>
                <a:ea typeface="Arial" charset="0"/>
                <a:cs typeface="Arial" charset="0"/>
              </a:rPr>
              <a:t> must </a:t>
            </a:r>
            <a:r>
              <a:rPr lang="de-CH" sz="1600" dirty="0" err="1">
                <a:solidFill>
                  <a:schemeClr val="tx1"/>
                </a:solidFill>
                <a:latin typeface="Arial" charset="0"/>
                <a:ea typeface="Arial" charset="0"/>
                <a:cs typeface="Arial" charset="0"/>
              </a:rPr>
              <a:t>guarantee</a:t>
            </a:r>
            <a:r>
              <a:rPr lang="de-CH" sz="1600" dirty="0">
                <a:solidFill>
                  <a:schemeClr val="tx1"/>
                </a:solidFill>
                <a:latin typeface="Arial" charset="0"/>
                <a:ea typeface="Arial" charset="0"/>
                <a:cs typeface="Arial" charset="0"/>
              </a:rPr>
              <a:t> a </a:t>
            </a:r>
            <a:r>
              <a:rPr lang="de-CH" sz="1600" dirty="0" err="1">
                <a:solidFill>
                  <a:schemeClr val="tx1"/>
                </a:solidFill>
                <a:latin typeface="Arial" charset="0"/>
                <a:ea typeface="Arial" charset="0"/>
                <a:cs typeface="Arial" charset="0"/>
              </a:rPr>
              <a:t>cooling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saturation</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temperature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of</a:t>
            </a:r>
            <a:r>
              <a:rPr lang="de-CH" sz="1600" dirty="0">
                <a:solidFill>
                  <a:schemeClr val="tx1"/>
                </a:solidFill>
                <a:latin typeface="Arial" charset="0"/>
                <a:ea typeface="Arial" charset="0"/>
                <a:cs typeface="Arial" charset="0"/>
              </a:rPr>
              <a:t> -40°C </a:t>
            </a:r>
            <a:r>
              <a:rPr lang="de-CH" sz="1600" dirty="0" err="1">
                <a:solidFill>
                  <a:schemeClr val="tx1"/>
                </a:solidFill>
                <a:latin typeface="Arial" charset="0"/>
                <a:ea typeface="Arial" charset="0"/>
                <a:cs typeface="Arial" charset="0"/>
              </a:rPr>
              <a:t>for</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pixel</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and</a:t>
            </a:r>
            <a:r>
              <a:rPr lang="de-CH" sz="1600" dirty="0">
                <a:solidFill>
                  <a:schemeClr val="tx1"/>
                </a:solidFill>
                <a:latin typeface="Arial" charset="0"/>
                <a:ea typeface="Arial" charset="0"/>
                <a:cs typeface="Arial" charset="0"/>
              </a:rPr>
              <a:t> -38°C </a:t>
            </a:r>
            <a:r>
              <a:rPr lang="de-CH" sz="1600" dirty="0" err="1">
                <a:solidFill>
                  <a:schemeClr val="tx1"/>
                </a:solidFill>
                <a:latin typeface="Arial" charset="0"/>
                <a:ea typeface="Arial" charset="0"/>
                <a:cs typeface="Arial" charset="0"/>
              </a:rPr>
              <a:t>for</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strips</a:t>
            </a:r>
            <a:r>
              <a:rPr lang="de-CH" sz="1600" dirty="0">
                <a:solidFill>
                  <a:schemeClr val="tx1"/>
                </a:solidFill>
                <a:latin typeface="Arial" charset="0"/>
                <a:ea typeface="Arial" charset="0"/>
                <a:cs typeface="Arial" charset="0"/>
              </a:rPr>
              <a:t>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level</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of</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concentric</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flex</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line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connection</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inside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splitter</a:t>
            </a:r>
            <a:r>
              <a:rPr lang="de-CH" sz="1600" dirty="0">
                <a:solidFill>
                  <a:schemeClr val="tx1"/>
                </a:solidFill>
                <a:latin typeface="Arial" charset="0"/>
                <a:ea typeface="Arial" charset="0"/>
                <a:cs typeface="Arial" charset="0"/>
              </a:rPr>
              <a:t> box. The </a:t>
            </a:r>
            <a:r>
              <a:rPr lang="de-CH" sz="1600" dirty="0" err="1">
                <a:solidFill>
                  <a:schemeClr val="tx1"/>
                </a:solidFill>
                <a:latin typeface="Arial" charset="0"/>
                <a:ea typeface="Arial" charset="0"/>
                <a:cs typeface="Arial" charset="0"/>
              </a:rPr>
              <a:t>gradients</a:t>
            </a:r>
            <a:r>
              <a:rPr lang="de-CH" sz="1600" dirty="0">
                <a:solidFill>
                  <a:schemeClr val="tx1"/>
                </a:solidFill>
                <a:latin typeface="Arial" charset="0"/>
                <a:ea typeface="Arial" charset="0"/>
                <a:cs typeface="Arial" charset="0"/>
              </a:rPr>
              <a:t> in </a:t>
            </a:r>
            <a:r>
              <a:rPr lang="de-CH" sz="1600" dirty="0" err="1">
                <a:solidFill>
                  <a:schemeClr val="tx1"/>
                </a:solidFill>
                <a:latin typeface="Arial" charset="0"/>
                <a:ea typeface="Arial" charset="0"/>
                <a:cs typeface="Arial" charset="0"/>
              </a:rPr>
              <a:t>saturation</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temperature</a:t>
            </a:r>
            <a:r>
              <a:rPr lang="de-CH" sz="1600" dirty="0">
                <a:solidFill>
                  <a:schemeClr val="tx1"/>
                </a:solidFill>
                <a:latin typeface="Arial" charset="0"/>
                <a:ea typeface="Arial" charset="0"/>
                <a:cs typeface="Arial" charset="0"/>
              </a:rPr>
              <a:t> (= </a:t>
            </a:r>
            <a:r>
              <a:rPr lang="de-CH" sz="1600" dirty="0" err="1">
                <a:solidFill>
                  <a:schemeClr val="tx1"/>
                </a:solidFill>
                <a:latin typeface="Arial" charset="0"/>
                <a:ea typeface="Arial" charset="0"/>
                <a:cs typeface="Arial" charset="0"/>
              </a:rPr>
              <a:t>pressure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drop</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from</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splitter</a:t>
            </a:r>
            <a:r>
              <a:rPr lang="de-CH" sz="1600" dirty="0">
                <a:solidFill>
                  <a:schemeClr val="tx1"/>
                </a:solidFill>
                <a:latin typeface="Arial" charset="0"/>
                <a:ea typeface="Arial" charset="0"/>
                <a:cs typeface="Arial" charset="0"/>
              </a:rPr>
              <a:t> box </a:t>
            </a:r>
            <a:r>
              <a:rPr lang="de-CH" sz="1600" dirty="0" err="1">
                <a:solidFill>
                  <a:schemeClr val="tx1"/>
                </a:solidFill>
                <a:latin typeface="Arial" charset="0"/>
                <a:ea typeface="Arial" charset="0"/>
                <a:cs typeface="Arial" charset="0"/>
              </a:rPr>
              <a:t>manifold</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or</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from</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manifolds</a:t>
            </a:r>
            <a:r>
              <a:rPr lang="de-CH" sz="1600" dirty="0">
                <a:solidFill>
                  <a:schemeClr val="tx1"/>
                </a:solidFill>
                <a:latin typeface="Arial" charset="0"/>
                <a:ea typeface="Arial" charset="0"/>
                <a:cs typeface="Arial" charset="0"/>
              </a:rPr>
              <a:t> at PP1 </a:t>
            </a:r>
            <a:r>
              <a:rPr lang="de-CH" sz="1600" dirty="0" err="1">
                <a:solidFill>
                  <a:schemeClr val="tx1"/>
                </a:solidFill>
                <a:latin typeface="Arial" charset="0"/>
                <a:ea typeface="Arial" charset="0"/>
                <a:cs typeface="Arial" charset="0"/>
              </a:rPr>
              <a:t>area</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for</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pixel</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outer</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system</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towards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plants</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are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responsibility</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of</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the</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cooling</a:t>
            </a:r>
            <a:r>
              <a:rPr lang="de-CH" sz="1600" dirty="0">
                <a:solidFill>
                  <a:schemeClr val="tx1"/>
                </a:solidFill>
                <a:latin typeface="Arial" charset="0"/>
                <a:ea typeface="Arial" charset="0"/>
                <a:cs typeface="Arial" charset="0"/>
              </a:rPr>
              <a:t> </a:t>
            </a:r>
            <a:r>
              <a:rPr lang="de-CH" sz="1600" dirty="0" err="1">
                <a:solidFill>
                  <a:schemeClr val="tx1"/>
                </a:solidFill>
                <a:latin typeface="Arial" charset="0"/>
                <a:ea typeface="Arial" charset="0"/>
                <a:cs typeface="Arial" charset="0"/>
              </a:rPr>
              <a:t>system</a:t>
            </a:r>
            <a:r>
              <a:rPr lang="de-CH" sz="1600" dirty="0">
                <a:solidFill>
                  <a:schemeClr val="tx1"/>
                </a:solidFill>
                <a:latin typeface="Arial" charset="0"/>
                <a:ea typeface="Arial" charset="0"/>
                <a:cs typeface="Arial" charset="0"/>
              </a:rPr>
              <a:t> design. </a:t>
            </a: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a:p>
            <a:pPr marL="285750" indent="-285750">
              <a:buFont typeface="Arial" charset="0"/>
              <a:buChar char="•"/>
            </a:pPr>
            <a:endParaRPr lang="de-CH" sz="1600" dirty="0">
              <a:solidFill>
                <a:schemeClr val="tx1"/>
              </a:solidFill>
              <a:latin typeface="Arial" charset="0"/>
              <a:ea typeface="Arial" charset="0"/>
              <a:cs typeface="Arial"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 name="Picture 5"/>
          <p:cNvPicPr>
            <a:picLocks noChangeAspect="1"/>
          </p:cNvPicPr>
          <p:nvPr/>
        </p:nvPicPr>
        <p:blipFill>
          <a:blip r:embed="rId4"/>
          <a:stretch>
            <a:fillRect/>
          </a:stretch>
        </p:blipFill>
        <p:spPr>
          <a:xfrm>
            <a:off x="267081" y="3787628"/>
            <a:ext cx="8676456" cy="2627535"/>
          </a:xfrm>
          <a:prstGeom prst="rect">
            <a:avLst/>
          </a:prstGeom>
        </p:spPr>
      </p:pic>
    </p:spTree>
    <p:extLst>
      <p:ext uri="{BB962C8B-B14F-4D97-AF65-F5344CB8AC3E}">
        <p14:creationId xmlns:p14="http://schemas.microsoft.com/office/powerpoint/2010/main" val="9913767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Pixel Setups in SR1 </a:t>
            </a:r>
            <a:r>
              <a:rPr lang="de-CH" altLang="x-none" sz="2600" dirty="0" err="1">
                <a:latin typeface="Arial" charset="0"/>
              </a:rPr>
              <a:t>during</a:t>
            </a:r>
            <a:r>
              <a:rPr lang="de-CH" altLang="x-none" sz="2600" dirty="0">
                <a:latin typeface="Arial" charset="0"/>
              </a:rPr>
              <a:t> </a:t>
            </a:r>
            <a:r>
              <a:rPr lang="de-CH" altLang="x-none" sz="2600" dirty="0" err="1">
                <a:latin typeface="Arial" charset="0"/>
              </a:rPr>
              <a:t>production</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extBox 6"/>
          <p:cNvSpPr txBox="1"/>
          <p:nvPr/>
        </p:nvSpPr>
        <p:spPr>
          <a:xfrm>
            <a:off x="138903" y="906631"/>
            <a:ext cx="8284371" cy="2800767"/>
          </a:xfrm>
          <a:prstGeom prst="rect">
            <a:avLst/>
          </a:prstGeom>
          <a:noFill/>
        </p:spPr>
        <p:txBody>
          <a:bodyPr wrap="square" rtlCol="0">
            <a:spAutoFit/>
          </a:bodyPr>
          <a:lstStyle/>
          <a:p>
            <a:pPr marL="342900" indent="-342900">
              <a:buFont typeface="Arial" charset="0"/>
              <a:buChar char="•"/>
            </a:pPr>
            <a:r>
              <a:rPr lang="en-US" sz="1600" dirty="0">
                <a:solidFill>
                  <a:schemeClr val="tx1"/>
                </a:solidFill>
                <a:latin typeface="Arial" panose="020B0604020202020204" pitchFamily="34" charset="0"/>
                <a:ea typeface="Arial" charset="0"/>
                <a:cs typeface="Arial" panose="020B0604020202020204" pitchFamily="34" charset="0"/>
              </a:rPr>
              <a:t>New document in EDMS: </a:t>
            </a:r>
            <a:r>
              <a:rPr lang="en-US" sz="1600" dirty="0">
                <a:solidFill>
                  <a:schemeClr val="tx1"/>
                </a:solidFill>
                <a:latin typeface="Arial" panose="020B0604020202020204" pitchFamily="34" charset="0"/>
                <a:cs typeface="Arial" panose="020B0604020202020204" pitchFamily="34" charset="0"/>
              </a:rPr>
              <a:t>ITk Workstation Layout of SR1 During Construction and Commissioning </a:t>
            </a:r>
          </a:p>
          <a:p>
            <a:pPr marL="342900" indent="-342900">
              <a:buFont typeface="Arial" charset="0"/>
              <a:buChar char="•"/>
            </a:pPr>
            <a:r>
              <a:rPr lang="en-GB" sz="1600" dirty="0">
                <a:hlinkClick r:id="rId4"/>
              </a:rPr>
              <a:t>https://edms.cern.ch/document/2324394/1</a:t>
            </a:r>
            <a:endParaRPr lang="en-GB" sz="1600" dirty="0"/>
          </a:p>
          <a:p>
            <a:endParaRPr lang="en-US" sz="1600" dirty="0">
              <a:solidFill>
                <a:schemeClr val="tx1"/>
              </a:solidFill>
              <a:latin typeface="Arial" panose="020B0604020202020204" pitchFamily="34" charset="0"/>
              <a:ea typeface="Arial" charset="0"/>
              <a:cs typeface="Arial" panose="020B0604020202020204" pitchFamily="34" charset="0"/>
            </a:endParaRPr>
          </a:p>
          <a:p>
            <a:r>
              <a:rPr lang="en-US" sz="1600" dirty="0">
                <a:solidFill>
                  <a:schemeClr val="tx1"/>
                </a:solidFill>
                <a:latin typeface="Arial" charset="0"/>
                <a:ea typeface="Arial" charset="0"/>
                <a:cs typeface="Arial" charset="0"/>
              </a:rPr>
              <a:t>Stations related to Outer Endcaps are:</a:t>
            </a:r>
          </a:p>
          <a:p>
            <a:pPr marL="342900" indent="-342900">
              <a:buFont typeface="Arial" charset="0"/>
              <a:buChar char="•"/>
            </a:pPr>
            <a:r>
              <a:rPr lang="en-US" sz="1600" dirty="0">
                <a:solidFill>
                  <a:schemeClr val="tx1"/>
                </a:solidFill>
                <a:latin typeface="Arial" charset="0"/>
                <a:ea typeface="Arial" charset="0"/>
                <a:cs typeface="Arial" charset="0"/>
              </a:rPr>
              <a:t>Outer Endcaps</a:t>
            </a:r>
          </a:p>
          <a:p>
            <a:pPr marL="1085850" lvl="1" indent="-342900">
              <a:buFont typeface="Arial" panose="020B0604020202020204" pitchFamily="34" charset="0"/>
              <a:buChar char="•"/>
            </a:pPr>
            <a:r>
              <a:rPr lang="en-US" sz="1600" dirty="0">
                <a:solidFill>
                  <a:schemeClr val="tx1"/>
                </a:solidFill>
                <a:latin typeface="Arial" charset="0"/>
                <a:ea typeface="Arial" charset="0"/>
                <a:cs typeface="Arial" charset="0"/>
              </a:rPr>
              <a:t>Reception test of endcaps</a:t>
            </a:r>
          </a:p>
          <a:p>
            <a:pPr marL="1085850" lvl="1" indent="-342900">
              <a:buFont typeface="Arial" panose="020B0604020202020204" pitchFamily="34" charset="0"/>
              <a:buChar char="•"/>
            </a:pPr>
            <a:r>
              <a:rPr lang="en-US" sz="1600" dirty="0">
                <a:solidFill>
                  <a:schemeClr val="tx1"/>
                </a:solidFill>
                <a:latin typeface="Arial" charset="0"/>
                <a:ea typeface="Arial" charset="0"/>
                <a:cs typeface="Arial" charset="0"/>
              </a:rPr>
              <a:t>Integration to Outer System</a:t>
            </a:r>
          </a:p>
          <a:p>
            <a:pPr marL="342900" indent="-342900">
              <a:buFont typeface="Arial" charset="0"/>
              <a:buChar char="•"/>
            </a:pPr>
            <a:r>
              <a:rPr lang="en-US" sz="1600" dirty="0">
                <a:solidFill>
                  <a:schemeClr val="tx1"/>
                </a:solidFill>
                <a:latin typeface="Arial" charset="0"/>
                <a:ea typeface="Arial" charset="0"/>
                <a:cs typeface="Arial" charset="0"/>
              </a:rPr>
              <a:t>Outer System</a:t>
            </a:r>
          </a:p>
          <a:p>
            <a:pPr marL="1085850" lvl="1" indent="-342900">
              <a:buFont typeface="Arial" panose="020B0604020202020204" pitchFamily="34" charset="0"/>
              <a:buChar char="•"/>
            </a:pPr>
            <a:r>
              <a:rPr lang="en-US" sz="1600" dirty="0">
                <a:solidFill>
                  <a:schemeClr val="tx1"/>
                </a:solidFill>
                <a:latin typeface="Arial" charset="0"/>
                <a:ea typeface="Arial" charset="0"/>
                <a:cs typeface="Arial" charset="0"/>
              </a:rPr>
              <a:t>Integration setup of Outer system</a:t>
            </a:r>
          </a:p>
          <a:p>
            <a:pPr marL="1085850" lvl="1" indent="-342900">
              <a:buFont typeface="Arial" panose="020B0604020202020204" pitchFamily="34" charset="0"/>
              <a:buChar char="•"/>
            </a:pPr>
            <a:r>
              <a:rPr lang="en-US" sz="1600" dirty="0">
                <a:solidFill>
                  <a:schemeClr val="tx1"/>
                </a:solidFill>
                <a:latin typeface="Arial" charset="0"/>
                <a:ea typeface="Arial" charset="0"/>
                <a:cs typeface="Arial" charset="0"/>
              </a:rPr>
              <a:t>QC test setup of Outer system</a:t>
            </a:r>
          </a:p>
        </p:txBody>
      </p:sp>
      <p:sp>
        <p:nvSpPr>
          <p:cNvPr id="8" name="TextBox 7"/>
          <p:cNvSpPr txBox="1"/>
          <p:nvPr/>
        </p:nvSpPr>
        <p:spPr>
          <a:xfrm>
            <a:off x="210208" y="3666510"/>
            <a:ext cx="8933792" cy="338554"/>
          </a:xfrm>
          <a:prstGeom prst="rect">
            <a:avLst/>
          </a:prstGeom>
          <a:noFill/>
        </p:spPr>
        <p:txBody>
          <a:bodyPr wrap="square" rtlCol="0">
            <a:spAutoFit/>
          </a:bodyPr>
          <a:lstStyle/>
          <a:p>
            <a:pPr marL="285750" indent="-285750">
              <a:buFont typeface="Arial" charset="0"/>
              <a:buChar char="•"/>
            </a:pPr>
            <a:r>
              <a:rPr lang="en-US" sz="1600" dirty="0">
                <a:solidFill>
                  <a:schemeClr val="tx1"/>
                </a:solidFill>
                <a:latin typeface="Arial" charset="0"/>
                <a:ea typeface="Arial" charset="0"/>
                <a:cs typeface="Arial" charset="0"/>
              </a:rPr>
              <a:t>Continuously system test in DAQ/DCS development bench</a:t>
            </a:r>
          </a:p>
        </p:txBody>
      </p:sp>
    </p:spTree>
    <p:extLst>
      <p:ext uri="{BB962C8B-B14F-4D97-AF65-F5344CB8AC3E}">
        <p14:creationId xmlns:p14="http://schemas.microsoft.com/office/powerpoint/2010/main" val="3610080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5848B87-3DF8-8D41-9A49-01C3E903F2CD}"/>
              </a:ext>
            </a:extLst>
          </p:cNvPr>
          <p:cNvPicPr>
            <a:picLocks noChangeAspect="1"/>
          </p:cNvPicPr>
          <p:nvPr/>
        </p:nvPicPr>
        <p:blipFill>
          <a:blip r:embed="rId3"/>
          <a:stretch>
            <a:fillRect/>
          </a:stretch>
        </p:blipFill>
        <p:spPr>
          <a:xfrm>
            <a:off x="788657" y="360362"/>
            <a:ext cx="7173516" cy="3820591"/>
          </a:xfrm>
          <a:prstGeom prst="rect">
            <a:avLst/>
          </a:prstGeom>
        </p:spPr>
      </p:pic>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Integration </a:t>
            </a:r>
            <a:r>
              <a:rPr lang="de-CH" altLang="x-none" sz="2600" dirty="0" err="1">
                <a:latin typeface="Arial" charset="0"/>
              </a:rPr>
              <a:t>and</a:t>
            </a:r>
            <a:r>
              <a:rPr lang="de-CH" altLang="x-none" sz="2600" dirty="0">
                <a:latin typeface="Arial" charset="0"/>
              </a:rPr>
              <a:t> QC </a:t>
            </a:r>
            <a:r>
              <a:rPr lang="de-CH" altLang="x-none" sz="2600" dirty="0" err="1">
                <a:latin typeface="Arial" charset="0"/>
              </a:rPr>
              <a:t>areas</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 name="TextBox 12"/>
          <p:cNvSpPr txBox="1"/>
          <p:nvPr/>
        </p:nvSpPr>
        <p:spPr>
          <a:xfrm>
            <a:off x="179512" y="4777407"/>
            <a:ext cx="4195903" cy="307777"/>
          </a:xfrm>
          <a:prstGeom prst="rect">
            <a:avLst/>
          </a:prstGeom>
          <a:noFill/>
        </p:spPr>
        <p:txBody>
          <a:bodyPr wrap="square" rtlCol="0">
            <a:spAutoFit/>
          </a:bodyPr>
          <a:lstStyle/>
          <a:p>
            <a:r>
              <a:rPr lang="en-US" sz="1400" dirty="0">
                <a:latin typeface="Arial" charset="0"/>
                <a:ea typeface="Arial" charset="0"/>
                <a:cs typeface="Arial" charset="0"/>
              </a:rPr>
              <a:t>Example mid 2024</a:t>
            </a:r>
          </a:p>
        </p:txBody>
      </p:sp>
      <p:sp>
        <p:nvSpPr>
          <p:cNvPr id="15" name="Rectangle 14"/>
          <p:cNvSpPr/>
          <p:nvPr/>
        </p:nvSpPr>
        <p:spPr>
          <a:xfrm>
            <a:off x="3896278" y="794551"/>
            <a:ext cx="572734" cy="369332"/>
          </a:xfrm>
          <a:prstGeom prst="rect">
            <a:avLst/>
          </a:prstGeom>
          <a:solidFill>
            <a:srgbClr val="FFC000"/>
          </a:solidFill>
        </p:spPr>
        <p:txBody>
          <a:bodyPr wrap="square">
            <a:spAutoFit/>
          </a:bodyPr>
          <a:lstStyle/>
          <a:p>
            <a:r>
              <a:rPr lang="en-US">
                <a:latin typeface="Arial" charset="0"/>
                <a:ea typeface="Arial" charset="0"/>
                <a:cs typeface="Arial" charset="0"/>
              </a:rPr>
              <a:t>A 1</a:t>
            </a:r>
            <a:endParaRPr lang="en-US" dirty="0">
              <a:latin typeface="Arial" charset="0"/>
              <a:ea typeface="Arial" charset="0"/>
              <a:cs typeface="Arial" charset="0"/>
            </a:endParaRPr>
          </a:p>
        </p:txBody>
      </p:sp>
      <p:sp>
        <p:nvSpPr>
          <p:cNvPr id="21" name="Rectangle 20"/>
          <p:cNvSpPr/>
          <p:nvPr/>
        </p:nvSpPr>
        <p:spPr>
          <a:xfrm>
            <a:off x="3463082" y="2331175"/>
            <a:ext cx="338554"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B</a:t>
            </a:r>
          </a:p>
        </p:txBody>
      </p:sp>
      <p:sp>
        <p:nvSpPr>
          <p:cNvPr id="22" name="Rectangle 21"/>
          <p:cNvSpPr/>
          <p:nvPr/>
        </p:nvSpPr>
        <p:spPr>
          <a:xfrm>
            <a:off x="5710820" y="2011145"/>
            <a:ext cx="543739"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C 1</a:t>
            </a:r>
          </a:p>
        </p:txBody>
      </p:sp>
      <p:sp>
        <p:nvSpPr>
          <p:cNvPr id="23" name="Rectangle 22"/>
          <p:cNvSpPr/>
          <p:nvPr/>
        </p:nvSpPr>
        <p:spPr>
          <a:xfrm>
            <a:off x="5334551" y="3421845"/>
            <a:ext cx="351378"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D</a:t>
            </a:r>
          </a:p>
        </p:txBody>
      </p:sp>
      <p:sp>
        <p:nvSpPr>
          <p:cNvPr id="24" name="Rectangle 23"/>
          <p:cNvSpPr/>
          <p:nvPr/>
        </p:nvSpPr>
        <p:spPr>
          <a:xfrm>
            <a:off x="5681673" y="2488507"/>
            <a:ext cx="543739"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C 2</a:t>
            </a:r>
          </a:p>
        </p:txBody>
      </p:sp>
      <p:sp>
        <p:nvSpPr>
          <p:cNvPr id="25" name="Rectangle 24"/>
          <p:cNvSpPr/>
          <p:nvPr/>
        </p:nvSpPr>
        <p:spPr>
          <a:xfrm>
            <a:off x="4572000" y="698385"/>
            <a:ext cx="572734" cy="369332"/>
          </a:xfrm>
          <a:prstGeom prst="rect">
            <a:avLst/>
          </a:prstGeom>
          <a:solidFill>
            <a:srgbClr val="FFC000"/>
          </a:solidFill>
        </p:spPr>
        <p:txBody>
          <a:bodyPr wrap="square">
            <a:spAutoFit/>
          </a:bodyPr>
          <a:lstStyle/>
          <a:p>
            <a:r>
              <a:rPr lang="en-US" dirty="0">
                <a:latin typeface="Arial" charset="0"/>
                <a:ea typeface="Arial" charset="0"/>
                <a:cs typeface="Arial" charset="0"/>
              </a:rPr>
              <a:t>A 2</a:t>
            </a:r>
          </a:p>
        </p:txBody>
      </p:sp>
      <p:sp>
        <p:nvSpPr>
          <p:cNvPr id="26" name="Rectangle 25"/>
          <p:cNvSpPr/>
          <p:nvPr/>
        </p:nvSpPr>
        <p:spPr>
          <a:xfrm>
            <a:off x="4428207" y="1295399"/>
            <a:ext cx="572734" cy="369332"/>
          </a:xfrm>
          <a:prstGeom prst="rect">
            <a:avLst/>
          </a:prstGeom>
          <a:solidFill>
            <a:srgbClr val="FFC000"/>
          </a:solidFill>
        </p:spPr>
        <p:txBody>
          <a:bodyPr wrap="square">
            <a:spAutoFit/>
          </a:bodyPr>
          <a:lstStyle/>
          <a:p>
            <a:r>
              <a:rPr lang="en-US" dirty="0">
                <a:latin typeface="Arial" charset="0"/>
                <a:ea typeface="Arial" charset="0"/>
                <a:cs typeface="Arial" charset="0"/>
              </a:rPr>
              <a:t>A 3</a:t>
            </a:r>
          </a:p>
        </p:txBody>
      </p:sp>
      <p:sp>
        <p:nvSpPr>
          <p:cNvPr id="12" name="TextBox 11"/>
          <p:cNvSpPr txBox="1"/>
          <p:nvPr/>
        </p:nvSpPr>
        <p:spPr>
          <a:xfrm>
            <a:off x="6150722" y="4304735"/>
            <a:ext cx="2013763" cy="523220"/>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Draft locations </a:t>
            </a:r>
            <a:r>
              <a:rPr lang="en-US" sz="1400" dirty="0">
                <a:solidFill>
                  <a:schemeClr val="tx1"/>
                </a:solidFill>
                <a:latin typeface="Arial" charset="0"/>
                <a:ea typeface="Arial" charset="0"/>
                <a:cs typeface="Arial" charset="0"/>
              </a:rPr>
              <a:t>for Pixel Integration</a:t>
            </a:r>
          </a:p>
        </p:txBody>
      </p:sp>
      <p:graphicFrame>
        <p:nvGraphicFramePr>
          <p:cNvPr id="4" name="Table 3"/>
          <p:cNvGraphicFramePr>
            <a:graphicFrameLocks noGrp="1"/>
          </p:cNvGraphicFramePr>
          <p:nvPr>
            <p:extLst>
              <p:ext uri="{D42A27DB-BD31-4B8C-83A1-F6EECF244321}">
                <p14:modId xmlns:p14="http://schemas.microsoft.com/office/powerpoint/2010/main" val="2770585217"/>
              </p:ext>
            </p:extLst>
          </p:nvPr>
        </p:nvGraphicFramePr>
        <p:xfrm>
          <a:off x="179511" y="4204454"/>
          <a:ext cx="5491027" cy="2316991"/>
        </p:xfrm>
        <a:graphic>
          <a:graphicData uri="http://schemas.openxmlformats.org/drawingml/2006/table">
            <a:tbl>
              <a:tblPr firstRow="1" bandRow="1">
                <a:tableStyleId>{5C22544A-7EE6-4342-B048-85BDC9FD1C3A}</a:tableStyleId>
              </a:tblPr>
              <a:tblGrid>
                <a:gridCol w="1427667">
                  <a:extLst>
                    <a:ext uri="{9D8B030D-6E8A-4147-A177-3AD203B41FA5}">
                      <a16:colId xmlns:a16="http://schemas.microsoft.com/office/drawing/2014/main" val="20000"/>
                    </a:ext>
                  </a:extLst>
                </a:gridCol>
                <a:gridCol w="4063360">
                  <a:extLst>
                    <a:ext uri="{9D8B030D-6E8A-4147-A177-3AD203B41FA5}">
                      <a16:colId xmlns:a16="http://schemas.microsoft.com/office/drawing/2014/main" val="20001"/>
                    </a:ext>
                  </a:extLst>
                </a:gridCol>
              </a:tblGrid>
              <a:tr h="488191">
                <a:tc>
                  <a:txBody>
                    <a:bodyPr/>
                    <a:lstStyle/>
                    <a:p>
                      <a:r>
                        <a:rPr lang="en-US" sz="1400" dirty="0">
                          <a:solidFill>
                            <a:sysClr val="windowText" lastClr="000000"/>
                          </a:solidFill>
                        </a:rPr>
                        <a:t>Location</a:t>
                      </a:r>
                    </a:p>
                  </a:txBody>
                  <a:tcPr/>
                </a:tc>
                <a:tc>
                  <a:txBody>
                    <a:bodyPr/>
                    <a:lstStyle/>
                    <a:p>
                      <a:r>
                        <a:rPr lang="en-US" sz="1400" dirty="0">
                          <a:solidFill>
                            <a:sysClr val="windowText" lastClr="000000"/>
                          </a:solidFill>
                        </a:rPr>
                        <a:t>Component</a:t>
                      </a:r>
                    </a:p>
                  </a:txBody>
                  <a:tcPr/>
                </a:tc>
                <a:extLst>
                  <a:ext uri="{0D108BD9-81ED-4DB2-BD59-A6C34878D82A}">
                    <a16:rowId xmlns:a16="http://schemas.microsoft.com/office/drawing/2014/main" val="10000"/>
                  </a:ext>
                </a:extLst>
              </a:tr>
              <a:tr h="287171">
                <a:tc>
                  <a:txBody>
                    <a:bodyPr/>
                    <a:lstStyle/>
                    <a:p>
                      <a:r>
                        <a:rPr lang="en-US" sz="1400" dirty="0">
                          <a:solidFill>
                            <a:sysClr val="windowText" lastClr="000000"/>
                          </a:solidFill>
                        </a:rPr>
                        <a:t>A1</a:t>
                      </a:r>
                    </a:p>
                  </a:txBody>
                  <a:tcPr/>
                </a:tc>
                <a:tc>
                  <a:txBody>
                    <a:bodyPr/>
                    <a:lstStyle/>
                    <a:p>
                      <a:pPr algn="ctr"/>
                      <a:r>
                        <a:rPr lang="en-US" sz="1400" dirty="0">
                          <a:solidFill>
                            <a:sysClr val="windowText" lastClr="000000"/>
                          </a:solidFill>
                        </a:rPr>
                        <a:t>Pixel</a:t>
                      </a:r>
                      <a:r>
                        <a:rPr lang="en-US" sz="1400" baseline="0" dirty="0">
                          <a:solidFill>
                            <a:sysClr val="windowText" lastClr="000000"/>
                          </a:solidFill>
                        </a:rPr>
                        <a:t> System test</a:t>
                      </a:r>
                      <a:endParaRPr lang="en-US" sz="1400" dirty="0">
                        <a:solidFill>
                          <a:sysClr val="windowText" lastClr="000000"/>
                        </a:solidFill>
                      </a:endParaRPr>
                    </a:p>
                  </a:txBody>
                  <a:tcPr/>
                </a:tc>
                <a:extLst>
                  <a:ext uri="{0D108BD9-81ED-4DB2-BD59-A6C34878D82A}">
                    <a16:rowId xmlns:a16="http://schemas.microsoft.com/office/drawing/2014/main" val="10001"/>
                  </a:ext>
                </a:extLst>
              </a:tr>
              <a:tr h="287171">
                <a:tc>
                  <a:txBody>
                    <a:bodyPr/>
                    <a:lstStyle/>
                    <a:p>
                      <a:r>
                        <a:rPr lang="en-US" sz="1400" dirty="0">
                          <a:solidFill>
                            <a:sysClr val="windowText" lastClr="000000"/>
                          </a:solidFill>
                        </a:rPr>
                        <a:t>A2, A3</a:t>
                      </a:r>
                    </a:p>
                  </a:txBody>
                  <a:tcPr/>
                </a:tc>
                <a:tc>
                  <a:txBody>
                    <a:bodyPr/>
                    <a:lstStyle/>
                    <a:p>
                      <a:pPr algn="ctr"/>
                      <a:r>
                        <a:rPr lang="en-US" sz="1400" dirty="0" err="1">
                          <a:solidFill>
                            <a:sysClr val="windowText" lastClr="000000"/>
                          </a:solidFill>
                        </a:rPr>
                        <a:t>Longeron</a:t>
                      </a:r>
                      <a:r>
                        <a:rPr lang="en-US" sz="1400" dirty="0">
                          <a:solidFill>
                            <a:sysClr val="windowText" lastClr="000000"/>
                          </a:solidFill>
                        </a:rPr>
                        <a:t> and inclined reception</a:t>
                      </a:r>
                    </a:p>
                  </a:txBody>
                  <a:tcPr/>
                </a:tc>
                <a:extLst>
                  <a:ext uri="{0D108BD9-81ED-4DB2-BD59-A6C34878D82A}">
                    <a16:rowId xmlns:a16="http://schemas.microsoft.com/office/drawing/2014/main" val="10002"/>
                  </a:ext>
                </a:extLst>
              </a:tr>
              <a:tr h="287171">
                <a:tc>
                  <a:txBody>
                    <a:bodyPr/>
                    <a:lstStyle/>
                    <a:p>
                      <a:r>
                        <a:rPr lang="en-US" sz="1400" dirty="0">
                          <a:solidFill>
                            <a:sysClr val="windowText" lastClr="000000"/>
                          </a:solidFill>
                        </a:rPr>
                        <a:t>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Outer Barrel Int.</a:t>
                      </a:r>
                      <a:r>
                        <a:rPr lang="en-US" sz="1400" baseline="0" dirty="0">
                          <a:solidFill>
                            <a:sysClr val="windowText" lastClr="000000"/>
                          </a:solidFill>
                        </a:rPr>
                        <a:t> &amp; QC</a:t>
                      </a:r>
                      <a:endParaRPr lang="en-US" sz="1400" dirty="0">
                        <a:solidFill>
                          <a:sysClr val="windowText" lastClr="000000"/>
                        </a:solidFill>
                      </a:endParaRPr>
                    </a:p>
                  </a:txBody>
                  <a:tcPr/>
                </a:tc>
                <a:extLst>
                  <a:ext uri="{0D108BD9-81ED-4DB2-BD59-A6C34878D82A}">
                    <a16:rowId xmlns:a16="http://schemas.microsoft.com/office/drawing/2014/main" val="10003"/>
                  </a:ext>
                </a:extLst>
              </a:tr>
              <a:tr h="287171">
                <a:tc>
                  <a:txBody>
                    <a:bodyPr/>
                    <a:lstStyle/>
                    <a:p>
                      <a:r>
                        <a:rPr lang="en-US" sz="1400" dirty="0">
                          <a:solidFill>
                            <a:sysClr val="windowText" lastClr="000000"/>
                          </a:solidFill>
                        </a:rPr>
                        <a:t>C1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Endcap reception</a:t>
                      </a:r>
                    </a:p>
                  </a:txBody>
                  <a:tcPr/>
                </a:tc>
                <a:extLst>
                  <a:ext uri="{0D108BD9-81ED-4DB2-BD59-A6C34878D82A}">
                    <a16:rowId xmlns:a16="http://schemas.microsoft.com/office/drawing/2014/main" val="10004"/>
                  </a:ext>
                </a:extLst>
              </a:tr>
              <a:tr h="287171">
                <a:tc>
                  <a:txBody>
                    <a:bodyPr/>
                    <a:lstStyle/>
                    <a:p>
                      <a:r>
                        <a:rPr lang="en-US" sz="1400" dirty="0">
                          <a:solidFill>
                            <a:sysClr val="windowText" lastClr="000000"/>
                          </a:solidFill>
                        </a:rPr>
                        <a:t>C2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Inner System Int.</a:t>
                      </a:r>
                      <a:r>
                        <a:rPr lang="en-US" sz="1400" baseline="0" dirty="0">
                          <a:solidFill>
                            <a:sysClr val="windowText" lastClr="000000"/>
                          </a:solidFill>
                        </a:rPr>
                        <a:t> &amp; QC</a:t>
                      </a:r>
                      <a:endParaRPr lang="en-US" sz="1400" dirty="0">
                        <a:solidFill>
                          <a:sysClr val="windowText" lastClr="000000"/>
                        </a:solidFill>
                      </a:endParaRPr>
                    </a:p>
                  </a:txBody>
                  <a:tcPr/>
                </a:tc>
                <a:extLst>
                  <a:ext uri="{0D108BD9-81ED-4DB2-BD59-A6C34878D82A}">
                    <a16:rowId xmlns:a16="http://schemas.microsoft.com/office/drawing/2014/main" val="10005"/>
                  </a:ext>
                </a:extLst>
              </a:tr>
              <a:tr h="287171">
                <a:tc>
                  <a:txBody>
                    <a:bodyPr/>
                    <a:lstStyle/>
                    <a:p>
                      <a:r>
                        <a:rPr lang="en-US" sz="1400" dirty="0">
                          <a:solidFill>
                            <a:sysClr val="windowText" lastClr="000000"/>
                          </a:solidFill>
                        </a:rPr>
                        <a:t>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ITk</a:t>
                      </a:r>
                      <a:r>
                        <a:rPr lang="en-US" sz="1400" baseline="0" dirty="0">
                          <a:solidFill>
                            <a:sysClr val="windowText" lastClr="000000"/>
                          </a:solidFill>
                        </a:rPr>
                        <a:t>: Pixel insertion, surface commissioning</a:t>
                      </a:r>
                      <a:endParaRPr lang="en-US" sz="1400" dirty="0">
                        <a:solidFill>
                          <a:sysClr val="windowText" lastClr="00000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587405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Foreseen</a:t>
            </a:r>
            <a:r>
              <a:rPr lang="de-CH" altLang="x-none" sz="2600" dirty="0">
                <a:latin typeface="Arial" charset="0"/>
              </a:rPr>
              <a:t> CO</a:t>
            </a:r>
            <a:r>
              <a:rPr lang="de-CH" altLang="x-none" sz="2600" baseline="-25000" dirty="0">
                <a:latin typeface="Arial" charset="0"/>
              </a:rPr>
              <a:t>2</a:t>
            </a:r>
            <a:r>
              <a:rPr lang="de-CH" altLang="x-none" sz="2600" dirty="0">
                <a:latin typeface="Arial" charset="0"/>
              </a:rPr>
              <a:t> </a:t>
            </a:r>
            <a:r>
              <a:rPr lang="de-CH" altLang="x-none" sz="2600" dirty="0" err="1">
                <a:latin typeface="Arial" charset="0"/>
              </a:rPr>
              <a:t>cooling</a:t>
            </a:r>
            <a:r>
              <a:rPr lang="de-CH" altLang="x-none" sz="2600" dirty="0">
                <a:latin typeface="Arial" charset="0"/>
              </a:rPr>
              <a:t> </a:t>
            </a:r>
            <a:r>
              <a:rPr lang="de-CH" altLang="x-none" sz="2600" dirty="0" err="1">
                <a:latin typeface="Arial" charset="0"/>
              </a:rPr>
              <a:t>capacity</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 name="TextBox 12"/>
          <p:cNvSpPr txBox="1"/>
          <p:nvPr/>
        </p:nvSpPr>
        <p:spPr>
          <a:xfrm>
            <a:off x="179512" y="4777407"/>
            <a:ext cx="4195903" cy="307777"/>
          </a:xfrm>
          <a:prstGeom prst="rect">
            <a:avLst/>
          </a:prstGeom>
          <a:noFill/>
        </p:spPr>
        <p:txBody>
          <a:bodyPr wrap="square" rtlCol="0">
            <a:spAutoFit/>
          </a:bodyPr>
          <a:lstStyle/>
          <a:p>
            <a:r>
              <a:rPr lang="en-US" sz="1400" dirty="0">
                <a:latin typeface="Arial" charset="0"/>
                <a:ea typeface="Arial" charset="0"/>
                <a:cs typeface="Arial" charset="0"/>
              </a:rPr>
              <a:t>Example mid 2024</a:t>
            </a:r>
          </a:p>
        </p:txBody>
      </p:sp>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371" y="548072"/>
            <a:ext cx="8122087" cy="4259958"/>
          </a:xfrm>
          <a:prstGeom prst="rect">
            <a:avLst/>
          </a:prstGeom>
        </p:spPr>
      </p:pic>
      <p:sp>
        <p:nvSpPr>
          <p:cNvPr id="15" name="Rectangle 14"/>
          <p:cNvSpPr/>
          <p:nvPr/>
        </p:nvSpPr>
        <p:spPr>
          <a:xfrm>
            <a:off x="3896278" y="794551"/>
            <a:ext cx="572734" cy="369332"/>
          </a:xfrm>
          <a:prstGeom prst="rect">
            <a:avLst/>
          </a:prstGeom>
          <a:solidFill>
            <a:srgbClr val="FFC000"/>
          </a:solidFill>
        </p:spPr>
        <p:txBody>
          <a:bodyPr wrap="square">
            <a:spAutoFit/>
          </a:bodyPr>
          <a:lstStyle/>
          <a:p>
            <a:r>
              <a:rPr lang="en-US">
                <a:latin typeface="Arial" charset="0"/>
                <a:ea typeface="Arial" charset="0"/>
                <a:cs typeface="Arial" charset="0"/>
              </a:rPr>
              <a:t>A 1</a:t>
            </a:r>
            <a:endParaRPr lang="en-US" dirty="0">
              <a:latin typeface="Arial" charset="0"/>
              <a:ea typeface="Arial" charset="0"/>
              <a:cs typeface="Arial" charset="0"/>
            </a:endParaRPr>
          </a:p>
        </p:txBody>
      </p:sp>
      <p:sp>
        <p:nvSpPr>
          <p:cNvPr id="21" name="Rectangle 20"/>
          <p:cNvSpPr/>
          <p:nvPr/>
        </p:nvSpPr>
        <p:spPr>
          <a:xfrm>
            <a:off x="3606359" y="2458513"/>
            <a:ext cx="338554"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B</a:t>
            </a:r>
          </a:p>
        </p:txBody>
      </p:sp>
      <p:sp>
        <p:nvSpPr>
          <p:cNvPr id="22" name="Rectangle 21"/>
          <p:cNvSpPr/>
          <p:nvPr/>
        </p:nvSpPr>
        <p:spPr>
          <a:xfrm>
            <a:off x="5670540" y="2318859"/>
            <a:ext cx="543739"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C 1</a:t>
            </a:r>
          </a:p>
        </p:txBody>
      </p:sp>
      <p:sp>
        <p:nvSpPr>
          <p:cNvPr id="23" name="Rectangle 22"/>
          <p:cNvSpPr/>
          <p:nvPr/>
        </p:nvSpPr>
        <p:spPr>
          <a:xfrm>
            <a:off x="5334551" y="3421845"/>
            <a:ext cx="351378"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D</a:t>
            </a:r>
          </a:p>
        </p:txBody>
      </p:sp>
      <p:sp>
        <p:nvSpPr>
          <p:cNvPr id="24" name="Rectangle 23"/>
          <p:cNvSpPr/>
          <p:nvPr/>
        </p:nvSpPr>
        <p:spPr>
          <a:xfrm>
            <a:off x="5670539" y="2811973"/>
            <a:ext cx="543739" cy="369332"/>
          </a:xfrm>
          <a:prstGeom prst="rect">
            <a:avLst/>
          </a:prstGeom>
          <a:solidFill>
            <a:srgbClr val="FFC000"/>
          </a:solidFill>
          <a:ln>
            <a:solidFill>
              <a:srgbClr val="FFC000"/>
            </a:solidFill>
          </a:ln>
        </p:spPr>
        <p:txBody>
          <a:bodyPr wrap="none">
            <a:spAutoFit/>
          </a:bodyPr>
          <a:lstStyle/>
          <a:p>
            <a:r>
              <a:rPr lang="en-US" dirty="0">
                <a:latin typeface="Arial" charset="0"/>
                <a:ea typeface="Arial" charset="0"/>
                <a:cs typeface="Arial" charset="0"/>
              </a:rPr>
              <a:t>C 2</a:t>
            </a:r>
          </a:p>
        </p:txBody>
      </p:sp>
      <p:sp>
        <p:nvSpPr>
          <p:cNvPr id="25" name="Rectangle 24"/>
          <p:cNvSpPr/>
          <p:nvPr/>
        </p:nvSpPr>
        <p:spPr>
          <a:xfrm>
            <a:off x="4761817" y="698501"/>
            <a:ext cx="572734" cy="369332"/>
          </a:xfrm>
          <a:prstGeom prst="rect">
            <a:avLst/>
          </a:prstGeom>
          <a:solidFill>
            <a:srgbClr val="FFC000"/>
          </a:solidFill>
        </p:spPr>
        <p:txBody>
          <a:bodyPr wrap="square">
            <a:spAutoFit/>
          </a:bodyPr>
          <a:lstStyle/>
          <a:p>
            <a:r>
              <a:rPr lang="en-US" dirty="0">
                <a:latin typeface="Arial" charset="0"/>
                <a:ea typeface="Arial" charset="0"/>
                <a:cs typeface="Arial" charset="0"/>
              </a:rPr>
              <a:t>A 2</a:t>
            </a:r>
          </a:p>
        </p:txBody>
      </p:sp>
      <p:sp>
        <p:nvSpPr>
          <p:cNvPr id="26" name="Rectangle 25"/>
          <p:cNvSpPr/>
          <p:nvPr/>
        </p:nvSpPr>
        <p:spPr>
          <a:xfrm>
            <a:off x="4671676" y="1172132"/>
            <a:ext cx="572734" cy="369332"/>
          </a:xfrm>
          <a:prstGeom prst="rect">
            <a:avLst/>
          </a:prstGeom>
          <a:solidFill>
            <a:srgbClr val="FFC000"/>
          </a:solidFill>
        </p:spPr>
        <p:txBody>
          <a:bodyPr wrap="square">
            <a:spAutoFit/>
          </a:bodyPr>
          <a:lstStyle/>
          <a:p>
            <a:r>
              <a:rPr lang="en-US" dirty="0">
                <a:latin typeface="Arial" charset="0"/>
                <a:ea typeface="Arial" charset="0"/>
                <a:cs typeface="Arial" charset="0"/>
              </a:rPr>
              <a:t>A 3</a:t>
            </a:r>
          </a:p>
        </p:txBody>
      </p:sp>
      <p:sp>
        <p:nvSpPr>
          <p:cNvPr id="12" name="TextBox 11"/>
          <p:cNvSpPr txBox="1"/>
          <p:nvPr/>
        </p:nvSpPr>
        <p:spPr>
          <a:xfrm>
            <a:off x="758037" y="767418"/>
            <a:ext cx="2013763" cy="523220"/>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Draft locations </a:t>
            </a:r>
            <a:r>
              <a:rPr lang="en-US" sz="1400" dirty="0">
                <a:solidFill>
                  <a:schemeClr val="tx1"/>
                </a:solidFill>
                <a:latin typeface="Arial" charset="0"/>
                <a:ea typeface="Arial" charset="0"/>
                <a:cs typeface="Arial" charset="0"/>
              </a:rPr>
              <a:t>for Pixel Integration</a:t>
            </a:r>
          </a:p>
        </p:txBody>
      </p:sp>
      <p:graphicFrame>
        <p:nvGraphicFramePr>
          <p:cNvPr id="4" name="Table 3"/>
          <p:cNvGraphicFramePr>
            <a:graphicFrameLocks noGrp="1"/>
          </p:cNvGraphicFramePr>
          <p:nvPr>
            <p:extLst>
              <p:ext uri="{D42A27DB-BD31-4B8C-83A1-F6EECF244321}">
                <p14:modId xmlns:p14="http://schemas.microsoft.com/office/powerpoint/2010/main" val="1180617642"/>
              </p:ext>
            </p:extLst>
          </p:nvPr>
        </p:nvGraphicFramePr>
        <p:xfrm>
          <a:off x="179512" y="4204454"/>
          <a:ext cx="8856984" cy="234696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488191">
                <a:tc>
                  <a:txBody>
                    <a:bodyPr/>
                    <a:lstStyle/>
                    <a:p>
                      <a:r>
                        <a:rPr lang="en-US" sz="1400" dirty="0">
                          <a:solidFill>
                            <a:sysClr val="windowText" lastClr="000000"/>
                          </a:solidFill>
                        </a:rPr>
                        <a:t>Location</a:t>
                      </a:r>
                    </a:p>
                  </a:txBody>
                  <a:tcPr/>
                </a:tc>
                <a:tc>
                  <a:txBody>
                    <a:bodyPr/>
                    <a:lstStyle/>
                    <a:p>
                      <a:r>
                        <a:rPr lang="en-US" sz="1400" dirty="0">
                          <a:solidFill>
                            <a:sysClr val="windowText" lastClr="000000"/>
                          </a:solidFill>
                        </a:rPr>
                        <a:t>Max (with safety factor) power in kW</a:t>
                      </a:r>
                    </a:p>
                  </a:txBody>
                  <a:tcPr/>
                </a:tc>
                <a:tc>
                  <a:txBody>
                    <a:bodyPr/>
                    <a:lstStyle/>
                    <a:p>
                      <a:r>
                        <a:rPr lang="en-US" sz="1400" dirty="0">
                          <a:solidFill>
                            <a:sysClr val="windowText" lastClr="000000"/>
                          </a:solidFill>
                        </a:rPr>
                        <a:t>Max (with safety factor) flow in g/s</a:t>
                      </a:r>
                    </a:p>
                  </a:txBody>
                  <a:tcPr/>
                </a:tc>
                <a:tc>
                  <a:txBody>
                    <a:bodyPr/>
                    <a:lstStyle/>
                    <a:p>
                      <a:r>
                        <a:rPr lang="en-US" sz="1400" dirty="0">
                          <a:solidFill>
                            <a:sysClr val="windowText" lastClr="000000"/>
                          </a:solidFill>
                        </a:rPr>
                        <a:t>Cooling patch panel</a:t>
                      </a:r>
                    </a:p>
                  </a:txBody>
                  <a:tcPr/>
                </a:tc>
                <a:extLst>
                  <a:ext uri="{0D108BD9-81ED-4DB2-BD59-A6C34878D82A}">
                    <a16:rowId xmlns:a16="http://schemas.microsoft.com/office/drawing/2014/main" val="10000"/>
                  </a:ext>
                </a:extLst>
              </a:tr>
              <a:tr h="287171">
                <a:tc>
                  <a:txBody>
                    <a:bodyPr/>
                    <a:lstStyle/>
                    <a:p>
                      <a:r>
                        <a:rPr lang="en-US" sz="1400" dirty="0">
                          <a:solidFill>
                            <a:sysClr val="windowText" lastClr="000000"/>
                          </a:solidFill>
                        </a:rPr>
                        <a:t>A1</a:t>
                      </a:r>
                    </a:p>
                  </a:txBody>
                  <a:tcPr/>
                </a:tc>
                <a:tc>
                  <a:txBody>
                    <a:bodyPr/>
                    <a:lstStyle/>
                    <a:p>
                      <a:pPr algn="ctr"/>
                      <a:r>
                        <a:rPr lang="en-US" sz="1400" dirty="0">
                          <a:solidFill>
                            <a:sysClr val="windowText" lastClr="000000"/>
                          </a:solidFill>
                        </a:rPr>
                        <a:t>1.4</a:t>
                      </a:r>
                    </a:p>
                  </a:txBody>
                  <a:tcPr/>
                </a:tc>
                <a:tc>
                  <a:txBody>
                    <a:bodyPr/>
                    <a:lstStyle/>
                    <a:p>
                      <a:pPr algn="ctr"/>
                      <a:r>
                        <a:rPr lang="en-US" sz="1400" dirty="0">
                          <a:solidFill>
                            <a:sysClr val="windowText" lastClr="000000"/>
                          </a:solidFill>
                        </a:rPr>
                        <a:t>14</a:t>
                      </a:r>
                    </a:p>
                  </a:txBody>
                  <a:tcPr/>
                </a:tc>
                <a:tc>
                  <a:txBody>
                    <a:bodyPr/>
                    <a:lstStyle/>
                    <a:p>
                      <a:pPr algn="ctr"/>
                      <a:r>
                        <a:rPr lang="en-US" sz="1400" dirty="0">
                          <a:solidFill>
                            <a:sysClr val="windowText" lastClr="000000"/>
                          </a:solidFill>
                        </a:rPr>
                        <a:t>One side</a:t>
                      </a:r>
                    </a:p>
                  </a:txBody>
                  <a:tcPr/>
                </a:tc>
                <a:extLst>
                  <a:ext uri="{0D108BD9-81ED-4DB2-BD59-A6C34878D82A}">
                    <a16:rowId xmlns:a16="http://schemas.microsoft.com/office/drawing/2014/main" val="10001"/>
                  </a:ext>
                </a:extLst>
              </a:tr>
              <a:tr h="287171">
                <a:tc>
                  <a:txBody>
                    <a:bodyPr/>
                    <a:lstStyle/>
                    <a:p>
                      <a:r>
                        <a:rPr lang="en-US" sz="1400" dirty="0">
                          <a:solidFill>
                            <a:sysClr val="windowText" lastClr="000000"/>
                          </a:solidFill>
                        </a:rPr>
                        <a:t>A2, A3</a:t>
                      </a:r>
                    </a:p>
                  </a:txBody>
                  <a:tcPr/>
                </a:tc>
                <a:tc>
                  <a:txBody>
                    <a:bodyPr/>
                    <a:lstStyle/>
                    <a:p>
                      <a:pPr algn="ctr"/>
                      <a:r>
                        <a:rPr lang="en-US" sz="1400" dirty="0">
                          <a:solidFill>
                            <a:sysClr val="windowText" lastClr="000000"/>
                          </a:solidFill>
                        </a:rPr>
                        <a:t>0.5</a:t>
                      </a:r>
                      <a:r>
                        <a:rPr lang="en-US" sz="1400" baseline="0" dirty="0">
                          <a:solidFill>
                            <a:sysClr val="windowText" lastClr="000000"/>
                          </a:solidFill>
                        </a:rPr>
                        <a:t> + 3.3</a:t>
                      </a:r>
                      <a:endParaRPr lang="en-US" sz="1400" dirty="0">
                        <a:solidFill>
                          <a:sysClr val="windowText" lastClr="000000"/>
                        </a:solidFill>
                      </a:endParaRPr>
                    </a:p>
                  </a:txBody>
                  <a:tcPr/>
                </a:tc>
                <a:tc>
                  <a:txBody>
                    <a:bodyPr/>
                    <a:lstStyle/>
                    <a:p>
                      <a:pPr algn="ctr"/>
                      <a:r>
                        <a:rPr lang="en-US" sz="1400" dirty="0">
                          <a:solidFill>
                            <a:sysClr val="windowText" lastClr="000000"/>
                          </a:solidFill>
                        </a:rPr>
                        <a:t>5 + 33</a:t>
                      </a:r>
                    </a:p>
                  </a:txBody>
                  <a:tcPr/>
                </a:tc>
                <a:tc>
                  <a:txBody>
                    <a:bodyPr/>
                    <a:lstStyle/>
                    <a:p>
                      <a:pPr algn="ctr"/>
                      <a:r>
                        <a:rPr lang="en-US" sz="1400" dirty="0">
                          <a:solidFill>
                            <a:sysClr val="windowText" lastClr="000000"/>
                          </a:solidFill>
                        </a:rPr>
                        <a:t>One side</a:t>
                      </a:r>
                    </a:p>
                  </a:txBody>
                  <a:tcPr/>
                </a:tc>
                <a:extLst>
                  <a:ext uri="{0D108BD9-81ED-4DB2-BD59-A6C34878D82A}">
                    <a16:rowId xmlns:a16="http://schemas.microsoft.com/office/drawing/2014/main" val="10002"/>
                  </a:ext>
                </a:extLst>
              </a:tr>
              <a:tr h="287171">
                <a:tc>
                  <a:txBody>
                    <a:bodyPr/>
                    <a:lstStyle/>
                    <a:p>
                      <a:r>
                        <a:rPr lang="en-US" sz="1400" b="1" dirty="0">
                          <a:solidFill>
                            <a:sysClr val="windowText" lastClr="000000"/>
                          </a:solidFill>
                        </a:rPr>
                        <a:t>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ysClr val="windowText" lastClr="000000"/>
                          </a:solidFill>
                        </a:rPr>
                        <a:t>2x4.6 (5.5) +2x2.6 (2x3.0)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ysClr val="windowText" lastClr="000000"/>
                          </a:solidFill>
                        </a:rPr>
                        <a:t> 2x54 (65) + 2x52</a:t>
                      </a:r>
                      <a:r>
                        <a:rPr lang="en-US" sz="1400" b="1" baseline="0" dirty="0">
                          <a:solidFill>
                            <a:sysClr val="windowText" lastClr="000000"/>
                          </a:solidFill>
                        </a:rPr>
                        <a:t> (60)</a:t>
                      </a:r>
                      <a:endParaRPr lang="en-US" sz="1400" b="1" dirty="0">
                        <a:solidFill>
                          <a:sysClr val="windowText" lastClr="000000"/>
                        </a:solidFill>
                      </a:endParaRPr>
                    </a:p>
                  </a:txBody>
                  <a:tcPr/>
                </a:tc>
                <a:tc>
                  <a:txBody>
                    <a:bodyPr/>
                    <a:lstStyle/>
                    <a:p>
                      <a:pPr algn="ctr"/>
                      <a:r>
                        <a:rPr lang="en-US" sz="1400" b="1" dirty="0">
                          <a:solidFill>
                            <a:sysClr val="windowText" lastClr="000000"/>
                          </a:solidFill>
                        </a:rPr>
                        <a:t>A and C side</a:t>
                      </a:r>
                    </a:p>
                  </a:txBody>
                  <a:tcPr/>
                </a:tc>
                <a:extLst>
                  <a:ext uri="{0D108BD9-81ED-4DB2-BD59-A6C34878D82A}">
                    <a16:rowId xmlns:a16="http://schemas.microsoft.com/office/drawing/2014/main" val="10003"/>
                  </a:ext>
                </a:extLst>
              </a:tr>
              <a:tr h="287171">
                <a:tc>
                  <a:txBody>
                    <a:bodyPr/>
                    <a:lstStyle/>
                    <a:p>
                      <a:r>
                        <a:rPr lang="en-US" sz="1400" b="1" dirty="0">
                          <a:solidFill>
                            <a:sysClr val="windowText" lastClr="000000"/>
                          </a:solidFill>
                        </a:rPr>
                        <a:t>C1</a:t>
                      </a:r>
                    </a:p>
                  </a:txBody>
                  <a:tcPr/>
                </a:tc>
                <a:tc>
                  <a:txBody>
                    <a:bodyPr/>
                    <a:lstStyle/>
                    <a:p>
                      <a:pPr algn="ctr"/>
                      <a:r>
                        <a:rPr lang="en-US" sz="1400" b="1" dirty="0">
                          <a:solidFill>
                            <a:sysClr val="windowText" lastClr="000000"/>
                          </a:solidFill>
                        </a:rPr>
                        <a:t>2x2.6 (2x3.0)</a:t>
                      </a:r>
                    </a:p>
                  </a:txBody>
                  <a:tcPr/>
                </a:tc>
                <a:tc>
                  <a:txBody>
                    <a:bodyPr/>
                    <a:lstStyle/>
                    <a:p>
                      <a:pPr algn="ctr"/>
                      <a:r>
                        <a:rPr lang="en-US" sz="1400" b="1" dirty="0">
                          <a:solidFill>
                            <a:sysClr val="windowText" lastClr="000000"/>
                          </a:solidFill>
                        </a:rPr>
                        <a:t>2x52</a:t>
                      </a:r>
                      <a:r>
                        <a:rPr lang="en-US" sz="1400" b="1" baseline="0" dirty="0">
                          <a:solidFill>
                            <a:sysClr val="windowText" lastClr="000000"/>
                          </a:solidFill>
                        </a:rPr>
                        <a:t> (60)</a:t>
                      </a:r>
                      <a:endParaRPr lang="en-US" sz="1400" b="1" dirty="0">
                        <a:solidFill>
                          <a:sysClr val="windowText" lastClr="000000"/>
                        </a:solidFill>
                      </a:endParaRPr>
                    </a:p>
                  </a:txBody>
                  <a:tcPr/>
                </a:tc>
                <a:tc>
                  <a:txBody>
                    <a:bodyPr/>
                    <a:lstStyle/>
                    <a:p>
                      <a:pPr algn="ctr"/>
                      <a:r>
                        <a:rPr lang="en-US" sz="1400" b="1" dirty="0">
                          <a:solidFill>
                            <a:sysClr val="windowText" lastClr="000000"/>
                          </a:solidFill>
                        </a:rPr>
                        <a:t>One side (IS barrel 2 lines)</a:t>
                      </a:r>
                    </a:p>
                  </a:txBody>
                  <a:tcPr/>
                </a:tc>
                <a:extLst>
                  <a:ext uri="{0D108BD9-81ED-4DB2-BD59-A6C34878D82A}">
                    <a16:rowId xmlns:a16="http://schemas.microsoft.com/office/drawing/2014/main" val="10004"/>
                  </a:ext>
                </a:extLst>
              </a:tr>
              <a:tr h="287171">
                <a:tc>
                  <a:txBody>
                    <a:bodyPr/>
                    <a:lstStyle/>
                    <a:p>
                      <a:r>
                        <a:rPr lang="en-US" sz="1400" dirty="0">
                          <a:solidFill>
                            <a:sysClr val="windowText" lastClr="000000"/>
                          </a:solidFill>
                        </a:rPr>
                        <a:t>C2</a:t>
                      </a:r>
                    </a:p>
                  </a:txBody>
                  <a:tcPr/>
                </a:tc>
                <a:tc>
                  <a:txBody>
                    <a:bodyPr/>
                    <a:lstStyle/>
                    <a:p>
                      <a:pPr algn="ctr"/>
                      <a:r>
                        <a:rPr lang="en-US" sz="1400" dirty="0">
                          <a:solidFill>
                            <a:sysClr val="windowText" lastClr="000000"/>
                          </a:solidFill>
                        </a:rPr>
                        <a:t>2x4.0 (2x5.0)</a:t>
                      </a:r>
                    </a:p>
                  </a:txBody>
                  <a:tcPr/>
                </a:tc>
                <a:tc>
                  <a:txBody>
                    <a:bodyPr/>
                    <a:lstStyle/>
                    <a:p>
                      <a:pPr algn="ctr"/>
                      <a:r>
                        <a:rPr lang="en-US" sz="1400" dirty="0">
                          <a:solidFill>
                            <a:sysClr val="windowText" lastClr="000000"/>
                          </a:solidFill>
                        </a:rPr>
                        <a:t>2x40</a:t>
                      </a:r>
                      <a:r>
                        <a:rPr lang="en-US" sz="1400" baseline="0" dirty="0">
                          <a:solidFill>
                            <a:sysClr val="windowText" lastClr="000000"/>
                          </a:solidFill>
                        </a:rPr>
                        <a:t> (50)</a:t>
                      </a:r>
                      <a:endParaRPr lang="en-US" sz="1400" dirty="0">
                        <a:solidFill>
                          <a:sysClr val="windowText" lastClr="000000"/>
                        </a:solidFill>
                      </a:endParaRPr>
                    </a:p>
                  </a:txBody>
                  <a:tcPr/>
                </a:tc>
                <a:tc>
                  <a:txBody>
                    <a:bodyPr/>
                    <a:lstStyle/>
                    <a:p>
                      <a:pPr algn="ctr"/>
                      <a:r>
                        <a:rPr lang="en-US" sz="1400" dirty="0">
                          <a:solidFill>
                            <a:sysClr val="windowText" lastClr="000000"/>
                          </a:solidFill>
                        </a:rPr>
                        <a:t>A and</a:t>
                      </a:r>
                      <a:r>
                        <a:rPr lang="en-US" sz="1400" baseline="0" dirty="0">
                          <a:solidFill>
                            <a:sysClr val="windowText" lastClr="000000"/>
                          </a:solidFill>
                        </a:rPr>
                        <a:t> C side </a:t>
                      </a:r>
                      <a:endParaRPr lang="en-US" sz="1400" dirty="0">
                        <a:solidFill>
                          <a:sysClr val="windowText" lastClr="000000"/>
                        </a:solidFill>
                      </a:endParaRPr>
                    </a:p>
                  </a:txBody>
                  <a:tcPr/>
                </a:tc>
                <a:extLst>
                  <a:ext uri="{0D108BD9-81ED-4DB2-BD59-A6C34878D82A}">
                    <a16:rowId xmlns:a16="http://schemas.microsoft.com/office/drawing/2014/main" val="10005"/>
                  </a:ext>
                </a:extLst>
              </a:tr>
              <a:tr h="287171">
                <a:tc>
                  <a:txBody>
                    <a:bodyPr/>
                    <a:lstStyle/>
                    <a:p>
                      <a:r>
                        <a:rPr lang="en-US" sz="1400" dirty="0">
                          <a:solidFill>
                            <a:sysClr val="windowText" lastClr="000000"/>
                          </a:solidFill>
                        </a:rPr>
                        <a:t>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B + C2 , 22.4 (27)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 B + C2</a:t>
                      </a:r>
                    </a:p>
                  </a:txBody>
                  <a:tcPr/>
                </a:tc>
                <a:tc>
                  <a:txBody>
                    <a:bodyPr/>
                    <a:lstStyle/>
                    <a:p>
                      <a:pPr algn="ctr"/>
                      <a:r>
                        <a:rPr lang="en-US" sz="1400" dirty="0">
                          <a:solidFill>
                            <a:sysClr val="windowText" lastClr="000000"/>
                          </a:solidFill>
                        </a:rPr>
                        <a:t>Incl. PP1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73406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err="1">
                <a:latin typeface="Arial" charset="0"/>
              </a:rPr>
              <a:t>Foreseen</a:t>
            </a:r>
            <a:r>
              <a:rPr lang="de-CH" altLang="x-none" sz="2600" dirty="0">
                <a:latin typeface="Arial" charset="0"/>
              </a:rPr>
              <a:t> CO</a:t>
            </a:r>
            <a:r>
              <a:rPr lang="de-CH" altLang="x-none" sz="2600" baseline="-25000" dirty="0">
                <a:latin typeface="Arial" charset="0"/>
              </a:rPr>
              <a:t>2</a:t>
            </a:r>
            <a:r>
              <a:rPr lang="de-CH" altLang="x-none" sz="2600" dirty="0">
                <a:latin typeface="Arial" charset="0"/>
              </a:rPr>
              <a:t> </a:t>
            </a:r>
            <a:r>
              <a:rPr lang="de-CH" altLang="x-none" sz="2600" dirty="0" err="1">
                <a:latin typeface="Arial" charset="0"/>
              </a:rPr>
              <a:t>cooling</a:t>
            </a:r>
            <a:r>
              <a:rPr lang="de-CH" altLang="x-none" sz="2600" dirty="0">
                <a:latin typeface="Arial" charset="0"/>
              </a:rPr>
              <a:t> </a:t>
            </a:r>
            <a:r>
              <a:rPr lang="de-CH" altLang="x-none" sz="2600" dirty="0" err="1">
                <a:latin typeface="Arial" charset="0"/>
              </a:rPr>
              <a:t>capacity</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 name="TextBox 12"/>
          <p:cNvSpPr txBox="1"/>
          <p:nvPr/>
        </p:nvSpPr>
        <p:spPr>
          <a:xfrm>
            <a:off x="179512" y="4777407"/>
            <a:ext cx="4195903" cy="307777"/>
          </a:xfrm>
          <a:prstGeom prst="rect">
            <a:avLst/>
          </a:prstGeom>
          <a:noFill/>
        </p:spPr>
        <p:txBody>
          <a:bodyPr wrap="square" rtlCol="0">
            <a:spAutoFit/>
          </a:bodyPr>
          <a:lstStyle/>
          <a:p>
            <a:r>
              <a:rPr lang="en-US" sz="1400" dirty="0">
                <a:latin typeface="Arial" charset="0"/>
                <a:ea typeface="Arial" charset="0"/>
                <a:cs typeface="Arial" charset="0"/>
              </a:rPr>
              <a:t>Example mid 2024</a:t>
            </a:r>
          </a:p>
        </p:txBody>
      </p:sp>
      <p:graphicFrame>
        <p:nvGraphicFramePr>
          <p:cNvPr id="17" name="Table 16">
            <a:extLst>
              <a:ext uri="{FF2B5EF4-FFF2-40B4-BE49-F238E27FC236}">
                <a16:creationId xmlns:a16="http://schemas.microsoft.com/office/drawing/2014/main" id="{F7D81DAF-AFA3-A740-86AF-00A720228CB5}"/>
              </a:ext>
            </a:extLst>
          </p:cNvPr>
          <p:cNvGraphicFramePr>
            <a:graphicFrameLocks noGrp="1"/>
          </p:cNvGraphicFramePr>
          <p:nvPr>
            <p:extLst>
              <p:ext uri="{D42A27DB-BD31-4B8C-83A1-F6EECF244321}">
                <p14:modId xmlns:p14="http://schemas.microsoft.com/office/powerpoint/2010/main" val="646073637"/>
              </p:ext>
            </p:extLst>
          </p:nvPr>
        </p:nvGraphicFramePr>
        <p:xfrm>
          <a:off x="827584" y="820685"/>
          <a:ext cx="5491026" cy="2255520"/>
        </p:xfrm>
        <a:graphic>
          <a:graphicData uri="http://schemas.openxmlformats.org/drawingml/2006/table">
            <a:tbl>
              <a:tblPr firstRow="1" bandRow="1">
                <a:tableStyleId>{5C22544A-7EE6-4342-B048-85BDC9FD1C3A}</a:tableStyleId>
              </a:tblPr>
              <a:tblGrid>
                <a:gridCol w="820498">
                  <a:extLst>
                    <a:ext uri="{9D8B030D-6E8A-4147-A177-3AD203B41FA5}">
                      <a16:colId xmlns:a16="http://schemas.microsoft.com/office/drawing/2014/main" val="20000"/>
                    </a:ext>
                  </a:extLst>
                </a:gridCol>
                <a:gridCol w="2335264">
                  <a:extLst>
                    <a:ext uri="{9D8B030D-6E8A-4147-A177-3AD203B41FA5}">
                      <a16:colId xmlns:a16="http://schemas.microsoft.com/office/drawing/2014/main" val="20001"/>
                    </a:ext>
                  </a:extLst>
                </a:gridCol>
                <a:gridCol w="2335264">
                  <a:extLst>
                    <a:ext uri="{9D8B030D-6E8A-4147-A177-3AD203B41FA5}">
                      <a16:colId xmlns:a16="http://schemas.microsoft.com/office/drawing/2014/main" val="2029400196"/>
                    </a:ext>
                  </a:extLst>
                </a:gridCol>
              </a:tblGrid>
              <a:tr h="488191">
                <a:tc>
                  <a:txBody>
                    <a:bodyPr/>
                    <a:lstStyle/>
                    <a:p>
                      <a:r>
                        <a:rPr lang="en-US" sz="1400" dirty="0">
                          <a:solidFill>
                            <a:sysClr val="windowText" lastClr="000000"/>
                          </a:solidFill>
                        </a:rPr>
                        <a:t>Location</a:t>
                      </a:r>
                    </a:p>
                  </a:txBody>
                  <a:tcPr/>
                </a:tc>
                <a:tc>
                  <a:txBody>
                    <a:bodyPr/>
                    <a:lstStyle/>
                    <a:p>
                      <a:r>
                        <a:rPr lang="en-US" sz="1400" dirty="0">
                          <a:solidFill>
                            <a:sysClr val="windowText" lastClr="000000"/>
                          </a:solidFill>
                        </a:rPr>
                        <a:t>Component</a:t>
                      </a:r>
                    </a:p>
                  </a:txBody>
                  <a:tcPr/>
                </a:tc>
                <a:tc>
                  <a:txBody>
                    <a:bodyPr/>
                    <a:lstStyle/>
                    <a:p>
                      <a:r>
                        <a:rPr lang="en-US" sz="1400" dirty="0">
                          <a:solidFill>
                            <a:sysClr val="windowText" lastClr="000000"/>
                          </a:solidFill>
                        </a:rPr>
                        <a:t>Requested temperature for coolant</a:t>
                      </a:r>
                    </a:p>
                  </a:txBody>
                  <a:tcPr/>
                </a:tc>
                <a:extLst>
                  <a:ext uri="{0D108BD9-81ED-4DB2-BD59-A6C34878D82A}">
                    <a16:rowId xmlns:a16="http://schemas.microsoft.com/office/drawing/2014/main" val="10000"/>
                  </a:ext>
                </a:extLst>
              </a:tr>
              <a:tr h="287171">
                <a:tc>
                  <a:txBody>
                    <a:bodyPr/>
                    <a:lstStyle/>
                    <a:p>
                      <a:r>
                        <a:rPr lang="en-US" sz="1400" dirty="0">
                          <a:solidFill>
                            <a:sysClr val="windowText" lastClr="000000"/>
                          </a:solidFill>
                        </a:rPr>
                        <a:t>A1</a:t>
                      </a:r>
                    </a:p>
                  </a:txBody>
                  <a:tcPr/>
                </a:tc>
                <a:tc>
                  <a:txBody>
                    <a:bodyPr/>
                    <a:lstStyle/>
                    <a:p>
                      <a:pPr algn="ctr"/>
                      <a:r>
                        <a:rPr lang="en-US" sz="1400" dirty="0">
                          <a:solidFill>
                            <a:sysClr val="windowText" lastClr="000000"/>
                          </a:solidFill>
                        </a:rPr>
                        <a:t>Pixel</a:t>
                      </a:r>
                      <a:r>
                        <a:rPr lang="en-US" sz="1400" baseline="0" dirty="0">
                          <a:solidFill>
                            <a:sysClr val="windowText" lastClr="000000"/>
                          </a:solidFill>
                        </a:rPr>
                        <a:t> System test</a:t>
                      </a:r>
                      <a:endParaRPr lang="en-US" sz="1400" dirty="0">
                        <a:solidFill>
                          <a:sysClr val="windowText" lastClr="000000"/>
                        </a:solidFill>
                      </a:endParaRPr>
                    </a:p>
                  </a:txBody>
                  <a:tcPr/>
                </a:tc>
                <a:tc>
                  <a:txBody>
                    <a:bodyPr/>
                    <a:lstStyle/>
                    <a:p>
                      <a:pPr algn="ctr"/>
                      <a:r>
                        <a:rPr lang="en-US" sz="1400" dirty="0">
                          <a:solidFill>
                            <a:sysClr val="windowText" lastClr="000000"/>
                          </a:solidFill>
                        </a:rPr>
                        <a:t>-30°C</a:t>
                      </a:r>
                    </a:p>
                  </a:txBody>
                  <a:tcPr/>
                </a:tc>
                <a:extLst>
                  <a:ext uri="{0D108BD9-81ED-4DB2-BD59-A6C34878D82A}">
                    <a16:rowId xmlns:a16="http://schemas.microsoft.com/office/drawing/2014/main" val="10001"/>
                  </a:ext>
                </a:extLst>
              </a:tr>
              <a:tr h="287171">
                <a:tc>
                  <a:txBody>
                    <a:bodyPr/>
                    <a:lstStyle/>
                    <a:p>
                      <a:r>
                        <a:rPr lang="en-US" sz="1400" dirty="0">
                          <a:solidFill>
                            <a:sysClr val="windowText" lastClr="000000"/>
                          </a:solidFill>
                        </a:rPr>
                        <a:t>A2, A3</a:t>
                      </a:r>
                    </a:p>
                  </a:txBody>
                  <a:tcPr/>
                </a:tc>
                <a:tc>
                  <a:txBody>
                    <a:bodyPr/>
                    <a:lstStyle/>
                    <a:p>
                      <a:pPr algn="ctr"/>
                      <a:r>
                        <a:rPr lang="en-US" sz="1400" dirty="0" err="1">
                          <a:solidFill>
                            <a:sysClr val="windowText" lastClr="000000"/>
                          </a:solidFill>
                        </a:rPr>
                        <a:t>Longeron</a:t>
                      </a:r>
                      <a:r>
                        <a:rPr lang="en-US" sz="1400" dirty="0">
                          <a:solidFill>
                            <a:sysClr val="windowText" lastClr="000000"/>
                          </a:solidFill>
                        </a:rPr>
                        <a:t> and inclined reception</a:t>
                      </a:r>
                    </a:p>
                  </a:txBody>
                  <a:tcPr/>
                </a:tc>
                <a:tc>
                  <a:txBody>
                    <a:bodyPr/>
                    <a:lstStyle/>
                    <a:p>
                      <a:pPr algn="ctr"/>
                      <a:r>
                        <a:rPr lang="en-US" sz="1400" dirty="0">
                          <a:solidFill>
                            <a:sysClr val="windowText" lastClr="000000"/>
                          </a:solidFill>
                        </a:rPr>
                        <a:t>Warm</a:t>
                      </a:r>
                    </a:p>
                  </a:txBody>
                  <a:tcPr/>
                </a:tc>
                <a:extLst>
                  <a:ext uri="{0D108BD9-81ED-4DB2-BD59-A6C34878D82A}">
                    <a16:rowId xmlns:a16="http://schemas.microsoft.com/office/drawing/2014/main" val="10002"/>
                  </a:ext>
                </a:extLst>
              </a:tr>
              <a:tr h="287171">
                <a:tc>
                  <a:txBody>
                    <a:bodyPr/>
                    <a:lstStyle/>
                    <a:p>
                      <a:r>
                        <a:rPr lang="en-US" sz="1400" dirty="0">
                          <a:solidFill>
                            <a:sysClr val="windowText" lastClr="000000"/>
                          </a:solidFill>
                        </a:rPr>
                        <a:t>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Outer Barrel Int.</a:t>
                      </a:r>
                      <a:r>
                        <a:rPr lang="en-US" sz="1400" baseline="0" dirty="0">
                          <a:solidFill>
                            <a:sysClr val="windowText" lastClr="000000"/>
                          </a:solidFill>
                        </a:rPr>
                        <a:t> &amp; QC</a:t>
                      </a:r>
                      <a:endParaRPr lang="en-US" sz="1400" dirty="0">
                        <a:solidFill>
                          <a:sysClr val="windowText" lastClr="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Warm and cold (-45°C)</a:t>
                      </a:r>
                    </a:p>
                  </a:txBody>
                  <a:tcPr/>
                </a:tc>
                <a:extLst>
                  <a:ext uri="{0D108BD9-81ED-4DB2-BD59-A6C34878D82A}">
                    <a16:rowId xmlns:a16="http://schemas.microsoft.com/office/drawing/2014/main" val="10003"/>
                  </a:ext>
                </a:extLst>
              </a:tr>
              <a:tr h="287171">
                <a:tc>
                  <a:txBody>
                    <a:bodyPr/>
                    <a:lstStyle/>
                    <a:p>
                      <a:r>
                        <a:rPr lang="en-US" sz="1400" dirty="0">
                          <a:solidFill>
                            <a:sysClr val="windowText" lastClr="000000"/>
                          </a:solidFill>
                        </a:rPr>
                        <a:t>C1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Endcap reception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Warm</a:t>
                      </a:r>
                    </a:p>
                  </a:txBody>
                  <a:tcPr/>
                </a:tc>
                <a:extLst>
                  <a:ext uri="{0D108BD9-81ED-4DB2-BD59-A6C34878D82A}">
                    <a16:rowId xmlns:a16="http://schemas.microsoft.com/office/drawing/2014/main" val="10004"/>
                  </a:ext>
                </a:extLst>
              </a:tr>
              <a:tr h="287171">
                <a:tc>
                  <a:txBody>
                    <a:bodyPr/>
                    <a:lstStyle/>
                    <a:p>
                      <a:r>
                        <a:rPr lang="en-US" sz="1400" dirty="0">
                          <a:solidFill>
                            <a:sysClr val="windowText" lastClr="000000"/>
                          </a:solidFill>
                        </a:rPr>
                        <a:t>C2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Inner System Int.</a:t>
                      </a:r>
                      <a:r>
                        <a:rPr lang="en-US" sz="1400" baseline="0" dirty="0">
                          <a:solidFill>
                            <a:sysClr val="windowText" lastClr="000000"/>
                          </a:solidFill>
                        </a:rPr>
                        <a:t> &amp; QC</a:t>
                      </a:r>
                      <a:endParaRPr lang="en-US" sz="1400" dirty="0">
                        <a:solidFill>
                          <a:sysClr val="windowText" lastClr="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-45°C</a:t>
                      </a:r>
                    </a:p>
                  </a:txBody>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501F9E5B-CE84-9D43-A735-3607FA6036AA}"/>
              </a:ext>
            </a:extLst>
          </p:cNvPr>
          <p:cNvSpPr/>
          <p:nvPr/>
        </p:nvSpPr>
        <p:spPr>
          <a:xfrm>
            <a:off x="395759" y="3259601"/>
            <a:ext cx="8064896" cy="830997"/>
          </a:xfrm>
          <a:prstGeom prst="rect">
            <a:avLst/>
          </a:prstGeom>
        </p:spPr>
        <p:txBody>
          <a:bodyPr wrap="square">
            <a:spAutoFit/>
          </a:bodyPr>
          <a:lstStyle/>
          <a:p>
            <a:r>
              <a:rPr lang="en-CH" sz="1600" dirty="0">
                <a:solidFill>
                  <a:schemeClr val="tx1"/>
                </a:solidFill>
                <a:latin typeface="Arial" panose="020B0604020202020204" pitchFamily="34" charset="0"/>
                <a:cs typeface="Arial" panose="020B0604020202020204" pitchFamily="34" charset="0"/>
              </a:rPr>
              <a:t>Planning vs time on: https://indico.cern.ch/event/895964/contributions/3784252/attachments/2001971/3342152/ITK_SR1_Cooling_Plan_v09_20201103.pdf</a:t>
            </a:r>
          </a:p>
        </p:txBody>
      </p:sp>
    </p:spTree>
    <p:extLst>
      <p:ext uri="{BB962C8B-B14F-4D97-AF65-F5344CB8AC3E}">
        <p14:creationId xmlns:p14="http://schemas.microsoft.com/office/powerpoint/2010/main" val="1136311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Integration </a:t>
            </a:r>
            <a:r>
              <a:rPr lang="de-CH" altLang="x-none" sz="2600" dirty="0" err="1">
                <a:latin typeface="Arial" charset="0"/>
              </a:rPr>
              <a:t>and</a:t>
            </a:r>
            <a:r>
              <a:rPr lang="de-CH" altLang="x-none" sz="2600" dirty="0">
                <a:latin typeface="Arial" charset="0"/>
              </a:rPr>
              <a:t> QC </a:t>
            </a:r>
            <a:r>
              <a:rPr lang="de-CH" altLang="x-none" sz="2600" dirty="0" err="1">
                <a:latin typeface="Arial" charset="0"/>
              </a:rPr>
              <a:t>areas</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16">
            <a:extLst>
              <a:ext uri="{FF2B5EF4-FFF2-40B4-BE49-F238E27FC236}">
                <a16:creationId xmlns:a16="http://schemas.microsoft.com/office/drawing/2014/main" id="{84755C1D-CDA9-C343-8441-7C5F73348A29}"/>
              </a:ext>
            </a:extLst>
          </p:cNvPr>
          <p:cNvSpPr txBox="1"/>
          <p:nvPr/>
        </p:nvSpPr>
        <p:spPr>
          <a:xfrm>
            <a:off x="102115" y="726063"/>
            <a:ext cx="4973941" cy="307777"/>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Outer Endcaps arriving in SR1 (currently 09/2025 )</a:t>
            </a:r>
            <a:endParaRPr lang="en-US" sz="1400" dirty="0">
              <a:solidFill>
                <a:schemeClr val="tx1"/>
              </a:solidFill>
              <a:latin typeface="Arial" charset="0"/>
              <a:ea typeface="Arial" charset="0"/>
              <a:cs typeface="Arial" charset="0"/>
            </a:endParaRPr>
          </a:p>
        </p:txBody>
      </p:sp>
      <p:pic>
        <p:nvPicPr>
          <p:cNvPr id="6" name="Picture 5" descr="A picture containing screenshot&#10;&#10;Description automatically generated">
            <a:extLst>
              <a:ext uri="{FF2B5EF4-FFF2-40B4-BE49-F238E27FC236}">
                <a16:creationId xmlns:a16="http://schemas.microsoft.com/office/drawing/2014/main" id="{31014FB6-F9D7-3245-A40D-EC929EB21F31}"/>
              </a:ext>
            </a:extLst>
          </p:cNvPr>
          <p:cNvPicPr>
            <a:picLocks noChangeAspect="1"/>
          </p:cNvPicPr>
          <p:nvPr/>
        </p:nvPicPr>
        <p:blipFill>
          <a:blip r:embed="rId4"/>
          <a:stretch>
            <a:fillRect/>
          </a:stretch>
        </p:blipFill>
        <p:spPr>
          <a:xfrm>
            <a:off x="899592" y="1246628"/>
            <a:ext cx="6444208" cy="4364744"/>
          </a:xfrm>
          <a:prstGeom prst="rect">
            <a:avLst/>
          </a:prstGeom>
        </p:spPr>
      </p:pic>
    </p:spTree>
    <p:extLst>
      <p:ext uri="{BB962C8B-B14F-4D97-AF65-F5344CB8AC3E}">
        <p14:creationId xmlns:p14="http://schemas.microsoft.com/office/powerpoint/2010/main" val="5125938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Integration </a:t>
            </a:r>
            <a:r>
              <a:rPr lang="de-CH" altLang="x-none" sz="2600" dirty="0" err="1">
                <a:latin typeface="Arial" charset="0"/>
              </a:rPr>
              <a:t>and</a:t>
            </a:r>
            <a:r>
              <a:rPr lang="de-CH" altLang="x-none" sz="2600" dirty="0">
                <a:latin typeface="Arial" charset="0"/>
              </a:rPr>
              <a:t> QC </a:t>
            </a:r>
            <a:r>
              <a:rPr lang="de-CH" altLang="x-none" sz="2600" dirty="0" err="1">
                <a:latin typeface="Arial" charset="0"/>
              </a:rPr>
              <a:t>areas</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16">
            <a:extLst>
              <a:ext uri="{FF2B5EF4-FFF2-40B4-BE49-F238E27FC236}">
                <a16:creationId xmlns:a16="http://schemas.microsoft.com/office/drawing/2014/main" id="{84755C1D-CDA9-C343-8441-7C5F73348A29}"/>
              </a:ext>
            </a:extLst>
          </p:cNvPr>
          <p:cNvSpPr txBox="1"/>
          <p:nvPr/>
        </p:nvSpPr>
        <p:spPr>
          <a:xfrm>
            <a:off x="102115" y="726063"/>
            <a:ext cx="6774141" cy="523220"/>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Outer Endcaps reception test (A-side) in position C1 (currently 10-11/2025 )</a:t>
            </a:r>
          </a:p>
          <a:p>
            <a:r>
              <a:rPr lang="en-US" sz="1400" b="1" dirty="0">
                <a:solidFill>
                  <a:schemeClr val="tx1"/>
                </a:solidFill>
                <a:latin typeface="Arial" charset="0"/>
                <a:ea typeface="Arial" charset="0"/>
                <a:cs typeface="Arial" charset="0"/>
              </a:rPr>
              <a:t>EC test equipment in position C1 </a:t>
            </a:r>
            <a:endParaRPr lang="en-US" sz="1400" dirty="0">
              <a:solidFill>
                <a:schemeClr val="tx1"/>
              </a:solidFill>
              <a:latin typeface="Arial" charset="0"/>
              <a:ea typeface="Arial" charset="0"/>
              <a:cs typeface="Arial" charset="0"/>
            </a:endParaRPr>
          </a:p>
        </p:txBody>
      </p:sp>
      <p:pic>
        <p:nvPicPr>
          <p:cNvPr id="5" name="Picture 4" descr="A picture containing appliance, indoor, computer, table&#10;&#10;Description automatically generated">
            <a:extLst>
              <a:ext uri="{FF2B5EF4-FFF2-40B4-BE49-F238E27FC236}">
                <a16:creationId xmlns:a16="http://schemas.microsoft.com/office/drawing/2014/main" id="{87AA6BD0-E66A-8C44-A2AF-9249FD0691DB}"/>
              </a:ext>
            </a:extLst>
          </p:cNvPr>
          <p:cNvPicPr>
            <a:picLocks noChangeAspect="1"/>
          </p:cNvPicPr>
          <p:nvPr/>
        </p:nvPicPr>
        <p:blipFill>
          <a:blip r:embed="rId4"/>
          <a:stretch>
            <a:fillRect/>
          </a:stretch>
        </p:blipFill>
        <p:spPr>
          <a:xfrm>
            <a:off x="179735" y="1772816"/>
            <a:ext cx="8784530" cy="4721201"/>
          </a:xfrm>
          <a:prstGeom prst="rect">
            <a:avLst/>
          </a:prstGeom>
        </p:spPr>
      </p:pic>
    </p:spTree>
    <p:extLst>
      <p:ext uri="{BB962C8B-B14F-4D97-AF65-F5344CB8AC3E}">
        <p14:creationId xmlns:p14="http://schemas.microsoft.com/office/powerpoint/2010/main" val="3746023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5942" y="36513"/>
            <a:ext cx="8784530" cy="935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Geneva" charset="0"/>
                <a:cs typeface="Geneva" charset="0"/>
              </a:defRPr>
            </a:lvl9pPr>
          </a:lstStyle>
          <a:p>
            <a:r>
              <a:rPr lang="de-CH" altLang="x-none" sz="2600" dirty="0">
                <a:latin typeface="Arial" charset="0"/>
              </a:rPr>
              <a:t>Integration </a:t>
            </a:r>
            <a:r>
              <a:rPr lang="de-CH" altLang="x-none" sz="2600" dirty="0" err="1">
                <a:latin typeface="Arial" charset="0"/>
              </a:rPr>
              <a:t>and</a:t>
            </a:r>
            <a:r>
              <a:rPr lang="de-CH" altLang="x-none" sz="2600" dirty="0">
                <a:latin typeface="Arial" charset="0"/>
              </a:rPr>
              <a:t> QC </a:t>
            </a:r>
            <a:r>
              <a:rPr lang="de-CH" altLang="x-none" sz="2600" dirty="0" err="1">
                <a:latin typeface="Arial" charset="0"/>
              </a:rPr>
              <a:t>areas</a:t>
            </a:r>
            <a:r>
              <a:rPr lang="de-CH" altLang="x-none" sz="2600" dirty="0">
                <a:latin typeface="Arial" charset="0"/>
              </a:rPr>
              <a:t> in SR1</a:t>
            </a:r>
            <a:endParaRPr lang="en-GB" altLang="x-none" sz="2600" dirty="0">
              <a:latin typeface="Arial" charset="0"/>
            </a:endParaRPr>
          </a:p>
        </p:txBody>
      </p:sp>
      <p:sp>
        <p:nvSpPr>
          <p:cNvPr id="2" name="Date Placeholder 1"/>
          <p:cNvSpPr>
            <a:spLocks noGrp="1"/>
          </p:cNvSpPr>
          <p:nvPr>
            <p:ph type="dt" idx="10"/>
          </p:nvPr>
        </p:nvSpPr>
        <p:spPr>
          <a:xfrm>
            <a:off x="102115" y="6629921"/>
            <a:ext cx="2128837" cy="471487"/>
          </a:xfrm>
        </p:spPr>
        <p:txBody>
          <a:bodyPr/>
          <a:lstStyle/>
          <a:p>
            <a:r>
              <a:rPr lang="de-CH" altLang="x-none"/>
              <a:t>17.03.2020</a:t>
            </a:r>
            <a:endParaRPr lang="en-GB" altLang="x-none" dirty="0"/>
          </a:p>
        </p:txBody>
      </p:sp>
      <p:sp>
        <p:nvSpPr>
          <p:cNvPr id="3" name="Footer Placeholder 2"/>
          <p:cNvSpPr>
            <a:spLocks noGrp="1"/>
          </p:cNvSpPr>
          <p:nvPr>
            <p:ph type="ftr" idx="11"/>
          </p:nvPr>
        </p:nvSpPr>
        <p:spPr>
          <a:xfrm>
            <a:off x="0" y="6629475"/>
            <a:ext cx="9144000" cy="471488"/>
          </a:xfrm>
        </p:spPr>
        <p:txBody>
          <a:bodyPr/>
          <a:lstStyle/>
          <a:p>
            <a:r>
              <a:rPr lang="en-US" altLang="x-none"/>
              <a:t>Integration at SR1</a:t>
            </a:r>
            <a:endParaRPr lang="x-none" altLang="x-none"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275" y="0"/>
            <a:ext cx="720725" cy="720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16">
            <a:extLst>
              <a:ext uri="{FF2B5EF4-FFF2-40B4-BE49-F238E27FC236}">
                <a16:creationId xmlns:a16="http://schemas.microsoft.com/office/drawing/2014/main" id="{84755C1D-CDA9-C343-8441-7C5F73348A29}"/>
              </a:ext>
            </a:extLst>
          </p:cNvPr>
          <p:cNvSpPr txBox="1"/>
          <p:nvPr/>
        </p:nvSpPr>
        <p:spPr>
          <a:xfrm>
            <a:off x="102115" y="726063"/>
            <a:ext cx="8321160" cy="523220"/>
          </a:xfrm>
          <a:prstGeom prst="rect">
            <a:avLst/>
          </a:prstGeom>
          <a:noFill/>
        </p:spPr>
        <p:txBody>
          <a:bodyPr wrap="square" rtlCol="0">
            <a:spAutoFit/>
          </a:bodyPr>
          <a:lstStyle/>
          <a:p>
            <a:r>
              <a:rPr lang="en-US" sz="1400" b="1" dirty="0">
                <a:solidFill>
                  <a:schemeClr val="tx1"/>
                </a:solidFill>
                <a:latin typeface="Arial" charset="0"/>
                <a:ea typeface="Arial" charset="0"/>
                <a:cs typeface="Arial" charset="0"/>
              </a:rPr>
              <a:t>Outer Endcaps test (C-side) and A-side stored for integration into Outer System (currently 12/2025 )</a:t>
            </a:r>
            <a:endParaRPr lang="en-US" sz="1400" dirty="0">
              <a:solidFill>
                <a:schemeClr val="tx1"/>
              </a:solidFill>
              <a:latin typeface="Arial" charset="0"/>
              <a:ea typeface="Arial" charset="0"/>
              <a:cs typeface="Arial" charset="0"/>
            </a:endParaRPr>
          </a:p>
        </p:txBody>
      </p:sp>
      <p:pic>
        <p:nvPicPr>
          <p:cNvPr id="6" name="Picture 5" descr="A screenshot of a video game&#10;&#10;Description automatically generated">
            <a:extLst>
              <a:ext uri="{FF2B5EF4-FFF2-40B4-BE49-F238E27FC236}">
                <a16:creationId xmlns:a16="http://schemas.microsoft.com/office/drawing/2014/main" id="{357E73E7-BCAF-EF46-94CD-63A0BFE2E0EB}"/>
              </a:ext>
            </a:extLst>
          </p:cNvPr>
          <p:cNvPicPr>
            <a:picLocks noChangeAspect="1"/>
          </p:cNvPicPr>
          <p:nvPr/>
        </p:nvPicPr>
        <p:blipFill>
          <a:blip r:embed="rId4"/>
          <a:stretch>
            <a:fillRect/>
          </a:stretch>
        </p:blipFill>
        <p:spPr>
          <a:xfrm>
            <a:off x="594035" y="1252107"/>
            <a:ext cx="7668344" cy="4991180"/>
          </a:xfrm>
          <a:prstGeom prst="rect">
            <a:avLst/>
          </a:prstGeom>
        </p:spPr>
      </p:pic>
    </p:spTree>
    <p:extLst>
      <p:ext uri="{BB962C8B-B14F-4D97-AF65-F5344CB8AC3E}">
        <p14:creationId xmlns:p14="http://schemas.microsoft.com/office/powerpoint/2010/main" val="4005551984"/>
      </p:ext>
    </p:extLst>
  </p:cSld>
  <p:clrMapOvr>
    <a:masterClrMapping/>
  </p:clrMapOvr>
  <p:transition spd="med"/>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x-none" sz="1800" b="0" i="0" u="none" strike="noStrike" cap="none" normalizeH="0" baseline="0">
            <a:ln>
              <a:noFill/>
            </a:ln>
            <a:solidFill>
              <a:schemeClr val="bg1"/>
            </a:solidFill>
            <a:effectLst/>
            <a:latin typeface="Calibr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x-none" sz="1800" b="0" i="0" u="none" strike="noStrike" cap="none" normalizeH="0" baseline="0">
            <a:ln>
              <a:noFill/>
            </a:ln>
            <a:solidFill>
              <a:schemeClr val="bg1"/>
            </a:solidFill>
            <a:effectLst/>
            <a:latin typeface="Calibr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239529</TotalTime>
  <Words>1411</Words>
  <Application>Microsoft Macintosh PowerPoint</Application>
  <PresentationFormat>On-screen Show (4:3)</PresentationFormat>
  <Paragraphs>293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IntegrationWorkSep18SusanneKuehn</dc:title>
  <dc:subject/>
  <dc:creator/>
  <cp:keywords/>
  <dc:description/>
  <cp:lastModifiedBy>Susanne Kuehn</cp:lastModifiedBy>
  <cp:revision>3211</cp:revision>
  <cp:lastPrinted>2019-10-01T09:48:37Z</cp:lastPrinted>
  <dcterms:created xsi:type="dcterms:W3CDTF">2013-10-21T22:21:06Z</dcterms:created>
  <dcterms:modified xsi:type="dcterms:W3CDTF">2020-03-17T09:03:15Z</dcterms:modified>
  <cp:category/>
</cp:coreProperties>
</file>