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408" r:id="rId2"/>
    <p:sldId id="410" r:id="rId3"/>
    <p:sldId id="412" r:id="rId4"/>
    <p:sldId id="418" r:id="rId5"/>
    <p:sldId id="462" r:id="rId6"/>
    <p:sldId id="463" r:id="rId7"/>
    <p:sldId id="464" r:id="rId8"/>
    <p:sldId id="430" r:id="rId9"/>
    <p:sldId id="417" r:id="rId10"/>
    <p:sldId id="433" r:id="rId11"/>
    <p:sldId id="432" r:id="rId12"/>
    <p:sldId id="466" r:id="rId13"/>
    <p:sldId id="465" r:id="rId14"/>
    <p:sldId id="438" r:id="rId15"/>
    <p:sldId id="437" r:id="rId16"/>
    <p:sldId id="439" r:id="rId17"/>
    <p:sldId id="440" r:id="rId18"/>
    <p:sldId id="475" r:id="rId19"/>
    <p:sldId id="472" r:id="rId20"/>
    <p:sldId id="474" r:id="rId21"/>
    <p:sldId id="424" r:id="rId22"/>
    <p:sldId id="476" r:id="rId23"/>
    <p:sldId id="467" r:id="rId24"/>
    <p:sldId id="468" r:id="rId25"/>
    <p:sldId id="469" r:id="rId26"/>
    <p:sldId id="470" r:id="rId27"/>
    <p:sldId id="471" r:id="rId28"/>
  </p:sldIdLst>
  <p:sldSz cx="9144000" cy="6858000" type="letter"/>
  <p:notesSz cx="7102475" cy="10234613"/>
  <p:custDataLst>
    <p:tags r:id="rId31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 Grancagnolo" initials="FG" lastIdx="1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0000"/>
    <a:srgbClr val="FF9900"/>
    <a:srgbClr val="FFFF00"/>
    <a:srgbClr val="6C6CDC"/>
    <a:srgbClr val="D23C60"/>
    <a:srgbClr val="7B96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8302" autoAdjust="0"/>
  </p:normalViewPr>
  <p:slideViewPr>
    <p:cSldViewPr snapToGrid="0">
      <p:cViewPr varScale="1">
        <p:scale>
          <a:sx n="60" d="100"/>
          <a:sy n="60" d="100"/>
        </p:scale>
        <p:origin x="439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3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smtClean="0"/>
              <a:t>RD_FA </a:t>
            </a:r>
            <a:br>
              <a:rPr lang="it-IT" sz="3200" dirty="0" smtClean="0"/>
            </a:br>
            <a:r>
              <a:rPr lang="it-IT" sz="3200" dirty="0"/>
              <a:t>I</a:t>
            </a:r>
            <a:r>
              <a:rPr lang="it-IT" sz="3200" dirty="0" smtClean="0"/>
              <a:t>ncontro con referees </a:t>
            </a:r>
            <a:endParaRPr lang="en-US" sz="3200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1625011" y="3693811"/>
            <a:ext cx="6202254" cy="133539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Stato generale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Anagrafica &amp; richieste</a:t>
            </a:r>
          </a:p>
          <a:p>
            <a:pPr eaLnBrk="1" hangingPunct="1">
              <a:lnSpc>
                <a:spcPct val="80000"/>
              </a:lnSpc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 smtClean="0">
                <a:solidFill>
                  <a:schemeClr val="bg1"/>
                </a:solidFill>
              </a:rPr>
              <a:t>Preventivi</a:t>
            </a:r>
            <a:r>
              <a:rPr lang="en-US" sz="1400" dirty="0" smtClean="0">
                <a:solidFill>
                  <a:schemeClr val="bg1"/>
                </a:solidFill>
              </a:rPr>
              <a:t> RD_FA, </a:t>
            </a:r>
            <a:r>
              <a:rPr lang="en-US" sz="1400" dirty="0" err="1" smtClean="0">
                <a:solidFill>
                  <a:schemeClr val="bg1"/>
                </a:solidFill>
              </a:rPr>
              <a:t>Settembre</a:t>
            </a:r>
            <a:r>
              <a:rPr lang="en-US" sz="1400" dirty="0" smtClean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5719483" y="1343025"/>
            <a:ext cx="3151468" cy="904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 smtClean="0"/>
              <a:t>Franco Bedeschi</a:t>
            </a:r>
            <a:endParaRPr lang="it-IT" sz="2400" dirty="0" smtClean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Roma, Settembre 2019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2417917" y="2591597"/>
            <a:ext cx="2323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u="sng" dirty="0" smtClean="0">
                <a:solidFill>
                  <a:srgbClr val="FF0000"/>
                </a:solidFill>
              </a:rPr>
              <a:t>Sommario</a:t>
            </a:r>
            <a:endParaRPr lang="it-IT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 a </a:t>
            </a:r>
            <a:r>
              <a:rPr lang="en-US" dirty="0" err="1" smtClean="0"/>
              <a:t>richieste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282"/>
            <a:ext cx="9144000" cy="4114800"/>
          </a:xfrm>
        </p:spPr>
        <p:txBody>
          <a:bodyPr/>
          <a:lstStyle/>
          <a:p>
            <a:r>
              <a:rPr lang="en-US" dirty="0" err="1" smtClean="0"/>
              <a:t>Missioni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Valutazione</a:t>
            </a:r>
            <a:r>
              <a:rPr lang="en-US" dirty="0" smtClean="0"/>
              <a:t> </a:t>
            </a:r>
            <a:r>
              <a:rPr lang="en-US" dirty="0" err="1" smtClean="0"/>
              <a:t>sulla</a:t>
            </a:r>
            <a:r>
              <a:rPr lang="en-US" dirty="0" smtClean="0"/>
              <a:t> base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esperienze</a:t>
            </a:r>
            <a:r>
              <a:rPr lang="en-US" dirty="0" smtClean="0"/>
              <a:t> </a:t>
            </a:r>
            <a:r>
              <a:rPr lang="en-US" dirty="0" err="1" smtClean="0"/>
              <a:t>pregresse</a:t>
            </a:r>
            <a:r>
              <a:rPr lang="en-US" dirty="0" smtClean="0"/>
              <a:t> e FEST</a:t>
            </a:r>
          </a:p>
          <a:p>
            <a:pPr lvl="2"/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approcci</a:t>
            </a:r>
            <a:r>
              <a:rPr lang="en-US" dirty="0" smtClean="0"/>
              <a:t> </a:t>
            </a:r>
            <a:r>
              <a:rPr lang="en-US" dirty="0" err="1" smtClean="0"/>
              <a:t>mostrati</a:t>
            </a:r>
            <a:r>
              <a:rPr lang="en-US" dirty="0" smtClean="0"/>
              <a:t>:</a:t>
            </a:r>
          </a:p>
          <a:p>
            <a:pPr lvl="3"/>
            <a:r>
              <a:rPr lang="en-US" dirty="0" err="1" smtClean="0"/>
              <a:t>Algoritmico</a:t>
            </a:r>
            <a:r>
              <a:rPr lang="en-US" dirty="0" smtClean="0"/>
              <a:t> </a:t>
            </a:r>
            <a:r>
              <a:rPr lang="en-US" dirty="0" err="1" smtClean="0"/>
              <a:t>assumendo</a:t>
            </a:r>
            <a:r>
              <a:rPr lang="en-US" dirty="0" smtClean="0"/>
              <a:t> 6 </a:t>
            </a:r>
            <a:r>
              <a:rPr lang="en-US" dirty="0" err="1" smtClean="0"/>
              <a:t>kE</a:t>
            </a:r>
            <a:r>
              <a:rPr lang="en-US" dirty="0" smtClean="0"/>
              <a:t>/FTE e un </a:t>
            </a:r>
            <a:r>
              <a:rPr lang="en-US" dirty="0" err="1" smtClean="0"/>
              <a:t>minimo</a:t>
            </a:r>
            <a:r>
              <a:rPr lang="en-US" dirty="0" smtClean="0"/>
              <a:t> di 1 </a:t>
            </a:r>
            <a:r>
              <a:rPr lang="en-US" dirty="0" err="1" smtClean="0"/>
              <a:t>kE</a:t>
            </a:r>
            <a:r>
              <a:rPr lang="en-US" dirty="0" smtClean="0"/>
              <a:t> a </a:t>
            </a:r>
            <a:r>
              <a:rPr lang="en-US" dirty="0" err="1" smtClean="0"/>
              <a:t>testa</a:t>
            </a:r>
            <a:r>
              <a:rPr lang="en-US" dirty="0" smtClean="0"/>
              <a:t> + resp. int. + TB</a:t>
            </a:r>
          </a:p>
          <a:p>
            <a:pPr lvl="3"/>
            <a:r>
              <a:rPr lang="en-US" dirty="0" smtClean="0"/>
              <a:t>Scaling </a:t>
            </a:r>
            <a:r>
              <a:rPr lang="en-US" dirty="0" err="1" smtClean="0"/>
              <a:t>dall’anno</a:t>
            </a:r>
            <a:r>
              <a:rPr lang="en-US" dirty="0" smtClean="0"/>
              <a:t> </a:t>
            </a:r>
            <a:r>
              <a:rPr lang="en-US" dirty="0" err="1" smtClean="0"/>
              <a:t>scorso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base di FTE + FEST</a:t>
            </a:r>
          </a:p>
          <a:p>
            <a:r>
              <a:rPr lang="en-US" dirty="0" err="1" smtClean="0"/>
              <a:t>Consumi</a:t>
            </a:r>
            <a:r>
              <a:rPr lang="en-US" dirty="0" smtClean="0"/>
              <a:t>/</a:t>
            </a:r>
            <a:r>
              <a:rPr lang="en-US" dirty="0" err="1" smtClean="0"/>
              <a:t>Inventariabile</a:t>
            </a:r>
            <a:endParaRPr lang="en-US" dirty="0" smtClean="0"/>
          </a:p>
          <a:p>
            <a:pPr lvl="1"/>
            <a:r>
              <a:rPr lang="en-US" dirty="0" err="1" smtClean="0"/>
              <a:t>Richieste</a:t>
            </a:r>
            <a:r>
              <a:rPr lang="en-US" dirty="0" smtClean="0"/>
              <a:t> muon collider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/>
              <a:t>vedi</a:t>
            </a:r>
            <a:r>
              <a:rPr lang="en-US" dirty="0" smtClean="0"/>
              <a:t> talk M. </a:t>
            </a:r>
            <a:r>
              <a:rPr lang="en-US" dirty="0" err="1" smtClean="0"/>
              <a:t>Antonelli</a:t>
            </a:r>
            <a:endParaRPr lang="en-US" dirty="0" smtClean="0"/>
          </a:p>
          <a:p>
            <a:pPr lvl="1"/>
            <a:r>
              <a:rPr lang="en-US" dirty="0" err="1" smtClean="0"/>
              <a:t>Altre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basate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evoluzione</a:t>
            </a:r>
            <a:r>
              <a:rPr lang="en-US" dirty="0" smtClean="0"/>
              <a:t>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  <a:r>
              <a:rPr lang="en-US" dirty="0" err="1" smtClean="0"/>
              <a:t>internazionale</a:t>
            </a:r>
            <a:endParaRPr lang="en-US" dirty="0" smtClean="0"/>
          </a:p>
          <a:p>
            <a:pPr lvl="2"/>
            <a:r>
              <a:rPr lang="en-US" dirty="0" smtClean="0"/>
              <a:t>R&amp;D 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 err="1" smtClean="0"/>
              <a:t>Silicio</a:t>
            </a:r>
            <a:r>
              <a:rPr lang="en-US" dirty="0" smtClean="0"/>
              <a:t> (slow start)</a:t>
            </a:r>
          </a:p>
          <a:p>
            <a:pPr lvl="2"/>
            <a:r>
              <a:rPr lang="en-US" dirty="0" smtClean="0"/>
              <a:t>R&amp;D camera a drift</a:t>
            </a:r>
          </a:p>
          <a:p>
            <a:pPr lvl="2"/>
            <a:r>
              <a:rPr lang="en-US" dirty="0" err="1" smtClean="0"/>
              <a:t>Prototipo</a:t>
            </a:r>
            <a:r>
              <a:rPr lang="en-US" dirty="0" smtClean="0"/>
              <a:t> DR calorimeter </a:t>
            </a:r>
          </a:p>
          <a:p>
            <a:pPr lvl="2"/>
            <a:r>
              <a:rPr lang="en-US" dirty="0" err="1" smtClean="0">
                <a:latin typeface="+mj-lt"/>
              </a:rPr>
              <a:t>Industrializzazione</a:t>
            </a:r>
            <a:r>
              <a:rPr lang="en-US" dirty="0" smtClean="0">
                <a:latin typeface="Symbol" panose="05050102010706020507" pitchFamily="18" charset="2"/>
              </a:rPr>
              <a:t>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 (</a:t>
            </a:r>
            <a:r>
              <a:rPr lang="en-US" dirty="0" err="1" smtClean="0"/>
              <a:t>sinergia</a:t>
            </a:r>
            <a:r>
              <a:rPr lang="en-US" dirty="0" smtClean="0"/>
              <a:t> con </a:t>
            </a:r>
            <a:r>
              <a:rPr lang="en-US" dirty="0" err="1" smtClean="0"/>
              <a:t>LHCb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Test beams: </a:t>
            </a:r>
            <a:r>
              <a:rPr lang="en-US" dirty="0" err="1" smtClean="0"/>
              <a:t>uRwell</a:t>
            </a:r>
            <a:r>
              <a:rPr lang="en-US" dirty="0" smtClean="0"/>
              <a:t> (PSI), DR </a:t>
            </a:r>
            <a:r>
              <a:rPr lang="en-US" dirty="0" err="1" smtClean="0"/>
              <a:t>prototipo</a:t>
            </a:r>
            <a:r>
              <a:rPr lang="en-US" dirty="0" smtClean="0"/>
              <a:t> (DESY)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Richieste</a:t>
            </a:r>
            <a:r>
              <a:rPr lang="en-US" dirty="0" smtClean="0"/>
              <a:t>:    </a:t>
            </a:r>
            <a:r>
              <a:rPr lang="en-US" dirty="0" err="1" smtClean="0"/>
              <a:t>Missioni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94184"/>
            <a:ext cx="7772400" cy="4114800"/>
          </a:xfrm>
          <a:noFill/>
        </p:spPr>
        <p:txBody>
          <a:bodyPr/>
          <a:lstStyle/>
          <a:p>
            <a:r>
              <a:rPr lang="en-US" dirty="0" err="1" smtClean="0"/>
              <a:t>Totale</a:t>
            </a:r>
            <a:r>
              <a:rPr lang="en-US" dirty="0" smtClean="0"/>
              <a:t>: 235;5 + 45 SJ  = 280.5 k€</a:t>
            </a:r>
          </a:p>
          <a:p>
            <a:pPr lvl="1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" y="2350008"/>
            <a:ext cx="8974798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Missioni</a:t>
            </a:r>
            <a:r>
              <a:rPr lang="en-US" dirty="0" smtClean="0"/>
              <a:t> FEST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0674"/>
            <a:ext cx="9025128" cy="4114800"/>
          </a:xfrm>
        </p:spPr>
        <p:txBody>
          <a:bodyPr/>
          <a:lstStyle/>
          <a:p>
            <a:r>
              <a:rPr lang="en-US" sz="2400" dirty="0" err="1" smtClean="0"/>
              <a:t>Impatto</a:t>
            </a:r>
            <a:r>
              <a:rPr lang="en-US" sz="2400" dirty="0" smtClean="0"/>
              <a:t> di FEST non </a:t>
            </a:r>
            <a:r>
              <a:rPr lang="en-US" sz="2400" dirty="0" err="1" smtClean="0"/>
              <a:t>capito</a:t>
            </a:r>
            <a:r>
              <a:rPr lang="en-US" sz="2400" dirty="0" smtClean="0"/>
              <a:t> bene </a:t>
            </a:r>
            <a:r>
              <a:rPr lang="en-US" sz="2400" dirty="0" err="1" smtClean="0"/>
              <a:t>nei</a:t>
            </a:r>
            <a:r>
              <a:rPr lang="en-US" sz="2400" dirty="0" smtClean="0"/>
              <a:t> preventive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1800" u="sng" dirty="0" err="1" smtClean="0">
                <a:solidFill>
                  <a:schemeClr val="bg1"/>
                </a:solidFill>
              </a:rPr>
              <a:t>tabelle</a:t>
            </a:r>
            <a:r>
              <a:rPr lang="en-US" sz="1800" u="sng" dirty="0" smtClean="0">
                <a:solidFill>
                  <a:schemeClr val="bg1"/>
                </a:solidFill>
              </a:rPr>
              <a:t> DB  da </a:t>
            </a:r>
            <a:r>
              <a:rPr lang="en-US" sz="1800" u="sng" dirty="0" err="1" smtClean="0">
                <a:solidFill>
                  <a:schemeClr val="bg1"/>
                </a:solidFill>
              </a:rPr>
              <a:t>aggiustare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000" dirty="0" err="1" smtClean="0"/>
              <a:t>Comporta</a:t>
            </a:r>
            <a:r>
              <a:rPr lang="en-US" sz="2000" dirty="0" smtClean="0"/>
              <a:t>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aggiuntiva</a:t>
            </a:r>
            <a:r>
              <a:rPr lang="en-US" sz="2000" dirty="0" smtClean="0"/>
              <a:t> di 75 </a:t>
            </a:r>
            <a:r>
              <a:rPr lang="en-US" sz="2000" dirty="0" err="1" smtClean="0"/>
              <a:t>kE</a:t>
            </a:r>
            <a:endParaRPr lang="en-US" sz="2000" dirty="0" smtClean="0"/>
          </a:p>
          <a:p>
            <a:pPr lvl="2"/>
            <a:r>
              <a:rPr lang="en-US" sz="1800" dirty="0" err="1" smtClean="0"/>
              <a:t>Parziale</a:t>
            </a:r>
            <a:r>
              <a:rPr lang="en-US" sz="1800" dirty="0" smtClean="0"/>
              <a:t> overlap con </a:t>
            </a:r>
            <a:r>
              <a:rPr lang="en-US" sz="1800" dirty="0" err="1" smtClean="0"/>
              <a:t>richieste</a:t>
            </a:r>
            <a:r>
              <a:rPr lang="en-US" sz="1800" dirty="0" smtClean="0"/>
              <a:t> </a:t>
            </a:r>
            <a:r>
              <a:rPr lang="en-US" sz="1800" dirty="0" err="1" smtClean="0"/>
              <a:t>preventivi</a:t>
            </a:r>
            <a:endParaRPr lang="en-US" sz="1800" dirty="0" smtClean="0"/>
          </a:p>
          <a:p>
            <a:pPr lvl="2"/>
            <a:r>
              <a:rPr lang="en-US" sz="1800" dirty="0" smtClean="0"/>
              <a:t>47 </a:t>
            </a:r>
            <a:r>
              <a:rPr lang="en-US" sz="1800" dirty="0" err="1" smtClean="0"/>
              <a:t>kE</a:t>
            </a:r>
            <a:r>
              <a:rPr lang="en-US" sz="1800" dirty="0" smtClean="0"/>
              <a:t> </a:t>
            </a:r>
            <a:r>
              <a:rPr lang="en-US" sz="1800" dirty="0" err="1" smtClean="0"/>
              <a:t>diventano</a:t>
            </a:r>
            <a:r>
              <a:rPr lang="en-US" sz="1800" dirty="0" smtClean="0"/>
              <a:t> </a:t>
            </a:r>
            <a:r>
              <a:rPr lang="en-US" sz="1800" dirty="0" err="1" smtClean="0"/>
              <a:t>fondi</a:t>
            </a:r>
            <a:r>
              <a:rPr lang="en-US" sz="1800" dirty="0" smtClean="0"/>
              <a:t> per </a:t>
            </a:r>
            <a:r>
              <a:rPr lang="en-US" sz="1800" dirty="0" err="1" smtClean="0"/>
              <a:t>AdR</a:t>
            </a:r>
            <a:endParaRPr lang="en-US" sz="1800" dirty="0" smtClean="0"/>
          </a:p>
          <a:p>
            <a:pPr lvl="3"/>
            <a:r>
              <a:rPr lang="en-US" sz="1600" dirty="0" smtClean="0"/>
              <a:t>Non </a:t>
            </a:r>
            <a:r>
              <a:rPr lang="en-US" sz="1600" dirty="0" err="1" smtClean="0"/>
              <a:t>contribuiscono</a:t>
            </a:r>
            <a:r>
              <a:rPr lang="en-US" sz="1600" dirty="0" smtClean="0"/>
              <a:t> al plafond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missioni</a:t>
            </a:r>
            <a:r>
              <a:rPr lang="en-US" sz="1600" dirty="0" smtClean="0"/>
              <a:t> di CSN1</a:t>
            </a:r>
          </a:p>
          <a:p>
            <a:pPr lvl="2"/>
            <a:r>
              <a:rPr lang="en-US" sz="1800" dirty="0" err="1" smtClean="0"/>
              <a:t>Ulteriori</a:t>
            </a:r>
            <a:r>
              <a:rPr lang="en-US" sz="1800" dirty="0" smtClean="0"/>
              <a:t> 18 </a:t>
            </a:r>
            <a:r>
              <a:rPr lang="en-US" sz="1800" dirty="0" err="1" smtClean="0"/>
              <a:t>kE</a:t>
            </a:r>
            <a:r>
              <a:rPr lang="en-US" sz="1800" dirty="0" smtClean="0"/>
              <a:t> a  INFN (non </a:t>
            </a:r>
            <a:r>
              <a:rPr lang="en-US" sz="1800" dirty="0" err="1" smtClean="0"/>
              <a:t>inclusi</a:t>
            </a:r>
            <a:r>
              <a:rPr lang="en-US" sz="1800" dirty="0" smtClean="0"/>
              <a:t> in </a:t>
            </a:r>
            <a:r>
              <a:rPr lang="en-US" sz="1800" dirty="0" err="1" smtClean="0"/>
              <a:t>tabella</a:t>
            </a:r>
            <a:r>
              <a:rPr lang="en-US" sz="1800" dirty="0" smtClean="0"/>
              <a:t>, </a:t>
            </a:r>
            <a:r>
              <a:rPr lang="en-US" sz="1800" dirty="0" err="1" smtClean="0"/>
              <a:t>perche</a:t>
            </a:r>
            <a:r>
              <a:rPr lang="en-US" sz="1800" dirty="0" smtClean="0"/>
              <a:t>’ non </a:t>
            </a:r>
            <a:r>
              <a:rPr lang="en-US" sz="1800" dirty="0" err="1" smtClean="0"/>
              <a:t>passano</a:t>
            </a:r>
            <a:r>
              <a:rPr lang="en-US" sz="1800" dirty="0" smtClean="0"/>
              <a:t> </a:t>
            </a:r>
            <a:r>
              <a:rPr lang="en-US" sz="1800" dirty="0" err="1" smtClean="0"/>
              <a:t>dalla</a:t>
            </a:r>
            <a:r>
              <a:rPr lang="en-US" sz="1800" dirty="0" smtClean="0"/>
              <a:t> CSN1)</a:t>
            </a:r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0" y="3416527"/>
            <a:ext cx="8709507" cy="31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Richieste</a:t>
            </a:r>
            <a:r>
              <a:rPr lang="en-US" dirty="0" smtClean="0"/>
              <a:t>: </a:t>
            </a:r>
            <a:r>
              <a:rPr lang="en-US" dirty="0" err="1" smtClean="0"/>
              <a:t>Missioni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1268"/>
            <a:ext cx="8708199" cy="1434719"/>
          </a:xfrm>
        </p:spPr>
        <p:txBody>
          <a:bodyPr/>
          <a:lstStyle/>
          <a:p>
            <a:r>
              <a:rPr lang="en-US" sz="2400" dirty="0" smtClean="0"/>
              <a:t>Scala</a:t>
            </a:r>
          </a:p>
          <a:p>
            <a:pPr marL="0" indent="0">
              <a:buNone/>
            </a:pPr>
            <a:r>
              <a:rPr lang="en-US" sz="2400" dirty="0" smtClean="0"/>
              <a:t>    2019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Algoritmico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FEST 70%</a:t>
            </a:r>
          </a:p>
          <a:p>
            <a:pPr lvl="1"/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5438" y="1379833"/>
            <a:ext cx="8536578" cy="3194782"/>
            <a:chOff x="525438" y="1379833"/>
            <a:chExt cx="8536578" cy="3194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3864" y="1379833"/>
              <a:ext cx="7642829" cy="14518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438" y="2836144"/>
              <a:ext cx="8536578" cy="173847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796" y="4661481"/>
            <a:ext cx="1983107" cy="18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Silicon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339" y="1573720"/>
            <a:ext cx="8358934" cy="4114800"/>
          </a:xfrm>
        </p:spPr>
        <p:txBody>
          <a:bodyPr/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legate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progetti</a:t>
            </a:r>
            <a:r>
              <a:rPr lang="en-US" dirty="0" smtClean="0"/>
              <a:t> SEED e ARCADIA (pixels </a:t>
            </a:r>
            <a:r>
              <a:rPr lang="en-US" dirty="0" err="1" smtClean="0"/>
              <a:t>attivi</a:t>
            </a:r>
            <a:r>
              <a:rPr lang="en-US" dirty="0" smtClean="0"/>
              <a:t>) </a:t>
            </a:r>
            <a:r>
              <a:rPr lang="en-US" dirty="0" err="1" smtClean="0"/>
              <a:t>nella</a:t>
            </a:r>
            <a:r>
              <a:rPr lang="en-US" dirty="0" smtClean="0"/>
              <a:t> top list per call CSN5 (~ 1 M€)</a:t>
            </a:r>
          </a:p>
          <a:p>
            <a:pPr lvl="1"/>
            <a:r>
              <a:rPr lang="it-IT" dirty="0" smtClean="0"/>
              <a:t>Partecipiamo </a:t>
            </a:r>
            <a:r>
              <a:rPr lang="it-IT" dirty="0"/>
              <a:t>nella definizione delle specifiche di disegno, nella caratterizazione dei building block e, ovviamente, del prototipo finale</a:t>
            </a:r>
            <a:r>
              <a:rPr lang="it-IT" dirty="0" smtClean="0"/>
              <a:t>.</a:t>
            </a:r>
          </a:p>
          <a:p>
            <a:pPr lvl="1"/>
            <a:r>
              <a:rPr lang="en-US" dirty="0" err="1" smtClean="0"/>
              <a:t>Sviluppo</a:t>
            </a:r>
            <a:r>
              <a:rPr lang="en-US" dirty="0" smtClean="0"/>
              <a:t> del DAQ in </a:t>
            </a:r>
            <a:r>
              <a:rPr lang="en-US" dirty="0" err="1" smtClean="0"/>
              <a:t>collaborazione</a:t>
            </a:r>
            <a:r>
              <a:rPr lang="en-US" dirty="0" smtClean="0"/>
              <a:t> con </a:t>
            </a:r>
            <a:r>
              <a:rPr lang="en-US" dirty="0" err="1" smtClean="0"/>
              <a:t>cinesi</a:t>
            </a:r>
            <a:endParaRPr lang="it-IT" dirty="0"/>
          </a:p>
          <a:p>
            <a:r>
              <a:rPr lang="en-US" dirty="0" err="1" smtClean="0"/>
              <a:t>Valutazione</a:t>
            </a:r>
            <a:r>
              <a:rPr lang="en-US" dirty="0" smtClean="0"/>
              <a:t> di HV-CMOS per Si wrapper</a:t>
            </a:r>
          </a:p>
          <a:p>
            <a:pPr lvl="1"/>
            <a:r>
              <a:rPr lang="en-US" dirty="0" err="1" smtClean="0"/>
              <a:t>Richiesta</a:t>
            </a:r>
            <a:r>
              <a:rPr lang="en-US" dirty="0" smtClean="0"/>
              <a:t> di 5 </a:t>
            </a:r>
            <a:r>
              <a:rPr lang="en-US" dirty="0" err="1" smtClean="0"/>
              <a:t>kE</a:t>
            </a:r>
            <a:r>
              <a:rPr lang="en-US" dirty="0" smtClean="0"/>
              <a:t> a MI per </a:t>
            </a:r>
            <a:r>
              <a:rPr lang="en-US" dirty="0" err="1" smtClean="0"/>
              <a:t>contributo</a:t>
            </a:r>
            <a:r>
              <a:rPr lang="en-US" dirty="0" smtClean="0"/>
              <a:t> a </a:t>
            </a:r>
            <a:r>
              <a:rPr lang="en-US" dirty="0" err="1" smtClean="0"/>
              <a:t>stazione</a:t>
            </a:r>
            <a:r>
              <a:rPr lang="en-US" dirty="0" smtClean="0"/>
              <a:t> di test</a:t>
            </a:r>
          </a:p>
          <a:p>
            <a:r>
              <a:rPr lang="en-US" dirty="0" err="1" smtClean="0"/>
              <a:t>Collaborazioni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UK</a:t>
            </a:r>
            <a:r>
              <a:rPr lang="en-US" dirty="0"/>
              <a:t>: Oxford, ETH, Zurich university, </a:t>
            </a:r>
            <a:r>
              <a:rPr lang="en-US" dirty="0" smtClean="0"/>
              <a:t>IHEP-China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Drift Chamber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318"/>
            <a:ext cx="9061704" cy="4181505"/>
          </a:xfrm>
        </p:spPr>
        <p:txBody>
          <a:bodyPr/>
          <a:lstStyle/>
          <a:p>
            <a:r>
              <a:rPr lang="en-US" dirty="0" smtClean="0"/>
              <a:t>Drift chamber </a:t>
            </a:r>
            <a:r>
              <a:rPr lang="en-US" dirty="0" err="1" smtClean="0"/>
              <a:t>entra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programma</a:t>
            </a:r>
            <a:r>
              <a:rPr lang="en-US" dirty="0" smtClean="0"/>
              <a:t> CREMLIN2</a:t>
            </a:r>
          </a:p>
          <a:p>
            <a:pPr lvl="1"/>
            <a:r>
              <a:rPr lang="en-US" dirty="0" err="1" smtClean="0"/>
              <a:t>Approvato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Finanziamenti</a:t>
            </a:r>
            <a:r>
              <a:rPr lang="en-US" dirty="0" smtClean="0">
                <a:sym typeface="Wingdings" panose="05000000000000000000" pitchFamily="2" charset="2"/>
              </a:rPr>
              <a:t> + </a:t>
            </a:r>
            <a:r>
              <a:rPr lang="en-US" dirty="0" err="1" smtClean="0">
                <a:sym typeface="Wingdings" panose="05000000000000000000" pitchFamily="2" charset="2"/>
              </a:rPr>
              <a:t>collaboratori</a:t>
            </a:r>
            <a:r>
              <a:rPr lang="en-US" dirty="0" smtClean="0">
                <a:sym typeface="Wingdings" panose="05000000000000000000" pitchFamily="2" charset="2"/>
              </a:rPr>
              <a:t> (BINP, Novosibirsk)</a:t>
            </a:r>
          </a:p>
          <a:p>
            <a:pPr lvl="2"/>
            <a:r>
              <a:rPr lang="en-US" dirty="0" err="1" smtClean="0">
                <a:sym typeface="Wingdings" panose="05000000000000000000" pitchFamily="2" charset="2"/>
              </a:rPr>
              <a:t>Vedi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presentazioni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Grancagnolo</a:t>
            </a:r>
            <a:r>
              <a:rPr lang="en-US" dirty="0" smtClean="0">
                <a:sym typeface="Wingdings" panose="05000000000000000000" pitchFamily="2" charset="2"/>
              </a:rPr>
              <a:t>/De </a:t>
            </a:r>
            <a:r>
              <a:rPr lang="en-US" dirty="0" err="1" smtClean="0">
                <a:sym typeface="Wingdings" panose="05000000000000000000" pitchFamily="2" charset="2"/>
              </a:rPr>
              <a:t>Filippis</a:t>
            </a:r>
            <a:endParaRPr lang="it-IT" dirty="0" smtClean="0"/>
          </a:p>
          <a:p>
            <a:r>
              <a:rPr lang="it-IT" dirty="0" smtClean="0"/>
              <a:t>Lecce:</a:t>
            </a:r>
          </a:p>
          <a:p>
            <a:pPr lvl="1"/>
            <a:r>
              <a:rPr lang="it-IT" dirty="0" smtClean="0"/>
              <a:t>Costruzione </a:t>
            </a:r>
            <a:r>
              <a:rPr lang="it-IT" dirty="0"/>
              <a:t>di piccoli prototipi con fili di C </a:t>
            </a:r>
            <a:r>
              <a:rPr lang="it-IT" sz="2000" dirty="0" smtClean="0"/>
              <a:t>(</a:t>
            </a:r>
            <a:r>
              <a:rPr lang="it-IT" sz="2000" dirty="0"/>
              <a:t>anodo e </a:t>
            </a:r>
            <a:r>
              <a:rPr lang="it-IT" sz="2000" dirty="0" smtClean="0"/>
              <a:t>catodi)  10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  <a:p>
            <a:pPr lvl="2"/>
            <a:r>
              <a:rPr lang="en-US" dirty="0" smtClean="0"/>
              <a:t>Filo </a:t>
            </a:r>
            <a:r>
              <a:rPr lang="en-US" dirty="0" err="1" smtClean="0"/>
              <a:t>saldante</a:t>
            </a:r>
            <a:r>
              <a:rPr lang="en-US" dirty="0" smtClean="0"/>
              <a:t> per </a:t>
            </a:r>
            <a:r>
              <a:rPr lang="en-US" dirty="0" err="1" smtClean="0"/>
              <a:t>fili</a:t>
            </a:r>
            <a:r>
              <a:rPr lang="en-US" dirty="0" smtClean="0"/>
              <a:t> in C				        </a:t>
            </a:r>
            <a:r>
              <a:rPr lang="en-US" dirty="0"/>
              <a:t> </a:t>
            </a:r>
            <a:r>
              <a:rPr lang="en-US" dirty="0" smtClean="0"/>
              <a:t>   8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1"/>
            <a:r>
              <a:rPr lang="it-IT" dirty="0" smtClean="0"/>
              <a:t>Studi </a:t>
            </a:r>
            <a:r>
              <a:rPr lang="it-IT" dirty="0"/>
              <a:t>su gas non infiammabili </a:t>
            </a:r>
            <a:r>
              <a:rPr lang="it-IT" sz="2000" dirty="0" smtClean="0"/>
              <a:t> (</a:t>
            </a:r>
            <a:r>
              <a:rPr lang="it-IT" sz="2000" dirty="0"/>
              <a:t>He / iC4H10 - CH4 / </a:t>
            </a:r>
            <a:r>
              <a:rPr lang="it-IT" sz="2000" dirty="0" smtClean="0"/>
              <a:t>CO2)           </a:t>
            </a:r>
            <a:r>
              <a:rPr lang="en-US" dirty="0" smtClean="0"/>
              <a:t>2 </a:t>
            </a:r>
            <a:r>
              <a:rPr lang="en-US" dirty="0" err="1" smtClean="0"/>
              <a:t>kE</a:t>
            </a:r>
            <a:endParaRPr lang="en-US" dirty="0" smtClean="0"/>
          </a:p>
          <a:p>
            <a:r>
              <a:rPr lang="en-US" dirty="0" smtClean="0"/>
              <a:t>Bari:</a:t>
            </a:r>
          </a:p>
          <a:p>
            <a:pPr lvl="1"/>
            <a:r>
              <a:rPr lang="en-US" dirty="0" smtClean="0"/>
              <a:t>Sistema di test per </a:t>
            </a:r>
            <a:r>
              <a:rPr lang="en-US" dirty="0" err="1" smtClean="0"/>
              <a:t>prototipi</a:t>
            </a:r>
            <a:r>
              <a:rPr lang="en-US" dirty="0" smtClean="0"/>
              <a:t> di camera                              10.5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2"/>
            <a:r>
              <a:rPr lang="en-US" dirty="0" err="1" smtClean="0"/>
              <a:t>Significativo</a:t>
            </a:r>
            <a:r>
              <a:rPr lang="en-US" dirty="0" smtClean="0"/>
              <a:t> </a:t>
            </a:r>
            <a:r>
              <a:rPr lang="en-US" dirty="0" err="1" smtClean="0"/>
              <a:t>investimento</a:t>
            </a:r>
            <a:r>
              <a:rPr lang="en-US" dirty="0" smtClean="0"/>
              <a:t> di </a:t>
            </a:r>
            <a:r>
              <a:rPr lang="en-US" dirty="0" err="1" smtClean="0"/>
              <a:t>dottorandi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progetto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: 30.5 </a:t>
            </a:r>
            <a:r>
              <a:rPr lang="en-US" dirty="0" err="1" smtClean="0"/>
              <a:t>kE</a:t>
            </a:r>
            <a:endParaRPr lang="en-US" dirty="0" smtClean="0"/>
          </a:p>
          <a:p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077" y="339725"/>
            <a:ext cx="6362700" cy="685800"/>
          </a:xfrm>
        </p:spPr>
        <p:txBody>
          <a:bodyPr/>
          <a:lstStyle/>
          <a:p>
            <a:r>
              <a:rPr lang="en-US" dirty="0" smtClean="0"/>
              <a:t>IDEA: Dual Readout calorimeter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87" y="1260968"/>
            <a:ext cx="9043313" cy="4114800"/>
          </a:xfrm>
        </p:spPr>
        <p:txBody>
          <a:bodyPr/>
          <a:lstStyle/>
          <a:p>
            <a:r>
              <a:rPr lang="en-US" sz="2000" dirty="0" err="1" smtClean="0"/>
              <a:t>Preparazione</a:t>
            </a:r>
            <a:r>
              <a:rPr lang="en-US" sz="2000" dirty="0" smtClean="0"/>
              <a:t> </a:t>
            </a:r>
            <a:r>
              <a:rPr lang="en-US" sz="2000" dirty="0" err="1" smtClean="0"/>
              <a:t>prototipo</a:t>
            </a:r>
            <a:r>
              <a:rPr lang="en-US" sz="2000" dirty="0" smtClean="0"/>
              <a:t> 10 cm x 10 cm x 100 cm (</a:t>
            </a:r>
            <a:r>
              <a:rPr lang="en-US" sz="2000" u="sng" dirty="0" err="1" smtClean="0"/>
              <a:t>totale</a:t>
            </a:r>
            <a:r>
              <a:rPr lang="en-US" sz="2000" u="sng" dirty="0" smtClean="0"/>
              <a:t> = 48.5 + 7.5 SJ</a:t>
            </a:r>
            <a:r>
              <a:rPr lang="en-US" sz="2000" dirty="0" smtClean="0"/>
              <a:t>) </a:t>
            </a:r>
          </a:p>
          <a:p>
            <a:pPr lvl="1"/>
            <a:r>
              <a:rPr lang="en-US" sz="1800" dirty="0" smtClean="0"/>
              <a:t>Full containment EM</a:t>
            </a:r>
          </a:p>
          <a:p>
            <a:pPr lvl="1"/>
            <a:r>
              <a:rPr lang="en-US" sz="1800" dirty="0" smtClean="0"/>
              <a:t>Studio </a:t>
            </a:r>
            <a:r>
              <a:rPr lang="en-US" sz="1800" dirty="0" err="1" smtClean="0"/>
              <a:t>meccanica</a:t>
            </a:r>
            <a:r>
              <a:rPr lang="en-US" sz="1800" dirty="0" smtClean="0"/>
              <a:t> con </a:t>
            </a:r>
            <a:r>
              <a:rPr lang="en-US" sz="1800" dirty="0" err="1" smtClean="0"/>
              <a:t>capillari</a:t>
            </a:r>
            <a:r>
              <a:rPr lang="en-US" sz="1800" dirty="0" smtClean="0"/>
              <a:t> </a:t>
            </a:r>
            <a:r>
              <a:rPr lang="en-US" sz="1800" dirty="0" err="1" smtClean="0"/>
              <a:t>metallici</a:t>
            </a:r>
            <a:r>
              <a:rPr lang="en-US" sz="1800" dirty="0" smtClean="0"/>
              <a:t> </a:t>
            </a:r>
            <a:r>
              <a:rPr lang="en-US" sz="1800" dirty="0" err="1" smtClean="0"/>
              <a:t>ed</a:t>
            </a:r>
            <a:r>
              <a:rPr lang="en-US" sz="1800" dirty="0" smtClean="0"/>
              <a:t> </a:t>
            </a:r>
            <a:r>
              <a:rPr lang="en-US" sz="1800" dirty="0" err="1" smtClean="0"/>
              <a:t>elettronica</a:t>
            </a:r>
            <a:r>
              <a:rPr lang="en-US" sz="1800" dirty="0" smtClean="0"/>
              <a:t> CAEN</a:t>
            </a:r>
          </a:p>
          <a:p>
            <a:pPr lvl="1"/>
            <a:r>
              <a:rPr lang="en-US" sz="1800" dirty="0" err="1" smtClean="0"/>
              <a:t>Previsto</a:t>
            </a:r>
            <a:r>
              <a:rPr lang="en-US" sz="1800" dirty="0" smtClean="0"/>
              <a:t> test beam a DESY in </a:t>
            </a:r>
            <a:r>
              <a:rPr lang="en-US" sz="1800" dirty="0" err="1" smtClean="0"/>
              <a:t>autunno</a:t>
            </a:r>
            <a:endParaRPr lang="en-US" sz="1800" dirty="0" smtClean="0"/>
          </a:p>
          <a:p>
            <a:pPr lvl="1"/>
            <a:r>
              <a:rPr lang="en-US" sz="1800" dirty="0" err="1" smtClean="0"/>
              <a:t>Potenziale</a:t>
            </a:r>
            <a:r>
              <a:rPr lang="en-US" sz="1800" dirty="0" smtClean="0"/>
              <a:t> call di CSN5 per full containment hadronic calorimeter</a:t>
            </a:r>
          </a:p>
          <a:p>
            <a:pPr lvl="2"/>
            <a:r>
              <a:rPr lang="en-US" sz="1600" dirty="0" err="1" smtClean="0"/>
              <a:t>Vedi</a:t>
            </a:r>
            <a:r>
              <a:rPr lang="en-US" sz="1600" dirty="0" smtClean="0"/>
              <a:t> talks Ferrari/Santoro</a:t>
            </a:r>
            <a:endParaRPr lang="en-US" sz="1400" dirty="0" smtClean="0"/>
          </a:p>
          <a:p>
            <a:r>
              <a:rPr lang="en-US" sz="2000" dirty="0" smtClean="0"/>
              <a:t>Catania: </a:t>
            </a:r>
            <a:r>
              <a:rPr lang="en-US" sz="2000" strike="sngStrike" dirty="0" smtClean="0"/>
              <a:t>test </a:t>
            </a:r>
            <a:r>
              <a:rPr lang="en-US" sz="2000" strike="sngStrike" dirty="0" err="1" smtClean="0"/>
              <a:t>SiPM</a:t>
            </a:r>
            <a:r>
              <a:rPr lang="en-US" sz="2000" strike="sngStrike" dirty="0" smtClean="0"/>
              <a:t> </a:t>
            </a:r>
            <a:r>
              <a:rPr lang="en-US" sz="2000" dirty="0" err="1" smtClean="0"/>
              <a:t>Consumi</a:t>
            </a:r>
            <a:r>
              <a:rPr lang="en-US" sz="2000" dirty="0" smtClean="0"/>
              <a:t> lab		</a:t>
            </a:r>
            <a:r>
              <a:rPr lang="en-US" sz="2000" strike="sngStrike" dirty="0" smtClean="0"/>
              <a:t>5 </a:t>
            </a:r>
            <a:r>
              <a:rPr lang="en-US" sz="2000" strike="sngStrike" dirty="0" err="1" smtClean="0"/>
              <a:t>kE</a:t>
            </a:r>
            <a:r>
              <a:rPr lang="en-US" sz="2000" strike="sngStrike" dirty="0" smtClean="0"/>
              <a:t> </a:t>
            </a:r>
            <a:r>
              <a:rPr lang="en-US" sz="2000" dirty="0" smtClean="0"/>
              <a:t>1.5 KE </a:t>
            </a:r>
            <a:endParaRPr lang="en-US" sz="1800" dirty="0" smtClean="0"/>
          </a:p>
          <a:p>
            <a:r>
              <a:rPr lang="en-US" sz="2000" dirty="0" smtClean="0"/>
              <a:t>Pavia:</a:t>
            </a:r>
          </a:p>
          <a:p>
            <a:pPr lvl="1"/>
            <a:r>
              <a:rPr lang="en-US" sz="1800" dirty="0" err="1" smtClean="0"/>
              <a:t>Meccanica</a:t>
            </a:r>
            <a:r>
              <a:rPr lang="en-US" sz="1800" dirty="0" smtClean="0"/>
              <a:t> </a:t>
            </a:r>
            <a:r>
              <a:rPr lang="en-US" sz="1800" dirty="0" err="1" smtClean="0"/>
              <a:t>capillari</a:t>
            </a:r>
            <a:r>
              <a:rPr lang="en-US" sz="1800" dirty="0" smtClean="0"/>
              <a:t> </a:t>
            </a:r>
            <a:r>
              <a:rPr lang="en-US" sz="1800" dirty="0" err="1" smtClean="0"/>
              <a:t>metallici</a:t>
            </a:r>
            <a:r>
              <a:rPr lang="en-US" sz="1800" dirty="0" smtClean="0"/>
              <a:t>     4 </a:t>
            </a:r>
            <a:r>
              <a:rPr lang="en-US" sz="1800" dirty="0" err="1" smtClean="0"/>
              <a:t>kE</a:t>
            </a:r>
            <a:r>
              <a:rPr lang="en-US" sz="1800" dirty="0" smtClean="0"/>
              <a:t>, </a:t>
            </a:r>
            <a:r>
              <a:rPr lang="en-US" sz="1800" strike="sngStrike" dirty="0" err="1" smtClean="0"/>
              <a:t>fibre</a:t>
            </a:r>
            <a:r>
              <a:rPr lang="en-US" sz="1800" strike="sngStrike" dirty="0" smtClean="0"/>
              <a:t> (</a:t>
            </a:r>
            <a:r>
              <a:rPr lang="en-US" sz="1800" strike="sngStrike" dirty="0" err="1" smtClean="0"/>
              <a:t>forse</a:t>
            </a:r>
            <a:r>
              <a:rPr lang="en-US" sz="1800" strike="sngStrike" dirty="0" smtClean="0"/>
              <a:t> UK)                5 </a:t>
            </a:r>
            <a:r>
              <a:rPr lang="en-US" sz="1800" strike="sngStrike" dirty="0" err="1" smtClean="0"/>
              <a:t>kE</a:t>
            </a:r>
            <a:r>
              <a:rPr lang="en-US" sz="1800" strike="sngStrike" dirty="0" smtClean="0"/>
              <a:t> SJ</a:t>
            </a:r>
          </a:p>
          <a:p>
            <a:pPr lvl="1"/>
            <a:r>
              <a:rPr lang="en-US" sz="1800" dirty="0" err="1" smtClean="0"/>
              <a:t>Consumi</a:t>
            </a:r>
            <a:r>
              <a:rPr lang="en-US" sz="1800" dirty="0" smtClean="0"/>
              <a:t> test beam                                                                         3 </a:t>
            </a:r>
            <a:r>
              <a:rPr lang="en-US" sz="1800" dirty="0" err="1" smtClean="0"/>
              <a:t>kE</a:t>
            </a:r>
            <a:r>
              <a:rPr lang="en-US" sz="1800" dirty="0" smtClean="0"/>
              <a:t> SJ</a:t>
            </a:r>
          </a:p>
          <a:p>
            <a:r>
              <a:rPr lang="en-US" sz="2000" dirty="0" smtClean="0"/>
              <a:t>Milano:</a:t>
            </a:r>
          </a:p>
          <a:p>
            <a:pPr lvl="1"/>
            <a:r>
              <a:rPr lang="en-US" sz="1800" dirty="0" err="1" smtClean="0"/>
              <a:t>Schede</a:t>
            </a:r>
            <a:r>
              <a:rPr lang="en-US" sz="1800" dirty="0" smtClean="0"/>
              <a:t> </a:t>
            </a:r>
            <a:r>
              <a:rPr lang="en-US" sz="1800" dirty="0" err="1" smtClean="0"/>
              <a:t>interfaccia</a:t>
            </a:r>
            <a:r>
              <a:rPr lang="en-US" sz="1800" dirty="0" smtClean="0"/>
              <a:t> </a:t>
            </a:r>
            <a:r>
              <a:rPr lang="en-US" sz="1800" dirty="0" err="1" smtClean="0"/>
              <a:t>SiPM</a:t>
            </a:r>
            <a:r>
              <a:rPr lang="en-US" sz="1800" dirty="0" smtClean="0"/>
              <a:t>	     15 </a:t>
            </a:r>
            <a:r>
              <a:rPr lang="en-US" sz="1800" dirty="0" err="1" smtClean="0"/>
              <a:t>kE</a:t>
            </a:r>
            <a:endParaRPr lang="en-US" sz="1600" dirty="0"/>
          </a:p>
          <a:p>
            <a:pPr lvl="1"/>
            <a:r>
              <a:rPr lang="en-US" sz="1800" dirty="0" err="1" smtClean="0"/>
              <a:t>Meccanica</a:t>
            </a:r>
            <a:r>
              <a:rPr lang="en-US" sz="1800" dirty="0" smtClean="0"/>
              <a:t> </a:t>
            </a:r>
            <a:r>
              <a:rPr lang="en-US" sz="1800" dirty="0" err="1" smtClean="0"/>
              <a:t>interfaccia</a:t>
            </a:r>
            <a:r>
              <a:rPr lang="en-US" sz="1800" dirty="0" smtClean="0"/>
              <a:t> </a:t>
            </a:r>
            <a:r>
              <a:rPr lang="en-US" sz="1800" dirty="0" err="1" smtClean="0"/>
              <a:t>SiPM</a:t>
            </a:r>
            <a:r>
              <a:rPr lang="en-US" sz="1800" dirty="0" smtClean="0"/>
              <a:t>            3 </a:t>
            </a:r>
            <a:r>
              <a:rPr lang="en-US" sz="1800" dirty="0" err="1" smtClean="0"/>
              <a:t>kE</a:t>
            </a:r>
            <a:endParaRPr lang="en-US" sz="1800" dirty="0" smtClean="0"/>
          </a:p>
          <a:p>
            <a:pPr lvl="1"/>
            <a:r>
              <a:rPr lang="en-US" sz="1800" dirty="0" err="1" smtClean="0"/>
              <a:t>SiPM</a:t>
            </a:r>
            <a:r>
              <a:rPr lang="en-US" sz="1800" dirty="0" smtClean="0"/>
              <a:t>		</a:t>
            </a:r>
            <a:r>
              <a:rPr lang="en-US" sz="1800" dirty="0"/>
              <a:t>	</a:t>
            </a:r>
            <a:r>
              <a:rPr lang="en-US" sz="1800" dirty="0" smtClean="0"/>
              <a:t>     4.5 </a:t>
            </a:r>
            <a:r>
              <a:rPr lang="en-US" sz="1800" dirty="0" err="1" smtClean="0"/>
              <a:t>kE</a:t>
            </a:r>
            <a:r>
              <a:rPr lang="en-US" sz="1800" dirty="0" smtClean="0"/>
              <a:t> SJ</a:t>
            </a:r>
          </a:p>
          <a:p>
            <a:pPr lvl="1"/>
            <a:r>
              <a:rPr lang="en-US" sz="1800" dirty="0" smtClean="0"/>
              <a:t>DAQ board con </a:t>
            </a:r>
            <a:r>
              <a:rPr lang="en-US" sz="1800" dirty="0" err="1" smtClean="0"/>
              <a:t>citiroc</a:t>
            </a:r>
            <a:r>
              <a:rPr lang="en-US" sz="1800" dirty="0" smtClean="0"/>
              <a:t>	     25  </a:t>
            </a:r>
            <a:r>
              <a:rPr lang="en-US" sz="1800" dirty="0" err="1" smtClean="0"/>
              <a:t>kE</a:t>
            </a:r>
            <a:r>
              <a:rPr lang="en-US" sz="1800" dirty="0" smtClean="0"/>
              <a:t> ?</a:t>
            </a:r>
          </a:p>
          <a:p>
            <a:pPr lvl="1"/>
            <a:endParaRPr lang="en-US" dirty="0" smtClean="0"/>
          </a:p>
          <a:p>
            <a:pPr lvl="1"/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79008" y="4852548"/>
            <a:ext cx="3200566" cy="15573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Collaborazioni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CCFFFF"/>
                </a:solidFill>
              </a:rPr>
              <a:t>RBI (</a:t>
            </a:r>
            <a:r>
              <a:rPr lang="en-US" dirty="0" err="1" smtClean="0">
                <a:solidFill>
                  <a:srgbClr val="CCFFFF"/>
                </a:solidFill>
              </a:rPr>
              <a:t>Croazia</a:t>
            </a:r>
            <a:r>
              <a:rPr lang="en-US" dirty="0" smtClean="0">
                <a:solidFill>
                  <a:srgbClr val="CC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CCFFFF"/>
                </a:solidFill>
              </a:rPr>
              <a:t>U. Sussex (UK)</a:t>
            </a:r>
            <a:endParaRPr lang="it-IT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 chambers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" y="1537261"/>
            <a:ext cx="9070848" cy="4114800"/>
          </a:xfrm>
        </p:spPr>
        <p:txBody>
          <a:bodyPr/>
          <a:lstStyle/>
          <a:p>
            <a:r>
              <a:rPr lang="en-US" dirty="0" smtClean="0"/>
              <a:t>LNF:</a:t>
            </a:r>
          </a:p>
          <a:p>
            <a:pPr lvl="1"/>
            <a:r>
              <a:rPr lang="en-US" dirty="0" smtClean="0"/>
              <a:t>Technology transfer a ELTOS e TECTRA 	</a:t>
            </a:r>
            <a:r>
              <a:rPr lang="en-US" dirty="0" smtClean="0">
                <a:sym typeface="Wingdings" panose="05000000000000000000" pitchFamily="2" charset="2"/>
              </a:rPr>
              <a:t>   25 k€</a:t>
            </a:r>
          </a:p>
          <a:p>
            <a:pPr lvl="2"/>
            <a:r>
              <a:rPr lang="en-US" dirty="0" err="1" smtClean="0">
                <a:sym typeface="Wingdings" panose="05000000000000000000" pitchFamily="2" charset="2"/>
              </a:rPr>
              <a:t>Produzione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prototipi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grandi</a:t>
            </a:r>
            <a:r>
              <a:rPr lang="en-US" dirty="0" smtClean="0">
                <a:sym typeface="Wingdings" panose="05000000000000000000" pitchFamily="2" charset="2"/>
              </a:rPr>
              <a:t> high rate/single layer</a:t>
            </a:r>
          </a:p>
          <a:p>
            <a:pPr lvl="1"/>
            <a:r>
              <a:rPr lang="it-IT" dirty="0"/>
              <a:t>Co-funding </a:t>
            </a:r>
            <a:r>
              <a:rPr lang="it-IT" b="1" dirty="0"/>
              <a:t>CP-RD51 </a:t>
            </a:r>
            <a:r>
              <a:rPr lang="it-IT" dirty="0"/>
              <a:t>(attivita </a:t>
            </a:r>
            <a:r>
              <a:rPr lang="it-IT" dirty="0" smtClean="0"/>
              <a:t>DLC/DLC+Cu)</a:t>
            </a:r>
            <a:r>
              <a:rPr lang="en-US" dirty="0" smtClean="0">
                <a:sym typeface="Wingdings" panose="05000000000000000000" pitchFamily="2" charset="2"/>
              </a:rPr>
              <a:t>   </a:t>
            </a:r>
            <a:r>
              <a:rPr lang="en-US" dirty="0">
                <a:sym typeface="Wingdings" panose="05000000000000000000" pitchFamily="2" charset="2"/>
              </a:rPr>
              <a:t>8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k</a:t>
            </a:r>
            <a:r>
              <a:rPr lang="en-US" dirty="0" smtClean="0">
                <a:sym typeface="Wingdings" panose="05000000000000000000" pitchFamily="2" charset="2"/>
              </a:rPr>
              <a:t>€</a:t>
            </a:r>
            <a:endParaRPr lang="it-IT" dirty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Attivita</a:t>
            </a:r>
            <a:r>
              <a:rPr lang="en-US" dirty="0" smtClean="0">
                <a:sym typeface="Wingdings" panose="05000000000000000000" pitchFamily="2" charset="2"/>
              </a:rPr>
              <a:t>’ co-</a:t>
            </a:r>
            <a:r>
              <a:rPr lang="en-US" dirty="0" err="1" smtClean="0">
                <a:sym typeface="Wingdings" panose="05000000000000000000" pitchFamily="2" charset="2"/>
              </a:rPr>
              <a:t>finanziata</a:t>
            </a:r>
            <a:r>
              <a:rPr lang="en-US" dirty="0" smtClean="0">
                <a:sym typeface="Wingdings" panose="05000000000000000000" pitchFamily="2" charset="2"/>
              </a:rPr>
              <a:t> da </a:t>
            </a:r>
            <a:r>
              <a:rPr lang="en-US" dirty="0" err="1" smtClean="0">
                <a:sym typeface="Wingdings" panose="05000000000000000000" pitchFamily="2" charset="2"/>
              </a:rPr>
              <a:t>LHCb</a:t>
            </a:r>
            <a:r>
              <a:rPr lang="en-US" dirty="0" smtClean="0">
                <a:sym typeface="Wingdings" panose="05000000000000000000" pitchFamily="2" charset="2"/>
              </a:rPr>
              <a:t> 50/50</a:t>
            </a: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Finanziamenti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concentrati</a:t>
            </a:r>
            <a:r>
              <a:rPr lang="en-US" dirty="0" smtClean="0">
                <a:sym typeface="Wingdings" panose="05000000000000000000" pitchFamily="2" charset="2"/>
              </a:rPr>
              <a:t> in RD_FA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Collaborazione</a:t>
            </a:r>
            <a:r>
              <a:rPr lang="en-US" dirty="0" smtClean="0">
                <a:sym typeface="Wingdings" panose="05000000000000000000" pitchFamily="2" charset="2"/>
              </a:rPr>
              <a:t> con USTC (China)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Totale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richieste</a:t>
            </a:r>
            <a:r>
              <a:rPr lang="en-US" dirty="0" smtClean="0">
                <a:sym typeface="Wingdings" panose="05000000000000000000" pitchFamily="2" charset="2"/>
              </a:rPr>
              <a:t>: 33 </a:t>
            </a:r>
            <a:r>
              <a:rPr lang="en-US" dirty="0" err="1" smtClean="0">
                <a:sym typeface="Wingdings" panose="05000000000000000000" pitchFamily="2" charset="2"/>
              </a:rPr>
              <a:t>kE</a:t>
            </a:r>
            <a:endParaRPr lang="it-IT" dirty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Collider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5209"/>
            <a:ext cx="7772400" cy="4114800"/>
          </a:xfrm>
        </p:spPr>
        <p:txBody>
          <a:bodyPr/>
          <a:lstStyle/>
          <a:p>
            <a:r>
              <a:rPr lang="en-US" dirty="0" err="1" smtClean="0"/>
              <a:t>Padova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TDAQ per test beam		25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stazione</a:t>
            </a:r>
            <a:r>
              <a:rPr lang="en-US" dirty="0" smtClean="0"/>
              <a:t> Si </a:t>
            </a:r>
            <a:r>
              <a:rPr lang="en-US" dirty="0" err="1" smtClean="0"/>
              <a:t>microstrip</a:t>
            </a:r>
            <a:r>
              <a:rPr lang="en-US" dirty="0" smtClean="0"/>
              <a:t>		  5 </a:t>
            </a:r>
            <a:r>
              <a:rPr lang="en-US" dirty="0" err="1" smtClean="0"/>
              <a:t>kE</a:t>
            </a:r>
            <a:endParaRPr lang="en-US" dirty="0" smtClean="0"/>
          </a:p>
          <a:p>
            <a:r>
              <a:rPr lang="en-US" dirty="0" smtClean="0"/>
              <a:t>Roma 1:</a:t>
            </a:r>
          </a:p>
          <a:p>
            <a:pPr lvl="1"/>
            <a:r>
              <a:rPr lang="en-US" dirty="0" err="1" smtClean="0"/>
              <a:t>Targhette</a:t>
            </a:r>
            <a:r>
              <a:rPr lang="en-US" dirty="0" smtClean="0"/>
              <a:t> Be o C		15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1"/>
            <a:r>
              <a:rPr lang="en-US" dirty="0" err="1" smtClean="0"/>
              <a:t>Controllo</a:t>
            </a:r>
            <a:r>
              <a:rPr lang="en-US" dirty="0" smtClean="0"/>
              <a:t> </a:t>
            </a:r>
            <a:r>
              <a:rPr lang="en-US" dirty="0" err="1" smtClean="0"/>
              <a:t>bersagli</a:t>
            </a:r>
            <a:r>
              <a:rPr lang="en-US" dirty="0" smtClean="0"/>
              <a:t>		15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1"/>
            <a:r>
              <a:rPr lang="en-US" dirty="0" smtClean="0"/>
              <a:t>Camera a </a:t>
            </a:r>
            <a:r>
              <a:rPr lang="en-US" dirty="0" err="1" smtClean="0"/>
              <a:t>vuoto</a:t>
            </a:r>
            <a:r>
              <a:rPr lang="en-US" dirty="0" smtClean="0"/>
              <a:t> con </a:t>
            </a:r>
            <a:r>
              <a:rPr lang="en-US" dirty="0" err="1" smtClean="0"/>
              <a:t>passanti</a:t>
            </a:r>
            <a:r>
              <a:rPr lang="en-US" dirty="0" smtClean="0"/>
              <a:t>	10 </a:t>
            </a:r>
            <a:r>
              <a:rPr lang="en-US" dirty="0" err="1" smtClean="0"/>
              <a:t>kE</a:t>
            </a:r>
            <a:endParaRPr lang="en-US" dirty="0" smtClean="0"/>
          </a:p>
          <a:p>
            <a:pPr lvl="1"/>
            <a:r>
              <a:rPr lang="en-US" dirty="0" err="1" smtClean="0"/>
              <a:t>Termocoppie</a:t>
            </a:r>
            <a:r>
              <a:rPr lang="en-US" dirty="0" smtClean="0"/>
              <a:t> e DAQ		10 </a:t>
            </a:r>
            <a:r>
              <a:rPr lang="en-US" dirty="0" err="1" smtClean="0"/>
              <a:t>kE</a:t>
            </a:r>
            <a:endParaRPr lang="en-US" dirty="0" smtClean="0"/>
          </a:p>
          <a:p>
            <a:r>
              <a:rPr lang="en-US" dirty="0" smtClean="0"/>
              <a:t>Torino</a:t>
            </a:r>
          </a:p>
          <a:p>
            <a:pPr lvl="1"/>
            <a:r>
              <a:rPr lang="en-US" dirty="0" err="1" smtClean="0"/>
              <a:t>Consumi</a:t>
            </a:r>
            <a:r>
              <a:rPr lang="en-US" dirty="0" smtClean="0"/>
              <a:t>			  3 </a:t>
            </a:r>
            <a:r>
              <a:rPr lang="en-US" dirty="0" err="1" smtClean="0"/>
              <a:t>kE</a:t>
            </a:r>
            <a:r>
              <a:rPr lang="en-US" dirty="0" smtClean="0"/>
              <a:t>	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24513" y="1755370"/>
            <a:ext cx="3285025" cy="134806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 </a:t>
            </a:r>
            <a:r>
              <a:rPr lang="en-US" sz="2400" dirty="0" err="1" smtClean="0"/>
              <a:t>inserite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DB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Camera IR  30 </a:t>
            </a:r>
            <a:r>
              <a:rPr lang="en-US" sz="2400" dirty="0" err="1" smtClean="0">
                <a:solidFill>
                  <a:schemeClr val="bg1"/>
                </a:solidFill>
              </a:rPr>
              <a:t>kE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Calcolo</a:t>
            </a:r>
            <a:r>
              <a:rPr lang="en-US" sz="2400" dirty="0" smtClean="0">
                <a:solidFill>
                  <a:schemeClr val="bg1"/>
                </a:solidFill>
              </a:rPr>
              <a:t>       15 </a:t>
            </a:r>
            <a:r>
              <a:rPr lang="en-US" sz="2400" dirty="0" err="1" smtClean="0">
                <a:solidFill>
                  <a:schemeClr val="bg1"/>
                </a:solidFill>
              </a:rPr>
              <a:t>kE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835" y="381000"/>
            <a:ext cx="6943165" cy="685800"/>
          </a:xfrm>
        </p:spPr>
        <p:txBody>
          <a:bodyPr/>
          <a:lstStyle/>
          <a:p>
            <a:r>
              <a:rPr lang="en-US" dirty="0" err="1" smtClean="0"/>
              <a:t>Sommario</a:t>
            </a:r>
            <a:r>
              <a:rPr lang="en-US" dirty="0" smtClean="0"/>
              <a:t> </a:t>
            </a:r>
            <a:r>
              <a:rPr lang="en-US" dirty="0" err="1" smtClean="0"/>
              <a:t>Consumi</a:t>
            </a:r>
            <a:r>
              <a:rPr lang="en-US" dirty="0" smtClean="0"/>
              <a:t>/</a:t>
            </a:r>
            <a:r>
              <a:rPr lang="en-US" dirty="0" err="1" smtClean="0"/>
              <a:t>Inventariabile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8872" y="1191769"/>
            <a:ext cx="9043416" cy="4114800"/>
          </a:xfrm>
        </p:spPr>
        <p:txBody>
          <a:bodyPr/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superiori</a:t>
            </a:r>
            <a:r>
              <a:rPr lang="en-US" dirty="0" smtClean="0"/>
              <a:t> </a:t>
            </a:r>
            <a:r>
              <a:rPr lang="en-US" dirty="0" err="1" smtClean="0"/>
              <a:t>agli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 </a:t>
            </a:r>
            <a:r>
              <a:rPr lang="en-US" dirty="0" err="1" smtClean="0"/>
              <a:t>passati</a:t>
            </a:r>
            <a:endParaRPr lang="en-US" dirty="0" smtClean="0"/>
          </a:p>
          <a:p>
            <a:pPr lvl="1"/>
            <a:r>
              <a:rPr lang="en-US" dirty="0" smtClean="0"/>
              <a:t>La </a:t>
            </a:r>
            <a:r>
              <a:rPr lang="en-US" dirty="0" err="1" smtClean="0"/>
              <a:t>situazione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</a:t>
            </a:r>
            <a:r>
              <a:rPr lang="en-US" dirty="0" err="1" smtClean="0"/>
              <a:t>cambiando</a:t>
            </a:r>
            <a:r>
              <a:rPr lang="en-US" dirty="0" smtClean="0"/>
              <a:t> – FCC/CEPC: CDR </a:t>
            </a:r>
            <a:r>
              <a:rPr lang="en-US" dirty="0" smtClean="0">
                <a:sym typeface="Wingdings" panose="05000000000000000000" pitchFamily="2" charset="2"/>
              </a:rPr>
              <a:t> TDR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MC </a:t>
            </a:r>
            <a:r>
              <a:rPr lang="en-US" dirty="0" err="1" smtClean="0">
                <a:sym typeface="Wingdings" panose="05000000000000000000" pitchFamily="2" charset="2"/>
              </a:rPr>
              <a:t>deve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consolidarsi</a:t>
            </a:r>
            <a:r>
              <a:rPr lang="en-US" dirty="0" smtClean="0">
                <a:sym typeface="Wingdings" panose="05000000000000000000" pitchFamily="2" charset="2"/>
              </a:rPr>
              <a:t> come  R&amp;D </a:t>
            </a:r>
            <a:r>
              <a:rPr lang="en-US" dirty="0" err="1" smtClean="0">
                <a:sym typeface="Wingdings" panose="05000000000000000000" pitchFamily="2" charset="2"/>
              </a:rPr>
              <a:t>internazionale</a:t>
            </a:r>
            <a:endParaRPr lang="en-US" dirty="0" smtClean="0"/>
          </a:p>
          <a:p>
            <a:pPr lvl="1"/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pronti</a:t>
            </a:r>
            <a:r>
              <a:rPr lang="en-US" dirty="0" smtClean="0"/>
              <a:t> ad un </a:t>
            </a:r>
            <a:r>
              <a:rPr lang="en-US" dirty="0" err="1" smtClean="0"/>
              <a:t>grosso</a:t>
            </a:r>
            <a:r>
              <a:rPr lang="en-US" dirty="0" smtClean="0"/>
              <a:t> </a:t>
            </a:r>
            <a:r>
              <a:rPr lang="en-US" dirty="0" err="1" smtClean="0"/>
              <a:t>incoraggiamento</a:t>
            </a:r>
            <a:r>
              <a:rPr lang="en-US" dirty="0" smtClean="0"/>
              <a:t> a FCC/MC dal CERN </a:t>
            </a:r>
          </a:p>
          <a:p>
            <a:pPr lvl="1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4" y="3023992"/>
            <a:ext cx="7726669" cy="3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RD_FA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87" y="1270664"/>
            <a:ext cx="8878887" cy="3135965"/>
          </a:xfrm>
        </p:spPr>
        <p:txBody>
          <a:bodyPr/>
          <a:lstStyle/>
          <a:p>
            <a:r>
              <a:rPr lang="it-IT" dirty="0" smtClean="0"/>
              <a:t>RD_FA = R&amp;D su Futuri Acceleratori</a:t>
            </a:r>
          </a:p>
          <a:p>
            <a:pPr lvl="1"/>
            <a:r>
              <a:rPr lang="it-IT" dirty="0" smtClean="0"/>
              <a:t>Anagrafica:</a:t>
            </a:r>
          </a:p>
          <a:p>
            <a:pPr lvl="2"/>
            <a:r>
              <a:rPr lang="it-IT" b="1" dirty="0" smtClean="0"/>
              <a:t>2018:   </a:t>
            </a:r>
            <a:r>
              <a:rPr lang="it-IT" dirty="0" smtClean="0"/>
              <a:t>85 ricercatori/17.05 FTE/15 sezioni INFN</a:t>
            </a:r>
          </a:p>
          <a:p>
            <a:pPr lvl="2"/>
            <a:r>
              <a:rPr lang="en-US" b="1" dirty="0" smtClean="0"/>
              <a:t>2019:</a:t>
            </a:r>
            <a:r>
              <a:rPr lang="en-US" dirty="0" smtClean="0"/>
              <a:t>   91 </a:t>
            </a:r>
            <a:r>
              <a:rPr lang="en-US" dirty="0" err="1" smtClean="0"/>
              <a:t>ricercatori</a:t>
            </a:r>
            <a:r>
              <a:rPr lang="en-US" dirty="0" smtClean="0"/>
              <a:t>/18.80 FTE/15 </a:t>
            </a:r>
            <a:r>
              <a:rPr lang="en-US" dirty="0" err="1" smtClean="0"/>
              <a:t>sezioni</a:t>
            </a:r>
            <a:r>
              <a:rPr lang="en-US" dirty="0" smtClean="0"/>
              <a:t> INFN + UE</a:t>
            </a:r>
          </a:p>
          <a:p>
            <a:pPr lvl="2"/>
            <a:r>
              <a:rPr lang="en-US" b="1" dirty="0" smtClean="0"/>
              <a:t>2020:</a:t>
            </a:r>
            <a:r>
              <a:rPr lang="en-US" dirty="0" smtClean="0"/>
              <a:t> 117 </a:t>
            </a:r>
            <a:r>
              <a:rPr lang="en-US" dirty="0" err="1" smtClean="0"/>
              <a:t>ricercatori</a:t>
            </a:r>
            <a:r>
              <a:rPr lang="en-US" dirty="0" smtClean="0"/>
              <a:t>/24.25 FTE/15 </a:t>
            </a:r>
            <a:r>
              <a:rPr lang="en-US" dirty="0" err="1" smtClean="0"/>
              <a:t>sezioni</a:t>
            </a:r>
            <a:r>
              <a:rPr lang="en-US" dirty="0" smtClean="0"/>
              <a:t> INFN + UE</a:t>
            </a:r>
            <a:endParaRPr lang="it-IT" dirty="0" smtClean="0"/>
          </a:p>
          <a:p>
            <a:pPr lvl="1"/>
            <a:r>
              <a:rPr lang="it-IT" dirty="0" smtClean="0"/>
              <a:t>Budget assegnato 2018: 182.5 k€ di cui 121.0 k€ Missioni</a:t>
            </a:r>
          </a:p>
          <a:p>
            <a:pPr lvl="1"/>
            <a:r>
              <a:rPr lang="en-US" dirty="0" smtClean="0"/>
              <a:t>Budget </a:t>
            </a:r>
            <a:r>
              <a:rPr lang="en-US" dirty="0" err="1" smtClean="0"/>
              <a:t>assegnato</a:t>
            </a:r>
            <a:r>
              <a:rPr lang="en-US" dirty="0" smtClean="0"/>
              <a:t> 2019: 197.5 </a:t>
            </a:r>
            <a:r>
              <a:rPr lang="it-IT" dirty="0"/>
              <a:t>k</a:t>
            </a:r>
            <a:r>
              <a:rPr lang="it-IT" dirty="0" smtClean="0"/>
              <a:t>€ di cui 124.5 </a:t>
            </a:r>
            <a:r>
              <a:rPr lang="it-IT" dirty="0"/>
              <a:t>k</a:t>
            </a:r>
            <a:r>
              <a:rPr lang="it-IT" dirty="0" smtClean="0"/>
              <a:t>€ Missioni</a:t>
            </a:r>
          </a:p>
          <a:p>
            <a:r>
              <a:rPr lang="it-IT" dirty="0"/>
              <a:t>Acceleratori considerati finora:</a:t>
            </a:r>
          </a:p>
          <a:p>
            <a:pPr lvl="1"/>
            <a:r>
              <a:rPr lang="it-IT" dirty="0"/>
              <a:t>e+e</a:t>
            </a:r>
            <a:r>
              <a:rPr lang="it-IT" dirty="0">
                <a:latin typeface="Symbol" panose="05050102010706020507" pitchFamily="18" charset="2"/>
              </a:rPr>
              <a:t>-</a:t>
            </a:r>
            <a:r>
              <a:rPr lang="it-IT" dirty="0"/>
              <a:t>: 	</a:t>
            </a:r>
            <a:r>
              <a:rPr lang="it-IT" b="1" u="sng" dirty="0"/>
              <a:t>FCC-ee, CepC</a:t>
            </a:r>
            <a:r>
              <a:rPr lang="it-IT" dirty="0"/>
              <a:t>, ILC, CLIC</a:t>
            </a:r>
          </a:p>
          <a:p>
            <a:pPr lvl="1"/>
            <a:r>
              <a:rPr lang="it-IT" dirty="0"/>
              <a:t>pp: 	</a:t>
            </a:r>
            <a:r>
              <a:rPr lang="it-IT" u="sng" dirty="0"/>
              <a:t>FCC-hh, SppC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m+m-</a:t>
            </a:r>
            <a:r>
              <a:rPr lang="it-IT" dirty="0"/>
              <a:t>: 	prodotti con p, </a:t>
            </a:r>
            <a:r>
              <a:rPr lang="it-IT" dirty="0">
                <a:latin typeface="Symbol" panose="05050102010706020507" pitchFamily="18" charset="2"/>
              </a:rPr>
              <a:t>g</a:t>
            </a:r>
            <a:r>
              <a:rPr lang="it-IT" dirty="0"/>
              <a:t>, </a:t>
            </a:r>
            <a:r>
              <a:rPr lang="it-IT" b="1" u="sng" dirty="0"/>
              <a:t>e+</a:t>
            </a:r>
          </a:p>
          <a:p>
            <a:pPr lvl="1"/>
            <a:r>
              <a:rPr lang="it-IT" strike="sngStrik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ep/e-ion</a:t>
            </a:r>
            <a:r>
              <a:rPr lang="it-IT" strike="sngStrik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	</a:t>
            </a:r>
            <a:r>
              <a:rPr lang="it-IT" u="sng" strike="sngStrik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EIC</a:t>
            </a:r>
            <a:r>
              <a:rPr lang="it-IT" strike="sngStrik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LHeC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Consumi</a:t>
            </a:r>
            <a:r>
              <a:rPr lang="en-US" dirty="0" smtClean="0"/>
              <a:t>/Invent.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51" y="1350841"/>
            <a:ext cx="7772400" cy="4114800"/>
          </a:xfrm>
        </p:spPr>
        <p:txBody>
          <a:bodyPr/>
          <a:lstStyle/>
          <a:p>
            <a:r>
              <a:rPr lang="en-US" dirty="0" err="1" smtClean="0"/>
              <a:t>Ripartizione</a:t>
            </a:r>
            <a:r>
              <a:rPr lang="en-US" dirty="0" smtClean="0"/>
              <a:t> FCC – Muon Coll.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1" y="2727569"/>
            <a:ext cx="8892521" cy="29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Preventivi</a:t>
            </a:r>
            <a:r>
              <a:rPr lang="en-US" dirty="0"/>
              <a:t> RD_FA, </a:t>
            </a:r>
            <a:r>
              <a:rPr lang="en-US" dirty="0" err="1"/>
              <a:t>Settembre</a:t>
            </a:r>
            <a:r>
              <a:rPr lang="en-US" dirty="0"/>
              <a:t> 2019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8146-9702-4881-9716-82FB817E82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258059">
            <a:off x="142844" y="3172953"/>
            <a:ext cx="88583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Additional slides</a:t>
            </a:r>
            <a:endParaRPr lang="en-US" sz="6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1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992" y="518160"/>
            <a:ext cx="6702552" cy="685800"/>
          </a:xfrm>
        </p:spPr>
        <p:txBody>
          <a:bodyPr/>
          <a:lstStyle/>
          <a:p>
            <a:r>
              <a:rPr lang="en-US" dirty="0" err="1" smtClean="0"/>
              <a:t>Ripartizione</a:t>
            </a:r>
            <a:r>
              <a:rPr lang="en-US" dirty="0" smtClean="0"/>
              <a:t> FCC/MC per </a:t>
            </a:r>
            <a:r>
              <a:rPr lang="en-US" dirty="0" err="1" smtClean="0"/>
              <a:t>sezione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9" y="1330415"/>
            <a:ext cx="7955637" cy="52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276" y="246247"/>
            <a:ext cx="6362700" cy="685800"/>
          </a:xfrm>
        </p:spPr>
        <p:txBody>
          <a:bodyPr/>
          <a:lstStyle/>
          <a:p>
            <a:r>
              <a:rPr lang="en-US" dirty="0" err="1" smtClean="0"/>
              <a:t>Sviluppi</a:t>
            </a:r>
            <a:r>
              <a:rPr lang="en-US" dirty="0" smtClean="0"/>
              <a:t> software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5" y="1286343"/>
            <a:ext cx="8938242" cy="4114800"/>
          </a:xfrm>
        </p:spPr>
        <p:txBody>
          <a:bodyPr/>
          <a:lstStyle/>
          <a:p>
            <a:r>
              <a:rPr lang="en-US" dirty="0" smtClean="0"/>
              <a:t>IDEA in GEANT4 con DD4HEP</a:t>
            </a:r>
          </a:p>
          <a:p>
            <a:pPr lvl="1"/>
            <a:r>
              <a:rPr lang="en-US" dirty="0" smtClean="0"/>
              <a:t>Tracking</a:t>
            </a:r>
          </a:p>
          <a:p>
            <a:pPr lvl="1"/>
            <a:r>
              <a:rPr lang="en-US" dirty="0" err="1" smtClean="0"/>
              <a:t>Calorimetro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IDEA fast simulation</a:t>
            </a:r>
          </a:p>
          <a:p>
            <a:r>
              <a:rPr lang="en-US" dirty="0" err="1" smtClean="0"/>
              <a:t>Alcuni</a:t>
            </a:r>
            <a:r>
              <a:rPr lang="en-US" dirty="0" smtClean="0"/>
              <a:t> benchmarks</a:t>
            </a:r>
          </a:p>
          <a:p>
            <a:r>
              <a:rPr lang="en-US" dirty="0" smtClean="0"/>
              <a:t> Software workshop Bologna</a:t>
            </a:r>
          </a:p>
          <a:p>
            <a:pPr lvl="1"/>
            <a:r>
              <a:rPr lang="en-US" dirty="0" smtClean="0"/>
              <a:t>Started global collaboration on new tools for future colliders</a:t>
            </a:r>
          </a:p>
          <a:p>
            <a:pPr lvl="1"/>
            <a:r>
              <a:rPr lang="en-US" dirty="0" smtClean="0"/>
              <a:t>Workshop in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</a:p>
          <a:p>
            <a:r>
              <a:rPr lang="en-US" dirty="0" smtClean="0"/>
              <a:t>AIDA: </a:t>
            </a:r>
            <a:r>
              <a:rPr lang="en-US" dirty="0" err="1" smtClean="0"/>
              <a:t>EoI’s</a:t>
            </a:r>
            <a:r>
              <a:rPr lang="en-US" dirty="0" smtClean="0"/>
              <a:t> on software for future colliders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4365625" cy="22250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021" y="1742854"/>
            <a:ext cx="4625821" cy="2854016"/>
          </a:xfrm>
          <a:prstGeom prst="rect">
            <a:avLst/>
          </a:prstGeom>
        </p:spPr>
      </p:pic>
      <p:pic>
        <p:nvPicPr>
          <p:cNvPr id="19" name="Picture 18" descr="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5" y="3045204"/>
            <a:ext cx="3256910" cy="3589789"/>
          </a:xfrm>
          <a:prstGeom prst="rect">
            <a:avLst/>
          </a:prstGeom>
        </p:spPr>
      </p:pic>
      <p:pic>
        <p:nvPicPr>
          <p:cNvPr id="20" name="Picture 19" descr="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935" y="4661172"/>
            <a:ext cx="5644303" cy="19399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09398" y="1420770"/>
            <a:ext cx="3676444" cy="2918796"/>
            <a:chOff x="5409398" y="1420770"/>
            <a:chExt cx="3676444" cy="29187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9398" y="1420770"/>
              <a:ext cx="3676444" cy="2918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6017" y="1581722"/>
              <a:ext cx="2071282" cy="4371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02426" y="1727780"/>
            <a:ext cx="4545321" cy="4825420"/>
            <a:chOff x="4113125" y="1769677"/>
            <a:chExt cx="4829403" cy="48449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3125" y="1769677"/>
              <a:ext cx="4829403" cy="484498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8579" y="4894614"/>
              <a:ext cx="1641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90 degree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12692" y="4257530"/>
            <a:ext cx="4017609" cy="2290705"/>
            <a:chOff x="109506" y="2662756"/>
            <a:chExt cx="3750226" cy="2138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51557" t="49564"/>
            <a:stretch/>
          </p:blipFill>
          <p:spPr>
            <a:xfrm>
              <a:off x="109506" y="2662756"/>
              <a:ext cx="3750226" cy="21384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12083" y="3368638"/>
              <a:ext cx="1443024" cy="769441"/>
            </a:xfrm>
            <a:prstGeom prst="rect">
              <a:avLst/>
            </a:prstGeom>
            <a:solidFill>
              <a:srgbClr val="CC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Higgs recoil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HZ </a:t>
              </a:r>
              <a:r>
                <a: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H </a:t>
              </a:r>
              <a:r>
                <a:rPr lang="en-US" sz="2000" dirty="0" smtClean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endParaRPr lang="it-IT" sz="20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66473" y="1729780"/>
            <a:ext cx="4212916" cy="2463471"/>
            <a:chOff x="2383486" y="2849945"/>
            <a:chExt cx="2794867" cy="2080087"/>
          </a:xfrm>
        </p:grpSpPr>
        <p:pic>
          <p:nvPicPr>
            <p:cNvPr id="13" name="Content Placeholder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3" t="50688" r="2037" b="1985"/>
            <a:stretch/>
          </p:blipFill>
          <p:spPr bwMode="auto">
            <a:xfrm>
              <a:off x="2383486" y="2849945"/>
              <a:ext cx="2794867" cy="20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934682" y="3398269"/>
              <a:ext cx="944876" cy="574576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H inv. mass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ZH</a:t>
              </a:r>
              <a:r>
                <a: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Z </a:t>
              </a:r>
              <a:r>
                <a:rPr lang="en-US" sz="2000" dirty="0" smtClean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endParaRPr lang="it-IT" sz="20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4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R&amp;D: Silicon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7" y="1449972"/>
            <a:ext cx="8912994" cy="5103228"/>
          </a:xfrm>
        </p:spPr>
        <p:txBody>
          <a:bodyPr/>
          <a:lstStyle/>
          <a:p>
            <a:r>
              <a:rPr lang="en-US" dirty="0" err="1" smtClean="0"/>
              <a:t>Intensa</a:t>
            </a:r>
            <a:r>
              <a:rPr lang="en-US" dirty="0" smtClean="0"/>
              <a:t> </a:t>
            </a:r>
            <a:r>
              <a:rPr lang="en-US" dirty="0" err="1" smtClean="0"/>
              <a:t>collaborazione</a:t>
            </a:r>
            <a:r>
              <a:rPr lang="en-US" dirty="0" smtClean="0"/>
              <a:t> con </a:t>
            </a:r>
            <a:r>
              <a:rPr lang="en-US" dirty="0" err="1" smtClean="0"/>
              <a:t>progetto</a:t>
            </a:r>
            <a:r>
              <a:rPr lang="en-US" dirty="0" smtClean="0"/>
              <a:t> ARCADIA</a:t>
            </a:r>
          </a:p>
          <a:p>
            <a:pPr lvl="1"/>
            <a:r>
              <a:rPr lang="en-US" dirty="0" smtClean="0"/>
              <a:t>Call CSN5 2018 per </a:t>
            </a:r>
            <a:r>
              <a:rPr lang="en-US" dirty="0" err="1" smtClean="0"/>
              <a:t>sviluppo</a:t>
            </a:r>
            <a:r>
              <a:rPr lang="en-US" dirty="0" smtClean="0"/>
              <a:t> chip: </a:t>
            </a:r>
            <a:r>
              <a:rPr lang="en-US" u="sng" dirty="0"/>
              <a:t>D</a:t>
            </a:r>
            <a:r>
              <a:rPr lang="en-US" u="sng" dirty="0" smtClean="0"/>
              <a:t>epleted CMOS MAPS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realizzazione</a:t>
            </a:r>
            <a:r>
              <a:rPr lang="en-US" dirty="0" smtClean="0"/>
              <a:t> e test di </a:t>
            </a:r>
            <a:r>
              <a:rPr lang="en-US" dirty="0" err="1" smtClean="0"/>
              <a:t>piccoli</a:t>
            </a:r>
            <a:r>
              <a:rPr lang="en-US" dirty="0" smtClean="0"/>
              <a:t> </a:t>
            </a:r>
            <a:r>
              <a:rPr lang="en-US" dirty="0" err="1" smtClean="0"/>
              <a:t>prototipi</a:t>
            </a:r>
            <a:r>
              <a:rPr lang="en-US" dirty="0" smtClean="0"/>
              <a:t> con </a:t>
            </a:r>
            <a:r>
              <a:rPr lang="en-US" dirty="0" err="1" smtClean="0"/>
              <a:t>utilizzo</a:t>
            </a:r>
            <a:r>
              <a:rPr lang="en-US" dirty="0" smtClean="0"/>
              <a:t> di </a:t>
            </a:r>
            <a:r>
              <a:rPr lang="en-US" dirty="0" err="1" smtClean="0"/>
              <a:t>questi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(</a:t>
            </a:r>
            <a:r>
              <a:rPr lang="en-US" dirty="0" err="1" smtClean="0"/>
              <a:t>Mi</a:t>
            </a:r>
            <a:r>
              <a:rPr lang="en-US" dirty="0" smtClean="0"/>
              <a:t>, To, Oxford, ETH, U. </a:t>
            </a:r>
            <a:r>
              <a:rPr lang="en-US" dirty="0" err="1" smtClean="0"/>
              <a:t>Zurigo</a:t>
            </a:r>
            <a:r>
              <a:rPr lang="en-US" dirty="0" smtClean="0"/>
              <a:t>)</a:t>
            </a:r>
          </a:p>
          <a:p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on larger area CMOS systems (Bo, </a:t>
            </a:r>
            <a:r>
              <a:rPr lang="en-US" dirty="0" err="1" smtClean="0"/>
              <a:t>Mi</a:t>
            </a:r>
            <a:r>
              <a:rPr lang="en-US" dirty="0" smtClean="0"/>
              <a:t>, </a:t>
            </a:r>
            <a:r>
              <a:rPr lang="en-US" dirty="0" err="1" smtClean="0"/>
              <a:t>Pg</a:t>
            </a:r>
            <a:r>
              <a:rPr lang="en-US" dirty="0" smtClean="0"/>
              <a:t>, Pi)</a:t>
            </a:r>
          </a:p>
          <a:p>
            <a:pPr lvl="1"/>
            <a:r>
              <a:rPr lang="en-US" dirty="0" smtClean="0"/>
              <a:t>With several European groups (CERN, Bonn, Vienna, ETH, Glasgow)</a:t>
            </a:r>
          </a:p>
          <a:p>
            <a:pPr lvl="1"/>
            <a:r>
              <a:rPr lang="en-US" dirty="0" err="1" smtClean="0"/>
              <a:t>EoI</a:t>
            </a:r>
            <a:r>
              <a:rPr lang="en-US" dirty="0" smtClean="0"/>
              <a:t> on Passive CMOS with </a:t>
            </a:r>
            <a:r>
              <a:rPr lang="en-US" dirty="0" err="1" smtClean="0"/>
              <a:t>Lfoundry</a:t>
            </a:r>
            <a:r>
              <a:rPr lang="en-US" dirty="0" smtClean="0"/>
              <a:t> under discussion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 err="1" smtClean="0"/>
              <a:t>microcooling</a:t>
            </a:r>
            <a:endParaRPr lang="en-US" dirty="0"/>
          </a:p>
          <a:p>
            <a:pPr lvl="2"/>
            <a:r>
              <a:rPr lang="en-US" dirty="0" smtClean="0"/>
              <a:t>Specific INFN </a:t>
            </a:r>
            <a:r>
              <a:rPr lang="en-US" dirty="0" err="1" smtClean="0"/>
              <a:t>microcooling</a:t>
            </a:r>
            <a:r>
              <a:rPr lang="en-US" dirty="0" smtClean="0"/>
              <a:t> </a:t>
            </a:r>
            <a:r>
              <a:rPr lang="en-US" dirty="0" err="1" smtClean="0"/>
              <a:t>EoI</a:t>
            </a:r>
            <a:r>
              <a:rPr lang="en-US" dirty="0" smtClean="0"/>
              <a:t> for FPGA’s</a:t>
            </a:r>
          </a:p>
          <a:p>
            <a:r>
              <a:rPr lang="en-US" dirty="0" smtClean="0"/>
              <a:t>International Collaborations (with IDEA):</a:t>
            </a:r>
          </a:p>
          <a:p>
            <a:pPr lvl="1"/>
            <a:r>
              <a:rPr lang="en-US" dirty="0" smtClean="0"/>
              <a:t>UK: Oxford, ETH, Zurich university, (China?)   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304" y="1592220"/>
            <a:ext cx="6099444" cy="34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72" y="217371"/>
            <a:ext cx="6362700" cy="685800"/>
          </a:xfrm>
        </p:spPr>
        <p:txBody>
          <a:bodyPr/>
          <a:lstStyle/>
          <a:p>
            <a:r>
              <a:rPr lang="en-US" dirty="0" smtClean="0"/>
              <a:t>Detector R&amp;D: Drift Chamber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72" y="1334470"/>
            <a:ext cx="7772400" cy="4114800"/>
          </a:xfrm>
        </p:spPr>
        <p:txBody>
          <a:bodyPr/>
          <a:lstStyle/>
          <a:p>
            <a:r>
              <a:rPr lang="en-US" dirty="0" err="1" smtClean="0"/>
              <a:t>Meccanica</a:t>
            </a:r>
            <a:r>
              <a:rPr lang="en-US" dirty="0" smtClean="0"/>
              <a:t> camera drift</a:t>
            </a:r>
          </a:p>
          <a:p>
            <a:pPr lvl="1"/>
            <a:r>
              <a:rPr lang="en-US" dirty="0" err="1" smtClean="0"/>
              <a:t>Sviluppo</a:t>
            </a:r>
            <a:r>
              <a:rPr lang="en-US" dirty="0" smtClean="0"/>
              <a:t> di </a:t>
            </a:r>
            <a:r>
              <a:rPr lang="en-US" dirty="0" err="1" smtClean="0"/>
              <a:t>fili</a:t>
            </a:r>
            <a:r>
              <a:rPr lang="en-US" dirty="0" smtClean="0"/>
              <a:t> in </a:t>
            </a:r>
            <a:r>
              <a:rPr lang="en-US" dirty="0" err="1" smtClean="0"/>
              <a:t>carbonio</a:t>
            </a:r>
            <a:r>
              <a:rPr lang="en-US" dirty="0" smtClean="0"/>
              <a:t> </a:t>
            </a:r>
            <a:r>
              <a:rPr lang="en-US" dirty="0" err="1" smtClean="0"/>
              <a:t>metallizzati</a:t>
            </a:r>
            <a:endParaRPr lang="en-US" dirty="0" smtClean="0"/>
          </a:p>
          <a:p>
            <a:pPr lvl="1"/>
            <a:r>
              <a:rPr lang="en-US" dirty="0" err="1" smtClean="0"/>
              <a:t>Realizzazione</a:t>
            </a:r>
            <a:r>
              <a:rPr lang="en-US" dirty="0" smtClean="0"/>
              <a:t> e test di </a:t>
            </a:r>
            <a:r>
              <a:rPr lang="en-US" dirty="0" err="1" smtClean="0"/>
              <a:t>prototipo</a:t>
            </a:r>
            <a:r>
              <a:rPr lang="en-US" dirty="0" smtClean="0"/>
              <a:t> full length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(Ba, Le, To, BINP, </a:t>
            </a:r>
            <a:r>
              <a:rPr lang="en-US" dirty="0" err="1" smtClean="0"/>
              <a:t>EnginSoft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Elettronica</a:t>
            </a:r>
            <a:r>
              <a:rPr lang="en-US" dirty="0" smtClean="0"/>
              <a:t> cluster count</a:t>
            </a:r>
          </a:p>
          <a:p>
            <a:pPr lvl="1"/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 smtClean="0"/>
              <a:t> preprocessing </a:t>
            </a:r>
          </a:p>
          <a:p>
            <a:pPr lvl="2"/>
            <a:r>
              <a:rPr lang="en-US" dirty="0" err="1" smtClean="0"/>
              <a:t>Riduzione</a:t>
            </a:r>
            <a:r>
              <a:rPr lang="en-US" dirty="0" smtClean="0"/>
              <a:t> data size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(Ba, Le, BINP, CAEN)</a:t>
            </a:r>
          </a:p>
          <a:p>
            <a:r>
              <a:rPr lang="en-US" dirty="0" smtClean="0"/>
              <a:t>International Collaborations (for STCF):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Budker</a:t>
            </a:r>
            <a:r>
              <a:rPr lang="en-US" dirty="0" smtClean="0"/>
              <a:t> Institute for Nuclear Physics, </a:t>
            </a:r>
            <a:r>
              <a:rPr lang="en-US" dirty="0" err="1" smtClean="0"/>
              <a:t>Novosibirks</a:t>
            </a:r>
            <a:r>
              <a:rPr lang="en-US" dirty="0" smtClean="0"/>
              <a:t>, Russia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436220" y="1334470"/>
            <a:ext cx="2519960" cy="4034619"/>
            <a:chOff x="147041" y="785618"/>
            <a:chExt cx="2519960" cy="4034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1" y="785618"/>
              <a:ext cx="2514600" cy="2922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47041" y="1297548"/>
              <a:ext cx="2516247" cy="3522689"/>
              <a:chOff x="152400" y="1217163"/>
              <a:chExt cx="2516247" cy="352268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761" y="1217163"/>
                <a:ext cx="2509240" cy="219895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4140970"/>
                <a:ext cx="1041704" cy="59888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2" y="3384092"/>
                <a:ext cx="2514598" cy="76252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3000" y="4130253"/>
                <a:ext cx="1525647" cy="60867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0" y="1047750"/>
              <a:ext cx="2514600" cy="26413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4" y="3929217"/>
            <a:ext cx="6082057" cy="2581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73179" y="932541"/>
            <a:ext cx="7168273" cy="2841945"/>
            <a:chOff x="-729453" y="879528"/>
            <a:chExt cx="10610608" cy="471724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729453" y="879528"/>
              <a:ext cx="10429651" cy="2480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31444" y="3360028"/>
              <a:ext cx="2919587" cy="22367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53710" y="3370745"/>
              <a:ext cx="4427445" cy="2202282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 bwMode="auto">
            <a:xfrm>
              <a:off x="4129238" y="1424539"/>
              <a:ext cx="1732547" cy="165554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4972484" y="2968816"/>
              <a:ext cx="478547" cy="793141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Oval 23"/>
            <p:cNvSpPr/>
            <p:nvPr/>
          </p:nvSpPr>
          <p:spPr bwMode="auto">
            <a:xfrm>
              <a:off x="5983382" y="1423688"/>
              <a:ext cx="1732547" cy="165554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7667433" y="2562919"/>
              <a:ext cx="183911" cy="1188297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0172" y="3885559"/>
            <a:ext cx="2851952" cy="26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R&amp;D: </a:t>
            </a:r>
            <a:r>
              <a:rPr lang="en-US" dirty="0" err="1" smtClean="0"/>
              <a:t>Calorimetro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4" y="1296113"/>
            <a:ext cx="7772400" cy="4114800"/>
          </a:xfrm>
        </p:spPr>
        <p:txBody>
          <a:bodyPr/>
          <a:lstStyle/>
          <a:p>
            <a:r>
              <a:rPr lang="en-US" dirty="0" err="1" smtClean="0"/>
              <a:t>Meccanica</a:t>
            </a:r>
            <a:endParaRPr lang="en-US" dirty="0" smtClean="0"/>
          </a:p>
          <a:p>
            <a:pPr lvl="1"/>
            <a:r>
              <a:rPr lang="en-US" dirty="0" smtClean="0"/>
              <a:t>Molding, 3D printing</a:t>
            </a:r>
            <a:r>
              <a:rPr lang="en-US" dirty="0"/>
              <a:t>, </a:t>
            </a:r>
            <a:r>
              <a:rPr lang="en-US" dirty="0" smtClean="0"/>
              <a:t>punching, capillary tubes</a:t>
            </a:r>
          </a:p>
          <a:p>
            <a:pPr lvl="1"/>
            <a:r>
              <a:rPr lang="en-US" dirty="0" err="1" smtClean="0"/>
              <a:t>Scopo</a:t>
            </a:r>
            <a:r>
              <a:rPr lang="en-US" dirty="0" smtClean="0"/>
              <a:t> </a:t>
            </a:r>
            <a:r>
              <a:rPr lang="en-US" dirty="0" err="1" smtClean="0"/>
              <a:t>costruzione</a:t>
            </a:r>
            <a:r>
              <a:rPr lang="en-US" dirty="0" smtClean="0"/>
              <a:t> di </a:t>
            </a:r>
            <a:r>
              <a:rPr lang="en-US" dirty="0"/>
              <a:t>moduli </a:t>
            </a:r>
            <a:r>
              <a:rPr lang="en-US" dirty="0" smtClean="0"/>
              <a:t>10x10x200 cm3</a:t>
            </a:r>
          </a:p>
          <a:p>
            <a:pPr lvl="2"/>
            <a:r>
              <a:rPr lang="en-US" dirty="0" smtClean="0"/>
              <a:t>Modulo </a:t>
            </a:r>
            <a:r>
              <a:rPr lang="en-US" dirty="0" err="1" smtClean="0"/>
              <a:t>corto</a:t>
            </a:r>
            <a:r>
              <a:rPr lang="en-US" dirty="0" smtClean="0"/>
              <a:t> da 1 m con </a:t>
            </a:r>
            <a:r>
              <a:rPr lang="en-US" dirty="0" err="1" smtClean="0"/>
              <a:t>tubi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2020 per test a DESY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(Bo, </a:t>
            </a:r>
            <a:r>
              <a:rPr lang="en-US" dirty="0" err="1" smtClean="0"/>
              <a:t>Mi</a:t>
            </a:r>
            <a:r>
              <a:rPr lang="en-US" dirty="0" smtClean="0"/>
              <a:t>, Pi, </a:t>
            </a:r>
            <a:r>
              <a:rPr lang="en-US" dirty="0" err="1" smtClean="0"/>
              <a:t>Pv</a:t>
            </a:r>
            <a:r>
              <a:rPr lang="en-US" dirty="0" smtClean="0"/>
              <a:t>,  </a:t>
            </a:r>
            <a:r>
              <a:rPr lang="en-US" u="sng" dirty="0" smtClean="0"/>
              <a:t>RBI (</a:t>
            </a:r>
            <a:r>
              <a:rPr lang="en-US" u="sng" dirty="0" err="1" smtClean="0"/>
              <a:t>Croazia</a:t>
            </a:r>
            <a:r>
              <a:rPr lang="en-US" dirty="0" smtClean="0"/>
              <a:t>), U. Sussex)</a:t>
            </a:r>
          </a:p>
          <a:p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Study Citiroc1A with CAEN FERS units</a:t>
            </a:r>
          </a:p>
          <a:p>
            <a:pPr lvl="2"/>
            <a:r>
              <a:rPr lang="en-US" dirty="0" smtClean="0"/>
              <a:t>Test con modulo </a:t>
            </a:r>
            <a:r>
              <a:rPr lang="en-US" dirty="0" err="1" smtClean="0"/>
              <a:t>corto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2020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(U. </a:t>
            </a:r>
            <a:r>
              <a:rPr lang="en-US" dirty="0" err="1" smtClean="0"/>
              <a:t>Insubria</a:t>
            </a:r>
            <a:r>
              <a:rPr lang="en-US" dirty="0" smtClean="0"/>
              <a:t>, </a:t>
            </a:r>
            <a:r>
              <a:rPr lang="en-US" dirty="0" err="1" smtClean="0"/>
              <a:t>Mi</a:t>
            </a:r>
            <a:r>
              <a:rPr lang="en-US" dirty="0" smtClean="0"/>
              <a:t>, U. Sussex, CAEN)</a:t>
            </a:r>
          </a:p>
          <a:p>
            <a:r>
              <a:rPr lang="en-US" dirty="0" smtClean="0"/>
              <a:t>Software </a:t>
            </a:r>
            <a:r>
              <a:rPr lang="en-US" dirty="0" err="1" smtClean="0"/>
              <a:t>analisi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Deep learning per DR calorimeters</a:t>
            </a:r>
          </a:p>
          <a:p>
            <a:pPr lvl="1"/>
            <a:r>
              <a:rPr lang="en-US" dirty="0" smtClean="0"/>
              <a:t>AIDA </a:t>
            </a:r>
            <a:r>
              <a:rPr lang="en-US" dirty="0" err="1" smtClean="0"/>
              <a:t>EoI</a:t>
            </a:r>
            <a:r>
              <a:rPr lang="en-US" dirty="0" smtClean="0"/>
              <a:t> (CERN, </a:t>
            </a:r>
            <a:r>
              <a:rPr lang="en-US" dirty="0" err="1" smtClean="0"/>
              <a:t>Lnf</a:t>
            </a:r>
            <a:r>
              <a:rPr lang="en-US" dirty="0" smtClean="0"/>
              <a:t>, </a:t>
            </a:r>
            <a:r>
              <a:rPr lang="en-US" dirty="0" err="1" smtClean="0"/>
              <a:t>Mi</a:t>
            </a:r>
            <a:r>
              <a:rPr lang="en-US" dirty="0" smtClean="0"/>
              <a:t>, </a:t>
            </a:r>
            <a:r>
              <a:rPr lang="en-US" dirty="0" err="1" smtClean="0"/>
              <a:t>Pd</a:t>
            </a:r>
            <a:r>
              <a:rPr lang="en-US" dirty="0" smtClean="0"/>
              <a:t>, </a:t>
            </a:r>
            <a:r>
              <a:rPr lang="en-US" dirty="0" err="1" smtClean="0"/>
              <a:t>Pv</a:t>
            </a:r>
            <a:r>
              <a:rPr lang="en-US" dirty="0" smtClean="0"/>
              <a:t>, Rm1, Rm3, UK)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077" y="3640883"/>
            <a:ext cx="2933421" cy="2912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73" y="4188855"/>
            <a:ext cx="2937749" cy="2361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662" r="11961"/>
          <a:stretch/>
        </p:blipFill>
        <p:spPr>
          <a:xfrm>
            <a:off x="102373" y="4184834"/>
            <a:ext cx="2868328" cy="2361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1639013"/>
            <a:ext cx="4324350" cy="1858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" y="723900"/>
            <a:ext cx="4787900" cy="27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R&amp;D: muon chambers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" y="1293713"/>
            <a:ext cx="5329571" cy="4114800"/>
          </a:xfrm>
        </p:spPr>
        <p:txBody>
          <a:bodyPr/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Rwell</a:t>
            </a:r>
            <a:endParaRPr lang="en-US" sz="2400" dirty="0" smtClean="0"/>
          </a:p>
          <a:p>
            <a:pPr lvl="1"/>
            <a:r>
              <a:rPr lang="en-US" sz="2000" dirty="0" err="1"/>
              <a:t>V</a:t>
            </a:r>
            <a:r>
              <a:rPr lang="en-US" sz="2000" dirty="0" err="1" smtClean="0"/>
              <a:t>ersione</a:t>
            </a:r>
            <a:r>
              <a:rPr lang="en-US" sz="2000" dirty="0" smtClean="0"/>
              <a:t> High Rate (baseline)</a:t>
            </a:r>
          </a:p>
          <a:p>
            <a:pPr lvl="1"/>
            <a:r>
              <a:rPr lang="en-US" sz="2000" dirty="0" smtClean="0"/>
              <a:t>Bi-dimensional readout</a:t>
            </a:r>
          </a:p>
          <a:p>
            <a:pPr lvl="2"/>
            <a:r>
              <a:rPr lang="en-US" sz="1800" dirty="0" smtClean="0"/>
              <a:t>AIDA </a:t>
            </a:r>
            <a:r>
              <a:rPr lang="en-US" sz="1800" dirty="0" err="1" smtClean="0"/>
              <a:t>EoI</a:t>
            </a:r>
            <a:r>
              <a:rPr lang="en-US" sz="1800" dirty="0" smtClean="0"/>
              <a:t> </a:t>
            </a:r>
            <a:r>
              <a:rPr lang="en-US" sz="1800" dirty="0"/>
              <a:t>(Bo</a:t>
            </a:r>
            <a:r>
              <a:rPr lang="en-US" sz="1800" dirty="0" smtClean="0"/>
              <a:t>, Fe, </a:t>
            </a:r>
            <a:r>
              <a:rPr lang="en-US" sz="1800" dirty="0" err="1"/>
              <a:t>Lnf</a:t>
            </a:r>
            <a:r>
              <a:rPr lang="en-US" sz="1800" dirty="0"/>
              <a:t>, </a:t>
            </a:r>
            <a:r>
              <a:rPr lang="en-US" sz="1800" dirty="0" smtClean="0"/>
              <a:t>CERN, </a:t>
            </a:r>
            <a:r>
              <a:rPr lang="en-US" sz="1800" dirty="0" err="1" smtClean="0"/>
              <a:t>Eltos</a:t>
            </a:r>
            <a:r>
              <a:rPr lang="en-US" sz="1800" dirty="0"/>
              <a:t>, </a:t>
            </a:r>
            <a:r>
              <a:rPr lang="en-US" sz="1800" dirty="0" smtClean="0"/>
              <a:t>USTC (</a:t>
            </a:r>
            <a:r>
              <a:rPr lang="en-US" sz="1800" dirty="0" err="1" smtClean="0"/>
              <a:t>Cina</a:t>
            </a:r>
            <a:r>
              <a:rPr lang="en-US" sz="1800" dirty="0" smtClean="0"/>
              <a:t>)</a:t>
            </a:r>
          </a:p>
          <a:p>
            <a:pPr lvl="1"/>
            <a:r>
              <a:rPr lang="en-US" sz="2000" dirty="0" err="1" smtClean="0"/>
              <a:t>Elettronica</a:t>
            </a:r>
            <a:r>
              <a:rPr lang="en-US" sz="2000" dirty="0" smtClean="0"/>
              <a:t> di readout</a:t>
            </a:r>
          </a:p>
          <a:p>
            <a:pPr lvl="2"/>
            <a:r>
              <a:rPr lang="en-US" sz="1800" dirty="0" smtClean="0"/>
              <a:t>AIDA </a:t>
            </a:r>
            <a:r>
              <a:rPr lang="en-US" sz="1800" dirty="0" err="1" smtClean="0"/>
              <a:t>EoI</a:t>
            </a:r>
            <a:r>
              <a:rPr lang="en-US" sz="1800" dirty="0" smtClean="0"/>
              <a:t> </a:t>
            </a:r>
            <a:r>
              <a:rPr lang="en-US" sz="1800" dirty="0"/>
              <a:t>(Bo, </a:t>
            </a:r>
            <a:r>
              <a:rPr lang="en-US" sz="1800" dirty="0" err="1"/>
              <a:t>Lnf</a:t>
            </a:r>
            <a:r>
              <a:rPr lang="en-US" sz="1800" dirty="0"/>
              <a:t>, </a:t>
            </a:r>
            <a:r>
              <a:rPr lang="en-US" sz="1800" dirty="0" smtClean="0"/>
              <a:t>To)</a:t>
            </a:r>
          </a:p>
          <a:p>
            <a:pPr lvl="1"/>
            <a:r>
              <a:rPr lang="en-US" sz="2000" dirty="0" smtClean="0"/>
              <a:t>Software ML per MPGD</a:t>
            </a:r>
          </a:p>
          <a:p>
            <a:pPr lvl="2"/>
            <a:r>
              <a:rPr lang="en-US" sz="1800" dirty="0" smtClean="0"/>
              <a:t>AIDA </a:t>
            </a:r>
            <a:r>
              <a:rPr lang="en-US" sz="1800" dirty="0" err="1" smtClean="0"/>
              <a:t>EoI</a:t>
            </a:r>
            <a:r>
              <a:rPr lang="en-US" sz="1800" dirty="0" smtClean="0"/>
              <a:t> (Bo, Fe, </a:t>
            </a:r>
            <a:r>
              <a:rPr lang="en-US" sz="1800" dirty="0" err="1" smtClean="0"/>
              <a:t>Lnf</a:t>
            </a:r>
            <a:r>
              <a:rPr lang="en-US" sz="1800" dirty="0" smtClean="0"/>
              <a:t>)</a:t>
            </a:r>
          </a:p>
          <a:p>
            <a:r>
              <a:rPr lang="en-US" sz="2400" dirty="0" smtClean="0"/>
              <a:t>RPC</a:t>
            </a:r>
          </a:p>
          <a:p>
            <a:pPr lvl="1"/>
            <a:r>
              <a:rPr lang="en-US" sz="2000" dirty="0" smtClean="0"/>
              <a:t>AIDA </a:t>
            </a:r>
            <a:r>
              <a:rPr lang="en-US" sz="2000" dirty="0" err="1" smtClean="0"/>
              <a:t>EoI</a:t>
            </a:r>
            <a:r>
              <a:rPr lang="en-US" sz="2000" dirty="0" smtClean="0"/>
              <a:t>: Detectors per </a:t>
            </a:r>
            <a:r>
              <a:rPr lang="en-US" sz="2000" dirty="0" err="1" smtClean="0"/>
              <a:t>muoni</a:t>
            </a:r>
            <a:r>
              <a:rPr lang="en-US" sz="2000" dirty="0" smtClean="0"/>
              <a:t> hi res.</a:t>
            </a:r>
          </a:p>
          <a:p>
            <a:pPr lvl="2"/>
            <a:r>
              <a:rPr lang="en-US" sz="1800" dirty="0"/>
              <a:t>(U. </a:t>
            </a:r>
            <a:r>
              <a:rPr lang="en-US" sz="1800" dirty="0" smtClean="0"/>
              <a:t>Bari, Calabria</a:t>
            </a:r>
            <a:r>
              <a:rPr lang="en-US" sz="1800" dirty="0"/>
              <a:t>, Centro Fermi, INFN Cagliari, </a:t>
            </a:r>
            <a:r>
              <a:rPr lang="en-US" sz="1800" dirty="0" err="1"/>
              <a:t>Politecnico</a:t>
            </a:r>
            <a:r>
              <a:rPr lang="en-US" sz="1800" dirty="0"/>
              <a:t> Torino e Bari)</a:t>
            </a:r>
            <a:endParaRPr lang="en-US" sz="1800" dirty="0" smtClean="0"/>
          </a:p>
          <a:p>
            <a:pPr lvl="1"/>
            <a:r>
              <a:rPr lang="en-US" sz="2000" dirty="0" smtClean="0"/>
              <a:t>AIDA </a:t>
            </a:r>
            <a:r>
              <a:rPr lang="en-US" sz="2000" dirty="0" err="1" smtClean="0"/>
              <a:t>EoI</a:t>
            </a:r>
            <a:r>
              <a:rPr lang="en-US" sz="2000" dirty="0" smtClean="0"/>
              <a:t>: n detection in PF </a:t>
            </a:r>
            <a:r>
              <a:rPr lang="en-US" sz="2000" dirty="0" err="1" smtClean="0"/>
              <a:t>calor</a:t>
            </a:r>
            <a:r>
              <a:rPr lang="en-US" sz="2000" dirty="0" smtClean="0"/>
              <a:t>.</a:t>
            </a:r>
          </a:p>
          <a:p>
            <a:pPr lvl="2"/>
            <a:r>
              <a:rPr lang="en-US" sz="1800" dirty="0"/>
              <a:t>(U. Bari, </a:t>
            </a:r>
            <a:r>
              <a:rPr lang="en-US" sz="1800" dirty="0" smtClean="0"/>
              <a:t> </a:t>
            </a:r>
            <a:r>
              <a:rPr lang="en-US" sz="1800" dirty="0"/>
              <a:t>Calabria, Centro Fermi</a:t>
            </a:r>
            <a:r>
              <a:rPr lang="en-US" sz="1800" dirty="0" smtClean="0"/>
              <a:t>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183" y="1330901"/>
            <a:ext cx="3890817" cy="2419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36" y="3631322"/>
            <a:ext cx="3719706" cy="32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Struttura RD_FA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545"/>
            <a:ext cx="8988357" cy="4114800"/>
          </a:xfrm>
        </p:spPr>
        <p:txBody>
          <a:bodyPr/>
          <a:lstStyle/>
          <a:p>
            <a:r>
              <a:rPr lang="it-IT" sz="2400" dirty="0" smtClean="0"/>
              <a:t>Work packages </a:t>
            </a:r>
          </a:p>
          <a:p>
            <a:pPr lvl="2"/>
            <a:r>
              <a:rPr lang="it-IT" dirty="0" smtClean="0"/>
              <a:t>Physics </a:t>
            </a:r>
            <a:r>
              <a:rPr lang="it-IT" dirty="0"/>
              <a:t>&amp; </a:t>
            </a:r>
            <a:r>
              <a:rPr lang="it-IT" dirty="0" smtClean="0"/>
              <a:t>simulation 		(</a:t>
            </a:r>
            <a:r>
              <a:rPr lang="it-IT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R. Tenchini/PI</a:t>
            </a:r>
            <a:r>
              <a:rPr lang="it-IT" dirty="0" smtClean="0"/>
              <a:t>, P. Azzi/PD)</a:t>
            </a:r>
            <a:endParaRPr lang="it-IT" dirty="0"/>
          </a:p>
          <a:p>
            <a:pPr lvl="2"/>
            <a:r>
              <a:rPr lang="it-IT" dirty="0" smtClean="0"/>
              <a:t>MDI				(M. Boscolo/LNF, N. Bacchetta/PD)</a:t>
            </a:r>
            <a:endParaRPr lang="it-IT" dirty="0"/>
          </a:p>
          <a:p>
            <a:pPr lvl="2"/>
            <a:r>
              <a:rPr lang="it-IT" dirty="0" smtClean="0"/>
              <a:t>Silicon/Vertex detectors		(M. Caccia/MI, A. Andreazza/MI)</a:t>
            </a:r>
            <a:endParaRPr lang="it-IT" dirty="0"/>
          </a:p>
          <a:p>
            <a:pPr lvl="2"/>
            <a:r>
              <a:rPr lang="it-IT" strike="sngStrik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MPGD for RICH/TPC (EIC</a:t>
            </a:r>
            <a:r>
              <a:rPr lang="it-IT" strike="sngStrik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it-IT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t-IT" strike="sngStrik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(S. Dalla Torre/TS) </a:t>
            </a:r>
            <a:r>
              <a:rPr lang="it-IT" strike="sngStrike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it-IT" b="1" strike="sngStrike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CSN3 in 2019</a:t>
            </a:r>
            <a:endParaRPr lang="it-IT" b="1" strike="sngStrike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it-IT" dirty="0"/>
              <a:t>Drift </a:t>
            </a:r>
            <a:r>
              <a:rPr lang="it-IT" dirty="0" smtClean="0"/>
              <a:t>chamber			(F. Grancagnolo/LE)</a:t>
            </a:r>
          </a:p>
          <a:p>
            <a:pPr lvl="2">
              <a:buClrTx/>
              <a:buFontTx/>
            </a:pPr>
            <a:r>
              <a:rPr lang="it-IT" dirty="0"/>
              <a:t>MPGD for </a:t>
            </a:r>
            <a:r>
              <a:rPr lang="it-IT" dirty="0" smtClean="0"/>
              <a:t>muon/preshower	(P. Giacomelli/BO) </a:t>
            </a:r>
          </a:p>
          <a:p>
            <a:pPr lvl="2">
              <a:buClrTx/>
              <a:buFontTx/>
            </a:pPr>
            <a:r>
              <a:rPr lang="it-IT" dirty="0" smtClean="0"/>
              <a:t>Dual </a:t>
            </a:r>
            <a:r>
              <a:rPr lang="it-IT" dirty="0"/>
              <a:t>readout </a:t>
            </a:r>
            <a:r>
              <a:rPr lang="it-IT" dirty="0" smtClean="0"/>
              <a:t>calorimetry	(R. Ferrari/PV)</a:t>
            </a:r>
            <a:endParaRPr lang="it-IT" b="1" dirty="0">
              <a:solidFill>
                <a:srgbClr val="FFFF00"/>
              </a:solidFill>
            </a:endParaRPr>
          </a:p>
          <a:p>
            <a:pPr lvl="2">
              <a:buClrTx/>
              <a:buFontTx/>
            </a:pPr>
            <a:r>
              <a:rPr lang="it-IT" dirty="0">
                <a:solidFill>
                  <a:srgbClr val="FF9900"/>
                </a:solidFill>
              </a:rPr>
              <a:t>Muon collider </a:t>
            </a:r>
            <a:r>
              <a:rPr lang="it-IT" dirty="0" smtClean="0">
                <a:solidFill>
                  <a:srgbClr val="FF9900"/>
                </a:solidFill>
              </a:rPr>
              <a:t>R&amp;D		(M. Antonelli/LNF)</a:t>
            </a:r>
            <a:endParaRPr lang="it-IT" sz="1800" dirty="0" smtClean="0">
              <a:solidFill>
                <a:srgbClr val="FF9900"/>
              </a:solidFill>
            </a:endParaRPr>
          </a:p>
          <a:p>
            <a:r>
              <a:rPr lang="en-US" sz="2400" dirty="0" smtClean="0"/>
              <a:t>Il Muon Collider </a:t>
            </a:r>
            <a:r>
              <a:rPr lang="en-US" sz="2400" dirty="0" err="1" smtClean="0"/>
              <a:t>sara</a:t>
            </a:r>
            <a:r>
              <a:rPr lang="en-US" sz="2400" dirty="0" smtClean="0"/>
              <a:t>’ </a:t>
            </a:r>
            <a:r>
              <a:rPr lang="en-US" sz="2400" dirty="0" err="1" smtClean="0"/>
              <a:t>probabilmente</a:t>
            </a:r>
            <a:r>
              <a:rPr lang="en-US" sz="2400" dirty="0" smtClean="0"/>
              <a:t> </a:t>
            </a:r>
            <a:r>
              <a:rPr lang="en-US" sz="2400" dirty="0" err="1" smtClean="0"/>
              <a:t>separato</a:t>
            </a:r>
            <a:r>
              <a:rPr lang="en-US" sz="2400" dirty="0" smtClean="0"/>
              <a:t> da RD_FA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corso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prossimi</a:t>
            </a:r>
            <a:r>
              <a:rPr lang="en-US" sz="2400" dirty="0" smtClean="0"/>
              <a:t> </a:t>
            </a:r>
            <a:r>
              <a:rPr lang="en-US" sz="2400" dirty="0" err="1" smtClean="0"/>
              <a:t>mesi</a:t>
            </a:r>
            <a:r>
              <a:rPr lang="en-US" sz="2400" dirty="0" smtClean="0"/>
              <a:t> con </a:t>
            </a:r>
            <a:r>
              <a:rPr lang="en-US" sz="2400" dirty="0" err="1" smtClean="0"/>
              <a:t>dettagli</a:t>
            </a:r>
            <a:r>
              <a:rPr lang="en-US" sz="2400" dirty="0" smtClean="0"/>
              <a:t> </a:t>
            </a:r>
            <a:r>
              <a:rPr lang="en-US" sz="2400" dirty="0" err="1" smtClean="0"/>
              <a:t>ancora</a:t>
            </a:r>
            <a:r>
              <a:rPr lang="en-US" sz="2400" dirty="0" smtClean="0"/>
              <a:t> da </a:t>
            </a:r>
            <a:r>
              <a:rPr lang="en-US" sz="2400" dirty="0" err="1" smtClean="0"/>
              <a:t>definire</a:t>
            </a:r>
            <a:endParaRPr lang="en-US" sz="2400" dirty="0" smtClean="0"/>
          </a:p>
          <a:p>
            <a:pPr lvl="1"/>
            <a:r>
              <a:rPr lang="en-US" sz="2000" u="sng" dirty="0" err="1" smtClean="0">
                <a:solidFill>
                  <a:srgbClr val="FF9900"/>
                </a:solidFill>
              </a:rPr>
              <a:t>Contabilita</a:t>
            </a:r>
            <a:r>
              <a:rPr lang="en-US" sz="2000" u="sng" dirty="0" smtClean="0">
                <a:solidFill>
                  <a:srgbClr val="FF9900"/>
                </a:solidFill>
              </a:rPr>
              <a:t>’ </a:t>
            </a:r>
            <a:r>
              <a:rPr lang="en-US" sz="2000" u="sng" dirty="0" err="1" smtClean="0">
                <a:solidFill>
                  <a:srgbClr val="FF9900"/>
                </a:solidFill>
              </a:rPr>
              <a:t>separata</a:t>
            </a:r>
            <a:r>
              <a:rPr lang="en-US" sz="2000" u="sng" dirty="0" smtClean="0">
                <a:solidFill>
                  <a:srgbClr val="FF9900"/>
                </a:solidFill>
              </a:rPr>
              <a:t> </a:t>
            </a:r>
            <a:r>
              <a:rPr lang="en-US" sz="2000" u="sng" dirty="0" err="1" smtClean="0">
                <a:solidFill>
                  <a:srgbClr val="FF9900"/>
                </a:solidFill>
              </a:rPr>
              <a:t>importante</a:t>
            </a:r>
            <a:r>
              <a:rPr lang="en-US" sz="2000" u="sng" dirty="0" smtClean="0">
                <a:solidFill>
                  <a:srgbClr val="FF9900"/>
                </a:solidFill>
              </a:rPr>
              <a:t> per </a:t>
            </a:r>
            <a:r>
              <a:rPr lang="en-US" sz="2000" u="sng" dirty="0" err="1" smtClean="0">
                <a:solidFill>
                  <a:srgbClr val="FF9900"/>
                </a:solidFill>
              </a:rPr>
              <a:t>preparare</a:t>
            </a:r>
            <a:r>
              <a:rPr lang="en-US" sz="2000" u="sng" dirty="0" smtClean="0">
                <a:solidFill>
                  <a:srgbClr val="FF9900"/>
                </a:solidFill>
              </a:rPr>
              <a:t> </a:t>
            </a:r>
            <a:r>
              <a:rPr lang="en-US" sz="2000" u="sng" dirty="0" err="1" smtClean="0">
                <a:solidFill>
                  <a:srgbClr val="FF9900"/>
                </a:solidFill>
              </a:rPr>
              <a:t>questa</a:t>
            </a:r>
            <a:r>
              <a:rPr lang="en-US" sz="2000" u="sng" dirty="0" smtClean="0">
                <a:solidFill>
                  <a:srgbClr val="FF9900"/>
                </a:solidFill>
              </a:rPr>
              <a:t> </a:t>
            </a:r>
            <a:r>
              <a:rPr lang="en-US" sz="2000" u="sng" dirty="0" err="1" smtClean="0">
                <a:solidFill>
                  <a:srgbClr val="FF9900"/>
                </a:solidFill>
              </a:rPr>
              <a:t>evoluzione</a:t>
            </a:r>
            <a:endParaRPr lang="it-IT" sz="2000" u="sng" dirty="0" smtClean="0">
              <a:solidFill>
                <a:srgbClr val="FF99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BA46-1C93-4567-A05B-77BEED2B38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Attivita’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463" y="1227248"/>
            <a:ext cx="9148475" cy="5325952"/>
          </a:xfrm>
        </p:spPr>
        <p:txBody>
          <a:bodyPr/>
          <a:lstStyle/>
          <a:p>
            <a:r>
              <a:rPr lang="it-IT" sz="2400" dirty="0" smtClean="0"/>
              <a:t>FCC/CepC:</a:t>
            </a:r>
          </a:p>
          <a:p>
            <a:pPr lvl="1"/>
            <a:r>
              <a:rPr lang="it-IT" sz="2000" dirty="0" smtClean="0"/>
              <a:t>Studi fisica e sviluppo simulazione full e fast di IDEA</a:t>
            </a:r>
          </a:p>
          <a:p>
            <a:pPr lvl="1"/>
            <a:r>
              <a:rPr lang="it-IT" sz="2000" dirty="0" smtClean="0"/>
              <a:t>Completata la pubblicazione dei CDR di FCCee e CepC</a:t>
            </a:r>
          </a:p>
          <a:p>
            <a:pPr lvl="2"/>
            <a:r>
              <a:rPr lang="it-IT" sz="1800" dirty="0" smtClean="0"/>
              <a:t>Detector IDEA con DCH, DR e uRwell in due CDR</a:t>
            </a:r>
          </a:p>
          <a:p>
            <a:pPr lvl="2"/>
            <a:r>
              <a:rPr lang="en-US" sz="1800" dirty="0" err="1" smtClean="0"/>
              <a:t>Contributi</a:t>
            </a:r>
            <a:r>
              <a:rPr lang="en-US" sz="1800" dirty="0" smtClean="0"/>
              <a:t> </a:t>
            </a:r>
            <a:r>
              <a:rPr lang="en-US" sz="1800" dirty="0" err="1" smtClean="0"/>
              <a:t>alla</a:t>
            </a:r>
            <a:r>
              <a:rPr lang="en-US" sz="1800" dirty="0" smtClean="0"/>
              <a:t> ESPPU </a:t>
            </a:r>
            <a:endParaRPr lang="it-IT" sz="1800" dirty="0" smtClean="0"/>
          </a:p>
          <a:p>
            <a:pPr lvl="1"/>
            <a:r>
              <a:rPr lang="en-US" sz="2000" dirty="0"/>
              <a:t>T</a:t>
            </a:r>
            <a:r>
              <a:rPr lang="en-US" sz="2000" dirty="0" smtClean="0"/>
              <a:t>est beam: </a:t>
            </a:r>
            <a:r>
              <a:rPr lang="en-US" sz="2000" dirty="0" err="1" smtClean="0"/>
              <a:t>uRwell</a:t>
            </a:r>
            <a:r>
              <a:rPr lang="en-US" sz="2000" dirty="0" smtClean="0"/>
              <a:t> at PSI </a:t>
            </a:r>
            <a:endParaRPr lang="it-IT" sz="2000" dirty="0" smtClean="0"/>
          </a:p>
          <a:p>
            <a:pPr lvl="1"/>
            <a:r>
              <a:rPr lang="en-US" sz="2000" dirty="0" err="1" smtClean="0"/>
              <a:t>Organizzazione</a:t>
            </a:r>
            <a:r>
              <a:rPr lang="en-US" sz="2000" dirty="0" smtClean="0"/>
              <a:t> e </a:t>
            </a:r>
            <a:r>
              <a:rPr lang="en-US" sz="2000" dirty="0" err="1" smtClean="0"/>
              <a:t>partecipazione</a:t>
            </a:r>
            <a:r>
              <a:rPr lang="en-US" sz="2000" dirty="0" smtClean="0"/>
              <a:t> a </a:t>
            </a:r>
            <a:r>
              <a:rPr lang="en-US" sz="2000" dirty="0" err="1" smtClean="0"/>
              <a:t>importanti</a:t>
            </a:r>
            <a:r>
              <a:rPr lang="en-US" sz="2000" dirty="0" smtClean="0"/>
              <a:t> workshops</a:t>
            </a:r>
            <a:endParaRPr lang="en-US" sz="1600" dirty="0" smtClean="0"/>
          </a:p>
          <a:p>
            <a:pPr lvl="2"/>
            <a:r>
              <a:rPr lang="en-US" sz="1800" dirty="0" smtClean="0"/>
              <a:t>FCC-</a:t>
            </a:r>
            <a:r>
              <a:rPr lang="en-US" sz="1800" dirty="0" err="1" smtClean="0"/>
              <a:t>ee</a:t>
            </a:r>
            <a:r>
              <a:rPr lang="en-US" sz="1800" dirty="0" smtClean="0"/>
              <a:t> workshop, Gen. 8-11, 2019, CERN</a:t>
            </a:r>
          </a:p>
          <a:p>
            <a:pPr lvl="2"/>
            <a:r>
              <a:rPr lang="en-US" sz="1800" dirty="0" smtClean="0"/>
              <a:t>IAS Program on HEP, Gen.,, 2019,  Hong Kong</a:t>
            </a:r>
          </a:p>
          <a:p>
            <a:pPr lvl="2"/>
            <a:r>
              <a:rPr lang="en-US" sz="1800" dirty="0" err="1" smtClean="0"/>
              <a:t>CepC</a:t>
            </a:r>
            <a:r>
              <a:rPr lang="en-US" sz="1800" dirty="0"/>
              <a:t> </a:t>
            </a:r>
            <a:r>
              <a:rPr lang="en-US" sz="1800" dirty="0" smtClean="0"/>
              <a:t>EU workshop, Apr. 15-17, 2019, Oxford, UK</a:t>
            </a:r>
          </a:p>
          <a:p>
            <a:pPr lvl="2"/>
            <a:r>
              <a:rPr lang="en-US" sz="1800" dirty="0" smtClean="0"/>
              <a:t>FCC week: </a:t>
            </a:r>
            <a:r>
              <a:rPr lang="en-US" sz="1800" dirty="0" err="1" smtClean="0"/>
              <a:t>Bruxelles</a:t>
            </a:r>
            <a:r>
              <a:rPr lang="en-US" sz="1800" dirty="0" smtClean="0"/>
              <a:t>, </a:t>
            </a:r>
            <a:r>
              <a:rPr lang="en-US" sz="1800" dirty="0" err="1" smtClean="0"/>
              <a:t>Giu</a:t>
            </a:r>
            <a:r>
              <a:rPr lang="en-US" sz="1800" dirty="0" smtClean="0"/>
              <a:t>. 24-28, 2019</a:t>
            </a:r>
          </a:p>
          <a:p>
            <a:pPr lvl="2"/>
            <a:r>
              <a:rPr lang="en-US" sz="1800" dirty="0" err="1" smtClean="0"/>
              <a:t>CepC</a:t>
            </a:r>
            <a:r>
              <a:rPr lang="en-US" sz="1800" dirty="0" smtClean="0"/>
              <a:t> workshop USA, Sep. 16-18, Chicago, US</a:t>
            </a:r>
          </a:p>
          <a:p>
            <a:pPr lvl="2"/>
            <a:r>
              <a:rPr lang="en-US" sz="1800" dirty="0" err="1" smtClean="0"/>
              <a:t>CepC</a:t>
            </a:r>
            <a:r>
              <a:rPr lang="en-US" sz="1800" dirty="0" smtClean="0"/>
              <a:t> workshop, Nov. 18-20, 2019, </a:t>
            </a:r>
            <a:r>
              <a:rPr lang="en-US" sz="1800" dirty="0"/>
              <a:t>Beijing, </a:t>
            </a:r>
            <a:r>
              <a:rPr lang="en-US" sz="1800" dirty="0" smtClean="0"/>
              <a:t>China</a:t>
            </a:r>
          </a:p>
          <a:p>
            <a:r>
              <a:rPr lang="it-IT" sz="2400" dirty="0" smtClean="0"/>
              <a:t>Muon Collider:</a:t>
            </a:r>
          </a:p>
          <a:p>
            <a:pPr lvl="1"/>
            <a:r>
              <a:rPr lang="en-US" sz="2000" dirty="0" err="1"/>
              <a:t>I</a:t>
            </a:r>
            <a:r>
              <a:rPr lang="en-US" sz="2000" dirty="0" err="1" smtClean="0"/>
              <a:t>mportanti</a:t>
            </a:r>
            <a:r>
              <a:rPr lang="en-US" sz="2000" dirty="0" smtClean="0"/>
              <a:t> </a:t>
            </a:r>
            <a:r>
              <a:rPr lang="en-US" sz="2000" dirty="0" err="1" smtClean="0"/>
              <a:t>progressi</a:t>
            </a:r>
            <a:r>
              <a:rPr lang="en-US" sz="2000" dirty="0" smtClean="0"/>
              <a:t> </a:t>
            </a:r>
            <a:r>
              <a:rPr lang="en-US" sz="2000" dirty="0" err="1" smtClean="0"/>
              <a:t>sulla</a:t>
            </a:r>
            <a:r>
              <a:rPr lang="en-US" sz="2000" dirty="0" smtClean="0"/>
              <a:t> </a:t>
            </a:r>
            <a:r>
              <a:rPr lang="en-US" sz="2000" dirty="0" err="1" smtClean="0"/>
              <a:t>sorgente</a:t>
            </a:r>
            <a:r>
              <a:rPr lang="en-US" sz="2000" dirty="0" smtClean="0"/>
              <a:t> di </a:t>
            </a:r>
            <a:r>
              <a:rPr lang="en-US" sz="2000" dirty="0" err="1" smtClean="0"/>
              <a:t>muoni</a:t>
            </a:r>
            <a:r>
              <a:rPr lang="en-US" sz="2000" dirty="0" smtClean="0"/>
              <a:t> e R&amp;D </a:t>
            </a:r>
            <a:r>
              <a:rPr lang="en-US" sz="2000" dirty="0" err="1" smtClean="0"/>
              <a:t>futuro</a:t>
            </a:r>
            <a:r>
              <a:rPr lang="en-US" sz="2000" dirty="0" smtClean="0"/>
              <a:t>/ESPPU (</a:t>
            </a:r>
            <a:r>
              <a:rPr lang="en-US" sz="1800" dirty="0" smtClean="0">
                <a:solidFill>
                  <a:srgbClr val="CCFFFF"/>
                </a:solidFill>
              </a:rPr>
              <a:t>M. </a:t>
            </a:r>
            <a:r>
              <a:rPr lang="en-US" sz="1800" dirty="0" err="1" smtClean="0">
                <a:solidFill>
                  <a:srgbClr val="CCFFFF"/>
                </a:solidFill>
              </a:rPr>
              <a:t>Antonelli</a:t>
            </a:r>
            <a:r>
              <a:rPr lang="en-US" sz="1800" dirty="0" smtClean="0"/>
              <a:t>)</a:t>
            </a:r>
            <a:endParaRPr lang="it-IT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Bedeschi</a:t>
            </a:r>
            <a:r>
              <a:rPr lang="en-US" dirty="0" smtClean="0"/>
              <a:t>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752229">
            <a:off x="-298448" y="3506499"/>
            <a:ext cx="967444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Decine</a:t>
            </a:r>
            <a:r>
              <a:rPr lang="en-US" dirty="0" smtClean="0">
                <a:solidFill>
                  <a:srgbClr val="FF0000"/>
                </a:solidFill>
              </a:rPr>
              <a:t> di talks </a:t>
            </a:r>
            <a:r>
              <a:rPr lang="en-US" dirty="0" err="1" smtClean="0">
                <a:solidFill>
                  <a:srgbClr val="FF0000"/>
                </a:solidFill>
              </a:rPr>
              <a:t>fatti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finora</a:t>
            </a:r>
            <a:r>
              <a:rPr lang="en-US" dirty="0" smtClean="0">
                <a:solidFill>
                  <a:srgbClr val="FF0000"/>
                </a:solidFill>
              </a:rPr>
              <a:t> a </a:t>
            </a:r>
            <a:r>
              <a:rPr lang="en-US" dirty="0" err="1" smtClean="0">
                <a:solidFill>
                  <a:srgbClr val="FF0000"/>
                </a:solidFill>
              </a:rPr>
              <a:t>conferenze</a:t>
            </a:r>
            <a:r>
              <a:rPr lang="en-US" dirty="0" smtClean="0">
                <a:solidFill>
                  <a:srgbClr val="FF0000"/>
                </a:solidFill>
              </a:rPr>
              <a:t> e workshop </a:t>
            </a:r>
            <a:r>
              <a:rPr lang="en-US" dirty="0" err="1" smtClean="0">
                <a:solidFill>
                  <a:srgbClr val="FF0000"/>
                </a:solidFill>
              </a:rPr>
              <a:t>internazionali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2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 last week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068" y="1393708"/>
            <a:ext cx="5181751" cy="282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330" y="1578619"/>
            <a:ext cx="6617670" cy="4946006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16834" y="2190963"/>
            <a:ext cx="5315286" cy="107935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di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Seminario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BNL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Collaborazioni</a:t>
            </a:r>
            <a:r>
              <a:rPr lang="en-US" dirty="0" smtClean="0"/>
              <a:t> </a:t>
            </a:r>
            <a:r>
              <a:rPr lang="en-US" dirty="0" err="1" smtClean="0"/>
              <a:t>Internazionali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69" y="1555369"/>
            <a:ext cx="8470455" cy="4114800"/>
          </a:xfrm>
        </p:spPr>
        <p:txBody>
          <a:bodyPr/>
          <a:lstStyle/>
          <a:p>
            <a:r>
              <a:rPr lang="en-US" dirty="0" smtClean="0"/>
              <a:t>Collaboration meeting Bologna con </a:t>
            </a:r>
            <a:r>
              <a:rPr lang="en-US" dirty="0" err="1" smtClean="0"/>
              <a:t>ospiti</a:t>
            </a:r>
            <a:r>
              <a:rPr lang="en-US" dirty="0" smtClean="0"/>
              <a:t> </a:t>
            </a:r>
            <a:r>
              <a:rPr lang="en-US" dirty="0" err="1" smtClean="0"/>
              <a:t>interessati</a:t>
            </a:r>
            <a:endParaRPr lang="en-US" dirty="0" smtClean="0"/>
          </a:p>
          <a:p>
            <a:pPr lvl="1"/>
            <a:r>
              <a:rPr lang="en-US" dirty="0" smtClean="0"/>
              <a:t>RBI (</a:t>
            </a:r>
            <a:r>
              <a:rPr lang="en-US" dirty="0" err="1" smtClean="0"/>
              <a:t>Croazia</a:t>
            </a:r>
            <a:r>
              <a:rPr lang="en-US" dirty="0" smtClean="0"/>
              <a:t>) e U. Sussex (UK) per DR calorimetry</a:t>
            </a:r>
          </a:p>
          <a:p>
            <a:pPr lvl="1"/>
            <a:r>
              <a:rPr lang="en-US" dirty="0" smtClean="0"/>
              <a:t>U. Oxford, U. Zurich, IHEP per </a:t>
            </a:r>
            <a:r>
              <a:rPr lang="en-US" dirty="0" err="1" smtClean="0"/>
              <a:t>Silicio</a:t>
            </a:r>
            <a:endParaRPr lang="en-US" dirty="0" smtClean="0"/>
          </a:p>
          <a:p>
            <a:r>
              <a:rPr lang="en-US" dirty="0" smtClean="0"/>
              <a:t>Workshop </a:t>
            </a:r>
            <a:r>
              <a:rPr lang="en-US" dirty="0" err="1" smtClean="0"/>
              <a:t>su</a:t>
            </a:r>
            <a:r>
              <a:rPr lang="en-US" dirty="0" smtClean="0"/>
              <a:t> software </a:t>
            </a:r>
            <a:r>
              <a:rPr lang="en-US" dirty="0" err="1" smtClean="0"/>
              <a:t>futuro</a:t>
            </a:r>
            <a:r>
              <a:rPr lang="en-US" dirty="0" smtClean="0"/>
              <a:t> con </a:t>
            </a:r>
            <a:r>
              <a:rPr lang="en-US" dirty="0" err="1" smtClean="0"/>
              <a:t>tutte</a:t>
            </a:r>
            <a:r>
              <a:rPr lang="en-US" dirty="0" smtClean="0"/>
              <a:t> le </a:t>
            </a:r>
            <a:r>
              <a:rPr lang="en-US" dirty="0" err="1" smtClean="0"/>
              <a:t>comunita</a:t>
            </a:r>
            <a:r>
              <a:rPr lang="en-US" dirty="0" smtClean="0"/>
              <a:t>’</a:t>
            </a:r>
          </a:p>
          <a:p>
            <a:pPr lvl="1"/>
            <a:r>
              <a:rPr lang="en-US" dirty="0" err="1" smtClean="0"/>
              <a:t>Presenti</a:t>
            </a:r>
            <a:r>
              <a:rPr lang="en-US" dirty="0" smtClean="0"/>
              <a:t> FCC, CEPC, ILC, CLIC, USA</a:t>
            </a:r>
          </a:p>
          <a:p>
            <a:pPr lvl="1"/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fatto</a:t>
            </a:r>
            <a:r>
              <a:rPr lang="en-US" dirty="0" smtClean="0"/>
              <a:t> </a:t>
            </a:r>
            <a:r>
              <a:rPr lang="en-US" dirty="0" err="1" smtClean="0"/>
              <a:t>partire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collaborazione</a:t>
            </a:r>
            <a:r>
              <a:rPr lang="en-US" dirty="0" smtClean="0"/>
              <a:t> </a:t>
            </a:r>
            <a:r>
              <a:rPr lang="en-US" dirty="0" err="1" smtClean="0"/>
              <a:t>mondiale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Grande </a:t>
            </a:r>
            <a:r>
              <a:rPr lang="en-US" dirty="0" err="1" smtClean="0"/>
              <a:t>lavoro</a:t>
            </a:r>
            <a:r>
              <a:rPr lang="en-US" dirty="0" smtClean="0"/>
              <a:t> di P. </a:t>
            </a:r>
            <a:r>
              <a:rPr lang="en-US" dirty="0" err="1" smtClean="0"/>
              <a:t>Giacomelli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Contributi</a:t>
            </a:r>
            <a:r>
              <a:rPr lang="en-US" dirty="0" smtClean="0"/>
              <a:t> da </a:t>
            </a:r>
            <a:r>
              <a:rPr lang="en-US" dirty="0" err="1" smtClean="0"/>
              <a:t>preparazione</a:t>
            </a:r>
            <a:r>
              <a:rPr lang="en-US" dirty="0" smtClean="0"/>
              <a:t> grants EU</a:t>
            </a:r>
          </a:p>
          <a:p>
            <a:pPr lvl="1"/>
            <a:r>
              <a:rPr lang="en-US" dirty="0" smtClean="0"/>
              <a:t>AIDA++, CREMLIN2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stimolato</a:t>
            </a:r>
            <a:r>
              <a:rPr lang="en-US" dirty="0" smtClean="0"/>
              <a:t> </a:t>
            </a:r>
            <a:r>
              <a:rPr lang="en-US" dirty="0" err="1" smtClean="0"/>
              <a:t>collaborazioni</a:t>
            </a:r>
            <a:r>
              <a:rPr lang="en-US" dirty="0" smtClean="0"/>
              <a:t> </a:t>
            </a:r>
            <a:r>
              <a:rPr lang="en-US" dirty="0" err="1" smtClean="0"/>
              <a:t>internazionali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Programmi</a:t>
            </a:r>
            <a:r>
              <a:rPr lang="en-US" dirty="0" smtClean="0"/>
              <a:t> </a:t>
            </a:r>
            <a:r>
              <a:rPr lang="en-US" dirty="0" err="1" smtClean="0"/>
              <a:t>Europei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2" y="1546225"/>
            <a:ext cx="8159559" cy="4114800"/>
          </a:xfrm>
        </p:spPr>
        <p:txBody>
          <a:bodyPr/>
          <a:lstStyle/>
          <a:p>
            <a:r>
              <a:rPr lang="en-US" dirty="0" err="1" smtClean="0"/>
              <a:t>Grandi</a:t>
            </a:r>
            <a:r>
              <a:rPr lang="en-US" dirty="0" smtClean="0"/>
              <a:t> </a:t>
            </a:r>
            <a:r>
              <a:rPr lang="en-US" dirty="0" err="1" smtClean="0"/>
              <a:t>successi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CREMLIN2 </a:t>
            </a:r>
            <a:r>
              <a:rPr lang="en-US" dirty="0" err="1" smtClean="0"/>
              <a:t>approvato</a:t>
            </a:r>
            <a:endParaRPr lang="en-US" dirty="0" smtClean="0"/>
          </a:p>
          <a:p>
            <a:pPr lvl="2"/>
            <a:r>
              <a:rPr lang="en-US" dirty="0" smtClean="0"/>
              <a:t>Grande </a:t>
            </a:r>
            <a:r>
              <a:rPr lang="en-US" dirty="0" err="1" smtClean="0"/>
              <a:t>aiuto</a:t>
            </a:r>
            <a:r>
              <a:rPr lang="en-US" dirty="0" smtClean="0"/>
              <a:t> per la camera a drift</a:t>
            </a:r>
          </a:p>
          <a:p>
            <a:pPr lvl="1"/>
            <a:r>
              <a:rPr lang="en-US" dirty="0" smtClean="0"/>
              <a:t>FEST </a:t>
            </a:r>
            <a:r>
              <a:rPr lang="en-US" dirty="0" err="1" smtClean="0">
                <a:sym typeface="Wingdings" panose="05000000000000000000" pitchFamily="2" charset="2"/>
              </a:rPr>
              <a:t>approvato</a:t>
            </a:r>
            <a:endParaRPr lang="en-US" dirty="0" smtClean="0"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Grande </a:t>
            </a:r>
            <a:r>
              <a:rPr lang="en-US" dirty="0" err="1" smtClean="0">
                <a:sym typeface="Wingdings" panose="05000000000000000000" pitchFamily="2" charset="2"/>
              </a:rPr>
              <a:t>stimolo</a:t>
            </a:r>
            <a:r>
              <a:rPr lang="en-US" dirty="0" smtClean="0">
                <a:sym typeface="Wingdings" panose="05000000000000000000" pitchFamily="2" charset="2"/>
              </a:rPr>
              <a:t> ad </a:t>
            </a:r>
            <a:r>
              <a:rPr lang="en-US" dirty="0" err="1" smtClean="0">
                <a:sym typeface="Wingdings" panose="05000000000000000000" pitchFamily="2" charset="2"/>
              </a:rPr>
              <a:t>attivita</a:t>
            </a:r>
            <a:r>
              <a:rPr lang="en-US" dirty="0" smtClean="0">
                <a:sym typeface="Wingdings" panose="05000000000000000000" pitchFamily="2" charset="2"/>
              </a:rPr>
              <a:t>’ </a:t>
            </a:r>
            <a:r>
              <a:rPr lang="en-US" dirty="0" err="1" smtClean="0">
                <a:sym typeface="Wingdings" panose="05000000000000000000" pitchFamily="2" charset="2"/>
              </a:rPr>
              <a:t>comuni</a:t>
            </a:r>
            <a:r>
              <a:rPr lang="en-US" dirty="0" smtClean="0">
                <a:sym typeface="Wingdings" panose="05000000000000000000" pitchFamily="2" charset="2"/>
              </a:rPr>
              <a:t> con </a:t>
            </a:r>
            <a:r>
              <a:rPr lang="en-US" dirty="0" err="1" smtClean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colleghi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cinesi</a:t>
            </a:r>
            <a:endParaRPr lang="it-IT" dirty="0" smtClean="0">
              <a:sym typeface="Wingdings" panose="05000000000000000000" pitchFamily="2" charset="2"/>
            </a:endParaRPr>
          </a:p>
          <a:p>
            <a:pPr lvl="2"/>
            <a:r>
              <a:rPr lang="en-US" dirty="0" err="1" smtClean="0">
                <a:sym typeface="Wingdings" panose="05000000000000000000" pitchFamily="2" charset="2"/>
              </a:rPr>
              <a:t>Iniziamo</a:t>
            </a:r>
            <a:r>
              <a:rPr lang="en-US" dirty="0" smtClean="0">
                <a:sym typeface="Wingdings" panose="05000000000000000000" pitchFamily="2" charset="2"/>
              </a:rPr>
              <a:t> con software di </a:t>
            </a:r>
            <a:r>
              <a:rPr lang="en-US" dirty="0" err="1" smtClean="0">
                <a:sym typeface="Wingdings" panose="05000000000000000000" pitchFamily="2" charset="2"/>
              </a:rPr>
              <a:t>simulazione</a:t>
            </a:r>
            <a:r>
              <a:rPr lang="en-US" dirty="0" smtClean="0">
                <a:sym typeface="Wingdings" panose="05000000000000000000" pitchFamily="2" charset="2"/>
              </a:rPr>
              <a:t>/</a:t>
            </a:r>
            <a:r>
              <a:rPr lang="en-US" dirty="0" err="1" smtClean="0">
                <a:sym typeface="Wingdings" panose="05000000000000000000" pitchFamily="2" charset="2"/>
              </a:rPr>
              <a:t>analisi</a:t>
            </a:r>
            <a:r>
              <a:rPr lang="en-US" dirty="0" smtClean="0">
                <a:sym typeface="Wingdings" panose="05000000000000000000" pitchFamily="2" charset="2"/>
              </a:rPr>
              <a:t> e DAQ</a:t>
            </a:r>
            <a:endParaRPr lang="it-IT" dirty="0">
              <a:sym typeface="Wingdings" panose="05000000000000000000" pitchFamily="2" charset="2"/>
            </a:endParaRPr>
          </a:p>
          <a:p>
            <a:r>
              <a:rPr lang="en-US" dirty="0" smtClean="0"/>
              <a:t>AIDA++</a:t>
            </a:r>
          </a:p>
          <a:p>
            <a:pPr lvl="1"/>
            <a:r>
              <a:rPr lang="en-US" dirty="0" smtClean="0"/>
              <a:t>Grande </a:t>
            </a:r>
            <a:r>
              <a:rPr lang="en-US" dirty="0" err="1" smtClean="0"/>
              <a:t>investimento</a:t>
            </a:r>
            <a:r>
              <a:rPr lang="en-US" dirty="0" smtClean="0"/>
              <a:t> con </a:t>
            </a:r>
            <a:r>
              <a:rPr lang="en-US" dirty="0" err="1" smtClean="0"/>
              <a:t>buone</a:t>
            </a:r>
            <a:r>
              <a:rPr lang="en-US" dirty="0" smtClean="0"/>
              <a:t> </a:t>
            </a:r>
            <a:r>
              <a:rPr lang="en-US" dirty="0" err="1" smtClean="0"/>
              <a:t>probabilita</a:t>
            </a:r>
            <a:r>
              <a:rPr lang="en-US" dirty="0" smtClean="0"/>
              <a:t>’ di </a:t>
            </a:r>
            <a:r>
              <a:rPr lang="en-US" dirty="0" err="1" smtClean="0"/>
              <a:t>successo</a:t>
            </a:r>
            <a:endParaRPr lang="en-US" dirty="0" smtClean="0"/>
          </a:p>
          <a:p>
            <a:pPr lvl="1"/>
            <a:r>
              <a:rPr lang="en-US" dirty="0" err="1" smtClean="0"/>
              <a:t>Potrebbe</a:t>
            </a:r>
            <a:r>
              <a:rPr lang="en-US" dirty="0" smtClean="0"/>
              <a:t> </a:t>
            </a:r>
            <a:r>
              <a:rPr lang="en-US" dirty="0" err="1" smtClean="0"/>
              <a:t>darci</a:t>
            </a:r>
            <a:r>
              <a:rPr lang="en-US" dirty="0" smtClean="0"/>
              <a:t> le </a:t>
            </a:r>
            <a:r>
              <a:rPr lang="en-US" dirty="0" err="1" smtClean="0"/>
              <a:t>risorse</a:t>
            </a:r>
            <a:r>
              <a:rPr lang="en-US" dirty="0" smtClean="0"/>
              <a:t> </a:t>
            </a:r>
            <a:r>
              <a:rPr lang="en-US" dirty="0" err="1" smtClean="0"/>
              <a:t>umane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ci </a:t>
            </a:r>
            <a:r>
              <a:rPr lang="en-US" dirty="0" err="1" smtClean="0"/>
              <a:t>mancano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Preventivi RD_FA, Settembre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2020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2" y="1203414"/>
            <a:ext cx="8745071" cy="3760881"/>
          </a:xfrm>
        </p:spPr>
        <p:txBody>
          <a:bodyPr/>
          <a:lstStyle/>
          <a:p>
            <a:r>
              <a:rPr lang="en-US" dirty="0" smtClean="0"/>
              <a:t>FCC/</a:t>
            </a:r>
            <a:r>
              <a:rPr lang="en-US" dirty="0" err="1" smtClean="0"/>
              <a:t>CepC</a:t>
            </a:r>
            <a:endParaRPr lang="en-US" dirty="0" smtClean="0"/>
          </a:p>
          <a:p>
            <a:pPr lvl="1"/>
            <a:r>
              <a:rPr lang="en-US" dirty="0" smtClean="0"/>
              <a:t>Verso </a:t>
            </a:r>
            <a:r>
              <a:rPr lang="en-US" dirty="0" err="1" smtClean="0"/>
              <a:t>i</a:t>
            </a:r>
            <a:r>
              <a:rPr lang="en-US" dirty="0" smtClean="0"/>
              <a:t> TDR</a:t>
            </a:r>
          </a:p>
          <a:p>
            <a:pPr lvl="2"/>
            <a:r>
              <a:rPr lang="en-US" dirty="0" err="1" smtClean="0"/>
              <a:t>Impostazione</a:t>
            </a:r>
            <a:r>
              <a:rPr lang="en-US" dirty="0" smtClean="0"/>
              <a:t> R&amp;D in </a:t>
            </a:r>
            <a:r>
              <a:rPr lang="en-US" dirty="0" err="1" smtClean="0"/>
              <a:t>vari</a:t>
            </a:r>
            <a:r>
              <a:rPr lang="en-US" dirty="0" smtClean="0"/>
              <a:t> </a:t>
            </a:r>
            <a:r>
              <a:rPr lang="en-US" dirty="0" err="1" smtClean="0"/>
              <a:t>contesti</a:t>
            </a:r>
            <a:r>
              <a:rPr lang="en-US" dirty="0" smtClean="0"/>
              <a:t> (CERN, </a:t>
            </a:r>
            <a:r>
              <a:rPr lang="en-US" dirty="0" err="1" smtClean="0"/>
              <a:t>Cina</a:t>
            </a:r>
            <a:r>
              <a:rPr lang="en-US" dirty="0" smtClean="0"/>
              <a:t>, EU projects)</a:t>
            </a:r>
          </a:p>
          <a:p>
            <a:pPr lvl="1"/>
            <a:r>
              <a:rPr lang="en-US" dirty="0" err="1" smtClean="0"/>
              <a:t>Consolidamento</a:t>
            </a:r>
            <a:r>
              <a:rPr lang="en-US" dirty="0" smtClean="0"/>
              <a:t> </a:t>
            </a:r>
            <a:r>
              <a:rPr lang="en-US" dirty="0" err="1" smtClean="0"/>
              <a:t>attivita</a:t>
            </a:r>
            <a:r>
              <a:rPr lang="en-US" dirty="0" smtClean="0"/>
              <a:t>’ R&amp;D e </a:t>
            </a:r>
            <a:r>
              <a:rPr lang="en-US" dirty="0" err="1" smtClean="0"/>
              <a:t>collaborazioni</a:t>
            </a:r>
            <a:r>
              <a:rPr lang="en-US" dirty="0" smtClean="0"/>
              <a:t> </a:t>
            </a:r>
            <a:r>
              <a:rPr lang="en-US" dirty="0" err="1" smtClean="0"/>
              <a:t>internazionali</a:t>
            </a:r>
            <a:endParaRPr lang="en-US" dirty="0" smtClean="0"/>
          </a:p>
          <a:p>
            <a:pPr lvl="2"/>
            <a:r>
              <a:rPr lang="en-US" dirty="0" err="1" smtClean="0"/>
              <a:t>Continuazione</a:t>
            </a:r>
            <a:r>
              <a:rPr lang="en-US" dirty="0" smtClean="0"/>
              <a:t> e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lavoro</a:t>
            </a:r>
            <a:r>
              <a:rPr lang="en-US" dirty="0" smtClean="0"/>
              <a:t> R&amp;D in </a:t>
            </a:r>
            <a:r>
              <a:rPr lang="en-US" dirty="0" err="1" smtClean="0"/>
              <a:t>corso</a:t>
            </a:r>
            <a:endParaRPr lang="en-US" dirty="0" smtClean="0"/>
          </a:p>
          <a:p>
            <a:pPr lvl="2"/>
            <a:r>
              <a:rPr lang="en-US" dirty="0" err="1" smtClean="0"/>
              <a:t>Formazione</a:t>
            </a:r>
            <a:r>
              <a:rPr lang="en-US" dirty="0" smtClean="0"/>
              <a:t> di proto-</a:t>
            </a:r>
            <a:r>
              <a:rPr lang="en-US" dirty="0" err="1" smtClean="0"/>
              <a:t>collaborazioni</a:t>
            </a:r>
            <a:r>
              <a:rPr lang="en-US" dirty="0" smtClean="0"/>
              <a:t> in </a:t>
            </a:r>
            <a:r>
              <a:rPr lang="en-US" dirty="0" err="1" smtClean="0"/>
              <a:t>attesa</a:t>
            </a:r>
            <a:r>
              <a:rPr lang="en-US" dirty="0" smtClean="0"/>
              <a:t> di </a:t>
            </a:r>
            <a:r>
              <a:rPr lang="en-US" dirty="0" err="1" smtClean="0"/>
              <a:t>raccomandazioni</a:t>
            </a:r>
            <a:r>
              <a:rPr lang="en-US" dirty="0" smtClean="0"/>
              <a:t> ESU/ </a:t>
            </a:r>
            <a:r>
              <a:rPr lang="en-US" dirty="0" err="1" smtClean="0"/>
              <a:t>Sviluppi</a:t>
            </a:r>
            <a:r>
              <a:rPr lang="en-US" dirty="0" smtClean="0"/>
              <a:t> </a:t>
            </a:r>
            <a:r>
              <a:rPr lang="en-US" dirty="0" err="1" smtClean="0"/>
              <a:t>finanziamenti</a:t>
            </a:r>
            <a:r>
              <a:rPr lang="en-US" dirty="0" smtClean="0"/>
              <a:t> ILC/</a:t>
            </a:r>
            <a:r>
              <a:rPr lang="en-US" dirty="0" err="1" smtClean="0"/>
              <a:t>CepC</a:t>
            </a:r>
            <a:endParaRPr lang="en-US" dirty="0" smtClean="0"/>
          </a:p>
          <a:p>
            <a:pPr lvl="1"/>
            <a:r>
              <a:rPr lang="en-US" dirty="0" smtClean="0"/>
              <a:t>Benchmarking e </a:t>
            </a:r>
            <a:r>
              <a:rPr lang="en-US" dirty="0" err="1" smtClean="0"/>
              <a:t>ottimizzazione</a:t>
            </a:r>
            <a:r>
              <a:rPr lang="en-US" dirty="0" smtClean="0"/>
              <a:t> IDEA con </a:t>
            </a:r>
            <a:r>
              <a:rPr lang="en-US" dirty="0" err="1" smtClean="0"/>
              <a:t>simulazioni</a:t>
            </a:r>
            <a:r>
              <a:rPr lang="en-US" dirty="0" smtClean="0"/>
              <a:t> </a:t>
            </a:r>
            <a:r>
              <a:rPr lang="en-US" dirty="0" err="1" smtClean="0"/>
              <a:t>dettagliate</a:t>
            </a:r>
            <a:r>
              <a:rPr lang="en-US" dirty="0" smtClean="0"/>
              <a:t> e/o </a:t>
            </a:r>
            <a:r>
              <a:rPr lang="en-US" dirty="0" err="1" smtClean="0"/>
              <a:t>veloci</a:t>
            </a:r>
            <a:endParaRPr lang="en-US" dirty="0" smtClean="0"/>
          </a:p>
          <a:p>
            <a:r>
              <a:rPr lang="en-US" dirty="0" smtClean="0"/>
              <a:t>Muon Collider:</a:t>
            </a:r>
          </a:p>
          <a:p>
            <a:pPr lvl="1"/>
            <a:r>
              <a:rPr lang="en-US" dirty="0" smtClean="0"/>
              <a:t>Studio </a:t>
            </a:r>
            <a:r>
              <a:rPr lang="en-US" dirty="0" err="1" smtClean="0"/>
              <a:t>sorgente</a:t>
            </a:r>
            <a:r>
              <a:rPr lang="en-US" dirty="0" smtClean="0"/>
              <a:t> </a:t>
            </a:r>
            <a:r>
              <a:rPr lang="en-US" dirty="0" err="1" smtClean="0"/>
              <a:t>muoni</a:t>
            </a:r>
            <a:r>
              <a:rPr lang="en-US" dirty="0" smtClean="0"/>
              <a:t>, </a:t>
            </a:r>
            <a:r>
              <a:rPr lang="en-US" dirty="0" err="1" smtClean="0"/>
              <a:t>targhette</a:t>
            </a:r>
            <a:r>
              <a:rPr lang="en-US" dirty="0" smtClean="0"/>
              <a:t> e </a:t>
            </a:r>
            <a:r>
              <a:rPr lang="en-US" dirty="0" err="1" smtClean="0"/>
              <a:t>preparazione</a:t>
            </a:r>
            <a:r>
              <a:rPr lang="en-US" dirty="0" smtClean="0"/>
              <a:t> test a LNF</a:t>
            </a:r>
          </a:p>
          <a:p>
            <a:pPr lvl="1"/>
            <a:r>
              <a:rPr lang="en-US" dirty="0" smtClean="0"/>
              <a:t>Studio </a:t>
            </a:r>
            <a:r>
              <a:rPr lang="en-US" dirty="0" err="1" smtClean="0"/>
              <a:t>fisica</a:t>
            </a:r>
            <a:r>
              <a:rPr lang="en-US" dirty="0" smtClean="0"/>
              <a:t> e detector/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collaborazioni</a:t>
            </a:r>
            <a:r>
              <a:rPr lang="en-US" dirty="0" smtClean="0"/>
              <a:t> </a:t>
            </a:r>
            <a:r>
              <a:rPr lang="en-US" dirty="0" err="1" smtClean="0"/>
              <a:t>internazionali</a:t>
            </a:r>
            <a:endParaRPr lang="en-US" dirty="0" smtClean="0"/>
          </a:p>
          <a:p>
            <a:pPr lvl="2"/>
            <a:r>
              <a:rPr lang="en-US" dirty="0" err="1" smtClean="0"/>
              <a:t>Vedi</a:t>
            </a:r>
            <a:r>
              <a:rPr lang="en-US" dirty="0" smtClean="0"/>
              <a:t> talk M. </a:t>
            </a:r>
            <a:r>
              <a:rPr lang="en-US" dirty="0" err="1" smtClean="0"/>
              <a:t>Antonelli</a:t>
            </a:r>
            <a:endParaRPr lang="en-US" dirty="0" smtClean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32" y="2137542"/>
            <a:ext cx="6153451" cy="4495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Anagrafica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31" y="1186496"/>
            <a:ext cx="8784077" cy="4114800"/>
          </a:xfrm>
        </p:spPr>
        <p:txBody>
          <a:bodyPr/>
          <a:lstStyle/>
          <a:p>
            <a:r>
              <a:rPr lang="it-IT" dirty="0" smtClean="0"/>
              <a:t>Attivita’ continua a crescere</a:t>
            </a:r>
          </a:p>
          <a:p>
            <a:pPr lvl="1"/>
            <a:r>
              <a:rPr lang="en-US" dirty="0" err="1" smtClean="0"/>
              <a:t>Inclusi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0 FTE 111 </a:t>
            </a:r>
            <a:r>
              <a:rPr lang="en-US" dirty="0" smtClean="0">
                <a:sym typeface="Wingdings" panose="05000000000000000000" pitchFamily="2" charset="2"/>
              </a:rPr>
              <a:t> 117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Preventivi</a:t>
            </a:r>
            <a:r>
              <a:rPr lang="en-US" dirty="0" smtClean="0"/>
              <a:t> RD_FA, </a:t>
            </a:r>
            <a:r>
              <a:rPr lang="en-US" dirty="0" err="1" smtClean="0"/>
              <a:t>Settembre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95246" y="1344880"/>
                <a:ext cx="2826415" cy="4228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Programmi</a:t>
                </a:r>
                <a:r>
                  <a:rPr lang="en-US" sz="2400" dirty="0" smtClean="0"/>
                  <a:t> EU</a:t>
                </a:r>
              </a:p>
              <a:p>
                <a:r>
                  <a:rPr lang="en-US" sz="2000" dirty="0" smtClean="0"/>
                  <a:t>   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AIDA_2020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MPGD: </a:t>
                </a:r>
                <a:r>
                  <a:rPr lang="en-US" sz="1800" dirty="0" smtClean="0">
                    <a:solidFill>
                      <a:srgbClr val="CCFFFF"/>
                    </a:solidFill>
                  </a:rPr>
                  <a:t>WP 7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    ARIES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MC: </a:t>
                </a:r>
                <a:r>
                  <a:rPr lang="en-US" sz="1800" dirty="0" smtClean="0">
                    <a:solidFill>
                      <a:srgbClr val="CCFFFF"/>
                    </a:solidFill>
                  </a:rPr>
                  <a:t>WP 8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    URANIA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MPGD: </a:t>
                </a:r>
                <a:r>
                  <a:rPr lang="en-US" sz="2000" dirty="0">
                    <a:solidFill>
                      <a:srgbClr val="CCFFFF"/>
                    </a:solidFill>
                  </a:rPr>
                  <a:t>WP </a:t>
                </a:r>
                <a:r>
                  <a:rPr lang="en-US" sz="2000" dirty="0" smtClean="0">
                    <a:solidFill>
                      <a:srgbClr val="CCFFFF"/>
                    </a:solidFill>
                  </a:rPr>
                  <a:t>7</a:t>
                </a:r>
              </a:p>
              <a:p>
                <a:r>
                  <a:rPr lang="en-US" sz="2400" dirty="0" err="1" smtClean="0"/>
                  <a:t>Nuovi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dottorandi</a:t>
                </a:r>
                <a:r>
                  <a:rPr lang="en-US" sz="2400" dirty="0" smtClean="0"/>
                  <a:t>: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	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BA, LE,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	 LNF, PV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5 Non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inclusi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in DB</a:t>
                </a:r>
                <a:endParaRPr lang="it-I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246" y="1344880"/>
                <a:ext cx="2826415" cy="4228850"/>
              </a:xfrm>
              <a:prstGeom prst="rect">
                <a:avLst/>
              </a:prstGeom>
              <a:blipFill>
                <a:blip r:embed="rId3"/>
                <a:stretch>
                  <a:fillRect l="-3233" t="-1154" r="-1078" b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64" y="3410330"/>
            <a:ext cx="7277481" cy="32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1673</Words>
  <Application>Microsoft Office PowerPoint</Application>
  <PresentationFormat>Letter Paper (8.5x11 in)</PresentationFormat>
  <Paragraphs>350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Cambria Math</vt:lpstr>
      <vt:lpstr>Helvetica</vt:lpstr>
      <vt:lpstr>Symbol</vt:lpstr>
      <vt:lpstr>Times</vt:lpstr>
      <vt:lpstr>Times New Roman</vt:lpstr>
      <vt:lpstr>Wingdings</vt:lpstr>
      <vt:lpstr>Lezioni_CERN_2003</vt:lpstr>
      <vt:lpstr>RD_FA  Incontro con referees </vt:lpstr>
      <vt:lpstr>RD_FA</vt:lpstr>
      <vt:lpstr>Struttura RD_FA </vt:lpstr>
      <vt:lpstr>Attivita’ 2019</vt:lpstr>
      <vt:lpstr>Chicago last week</vt:lpstr>
      <vt:lpstr>Collaborazioni Internazionali</vt:lpstr>
      <vt:lpstr>Programmi Europei</vt:lpstr>
      <vt:lpstr>Attivita’ 2020</vt:lpstr>
      <vt:lpstr>Anagrafica</vt:lpstr>
      <vt:lpstr>Intro a richieste</vt:lpstr>
      <vt:lpstr>Richieste:    Missioni</vt:lpstr>
      <vt:lpstr>Missioni FEST</vt:lpstr>
      <vt:lpstr>Richieste: Missioni</vt:lpstr>
      <vt:lpstr>IDEA: Silicon</vt:lpstr>
      <vt:lpstr>IDEA: Drift Chamber</vt:lpstr>
      <vt:lpstr>IDEA: Dual Readout calorimeter</vt:lpstr>
      <vt:lpstr>IDEA: mRwell chambers</vt:lpstr>
      <vt:lpstr>Muon Collider R&amp;D</vt:lpstr>
      <vt:lpstr>Sommario Consumi/Inventariabile</vt:lpstr>
      <vt:lpstr>Consumi/Invent.</vt:lpstr>
      <vt:lpstr>PowerPoint Presentation</vt:lpstr>
      <vt:lpstr>Ripartizione FCC/MC per sezione</vt:lpstr>
      <vt:lpstr>Sviluppi software</vt:lpstr>
      <vt:lpstr>Detector R&amp;D: Silicon</vt:lpstr>
      <vt:lpstr>Detector R&amp;D: Drift Chamber</vt:lpstr>
      <vt:lpstr>Detector R&amp;D: Calorimetro</vt:lpstr>
      <vt:lpstr>Detector R&amp;D: muon chambers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2240</cp:revision>
  <cp:lastPrinted>2012-05-03T16:18:25Z</cp:lastPrinted>
  <dcterms:created xsi:type="dcterms:W3CDTF">1997-01-27T15:41:37Z</dcterms:created>
  <dcterms:modified xsi:type="dcterms:W3CDTF">2019-09-25T12:28:10Z</dcterms:modified>
</cp:coreProperties>
</file>