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4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6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3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95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53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47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3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94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10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71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14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9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91D8-F004-6F49-B6BF-266AE6EE7B0B}" type="datetimeFigureOut">
              <a:rPr lang="it-IT" smtClean="0"/>
              <a:t>23/09/19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0CF3E-1FC3-374B-8DB6-3AD16C8EA8D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4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Capitolato </a:t>
            </a:r>
            <a:r>
              <a:rPr lang="it-IT" dirty="0" err="1" smtClean="0"/>
              <a:t>Infrastruure</a:t>
            </a:r>
            <a:r>
              <a:rPr lang="it-IT" dirty="0" smtClean="0"/>
              <a:t> Bari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09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presentato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3 schede</a:t>
            </a:r>
          </a:p>
          <a:p>
            <a:pPr lvl="1"/>
            <a:r>
              <a:rPr lang="it-IT" dirty="0" smtClean="0"/>
              <a:t>Una scheda per impianto di Cogenerazione</a:t>
            </a:r>
          </a:p>
          <a:p>
            <a:pPr lvl="1"/>
            <a:r>
              <a:rPr lang="it-IT" dirty="0" smtClean="0"/>
              <a:t>Una scheda per </a:t>
            </a:r>
            <a:r>
              <a:rPr lang="it-IT" dirty="0" err="1" smtClean="0"/>
              <a:t>ampliamnto</a:t>
            </a:r>
            <a:r>
              <a:rPr lang="it-IT" dirty="0" smtClean="0"/>
              <a:t> sistema di condizionamento</a:t>
            </a:r>
          </a:p>
          <a:p>
            <a:pPr lvl="1"/>
            <a:r>
              <a:rPr lang="it-IT" dirty="0" smtClean="0"/>
              <a:t>Una scheda per impianto antincendio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475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dati di progetto: I consumi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Consumi attuali					230 </a:t>
            </a:r>
            <a:r>
              <a:rPr lang="it-IT" dirty="0" err="1" smtClean="0"/>
              <a:t>kw</a:t>
            </a:r>
            <a:endParaRPr lang="it-IT" dirty="0" smtClean="0"/>
          </a:p>
          <a:p>
            <a:r>
              <a:rPr lang="it-IT" dirty="0" smtClean="0"/>
              <a:t>Consumi </a:t>
            </a:r>
            <a:r>
              <a:rPr lang="it-IT" dirty="0" err="1" smtClean="0"/>
              <a:t>IbiSCo</a:t>
            </a:r>
            <a:r>
              <a:rPr lang="it-IT" dirty="0" smtClean="0"/>
              <a:t> (stimati)		140 </a:t>
            </a:r>
            <a:r>
              <a:rPr lang="it-IT" dirty="0" err="1" smtClean="0"/>
              <a:t>kw</a:t>
            </a:r>
            <a:endParaRPr lang="it-IT" dirty="0" smtClean="0"/>
          </a:p>
          <a:p>
            <a:r>
              <a:rPr lang="it-IT" dirty="0" smtClean="0"/>
              <a:t>Dismissioni						  	   ??</a:t>
            </a:r>
          </a:p>
          <a:p>
            <a:endParaRPr lang="it-IT" dirty="0" smtClean="0"/>
          </a:p>
          <a:p>
            <a:r>
              <a:rPr lang="it-IT" dirty="0" smtClean="0"/>
              <a:t>Totale senza dismissioni		370 </a:t>
            </a:r>
            <a:r>
              <a:rPr lang="it-IT" dirty="0" err="1" smtClean="0"/>
              <a:t>kw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5819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voluzione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E’ stato affidato (dall’università) allo studio Magnanimo il compito di predisporre il progetto definitivo e quindi il capitolato tecnico</a:t>
            </a:r>
          </a:p>
          <a:p>
            <a:r>
              <a:rPr lang="it-IT" dirty="0" smtClean="0"/>
              <a:t>Il progetto è stato consegnato  in via preliminare venerdì della scorsa settimana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78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9-09-23 alle 09.50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1" y="0"/>
            <a:ext cx="8032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9-09-23 alle 10.0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86" y="0"/>
            <a:ext cx="6887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7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 presentato venerdì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Impianto di cogenerazione da 350 kW</a:t>
            </a:r>
          </a:p>
          <a:p>
            <a:pPr lvl="1"/>
            <a:r>
              <a:rPr lang="it-IT" dirty="0" smtClean="0"/>
              <a:t>In grado di produrre altrettanta potenza di freddo</a:t>
            </a:r>
          </a:p>
          <a:p>
            <a:r>
              <a:rPr lang="it-IT" dirty="0" smtClean="0"/>
              <a:t>Il progetto definitivo non prevede l’acquisto dei due gruppi frigo, (che erano presenti nella scheda  del progetto </a:t>
            </a:r>
            <a:r>
              <a:rPr lang="it-IT" dirty="0" err="1" smtClean="0"/>
              <a:t>IBiSCo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Sono previsti invece i due crack che  sono direttamente collegati al cogeneratore</a:t>
            </a:r>
          </a:p>
          <a:p>
            <a:pPr lvl="1"/>
            <a:r>
              <a:rPr lang="it-IT" dirty="0" smtClean="0"/>
              <a:t>Il costo </a:t>
            </a:r>
            <a:r>
              <a:rPr lang="it-IT" dirty="0" err="1" smtClean="0"/>
              <a:t>deio</a:t>
            </a:r>
            <a:r>
              <a:rPr lang="it-IT" dirty="0" smtClean="0"/>
              <a:t> gruppi frigo è di circa 50 </a:t>
            </a:r>
            <a:r>
              <a:rPr lang="it-IT" dirty="0" err="1" smtClean="0"/>
              <a:t>keuro</a:t>
            </a:r>
            <a:endParaRPr lang="it-IT" dirty="0" smtClean="0"/>
          </a:p>
          <a:p>
            <a:r>
              <a:rPr lang="it-IT" dirty="0" smtClean="0"/>
              <a:t>L’Iva è calcolata al 10 %.</a:t>
            </a:r>
          </a:p>
          <a:p>
            <a:r>
              <a:rPr lang="it-IT" dirty="0" smtClean="0"/>
              <a:t>Il cogeneratore  non funziona in modalità isola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82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 presentato </a:t>
            </a:r>
            <a:r>
              <a:rPr lang="it-IT" dirty="0" err="1" smtClean="0"/>
              <a:t>venerdi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Totale </a:t>
            </a:r>
            <a:r>
              <a:rPr lang="it-IT" dirty="0"/>
              <a:t>	</a:t>
            </a:r>
            <a:r>
              <a:rPr lang="it-IT" dirty="0" smtClean="0"/>
              <a:t>90000,00  euro in più</a:t>
            </a:r>
          </a:p>
          <a:p>
            <a:pPr lvl="4"/>
            <a:r>
              <a:rPr lang="it-IT" dirty="0" smtClean="0"/>
              <a:t>rispetto al budget disponibile</a:t>
            </a:r>
          </a:p>
          <a:p>
            <a:r>
              <a:rPr lang="it-IT" dirty="0" smtClean="0"/>
              <a:t>Usati i prezzi standard</a:t>
            </a:r>
          </a:p>
          <a:p>
            <a:r>
              <a:rPr lang="it-IT" dirty="0" smtClean="0"/>
              <a:t>Stima del ribasso atteso 10-15%</a:t>
            </a:r>
          </a:p>
          <a:p>
            <a:endParaRPr lang="it-IT" dirty="0" smtClean="0"/>
          </a:p>
          <a:p>
            <a:r>
              <a:rPr lang="it-IT" dirty="0" smtClean="0"/>
              <a:t>Migliorie:</a:t>
            </a:r>
          </a:p>
          <a:p>
            <a:pPr lvl="1"/>
            <a:r>
              <a:rPr lang="it-IT" dirty="0" smtClean="0"/>
              <a:t>Aumento della potenza </a:t>
            </a:r>
          </a:p>
          <a:p>
            <a:pPr lvl="1"/>
            <a:r>
              <a:rPr lang="it-IT" dirty="0" smtClean="0"/>
              <a:t>Insonorizzazione con </a:t>
            </a:r>
            <a:r>
              <a:rPr lang="it-IT" dirty="0" err="1" smtClean="0"/>
              <a:t>bnarriere</a:t>
            </a:r>
            <a:r>
              <a:rPr lang="it-IT" dirty="0" smtClean="0"/>
              <a:t> protettive</a:t>
            </a:r>
          </a:p>
          <a:p>
            <a:pPr lvl="1"/>
            <a:r>
              <a:rPr lang="it-IT" dirty="0" smtClean="0"/>
              <a:t>Piano di </a:t>
            </a:r>
            <a:r>
              <a:rPr lang="it-IT" dirty="0" err="1" smtClean="0"/>
              <a:t>manutezione</a:t>
            </a:r>
            <a:r>
              <a:rPr lang="it-IT" dirty="0" smtClean="0"/>
              <a:t> estensione della garanzia  fino a 4-5 anni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20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Richieste per la prossima riunione        il 1° ottobre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cogeneratore deve funzionare in isola</a:t>
            </a:r>
          </a:p>
          <a:p>
            <a:pPr lvl="1"/>
            <a:r>
              <a:rPr lang="it-IT" dirty="0" smtClean="0"/>
              <a:t>Abbiamo verificato che il gas viene fornito anche in assenza di energia elettrica</a:t>
            </a:r>
          </a:p>
          <a:p>
            <a:pPr lvl="1"/>
            <a:r>
              <a:rPr lang="it-IT" dirty="0" smtClean="0"/>
              <a:t>Quindi il cogeneratore rappresenta effettivamente una seconda fonte energetica</a:t>
            </a:r>
          </a:p>
          <a:p>
            <a:r>
              <a:rPr lang="it-IT" dirty="0" smtClean="0"/>
              <a:t>Valutare l’IVA AL 22%</a:t>
            </a:r>
          </a:p>
          <a:p>
            <a:r>
              <a:rPr lang="it-IT" dirty="0" smtClean="0"/>
              <a:t>Chiudere molto più vicino al pareggio.</a:t>
            </a:r>
          </a:p>
          <a:p>
            <a:pPr lvl="1"/>
            <a:r>
              <a:rPr lang="it-IT" dirty="0" smtClean="0"/>
              <a:t>Questo potrebbe comportare una riduzione della potenza nominale.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740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207</Words>
  <Application>Microsoft Macintosh PowerPoint</Application>
  <PresentationFormat>Presentazione su schermo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Capitolato Infrastruure Bari</vt:lpstr>
      <vt:lpstr>Progetto presentato</vt:lpstr>
      <vt:lpstr>I dati di progetto: I consumi</vt:lpstr>
      <vt:lpstr>Evoluzione</vt:lpstr>
      <vt:lpstr>Presentazione di PowerPoint</vt:lpstr>
      <vt:lpstr>Presentazione di PowerPoint</vt:lpstr>
      <vt:lpstr>Il progetto presentato venerdì</vt:lpstr>
      <vt:lpstr>Il progetto presentato venerdi </vt:lpstr>
      <vt:lpstr>Richieste per la prossima riunione        il 1° ottobre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Capitolato Infrastruure Bari</dc:title>
  <dc:creator>Maggi Giorgio Pietro</dc:creator>
  <cp:lastModifiedBy>Maggi Giorgio Pietro</cp:lastModifiedBy>
  <cp:revision>8</cp:revision>
  <dcterms:created xsi:type="dcterms:W3CDTF">2019-09-23T07:09:11Z</dcterms:created>
  <dcterms:modified xsi:type="dcterms:W3CDTF">2019-09-23T08:05:07Z</dcterms:modified>
</cp:coreProperties>
</file>