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sldIdLst>
    <p:sldId id="256" r:id="rId2"/>
    <p:sldId id="662" r:id="rId3"/>
    <p:sldId id="664" r:id="rId4"/>
    <p:sldId id="666" r:id="rId5"/>
    <p:sldId id="665" r:id="rId6"/>
    <p:sldId id="669" r:id="rId7"/>
    <p:sldId id="670" r:id="rId8"/>
    <p:sldId id="673" r:id="rId9"/>
    <p:sldId id="672" r:id="rId10"/>
    <p:sldId id="671" r:id="rId11"/>
    <p:sldId id="67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1" autoAdjust="0"/>
    <p:restoredTop sz="92933" autoAdjust="0"/>
  </p:normalViewPr>
  <p:slideViewPr>
    <p:cSldViewPr>
      <p:cViewPr varScale="1">
        <p:scale>
          <a:sx n="75" d="100"/>
          <a:sy n="75" d="100"/>
        </p:scale>
        <p:origin x="58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9F564-DC57-4192-8078-79C90AA5E388}" type="datetimeFigureOut">
              <a:rPr lang="it-IT" smtClean="0"/>
              <a:t>22/09/2019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7ADB-F32C-45E7-8989-D778B87DF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26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3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4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7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6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1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20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7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9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6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39C6055-D158-4D21-AF18-7BA659A618B4}" type="datetime1">
              <a:rPr lang="it-IT" smtClean="0"/>
              <a:t>22/09/2019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2103-6AD1-4CDE-AAC8-9529DFC86523}" type="datetime1">
              <a:rPr lang="it-IT" smtClean="0"/>
              <a:t>22/09/2019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BDC-21DD-4A81-8B9D-925CA4A0CD06}" type="datetime1">
              <a:rPr lang="it-IT" smtClean="0"/>
              <a:t>22/09/2019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84B8-676E-43AF-99E4-B168536AA7D0}" type="datetime1">
              <a:rPr lang="it-IT" smtClean="0"/>
              <a:t>22/09/2019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1D8CAF5-D8A0-4655-B07B-B121751DD8FB}" type="datetime1">
              <a:rPr lang="it-IT" smtClean="0"/>
              <a:t>22/09/2019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7F2C-A2A8-4201-808C-B053030B1926}" type="datetime1">
              <a:rPr lang="it-IT" smtClean="0"/>
              <a:t>22/09/2019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3908-86C6-4ECD-872F-61B04B34631B}" type="datetime1">
              <a:rPr lang="it-IT" smtClean="0"/>
              <a:t>22/09/2019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B128-A84B-4F68-A6F3-05210B74F8DE}" type="datetime1">
              <a:rPr lang="it-IT" smtClean="0"/>
              <a:t>22/09/2019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79A-18EE-4229-829B-223C70D83055}" type="datetime1">
              <a:rPr lang="it-IT" smtClean="0"/>
              <a:t>22/09/2019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7B77-9F97-4D9D-B75F-11A7A0AF7E6D}" type="datetime1">
              <a:rPr lang="it-IT" smtClean="0"/>
              <a:t>22/09/2019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355-0DE0-4AB9-A595-4E9AE7C838DA}" type="datetime1">
              <a:rPr lang="it-IT" smtClean="0"/>
              <a:t>22/09/2019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C56BF6-77C5-4CD1-A246-4973B9ED7BB4}" type="datetime1">
              <a:rPr lang="it-IT" smtClean="0"/>
              <a:t>22/09/2019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rs.org.uk/virtual-reality-applications/heritage.html" TargetMode="External"/><Relationship Id="rId13" Type="http://schemas.openxmlformats.org/officeDocument/2006/relationships/hyperlink" Target="https://www.vrs.org.uk/virtual-reality-applications/scientific-visualisation.html" TargetMode="External"/><Relationship Id="rId18" Type="http://schemas.openxmlformats.org/officeDocument/2006/relationships/image" Target="../media/image17.png"/><Relationship Id="rId3" Type="http://schemas.openxmlformats.org/officeDocument/2006/relationships/hyperlink" Target="https://www.vrs.org.uk/virtual-reality-military/" TargetMode="External"/><Relationship Id="rId21" Type="http://schemas.openxmlformats.org/officeDocument/2006/relationships/image" Target="../media/image20.png"/><Relationship Id="rId7" Type="http://schemas.openxmlformats.org/officeDocument/2006/relationships/hyperlink" Target="https://www.vrs.org.uk/virtual-reality-applications/fashion.html" TargetMode="External"/><Relationship Id="rId12" Type="http://schemas.openxmlformats.org/officeDocument/2006/relationships/hyperlink" Target="https://www.vrs.org.uk/virtual-reality-applications/media.html" TargetMode="External"/><Relationship Id="rId17" Type="http://schemas.openxmlformats.org/officeDocument/2006/relationships/hyperlink" Target="https://www.vrs.org.uk/virtual-reality-applications/programming-languages.html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vrs.org.uk/virtual-reality-applications/film.html" TargetMode="Externa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rs.org.uk/virtual-reality-applications/entertainment.html" TargetMode="External"/><Relationship Id="rId11" Type="http://schemas.openxmlformats.org/officeDocument/2006/relationships/hyperlink" Target="https://www.vrs.org.uk/virtual-reality-applications/sport.html" TargetMode="External"/><Relationship Id="rId24" Type="http://schemas.openxmlformats.org/officeDocument/2006/relationships/image" Target="../media/image23.png"/><Relationship Id="rId5" Type="http://schemas.openxmlformats.org/officeDocument/2006/relationships/hyperlink" Target="https://www.vrs.org.uk/virtual-reality-healthcare/" TargetMode="External"/><Relationship Id="rId15" Type="http://schemas.openxmlformats.org/officeDocument/2006/relationships/hyperlink" Target="https://www.vrs.org.uk/virtual-reality-applications/construction.html" TargetMode="External"/><Relationship Id="rId23" Type="http://schemas.openxmlformats.org/officeDocument/2006/relationships/image" Target="../media/image22.png"/><Relationship Id="rId10" Type="http://schemas.openxmlformats.org/officeDocument/2006/relationships/hyperlink" Target="https://www.vrs.org.uk/virtual-reality-applications/engineering.html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s://www.vrs.org.uk/virtual-reality-education/" TargetMode="External"/><Relationship Id="rId9" Type="http://schemas.openxmlformats.org/officeDocument/2006/relationships/hyperlink" Target="https://www.vrs.org.uk/virtual-reality-applications/business.html" TargetMode="External"/><Relationship Id="rId14" Type="http://schemas.openxmlformats.org/officeDocument/2006/relationships/hyperlink" Target="https://www.vrs.org.uk/virtual-reality-applications/telecommunications.html" TargetMode="Externa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662536"/>
            <a:ext cx="7613501" cy="1350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600" b="1" dirty="0">
                <a:latin typeface="Lato Regular"/>
              </a:rPr>
              <a:t>Stato della Gara CT-12-CAL-INFN  </a:t>
            </a:r>
            <a:br>
              <a:rPr lang="it-IT" sz="2600" b="1" dirty="0">
                <a:latin typeface="Lato Regular"/>
              </a:rPr>
            </a:br>
            <a:r>
              <a:rPr lang="it-IT" sz="2400" b="1" dirty="0">
                <a:latin typeface="Lato Regular"/>
              </a:rPr>
              <a:t>(VR CAVE di Catania)</a:t>
            </a:r>
            <a:br>
              <a:rPr lang="it-IT" sz="2400" b="1" dirty="0">
                <a:latin typeface="Lato Regular"/>
              </a:rPr>
            </a:br>
            <a:r>
              <a:rPr lang="it-IT" sz="2000" dirty="0">
                <a:latin typeface="Lato Regular"/>
              </a:rPr>
              <a:t>Roberto Barbera, Orazio Conti, Salvatore Monforte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5127848"/>
            <a:ext cx="6858000" cy="533400"/>
          </a:xfrm>
        </p:spPr>
        <p:txBody>
          <a:bodyPr>
            <a:normAutofit/>
          </a:bodyPr>
          <a:lstStyle/>
          <a:p>
            <a:r>
              <a:rPr lang="it-IT" dirty="0">
                <a:latin typeface="Lato Regular"/>
              </a:rPr>
              <a:t>Riunione CS IBiSCo, Napoli, 23 settembre 2019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A15D2E-9977-4246-8182-560F7E01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" y="6354049"/>
            <a:ext cx="1227411" cy="4294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CC4552-620E-4DE5-9785-B82E3624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797" y="81240"/>
            <a:ext cx="2287332" cy="11509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8DF5BBA-1454-476B-992C-B7E340BE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223" y="1436336"/>
            <a:ext cx="2233554" cy="21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5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10</a:t>
            </a:fld>
            <a:endParaRPr lang="it-IT" dirty="0">
              <a:latin typeface="Lato Regular"/>
            </a:endParaRPr>
          </a:p>
        </p:txBody>
      </p:sp>
      <p:pic>
        <p:nvPicPr>
          <p:cNvPr id="8" name="Immagine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5FD030B-5A16-4695-A294-95966759E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4350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87424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Applicazioni già certificate dal software </a:t>
            </a:r>
            <a:r>
              <a:rPr lang="it-IT" dirty="0" err="1">
                <a:solidFill>
                  <a:schemeClr val="tx1"/>
                </a:solidFill>
                <a:latin typeface="Lato Regular"/>
              </a:rPr>
              <a:t>TechViz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CC939F4-4176-470B-8670-0D3CE387E86B}"/>
              </a:ext>
            </a:extLst>
          </p:cNvPr>
          <p:cNvSpPr/>
          <p:nvPr/>
        </p:nvSpPr>
        <p:spPr>
          <a:xfrm>
            <a:off x="683568" y="55892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Sono in corso test (promettenti) con Root e Geant4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/>
              <a:t>La sola difficoltà (superabile) è l’ambiente Windows 10</a:t>
            </a:r>
          </a:p>
        </p:txBody>
      </p:sp>
    </p:spTree>
    <p:extLst>
      <p:ext uri="{BB962C8B-B14F-4D97-AF65-F5344CB8AC3E}">
        <p14:creationId xmlns:p14="http://schemas.microsoft.com/office/powerpoint/2010/main" val="19253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Conclusioni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11</a:t>
            </a:fld>
            <a:endParaRPr lang="it-IT" dirty="0">
              <a:latin typeface="Lato Regular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88F5ACE-637C-40B6-89C3-768DADC9604F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8589640" cy="489654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Dal punto di vista logistico, il locale individuato è adeguato per ospitare la VR CAVE (alimentazione e condizionamento non pongono problemi)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400" b="0" kern="0" dirty="0">
              <a:solidFill>
                <a:schemeClr val="tx1"/>
              </a:solidFill>
              <a:latin typeface="Lato Regular"/>
              <a:cs typeface="+mn-c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Dal punto di vista software, stiamo lavorando per verificare la compatibilità con le più comuni applicazioni HEP, praticamente senza modificarle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400" b="0" kern="0" dirty="0">
              <a:solidFill>
                <a:schemeClr val="tx1"/>
              </a:solidFill>
              <a:latin typeface="Lato Regular"/>
              <a:cs typeface="+mn-c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Una prima stima dei costi non rendicontabili è stata considerata elevata e la stiamo rivedendo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400" b="0" kern="0" dirty="0">
              <a:solidFill>
                <a:schemeClr val="tx1"/>
              </a:solidFill>
              <a:latin typeface="Lato Regular"/>
              <a:cs typeface="+mn-c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Adesso che la preparazione della Gara CT-04-IMP-INFN è praticamente ultimata, accelereremo su questa</a:t>
            </a:r>
          </a:p>
        </p:txBody>
      </p:sp>
    </p:spTree>
    <p:extLst>
      <p:ext uri="{BB962C8B-B14F-4D97-AF65-F5344CB8AC3E}">
        <p14:creationId xmlns:p14="http://schemas.microsoft.com/office/powerpoint/2010/main" val="32796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tx1"/>
                </a:solidFill>
                <a:latin typeface="Lato Regular"/>
              </a:rPr>
              <a:t>IBiSCo@Catania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2</a:t>
            </a:fld>
            <a:endParaRPr lang="it-IT" dirty="0">
              <a:latin typeface="Lato Regular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6552EB9-1493-4253-9FB6-C308F04F53EA}"/>
              </a:ext>
            </a:extLst>
          </p:cNvPr>
          <p:cNvSpPr txBox="1">
            <a:spLocks/>
          </p:cNvSpPr>
          <p:nvPr/>
        </p:nvSpPr>
        <p:spPr>
          <a:xfrm>
            <a:off x="161764" y="1268760"/>
            <a:ext cx="8820472" cy="5031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3200" kern="0" dirty="0">
                <a:solidFill>
                  <a:schemeClr val="tx1"/>
                </a:solidFill>
                <a:latin typeface="Lato Regular"/>
                <a:cs typeface="+mn-cs"/>
              </a:rPr>
              <a:t>Dotazione finanziaria: 3.234.730 €</a:t>
            </a:r>
          </a:p>
          <a:p>
            <a:pPr marL="1189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800" b="0" kern="0" dirty="0">
                <a:solidFill>
                  <a:schemeClr val="tx1"/>
                </a:solidFill>
                <a:latin typeface="Lato Regular"/>
                <a:cs typeface="+mn-cs"/>
              </a:rPr>
              <a:t>Sostituzione/potenziamento degli impianti del Data Center</a:t>
            </a:r>
          </a:p>
          <a:p>
            <a:pPr marL="1189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800" b="0" kern="0" dirty="0">
                <a:solidFill>
                  <a:schemeClr val="tx1"/>
                </a:solidFill>
                <a:latin typeface="Lato Regular"/>
                <a:cs typeface="+mn-cs"/>
              </a:rPr>
              <a:t>Potenziamento dei sistemi di calcolo (</a:t>
            </a:r>
            <a:r>
              <a:rPr lang="it-IT" sz="28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it-IT" sz="2800" b="0" kern="0" dirty="0">
                <a:solidFill>
                  <a:schemeClr val="tx1"/>
                </a:solidFill>
                <a:latin typeface="Lato Regular"/>
                <a:cs typeface="+mn-cs"/>
              </a:rPr>
              <a:t>4.500 core) e di storage (</a:t>
            </a:r>
            <a:r>
              <a:rPr lang="it-IT" sz="28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≥4 </a:t>
            </a:r>
            <a:r>
              <a:rPr lang="it-IT" sz="2800" b="0" kern="0" dirty="0">
                <a:solidFill>
                  <a:schemeClr val="tx1"/>
                </a:solidFill>
                <a:latin typeface="Lato Regular"/>
                <a:cs typeface="+mn-cs"/>
              </a:rPr>
              <a:t>PB)</a:t>
            </a:r>
          </a:p>
          <a:p>
            <a:pPr lvl="1" indent="0">
              <a:lnSpc>
                <a:spcPct val="100000"/>
              </a:lnSpc>
            </a:pPr>
            <a:endParaRPr lang="it-IT" sz="2800" b="0" kern="0" dirty="0">
              <a:solidFill>
                <a:schemeClr val="tx1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3200" kern="0" dirty="0">
                <a:solidFill>
                  <a:srgbClr val="FF0000"/>
                </a:solidFill>
                <a:latin typeface="Lato Regular"/>
                <a:cs typeface="+mn-cs"/>
              </a:rPr>
              <a:t>Ambiente per la realtà virtuale ad alta immersività (VR CAVE) per la visualizzazione di dati scientifici e di applicazioni 4D multidisciplinari</a:t>
            </a:r>
          </a:p>
          <a:p>
            <a:pPr marL="1189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3000" kern="0" dirty="0">
                <a:solidFill>
                  <a:srgbClr val="FF0000"/>
                </a:solidFill>
                <a:latin typeface="Lato Regular"/>
                <a:cs typeface="+mn-cs"/>
              </a:rPr>
              <a:t>Gara IBiSCo CT-12-CAL-INFN</a:t>
            </a:r>
          </a:p>
          <a:p>
            <a:pPr marL="1189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800" kern="0" dirty="0">
              <a:solidFill>
                <a:srgbClr val="FF0000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La VR CAVE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3</a:t>
            </a:fld>
            <a:endParaRPr lang="it-IT" dirty="0">
              <a:latin typeface="Lato Regula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F89220-17BD-4274-B127-73AE4761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" y="1248040"/>
            <a:ext cx="2885897" cy="23249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EFDB48-5AF1-484A-AF62-74B8405B3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1" y="3573016"/>
            <a:ext cx="8012468" cy="2754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3FE824-41F0-4BD6-A17C-5A26B3AF1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196752"/>
            <a:ext cx="4634842" cy="22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tx1"/>
                </a:solidFill>
                <a:latin typeface="Lato Regular"/>
              </a:rPr>
              <a:t>VR@Catania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4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11EDC5-2265-4BE8-8E90-C5619D2E0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79051"/>
            <a:ext cx="2487384" cy="7925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3FED6D-8AD7-4692-8E90-43C1E84E8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26" y="1279157"/>
            <a:ext cx="2106336" cy="30963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B0DFA2A-E49A-4703-AD25-B194A5386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187" y="1108858"/>
            <a:ext cx="2006492" cy="3550737"/>
          </a:xfrm>
          <a:prstGeom prst="rect">
            <a:avLst/>
          </a:prstGeom>
        </p:spPr>
      </p:pic>
      <p:pic>
        <p:nvPicPr>
          <p:cNvPr id="7" name="Immagine 6" descr="IMG_2373.JPG">
            <a:extLst>
              <a:ext uri="{FF2B5EF4-FFF2-40B4-BE49-F238E27FC236}">
                <a16:creationId xmlns:a16="http://schemas.microsoft.com/office/drawing/2014/main" id="{9FE0D401-9C73-4159-9515-CE022859CAE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4564510"/>
            <a:ext cx="2639667" cy="19797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Immagine 7" descr="IMG_2366.JPG">
            <a:extLst>
              <a:ext uri="{FF2B5EF4-FFF2-40B4-BE49-F238E27FC236}">
                <a16:creationId xmlns:a16="http://schemas.microsoft.com/office/drawing/2014/main" id="{950E0803-33F6-4244-A170-E70EDE41D2F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9139" y="4741104"/>
            <a:ext cx="2667019" cy="20002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23A32FC-B967-4348-B471-AA226211C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5268" y="1163454"/>
            <a:ext cx="2053580" cy="4958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77D208-FC98-4CD8-BED6-3392D753D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9764" y="1168705"/>
            <a:ext cx="2147388" cy="37444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82341E1-060D-428F-935B-67B71ED987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3458" y="4758549"/>
            <a:ext cx="2766272" cy="1968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29BEE8D-7805-4587-8353-8F590291E3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6158" y="101204"/>
            <a:ext cx="968469" cy="8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Altri esempi di applicazioni VR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5</a:t>
            </a:fld>
            <a:endParaRPr lang="it-IT" dirty="0">
              <a:latin typeface="Lato Regular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A91C10B-F298-43D2-85C6-C3A456F3D377}"/>
              </a:ext>
            </a:extLst>
          </p:cNvPr>
          <p:cNvSpPr>
            <a:spLocks noGrp="1"/>
          </p:cNvSpPr>
          <p:nvPr/>
        </p:nvSpPr>
        <p:spPr>
          <a:xfrm>
            <a:off x="75382" y="1257741"/>
            <a:ext cx="3168351" cy="417646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the Military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Education</a:t>
            </a:r>
            <a:endParaRPr lang="en-US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Healthcare</a:t>
            </a:r>
            <a:endParaRPr lang="en-US" dirty="0"/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Entertainment</a:t>
            </a:r>
            <a:endParaRPr lang="en-US" dirty="0"/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Fashion</a:t>
            </a:r>
            <a:endParaRPr lang="en-US" dirty="0"/>
          </a:p>
          <a:p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and Heritage</a:t>
            </a:r>
            <a:endParaRPr lang="en-US" dirty="0"/>
          </a:p>
          <a:p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Business</a:t>
            </a:r>
            <a:endParaRPr lang="en-US" dirty="0"/>
          </a:p>
          <a:p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Engineering</a:t>
            </a:r>
            <a:endParaRPr lang="en-US" dirty="0"/>
          </a:p>
          <a:p>
            <a:r>
              <a:rPr lang="en-US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Sport</a:t>
            </a:r>
            <a:endParaRPr lang="en-US" dirty="0"/>
          </a:p>
          <a:p>
            <a:r>
              <a:rPr lang="en-US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Media</a:t>
            </a:r>
            <a:endParaRPr lang="en-US" dirty="0"/>
          </a:p>
          <a:p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and Scientific </a:t>
            </a:r>
            <a:r>
              <a:rPr lang="en-US" dirty="0" err="1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Visualisation</a:t>
            </a:r>
            <a:endParaRPr lang="en-US" dirty="0"/>
          </a:p>
          <a:p>
            <a:r>
              <a:rPr lang="en-US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Telecommunications</a:t>
            </a:r>
            <a:endParaRPr lang="en-US" dirty="0"/>
          </a:p>
          <a:p>
            <a:r>
              <a:rPr lang="en-US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Construction</a:t>
            </a:r>
            <a:endParaRPr lang="en-US" dirty="0"/>
          </a:p>
          <a:p>
            <a:r>
              <a:rPr lang="en-US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in Film</a:t>
            </a:r>
            <a:endParaRPr lang="en-US" dirty="0"/>
          </a:p>
          <a:p>
            <a:r>
              <a:rPr lang="en-US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Reality Programming languages</a:t>
            </a:r>
            <a:endParaRPr lang="en-US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23530F4-F977-4FF2-9B68-7B97931017B3}"/>
              </a:ext>
            </a:extLst>
          </p:cNvPr>
          <p:cNvGrpSpPr/>
          <p:nvPr/>
        </p:nvGrpSpPr>
        <p:grpSpPr>
          <a:xfrm>
            <a:off x="75382" y="1432034"/>
            <a:ext cx="9033122" cy="5309334"/>
            <a:chOff x="75382" y="1432034"/>
            <a:chExt cx="9033122" cy="530933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5AC0EDC-A8E5-4900-A244-FF89C2AD5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954170" y="1432034"/>
              <a:ext cx="2826268" cy="1584176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C878513-7B39-4AE4-B197-91C5E381A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28776" y="5266811"/>
              <a:ext cx="3158466" cy="1474557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2D26CA9-708D-4BBF-BD6B-31473DBBB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28776" y="1750254"/>
              <a:ext cx="3038095" cy="1342857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8193AA5-CC66-45F2-AD4B-91F257CC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56102" y="5176450"/>
              <a:ext cx="3127189" cy="1453547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77263D95-9541-4B77-86AE-495FDAA42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5382" y="5500430"/>
              <a:ext cx="2610557" cy="1207526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8128AFD-897F-4876-96CB-447AD97D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243733" y="3623886"/>
              <a:ext cx="3337704" cy="1266217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EE13C64-7728-4D7E-A0D4-AB0D669B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712693" y="3203553"/>
              <a:ext cx="3395811" cy="1898522"/>
            </a:xfrm>
            <a:prstGeom prst="rect">
              <a:avLst/>
            </a:prstGeom>
          </p:spPr>
        </p:pic>
      </p:grpSp>
      <p:sp>
        <p:nvSpPr>
          <p:cNvPr id="13" name="Rettangolo 12">
            <a:extLst>
              <a:ext uri="{FF2B5EF4-FFF2-40B4-BE49-F238E27FC236}">
                <a16:creationId xmlns:a16="http://schemas.microsoft.com/office/drawing/2014/main" id="{0AC31902-8681-4459-98A3-771169C1D158}"/>
              </a:ext>
            </a:extLst>
          </p:cNvPr>
          <p:cNvSpPr/>
          <p:nvPr/>
        </p:nvSpPr>
        <p:spPr>
          <a:xfrm>
            <a:off x="120802" y="3709551"/>
            <a:ext cx="2635300" cy="439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5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Ulteriori vantaggi della VR CAVE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6</a:t>
            </a:fld>
            <a:endParaRPr lang="it-IT" dirty="0">
              <a:latin typeface="Lato Regular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88F5ACE-637C-40B6-89C3-768DADC9604F}"/>
              </a:ext>
            </a:extLst>
          </p:cNvPr>
          <p:cNvSpPr txBox="1">
            <a:spLocks/>
          </p:cNvSpPr>
          <p:nvPr/>
        </p:nvSpPr>
        <p:spPr>
          <a:xfrm>
            <a:off x="107504" y="1205489"/>
            <a:ext cx="8982236" cy="56525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800" b="0" kern="0" dirty="0">
                <a:solidFill>
                  <a:schemeClr val="tx1"/>
                </a:solidFill>
                <a:latin typeface="Lato Regular"/>
                <a:cs typeface="+mn-cs"/>
              </a:rPr>
              <a:t>Permetterà l’uso/la creazione di applicazioni scientifiche innovative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800" b="0" kern="0" dirty="0">
              <a:solidFill>
                <a:schemeClr val="tx1"/>
              </a:solidFill>
              <a:latin typeface="Lato Regular"/>
              <a:cs typeface="+mn-c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800" b="0" kern="0" dirty="0">
                <a:solidFill>
                  <a:schemeClr val="tx1"/>
                </a:solidFill>
                <a:latin typeface="Lato Regular"/>
                <a:cs typeface="+mn-cs"/>
              </a:rPr>
              <a:t>Favorirà l’adozione di nuove metodologie didattiche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800" b="0" kern="0" dirty="0">
              <a:solidFill>
                <a:schemeClr val="tx1"/>
              </a:solidFill>
              <a:latin typeface="Lato Regular"/>
              <a:cs typeface="+mn-c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800" b="0" kern="0" dirty="0">
                <a:solidFill>
                  <a:schemeClr val="tx1"/>
                </a:solidFill>
                <a:latin typeface="Lato Regular"/>
                <a:cs typeface="+mn-cs"/>
              </a:rPr>
              <a:t>Permetterà di stabilire nuove collaborazioni, territoriali, nazionali ed internazionali, sia con soggetti pubblici che privati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800" b="0" kern="0" dirty="0">
              <a:solidFill>
                <a:schemeClr val="tx1"/>
              </a:solidFill>
              <a:latin typeface="Lato Regular"/>
              <a:cs typeface="+mn-c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800" b="0" kern="0" dirty="0">
                <a:solidFill>
                  <a:schemeClr val="tx1"/>
                </a:solidFill>
                <a:latin typeface="Lato Regular"/>
                <a:cs typeface="+mn-cs"/>
              </a:rPr>
              <a:t>Sarà una facility di grande impatto durante gli eventi di disseminazione (Settimana della Cultura Scientifica e Tecnologica, Notte dei Ricercatori, ecc.)</a:t>
            </a:r>
          </a:p>
        </p:txBody>
      </p:sp>
    </p:spTree>
    <p:extLst>
      <p:ext uri="{BB962C8B-B14F-4D97-AF65-F5344CB8AC3E}">
        <p14:creationId xmlns:p14="http://schemas.microsoft.com/office/powerpoint/2010/main" val="21930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5680"/>
            <a:ext cx="8229600" cy="9144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Stato di fatto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7</a:t>
            </a:fld>
            <a:endParaRPr lang="it-IT" dirty="0">
              <a:latin typeface="Lato Regular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AA9B53-EBE9-4A8A-98BF-28D96431BFB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50832" y="3212976"/>
            <a:ext cx="4041648" cy="3088000"/>
          </a:xfrm>
        </p:spPr>
        <p:txBody>
          <a:bodyPr>
            <a:normAutofit/>
          </a:bodyPr>
          <a:lstStyle/>
          <a:p>
            <a:r>
              <a:rPr lang="it-IT" sz="2400" kern="0" dirty="0">
                <a:latin typeface="Lato Regular"/>
              </a:rPr>
              <a:t>È in corso l’analisi dei software che possono essere eseguiti «out of the box» all’interno della VR CAVE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88F5ACE-637C-40B6-89C3-768DADC9604F}"/>
              </a:ext>
            </a:extLst>
          </p:cNvPr>
          <p:cNvSpPr txBox="1">
            <a:spLocks/>
          </p:cNvSpPr>
          <p:nvPr/>
        </p:nvSpPr>
        <p:spPr>
          <a:xfrm>
            <a:off x="107504" y="1205489"/>
            <a:ext cx="8982236" cy="19354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È stato preparato (a maggio) ed approvato (a luglio, a firma del nuovo Presidente dell’INFN) un Addendum specifico alla Convenzione INFN-UNICT</a:t>
            </a:r>
          </a:p>
          <a:p>
            <a:pPr marL="1189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u="sng" kern="0" dirty="0">
                <a:latin typeface="Lato Regular"/>
                <a:cs typeface="+mn-cs"/>
              </a:rPr>
              <a:t>Nell’Addendum il locale individuato viene assegnato ad uso esclusivo dell’INFN fino al 31.12.2032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3000" u="sng" kern="0" dirty="0">
              <a:solidFill>
                <a:schemeClr val="tx1"/>
              </a:solidFill>
              <a:latin typeface="Lato Regular"/>
              <a:cs typeface="+mn-cs"/>
            </a:endParaRP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9BB1A72D-DFF7-4C58-BA29-33ECA5377E27}"/>
              </a:ext>
            </a:extLst>
          </p:cNvPr>
          <p:cNvSpPr txBox="1">
            <a:spLocks/>
          </p:cNvSpPr>
          <p:nvPr/>
        </p:nvSpPr>
        <p:spPr>
          <a:xfrm>
            <a:off x="395536" y="3258192"/>
            <a:ext cx="4257672" cy="3088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kern="0" dirty="0">
                <a:latin typeface="Lato Regular"/>
              </a:rPr>
              <a:t>È stata ultimata l’analisi dei costi del ricondizionamento della zona antistante il locale individuato</a:t>
            </a:r>
          </a:p>
          <a:p>
            <a:r>
              <a:rPr lang="it-IT" sz="2200" kern="0" dirty="0">
                <a:latin typeface="Lato Regular"/>
              </a:rPr>
              <a:t>È in corso l’analisi comparativa dei costi delle soluzioni proposte per l’installazione della VR CAVE nel locale individuato</a:t>
            </a:r>
          </a:p>
        </p:txBody>
      </p:sp>
    </p:spTree>
    <p:extLst>
      <p:ext uri="{BB962C8B-B14F-4D97-AF65-F5344CB8AC3E}">
        <p14:creationId xmlns:p14="http://schemas.microsoft.com/office/powerpoint/2010/main" val="62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 uiExpand="1" build="allAtOnce" bldLvl="2" animBg="1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8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06288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Layout di installazione della VR CAVE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77F134C-84CA-4A59-8D79-7473D244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156375"/>
            <a:ext cx="3599312" cy="51651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5E25480-C6FA-4428-8C20-90E894339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156375"/>
            <a:ext cx="3607986" cy="50809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AB8ECF-59CF-4509-970E-E63AFD53C781}"/>
              </a:ext>
            </a:extLst>
          </p:cNvPr>
          <p:cNvSpPr txBox="1"/>
          <p:nvPr/>
        </p:nvSpPr>
        <p:spPr>
          <a:xfrm>
            <a:off x="5868144" y="6342712"/>
            <a:ext cx="23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 pavimento tecnico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575558-0DF7-47A4-862F-541A4DCB3CFF}"/>
              </a:ext>
            </a:extLst>
          </p:cNvPr>
          <p:cNvSpPr txBox="1"/>
          <p:nvPr/>
        </p:nvSpPr>
        <p:spPr>
          <a:xfrm>
            <a:off x="1187624" y="6352540"/>
            <a:ext cx="24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Senza pavimento tecnico</a:t>
            </a:r>
          </a:p>
        </p:txBody>
      </p:sp>
    </p:spTree>
    <p:extLst>
      <p:ext uri="{BB962C8B-B14F-4D97-AF65-F5344CB8AC3E}">
        <p14:creationId xmlns:p14="http://schemas.microsoft.com/office/powerpoint/2010/main" val="35908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9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87424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Assorbimenti ed emissioni della VR CAVE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45156E8-DE2B-4851-A1FD-BFD077B5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78850"/>
            <a:ext cx="7848872" cy="59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3321</TotalTime>
  <Words>444</Words>
  <Application>Microsoft Office PowerPoint</Application>
  <PresentationFormat>Presentazione su schermo (4:3)</PresentationFormat>
  <Paragraphs>76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Gill Sans MT</vt:lpstr>
      <vt:lpstr>Lato Regular</vt:lpstr>
      <vt:lpstr>Times New Roman</vt:lpstr>
      <vt:lpstr>Wingdings</vt:lpstr>
      <vt:lpstr>Wingdings 3</vt:lpstr>
      <vt:lpstr>Satellite</vt:lpstr>
      <vt:lpstr>Stato della Gara CT-12-CAL-INFN   (VR CAVE di Catania) Roberto Barbera, Orazio Conti, Salvatore Monforte</vt:lpstr>
      <vt:lpstr>IBiSCo@Catania</vt:lpstr>
      <vt:lpstr>La VR CAVE</vt:lpstr>
      <vt:lpstr>VR@Catania</vt:lpstr>
      <vt:lpstr>Altri esempi di applicazioni VR</vt:lpstr>
      <vt:lpstr>Ulteriori vantaggi della VR CAVE</vt:lpstr>
      <vt:lpstr>Stato di fatto</vt:lpstr>
      <vt:lpstr>Layout di installazione della VR CAVE</vt:lpstr>
      <vt:lpstr>Assorbimenti ed emissioni della VR CAVE</vt:lpstr>
      <vt:lpstr>Applicazioni già certificate dal software TechViz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Barbera</dc:creator>
  <cp:lastModifiedBy>Roberto Barbera</cp:lastModifiedBy>
  <cp:revision>522</cp:revision>
  <dcterms:created xsi:type="dcterms:W3CDTF">2012-02-24T14:26:31Z</dcterms:created>
  <dcterms:modified xsi:type="dcterms:W3CDTF">2019-09-22T07:57:04Z</dcterms:modified>
</cp:coreProperties>
</file>