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sldIdLst>
    <p:sldId id="256" r:id="rId2"/>
    <p:sldId id="670" r:id="rId3"/>
    <p:sldId id="672" r:id="rId4"/>
    <p:sldId id="674" r:id="rId5"/>
    <p:sldId id="678" r:id="rId6"/>
    <p:sldId id="664" r:id="rId7"/>
    <p:sldId id="675" r:id="rId8"/>
    <p:sldId id="677" r:id="rId9"/>
    <p:sldId id="671" r:id="rId10"/>
    <p:sldId id="67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1" autoAdjust="0"/>
    <p:restoredTop sz="92933" autoAdjust="0"/>
  </p:normalViewPr>
  <p:slideViewPr>
    <p:cSldViewPr>
      <p:cViewPr varScale="1">
        <p:scale>
          <a:sx n="75" d="100"/>
          <a:sy n="75" d="100"/>
        </p:scale>
        <p:origin x="58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F564-DC57-4192-8078-79C90AA5E388}" type="datetimeFigureOut">
              <a:rPr lang="it-IT" smtClean="0"/>
              <a:t>22/09/2019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7ADB-F32C-45E7-8989-D778B87DF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2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9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8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4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4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3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6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6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5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9C6055-D158-4D21-AF18-7BA659A618B4}" type="datetime1">
              <a:rPr lang="it-IT" smtClean="0"/>
              <a:t>22/09/2019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2103-6AD1-4CDE-AAC8-9529DFC86523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EBDC-21DD-4A81-8B9D-925CA4A0CD06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84B8-676E-43AF-99E4-B168536AA7D0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D8CAF5-D8A0-4655-B07B-B121751DD8FB}" type="datetime1">
              <a:rPr lang="it-IT" smtClean="0"/>
              <a:t>22/09/2019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7F2C-A2A8-4201-808C-B053030B1926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3908-86C6-4ECD-872F-61B04B34631B}" type="datetime1">
              <a:rPr lang="it-IT" smtClean="0"/>
              <a:t>22/09/2019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B128-A84B-4F68-A6F3-05210B74F8DE}" type="datetime1">
              <a:rPr lang="it-IT" smtClean="0"/>
              <a:t>22/09/2019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E79A-18EE-4229-829B-223C70D83055}" type="datetime1">
              <a:rPr lang="it-IT" smtClean="0"/>
              <a:t>22/09/2019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7B77-9F97-4D9D-B75F-11A7A0AF7E6D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B355-0DE0-4AB9-A595-4E9AE7C838DA}" type="datetime1">
              <a:rPr lang="it-IT" smtClean="0"/>
              <a:t>22/09/2019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C56BF6-77C5-4CD1-A246-4973B9ED7BB4}" type="datetime1">
              <a:rPr lang="it-IT" smtClean="0"/>
              <a:t>22/09/2019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662536"/>
            <a:ext cx="7613501" cy="1350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600" b="1" dirty="0">
                <a:latin typeface="Lato Regular"/>
              </a:rPr>
              <a:t>Stato della Gara CT-04-IMP-INFN  </a:t>
            </a:r>
            <a:br>
              <a:rPr lang="it-IT" sz="2600" b="1" dirty="0">
                <a:latin typeface="Lato Regular"/>
              </a:rPr>
            </a:br>
            <a:r>
              <a:rPr lang="it-IT" sz="2400" b="1" dirty="0">
                <a:latin typeface="Lato Regular"/>
              </a:rPr>
              <a:t>(infrastruttura e impianti di Catania)</a:t>
            </a:r>
            <a:br>
              <a:rPr lang="it-IT" sz="2600" b="1" dirty="0">
                <a:latin typeface="Lato Regular"/>
              </a:rPr>
            </a:br>
            <a:r>
              <a:rPr lang="it-IT" sz="2000" dirty="0">
                <a:latin typeface="Lato Regular"/>
              </a:rPr>
              <a:t>Roberto Barbera, Orazio Conti, Salvatore Monforte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5127848"/>
            <a:ext cx="6858000" cy="533400"/>
          </a:xfrm>
        </p:spPr>
        <p:txBody>
          <a:bodyPr>
            <a:normAutofit/>
          </a:bodyPr>
          <a:lstStyle/>
          <a:p>
            <a:r>
              <a:rPr lang="it-IT" dirty="0">
                <a:latin typeface="Lato Regular"/>
              </a:rPr>
              <a:t>Riunione CS IBiSCo, Napoli, 23 settembre 2019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A15D2E-9977-4246-8182-560F7E012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CC4552-620E-4DE5-9785-B82E3624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797" y="81240"/>
            <a:ext cx="2287332" cy="11509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8DF5BBA-1454-476B-992C-B7E340BE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23" y="1436336"/>
            <a:ext cx="2233554" cy="2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5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10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531440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Criteri di valutazione dell’offerta tecnica (2/2)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8151D0AC-45BA-4775-8F54-1A48995BE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78658"/>
              </p:ext>
            </p:extLst>
          </p:nvPr>
        </p:nvGraphicFramePr>
        <p:xfrm>
          <a:off x="683568" y="687046"/>
          <a:ext cx="7992887" cy="6156002"/>
        </p:xfrm>
        <a:graphic>
          <a:graphicData uri="http://schemas.openxmlformats.org/drawingml/2006/table">
            <a:tbl>
              <a:tblPr firstRow="1" firstCol="1" bandRow="1"/>
              <a:tblGrid>
                <a:gridCol w="378847">
                  <a:extLst>
                    <a:ext uri="{9D8B030D-6E8A-4147-A177-3AD203B41FA5}">
                      <a16:colId xmlns:a16="http://schemas.microsoft.com/office/drawing/2014/main" val="2322951688"/>
                    </a:ext>
                  </a:extLst>
                </a:gridCol>
                <a:gridCol w="1437898">
                  <a:extLst>
                    <a:ext uri="{9D8B030D-6E8A-4147-A177-3AD203B41FA5}">
                      <a16:colId xmlns:a16="http://schemas.microsoft.com/office/drawing/2014/main" val="3930120608"/>
                    </a:ext>
                  </a:extLst>
                </a:gridCol>
                <a:gridCol w="436471">
                  <a:extLst>
                    <a:ext uri="{9D8B030D-6E8A-4147-A177-3AD203B41FA5}">
                      <a16:colId xmlns:a16="http://schemas.microsoft.com/office/drawing/2014/main" val="3591462139"/>
                    </a:ext>
                  </a:extLst>
                </a:gridCol>
                <a:gridCol w="1947223">
                  <a:extLst>
                    <a:ext uri="{9D8B030D-6E8A-4147-A177-3AD203B41FA5}">
                      <a16:colId xmlns:a16="http://schemas.microsoft.com/office/drawing/2014/main" val="3828817164"/>
                    </a:ext>
                  </a:extLst>
                </a:gridCol>
                <a:gridCol w="1947223">
                  <a:extLst>
                    <a:ext uri="{9D8B030D-6E8A-4147-A177-3AD203B41FA5}">
                      <a16:colId xmlns:a16="http://schemas.microsoft.com/office/drawing/2014/main" val="3139495547"/>
                    </a:ext>
                  </a:extLst>
                </a:gridCol>
                <a:gridCol w="590791">
                  <a:extLst>
                    <a:ext uri="{9D8B030D-6E8A-4147-A177-3AD203B41FA5}">
                      <a16:colId xmlns:a16="http://schemas.microsoft.com/office/drawing/2014/main" val="2146324459"/>
                    </a:ext>
                  </a:extLst>
                </a:gridCol>
                <a:gridCol w="627217">
                  <a:extLst>
                    <a:ext uri="{9D8B030D-6E8A-4147-A177-3AD203B41FA5}">
                      <a16:colId xmlns:a16="http://schemas.microsoft.com/office/drawing/2014/main" val="1505666933"/>
                    </a:ext>
                  </a:extLst>
                </a:gridCol>
                <a:gridCol w="627217">
                  <a:extLst>
                    <a:ext uri="{9D8B030D-6E8A-4147-A177-3AD203B41FA5}">
                      <a16:colId xmlns:a16="http://schemas.microsoft.com/office/drawing/2014/main" val="3744144733"/>
                    </a:ext>
                  </a:extLst>
                </a:gridCol>
              </a:tblGrid>
              <a:tr h="43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 di valutazione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punti </a:t>
                      </a:r>
                      <a:r>
                        <a:rPr lang="it-IT" sz="1100" cap="small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sub-criteri di valutazione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punti D </a:t>
                      </a:r>
                      <a:r>
                        <a:rPr lang="it-IT" sz="1100" cap="small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punti Q </a:t>
                      </a:r>
                      <a:r>
                        <a:rPr lang="it-IT" sz="1100" cap="small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punti T </a:t>
                      </a:r>
                      <a:r>
                        <a:rPr lang="it-IT" sz="1100" cap="small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16939"/>
                  </a:ext>
                </a:extLst>
              </a:tr>
              <a:tr h="3197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Qualità complessiva dell’offerta tecnica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Qualità e completezza del progetto esecutivo.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91281"/>
                  </a:ext>
                </a:extLst>
              </a:tr>
              <a:tr h="4619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Qualità e caratteristiche delle soluzioni tecniche e tecnologiche offerte.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424230"/>
                  </a:ext>
                </a:extLst>
              </a:tr>
              <a:tr h="61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Durata del periodo di assistenza in garanzia on-site, NBD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aggiuntivo di anni offerti, rispetto al minimo di 2 (verranno premiati solo gli anni aggiuntivi).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47374"/>
                  </a:ext>
                </a:extLst>
              </a:tr>
              <a:tr h="124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Fornitura in opera di n. 2 UPS da 200 kW ciascuno, con batterie al litio, in sostituzione dei 2 UPS esistenti, ABB mod. PowerWave 33, da smaltire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91599"/>
                  </a:ext>
                </a:extLst>
              </a:tr>
              <a:tr h="124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Sostituzione dei due pacchi batterie, ciascuno contenente 50 batterie da 90 Ah, nei 2 UPS esistenti, ABB mod. PowerWave 33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10662"/>
                  </a:ext>
                </a:extLst>
              </a:tr>
              <a:tr h="61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Sistema di gestione e monitoraggio dell’”isola informatica”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– 5.20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75340"/>
                  </a:ext>
                </a:extLst>
              </a:tr>
              <a:tr h="61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6-9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Funzionalità dell’”isola informatica e dei suoi impianti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38430"/>
                  </a:ext>
                </a:extLst>
              </a:tr>
              <a:tr h="196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it-IT" sz="1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t-IT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7" marR="33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056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F6F6CCD-045A-47CE-B76D-64A8A1688E79}"/>
              </a:ext>
            </a:extLst>
          </p:cNvPr>
          <p:cNvSpPr txBox="1"/>
          <p:nvPr/>
        </p:nvSpPr>
        <p:spPr>
          <a:xfrm rot="16200000">
            <a:off x="-2176639" y="3278969"/>
            <a:ext cx="528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Criteri discrezionali (D), quantitativi (Q) e tabellari (T)</a:t>
            </a:r>
          </a:p>
        </p:txBody>
      </p:sp>
    </p:spTree>
    <p:extLst>
      <p:ext uri="{BB962C8B-B14F-4D97-AF65-F5344CB8AC3E}">
        <p14:creationId xmlns:p14="http://schemas.microsoft.com/office/powerpoint/2010/main" val="1730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5680"/>
            <a:ext cx="8229600" cy="9144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Stato di fatto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2</a:t>
            </a:fld>
            <a:endParaRPr lang="it-IT" dirty="0">
              <a:latin typeface="Lato Regular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88F5ACE-637C-40B6-89C3-768DADC9604F}"/>
              </a:ext>
            </a:extLst>
          </p:cNvPr>
          <p:cNvSpPr txBox="1">
            <a:spLocks/>
          </p:cNvSpPr>
          <p:nvPr/>
        </p:nvSpPr>
        <p:spPr>
          <a:xfrm>
            <a:off x="107504" y="1277497"/>
            <a:ext cx="8982236" cy="25835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Il Progetto definitivo è stato ultimato e consegnato dall’ingegnere incaricato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Il Disciplinare di gara è stato redatto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kern="0" dirty="0">
                <a:latin typeface="Lato Regular"/>
                <a:cs typeface="+mn-cs"/>
              </a:rPr>
              <a:t>Mancano solo i codici CIG e CUI che saranno inseriti non appena saranno richiesti ed ottenuti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Tutti i file del Progetto definitivo e del Disciplinare di gara sono disponibili su Pandora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ECC3184B-9CCA-432F-86E0-98A7DD58973F}"/>
              </a:ext>
            </a:extLst>
          </p:cNvPr>
          <p:cNvSpPr txBox="1">
            <a:spLocks/>
          </p:cNvSpPr>
          <p:nvPr/>
        </p:nvSpPr>
        <p:spPr>
          <a:xfrm>
            <a:off x="126268" y="3941793"/>
            <a:ext cx="8982236" cy="20074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</a:rPr>
              <a:t>Note:</a:t>
            </a: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kern="0" dirty="0">
                <a:latin typeface="Lato Regular"/>
              </a:rPr>
              <a:t>Le offerte economiche richieste dall’ingegnere incaricato per la definizione dei costi sono risultate </a:t>
            </a:r>
            <a:r>
              <a:rPr lang="it-IT" sz="2000" b="0" u="sng" kern="0" dirty="0">
                <a:latin typeface="Lato Regular"/>
              </a:rPr>
              <a:t>sensibilmente più alte</a:t>
            </a:r>
            <a:r>
              <a:rPr lang="it-IT" sz="2000" b="0" kern="0" dirty="0">
                <a:latin typeface="Lato Regular"/>
              </a:rPr>
              <a:t> di quelle prodotte in fase di preparazione del progetto</a:t>
            </a:r>
            <a:endParaRPr lang="it-IT" sz="2000" b="0" kern="0" dirty="0">
              <a:solidFill>
                <a:schemeClr val="tx1"/>
              </a:solidFill>
              <a:latin typeface="Lato Regular"/>
            </a:endParaRPr>
          </a:p>
          <a:p>
            <a:pPr marL="1189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b="0" kern="0" dirty="0">
                <a:latin typeface="Lato Regular"/>
              </a:rPr>
              <a:t>Ciò ha richiesto la cassazione di alcuni elementi tecnici che sono stati spostati tra i criteri di valutazione dell’offerta tecnica </a:t>
            </a:r>
            <a:endParaRPr lang="it-IT" sz="2000" b="0" kern="0" dirty="0">
              <a:solidFill>
                <a:schemeClr val="tx1"/>
              </a:solidFill>
              <a:latin typeface="Lato Regular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3400" u="sng" kern="0" dirty="0">
              <a:solidFill>
                <a:schemeClr val="tx1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bldLvl="2" animBg="1"/>
      <p:bldP spid="9" grpId="0" uiExpand="1" build="allAtOnce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3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Area dei lavori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8AB5654-9639-43DE-98EF-00973A8C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990"/>
            <a:ext cx="9144000" cy="52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4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459432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Sala CED: prima (</a:t>
            </a:r>
            <a:r>
              <a:rPr lang="it-IT" dirty="0" err="1">
                <a:solidFill>
                  <a:schemeClr val="tx1"/>
                </a:solidFill>
                <a:latin typeface="Lato Regular"/>
              </a:rPr>
              <a:t>sx</a:t>
            </a:r>
            <a:r>
              <a:rPr lang="it-IT" dirty="0">
                <a:solidFill>
                  <a:schemeClr val="tx1"/>
                </a:solidFill>
                <a:latin typeface="Lato Regular"/>
              </a:rPr>
              <a:t>) e dopo (dx)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0F9EF0E-A97C-40F7-82FA-5DC3E53F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7324"/>
            <a:ext cx="8640960" cy="61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5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459432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Sala CED: «isola informatica» e chiller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29B193-F6D0-43B0-9AC5-3CFB49596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821"/>
            <a:ext cx="6228184" cy="6216563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6D749BED-AB29-4A04-B05C-007A8E3487A9}"/>
              </a:ext>
            </a:extLst>
          </p:cNvPr>
          <p:cNvSpPr/>
          <p:nvPr/>
        </p:nvSpPr>
        <p:spPr>
          <a:xfrm rot="20810836">
            <a:off x="5479866" y="2808519"/>
            <a:ext cx="1547590" cy="340616"/>
          </a:xfrm>
          <a:prstGeom prst="leftArrow">
            <a:avLst>
              <a:gd name="adj1" fmla="val 1686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C703CE54-9107-4D5A-91CC-F64A03B3E0E6}"/>
              </a:ext>
            </a:extLst>
          </p:cNvPr>
          <p:cNvSpPr/>
          <p:nvPr/>
        </p:nvSpPr>
        <p:spPr>
          <a:xfrm rot="19471889">
            <a:off x="5325208" y="3433935"/>
            <a:ext cx="2029753" cy="320569"/>
          </a:xfrm>
          <a:prstGeom prst="leftArrow">
            <a:avLst>
              <a:gd name="adj1" fmla="val 1868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4E6A5-569C-4CD4-AE75-6F362FE3E244}"/>
              </a:ext>
            </a:extLst>
          </p:cNvPr>
          <p:cNvSpPr txBox="1"/>
          <p:nvPr/>
        </p:nvSpPr>
        <p:spPr>
          <a:xfrm>
            <a:off x="7074348" y="2179401"/>
            <a:ext cx="1981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Chiller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(«a prevalenza»)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548F3DB0-1561-4232-A3C8-2C5C67871C41}"/>
              </a:ext>
            </a:extLst>
          </p:cNvPr>
          <p:cNvSpPr/>
          <p:nvPr/>
        </p:nvSpPr>
        <p:spPr>
          <a:xfrm rot="540364">
            <a:off x="3887341" y="5348259"/>
            <a:ext cx="2532193" cy="405326"/>
          </a:xfrm>
          <a:prstGeom prst="leftArrow">
            <a:avLst>
              <a:gd name="adj1" fmla="val 1686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0F3B82-4B85-4C02-80D1-A1C47C5DDF9F}"/>
              </a:ext>
            </a:extLst>
          </p:cNvPr>
          <p:cNvSpPr txBox="1"/>
          <p:nvPr/>
        </p:nvSpPr>
        <p:spPr>
          <a:xfrm>
            <a:off x="6152054" y="5157192"/>
            <a:ext cx="2956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«Isola informatica»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(«contenuta» e su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pavimento tecnico)</a:t>
            </a:r>
          </a:p>
        </p:txBody>
      </p:sp>
    </p:spTree>
    <p:extLst>
      <p:ext uri="{BB962C8B-B14F-4D97-AF65-F5344CB8AC3E}">
        <p14:creationId xmlns:p14="http://schemas.microsoft.com/office/powerpoint/2010/main" val="22768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Layout dell’»isola informatica»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6</a:t>
            </a:fld>
            <a:endParaRPr lang="it-IT" dirty="0"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C44032-81F7-44A0-88F8-774F1931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1730"/>
            <a:ext cx="8752207" cy="515959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5FE08-561F-4EE7-8388-F0223CD7B61D}"/>
              </a:ext>
            </a:extLst>
          </p:cNvPr>
          <p:cNvSpPr txBox="1"/>
          <p:nvPr/>
        </p:nvSpPr>
        <p:spPr>
          <a:xfrm>
            <a:off x="1187624" y="597354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6E906A-4005-446B-B1DD-403A5173FB1D}"/>
              </a:ext>
            </a:extLst>
          </p:cNvPr>
          <p:cNvSpPr txBox="1"/>
          <p:nvPr/>
        </p:nvSpPr>
        <p:spPr>
          <a:xfrm>
            <a:off x="4175230" y="59735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0E83EE-782C-438E-B2CE-64423E12922B}"/>
              </a:ext>
            </a:extLst>
          </p:cNvPr>
          <p:cNvSpPr txBox="1"/>
          <p:nvPr/>
        </p:nvSpPr>
        <p:spPr>
          <a:xfrm>
            <a:off x="7884368" y="59735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3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7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Schema del doppio circuito idronico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FE2F8EE-4666-499F-8417-B5D6F450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5576"/>
            <a:ext cx="8939000" cy="60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8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Quadro economico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9923B5-8336-463E-B48A-55717A7C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7340376" cy="49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>
                <a:latin typeface="Lato Regular"/>
              </a:rPr>
              <a:t>9</a:t>
            </a:fld>
            <a:endParaRPr lang="it-IT" dirty="0">
              <a:latin typeface="Lato Regular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733BCA5-5A82-4259-992F-4A5C19DE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  <a:latin typeface="Lato Regular"/>
              </a:rPr>
              <a:t>Criteri di valutazione dell’offerta tecnica (1/2)</a:t>
            </a:r>
            <a:endParaRPr lang="it-IT" sz="2400" dirty="0">
              <a:solidFill>
                <a:schemeClr val="tx1"/>
              </a:solidFill>
              <a:latin typeface="Lato Regular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90860730-99FB-4C2A-86FA-AF1049575588}"/>
              </a:ext>
            </a:extLst>
          </p:cNvPr>
          <p:cNvSpPr txBox="1">
            <a:spLocks/>
          </p:cNvSpPr>
          <p:nvPr/>
        </p:nvSpPr>
        <p:spPr>
          <a:xfrm>
            <a:off x="107504" y="1277497"/>
            <a:ext cx="8982236" cy="25835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Il Contratto è aggiudicato in base al criterio dell’</a:t>
            </a:r>
            <a:r>
              <a:rPr lang="it-IT" sz="2400" kern="0" dirty="0">
                <a:solidFill>
                  <a:schemeClr val="tx1"/>
                </a:solidFill>
                <a:latin typeface="Lato Regular"/>
                <a:cs typeface="+mn-cs"/>
              </a:rPr>
              <a:t>offerta economicamente più vantaggiosa</a:t>
            </a: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 individuata sulla base del miglior rapporto qualità/prezzo, ai sensi dell’art. 95, comma 2, del Codice degli Appalti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0" kern="0" dirty="0">
                <a:solidFill>
                  <a:schemeClr val="tx1"/>
                </a:solidFill>
                <a:latin typeface="Lato Regular"/>
                <a:cs typeface="+mn-cs"/>
              </a:rPr>
              <a:t>La valutazione dell’offerta tecnica e dell’offerta economica sarà effettuata in base ai seguenti punteggi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83479C5-7408-4DF3-A31A-14726D281AF0}"/>
              </a:ext>
            </a:extLst>
          </p:cNvPr>
          <p:cNvGrpSpPr/>
          <p:nvPr/>
        </p:nvGrpSpPr>
        <p:grpSpPr>
          <a:xfrm>
            <a:off x="-36512" y="3933056"/>
            <a:ext cx="8996469" cy="1512168"/>
            <a:chOff x="-36512" y="3933056"/>
            <a:chExt cx="8996469" cy="1512168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80B433F-1912-43BD-8924-16FF5D83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12" y="3933056"/>
              <a:ext cx="8996469" cy="1512168"/>
            </a:xfrm>
            <a:prstGeom prst="rect">
              <a:avLst/>
            </a:prstGeom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FDC8B1C2-2D1E-4882-A6EB-29F9FC032EF2}"/>
                </a:ext>
              </a:extLst>
            </p:cNvPr>
            <p:cNvCxnSpPr/>
            <p:nvPr/>
          </p:nvCxnSpPr>
          <p:spPr>
            <a:xfrm>
              <a:off x="8959957" y="3933056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3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3389</TotalTime>
  <Words>453</Words>
  <Application>Microsoft Office PowerPoint</Application>
  <PresentationFormat>Presentazione su schermo (4:3)</PresentationFormat>
  <Paragraphs>114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Garamond</vt:lpstr>
      <vt:lpstr>Gill Sans MT</vt:lpstr>
      <vt:lpstr>Lato Regular</vt:lpstr>
      <vt:lpstr>Wingdings</vt:lpstr>
      <vt:lpstr>Wingdings 3</vt:lpstr>
      <vt:lpstr>Satellite</vt:lpstr>
      <vt:lpstr>Stato della Gara CT-04-IMP-INFN   (infrastruttura e impianti di Catania) Roberto Barbera, Orazio Conti, Salvatore Monforte</vt:lpstr>
      <vt:lpstr>Stato di fatto</vt:lpstr>
      <vt:lpstr>Area dei lavori</vt:lpstr>
      <vt:lpstr>Sala CED: prima (sx) e dopo (dx)</vt:lpstr>
      <vt:lpstr>Sala CED: «isola informatica» e chiller</vt:lpstr>
      <vt:lpstr>Layout dell’»isola informatica»</vt:lpstr>
      <vt:lpstr>Schema del doppio circuito idronico</vt:lpstr>
      <vt:lpstr>Quadro economico</vt:lpstr>
      <vt:lpstr>Criteri di valutazione dell’offerta tecnica (1/2)</vt:lpstr>
      <vt:lpstr>Criteri di valutazione dell’offerta tecnica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Barbera</dc:creator>
  <cp:lastModifiedBy>Roberto Barbera</cp:lastModifiedBy>
  <cp:revision>541</cp:revision>
  <dcterms:created xsi:type="dcterms:W3CDTF">2012-02-24T14:26:31Z</dcterms:created>
  <dcterms:modified xsi:type="dcterms:W3CDTF">2019-09-22T08:38:30Z</dcterms:modified>
</cp:coreProperties>
</file>