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81" r:id="rId3"/>
    <p:sldId id="262" r:id="rId4"/>
    <p:sldId id="282" r:id="rId5"/>
    <p:sldId id="288" r:id="rId6"/>
    <p:sldId id="286" r:id="rId7"/>
    <p:sldId id="287" r:id="rId8"/>
    <p:sldId id="283" r:id="rId9"/>
    <p:sldId id="284" r:id="rId10"/>
    <p:sldId id="263" r:id="rId11"/>
    <p:sldId id="285" r:id="rId12"/>
    <p:sldId id="264" r:id="rId13"/>
    <p:sldId id="265" r:id="rId14"/>
    <p:sldId id="266" r:id="rId15"/>
    <p:sldId id="267" r:id="rId16"/>
    <p:sldId id="269" r:id="rId17"/>
    <p:sldId id="268" r:id="rId18"/>
    <p:sldId id="274" r:id="rId19"/>
    <p:sldId id="270" r:id="rId20"/>
    <p:sldId id="272" r:id="rId21"/>
    <p:sldId id="273" r:id="rId22"/>
    <p:sldId id="271" r:id="rId23"/>
    <p:sldId id="275" r:id="rId24"/>
    <p:sldId id="276" r:id="rId25"/>
    <p:sldId id="280" r:id="rId2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43"/>
    <p:restoredTop sz="94862"/>
  </p:normalViewPr>
  <p:slideViewPr>
    <p:cSldViewPr snapToGrid="0" snapToObjects="1">
      <p:cViewPr varScale="1">
        <p:scale>
          <a:sx n="109" d="100"/>
          <a:sy n="109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9FFD4-A7E0-8B49-B1AF-B8B2EB978813}" type="datetimeFigureOut">
              <a:rPr lang="it-IT" smtClean="0"/>
              <a:t>23/09/2019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BA4D6-1DEF-5447-8901-10FD967449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6597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41241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26420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53350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75202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31188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0302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0683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56303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90131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78962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4530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82800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66158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43326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65679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103948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03112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1548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361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0576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4462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29902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40817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45491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336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079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20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47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76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192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151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87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891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6382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77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20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579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tif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Gare in preparazione: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UNINA </a:t>
            </a:r>
            <a:r>
              <a:rPr lang="it-IT" dirty="0"/>
              <a:t>- Impianti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209677"/>
          </a:xfrm>
        </p:spPr>
        <p:txBody>
          <a:bodyPr>
            <a:normAutofit fontScale="92500" lnSpcReduction="20000"/>
          </a:bodyPr>
          <a:lstStyle/>
          <a:p>
            <a:r>
              <a:rPr lang="it-IT" sz="3600" dirty="0" smtClean="0"/>
              <a:t>A. </a:t>
            </a:r>
            <a:r>
              <a:rPr lang="it-IT" sz="3600" dirty="0" smtClean="0"/>
              <a:t>Izzo</a:t>
            </a:r>
            <a:r>
              <a:rPr lang="it-IT" sz="3600" baseline="30000" dirty="0" smtClean="0"/>
              <a:t>(1)</a:t>
            </a:r>
            <a:r>
              <a:rPr lang="it-IT" sz="3600" dirty="0" smtClean="0"/>
              <a:t>, </a:t>
            </a:r>
            <a:r>
              <a:rPr lang="it-IT" sz="3600" dirty="0"/>
              <a:t>G. </a:t>
            </a:r>
            <a:r>
              <a:rPr lang="it-IT" sz="3600" dirty="0" smtClean="0"/>
              <a:t>Russo</a:t>
            </a:r>
            <a:r>
              <a:rPr lang="it-IT" sz="3600" baseline="30000" dirty="0" smtClean="0"/>
              <a:t>(2)</a:t>
            </a:r>
            <a:endParaRPr lang="it-IT" sz="3600" dirty="0"/>
          </a:p>
          <a:p>
            <a:r>
              <a:rPr lang="it-IT" dirty="0"/>
              <a:t>Riunione n.1 - Comitato Scientifico </a:t>
            </a:r>
            <a:r>
              <a:rPr lang="it-IT" dirty="0" err="1"/>
              <a:t>IBiSCo</a:t>
            </a:r>
            <a:endParaRPr lang="it-IT" dirty="0"/>
          </a:p>
          <a:p>
            <a:r>
              <a:rPr lang="it-IT" dirty="0"/>
              <a:t>Napoli 23 Settembre 2019</a:t>
            </a:r>
          </a:p>
          <a:p>
            <a:pPr algn="l"/>
            <a:endParaRPr lang="it-IT" baseline="30000" dirty="0"/>
          </a:p>
          <a:p>
            <a:pPr algn="l"/>
            <a:r>
              <a:rPr lang="it-IT" baseline="30000" dirty="0" smtClean="0"/>
              <a:t>(1)</a:t>
            </a:r>
            <a:r>
              <a:rPr lang="it-IT" dirty="0" smtClean="0"/>
              <a:t> </a:t>
            </a:r>
            <a:r>
              <a:rPr lang="it-IT" i="1" dirty="0" smtClean="0"/>
              <a:t>RUP della gara 9/S/2019</a:t>
            </a:r>
            <a:endParaRPr lang="it-IT" i="1" dirty="0"/>
          </a:p>
          <a:p>
            <a:pPr algn="l"/>
            <a:r>
              <a:rPr lang="it-IT" baseline="30000" dirty="0" smtClean="0"/>
              <a:t>(2)</a:t>
            </a:r>
            <a:r>
              <a:rPr lang="it-IT" dirty="0" smtClean="0"/>
              <a:t> </a:t>
            </a:r>
            <a:r>
              <a:rPr lang="it-IT" i="1" dirty="0"/>
              <a:t>Responsabile </a:t>
            </a:r>
            <a:r>
              <a:rPr lang="it-IT" i="1" dirty="0" smtClean="0"/>
              <a:t>OR01</a:t>
            </a:r>
            <a:endParaRPr lang="it-IT" i="1" dirty="0"/>
          </a:p>
        </p:txBody>
      </p:sp>
      <p:pic>
        <p:nvPicPr>
          <p:cNvPr id="5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2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I numeri della gara 9/S/2019</a:t>
            </a:r>
            <a:endParaRPr lang="it-IT" b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1264" y="1242627"/>
            <a:ext cx="8924544" cy="5094673"/>
          </a:xfrm>
        </p:spPr>
        <p:txBody>
          <a:bodyPr>
            <a:normAutofit/>
          </a:bodyPr>
          <a:lstStyle/>
          <a:p>
            <a:r>
              <a:rPr lang="it-IT" sz="3200" dirty="0" smtClean="0"/>
              <a:t>Importo a base d’asta € 726.077,00 + IVA</a:t>
            </a:r>
          </a:p>
          <a:p>
            <a:pPr lvl="1"/>
            <a:r>
              <a:rPr lang="it-IT" sz="2800" dirty="0"/>
              <a:t>di cui, a Fisica: € 434.887,00</a:t>
            </a:r>
          </a:p>
          <a:p>
            <a:pPr lvl="1"/>
            <a:r>
              <a:rPr lang="it-IT" sz="2800" dirty="0"/>
              <a:t>di cui, a SCoPE: € 291.190,00</a:t>
            </a:r>
          </a:p>
          <a:p>
            <a:r>
              <a:rPr lang="it-IT" sz="3200" dirty="0" smtClean="0"/>
              <a:t>Importo DUVRI € 2.923,00</a:t>
            </a:r>
            <a:r>
              <a:rPr lang="it-IT" sz="3200" dirty="0"/>
              <a:t> + IVA</a:t>
            </a:r>
            <a:endParaRPr lang="it-IT" sz="3200" dirty="0" smtClean="0"/>
          </a:p>
          <a:p>
            <a:r>
              <a:rPr lang="it-IT" sz="3200" dirty="0" smtClean="0"/>
              <a:t>Totale </a:t>
            </a:r>
            <a:r>
              <a:rPr lang="it-IT" sz="3200" dirty="0"/>
              <a:t>€ 729.000,00 + IVA</a:t>
            </a:r>
            <a:endParaRPr lang="it-IT" sz="3200" dirty="0" smtClean="0"/>
          </a:p>
          <a:p>
            <a:r>
              <a:rPr lang="it-IT" sz="3200" dirty="0" smtClean="0"/>
              <a:t>Importo assentito </a:t>
            </a:r>
            <a:r>
              <a:rPr lang="it-IT" dirty="0" smtClean="0"/>
              <a:t>€ 680.770,49</a:t>
            </a:r>
            <a:r>
              <a:rPr lang="it-IT" sz="3200" dirty="0" smtClean="0"/>
              <a:t> + IVA</a:t>
            </a:r>
          </a:p>
          <a:p>
            <a:r>
              <a:rPr lang="it-IT" sz="3200" dirty="0" smtClean="0"/>
              <a:t>Ribasso atteso: 6,6% (per rientrare nell’importo assentito)</a:t>
            </a:r>
            <a:endParaRPr lang="it-IT" sz="3200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A. Izzo, </a:t>
            </a:r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246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Gara 9-S-2019</a:t>
            </a:r>
            <a:endParaRPr lang="it-IT" b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1264" y="1242627"/>
            <a:ext cx="8924544" cy="5094673"/>
          </a:xfrm>
        </p:spPr>
        <p:txBody>
          <a:bodyPr>
            <a:normAutofit/>
          </a:bodyPr>
          <a:lstStyle/>
          <a:p>
            <a:r>
              <a:rPr lang="it-IT" sz="3200" b="1" dirty="0" smtClean="0"/>
              <a:t>Cronistoria</a:t>
            </a:r>
            <a:endParaRPr lang="it-IT" sz="3200" b="1" dirty="0"/>
          </a:p>
          <a:p>
            <a:pPr lvl="1"/>
            <a:r>
              <a:rPr lang="it-IT" sz="2800" dirty="0" smtClean="0"/>
              <a:t>18.02.2019 Richiesta avvio gara (a cura G. Russo)</a:t>
            </a:r>
          </a:p>
          <a:p>
            <a:pPr lvl="1"/>
            <a:r>
              <a:rPr lang="it-IT" sz="2800" dirty="0" smtClean="0"/>
              <a:t>08.05.2019 Nomina RUP (a cura dr.ssa Maio)</a:t>
            </a:r>
          </a:p>
          <a:p>
            <a:pPr lvl="1"/>
            <a:r>
              <a:rPr lang="it-IT" sz="2800" dirty="0" smtClean="0"/>
              <a:t>Attività di progettazione</a:t>
            </a:r>
          </a:p>
          <a:p>
            <a:pPr lvl="1"/>
            <a:r>
              <a:rPr lang="it-IT" sz="2800" dirty="0" smtClean="0"/>
              <a:t>Numerose riunioni interne</a:t>
            </a:r>
          </a:p>
          <a:p>
            <a:pPr lvl="1"/>
            <a:r>
              <a:rPr lang="it-IT" sz="2800" dirty="0"/>
              <a:t>CIG 8030786E3E</a:t>
            </a:r>
          </a:p>
          <a:p>
            <a:pPr lvl="1"/>
            <a:r>
              <a:rPr lang="it-IT" sz="2800" dirty="0" smtClean="0"/>
              <a:t>16.09.2019 Inviati atti di gara all’Ufficio Gare e Contratti</a:t>
            </a:r>
          </a:p>
          <a:p>
            <a:pPr lvl="1"/>
            <a:endParaRPr lang="it-IT" sz="2800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A</a:t>
            </a:r>
            <a:r>
              <a:rPr lang="it-IT" dirty="0" smtClean="0"/>
              <a:t>. Izzo</a:t>
            </a:r>
            <a:r>
              <a:rPr lang="it-IT" dirty="0" smtClean="0"/>
              <a:t>, </a:t>
            </a:r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726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Durata</a:t>
            </a:r>
            <a:endParaRPr lang="it-IT" b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1264" y="1242627"/>
            <a:ext cx="8924544" cy="5094673"/>
          </a:xfrm>
        </p:spPr>
        <p:txBody>
          <a:bodyPr>
            <a:normAutofit/>
          </a:bodyPr>
          <a:lstStyle/>
          <a:p>
            <a:r>
              <a:rPr lang="it-IT" dirty="0"/>
              <a:t>La fornitura deve essere effettuata entro 100 giorni, decorrenti dalla data di sottoscrizione del contratto</a:t>
            </a:r>
            <a:r>
              <a:rPr lang="it-IT" i="1" dirty="0"/>
              <a:t>.</a:t>
            </a:r>
            <a:r>
              <a:rPr lang="it-IT" dirty="0"/>
              <a:t> Dopo il collaudo, l’aggiudicataria espleterà il servizio di manutenzione in garanzia, per la durata offerta in fase di offerta tecnica, e decorrenza dal giorno successivo al collaudo</a:t>
            </a:r>
            <a:r>
              <a:rPr lang="it-IT" dirty="0" smtClean="0"/>
              <a:t>.</a:t>
            </a:r>
            <a:endParaRPr lang="it-IT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A. Izzo, </a:t>
            </a:r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538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Requisiti di capacità economica e finanziaria</a:t>
            </a:r>
            <a:endParaRPr lang="it-IT" b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1264" y="1242627"/>
            <a:ext cx="8924544" cy="5094673"/>
          </a:xfrm>
        </p:spPr>
        <p:txBody>
          <a:bodyPr>
            <a:normAutofit fontScale="92500"/>
          </a:bodyPr>
          <a:lstStyle/>
          <a:p>
            <a:r>
              <a:rPr lang="it-IT" b="1" dirty="0"/>
              <a:t>Fatturato globale medio annuo</a:t>
            </a:r>
            <a:r>
              <a:rPr lang="it-IT" dirty="0"/>
              <a:t> riferito a ciascuno degli ultimi n. 3 esercizi finanziari disponibili ovverosia approvati, alla data di scadenza del termine per la presentazione delle offerte, di € 700.000,00 IVA esclusa; tale requisito è richiesto in quanto si richiede un appropriato dimensionamento minimo dei concorrenti, che può essere valutato in base al fatturato globale; il valore scelto è ritenuto proporzionato rispetto all’oggetto </a:t>
            </a:r>
            <a:r>
              <a:rPr lang="it-IT" dirty="0" smtClean="0"/>
              <a:t>dell’appalto</a:t>
            </a:r>
          </a:p>
          <a:p>
            <a:pPr lvl="0"/>
            <a:r>
              <a:rPr lang="it-IT" b="1" dirty="0"/>
              <a:t>Fatturato specifico minimo annuo</a:t>
            </a:r>
            <a:r>
              <a:rPr lang="it-IT" dirty="0"/>
              <a:t> nel settore di attività oggetto dell’appalto riferito a ciascuno degli ultimi n. 3 esercizi finanziari disponibili per la presentazione delle offerte, di € 350.000,00 IVA esclusa</a:t>
            </a:r>
            <a:r>
              <a:rPr lang="it-IT" dirty="0" smtClean="0"/>
              <a:t>. Il </a:t>
            </a:r>
            <a:r>
              <a:rPr lang="it-IT" dirty="0"/>
              <a:t>settore di attività è impianti, cablaggi, reti elettriche, sistemi di raffreddamento</a:t>
            </a:r>
            <a:r>
              <a:rPr lang="it-IT" i="1" dirty="0" smtClean="0"/>
              <a:t>.</a:t>
            </a:r>
            <a:endParaRPr lang="it-IT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A. Izzo, </a:t>
            </a:r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871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(segue)</a:t>
            </a:r>
            <a:endParaRPr lang="it-IT" b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1264" y="1242627"/>
            <a:ext cx="8924544" cy="5094673"/>
          </a:xfrm>
        </p:spPr>
        <p:txBody>
          <a:bodyPr>
            <a:normAutofit/>
          </a:bodyPr>
          <a:lstStyle/>
          <a:p>
            <a:pPr lvl="0"/>
            <a:r>
              <a:rPr lang="it-IT" b="1" dirty="0"/>
              <a:t>Possesso</a:t>
            </a:r>
            <a:r>
              <a:rPr lang="it-IT" dirty="0"/>
              <a:t>, ai sensi dell’art. 83, comma 4 lett. c) del Codice, della seguente </a:t>
            </a:r>
            <a:r>
              <a:rPr lang="it-IT" b="1" dirty="0"/>
              <a:t>copertura assicurativa</a:t>
            </a:r>
            <a:r>
              <a:rPr lang="it-IT" dirty="0"/>
              <a:t> “</a:t>
            </a:r>
            <a:r>
              <a:rPr lang="it-IT" dirty="0" err="1"/>
              <a:t>All</a:t>
            </a:r>
            <a:r>
              <a:rPr lang="it-IT" dirty="0"/>
              <a:t> </a:t>
            </a:r>
            <a:r>
              <a:rPr lang="it-IT" dirty="0" err="1"/>
              <a:t>Risks</a:t>
            </a:r>
            <a:r>
              <a:rPr lang="it-IT" dirty="0"/>
              <a:t>” per un massimale non inferiore a n. 2 volte l’importo a base di gara</a:t>
            </a:r>
            <a:r>
              <a:rPr lang="it-IT" dirty="0" smtClean="0"/>
              <a:t>.</a:t>
            </a:r>
            <a:endParaRPr lang="it-IT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A. Izzo, </a:t>
            </a:r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344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Requisiti di capacità tecnica e professionale</a:t>
            </a:r>
            <a:endParaRPr lang="it-IT" b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1264" y="1242627"/>
            <a:ext cx="8924544" cy="5094673"/>
          </a:xfrm>
        </p:spPr>
        <p:txBody>
          <a:bodyPr>
            <a:normAutofit/>
          </a:bodyPr>
          <a:lstStyle/>
          <a:p>
            <a:pPr lvl="0"/>
            <a:r>
              <a:rPr lang="it-IT" b="1" dirty="0"/>
              <a:t>Esecuzione negli ultimi tre anni dei seguenti servizi/forniture analoghi</a:t>
            </a:r>
            <a:endParaRPr lang="it-IT" dirty="0"/>
          </a:p>
          <a:p>
            <a:pPr lvl="1"/>
            <a:r>
              <a:rPr lang="it-IT" dirty="0"/>
              <a:t>Il concorrente deve aver eseguito nell’ultimo triennio servizi/forniture analoghi comprendenti installazione e fornitura di impianti elettrici, di raffreddamento ed idraulici, di importo complessivo minimo pari a € 500.000,00 oltre IVA</a:t>
            </a:r>
            <a:r>
              <a:rPr lang="it-IT" i="1" dirty="0"/>
              <a:t>.</a:t>
            </a:r>
            <a:endParaRPr lang="it-IT" dirty="0"/>
          </a:p>
          <a:p>
            <a:pPr lvl="0"/>
            <a:r>
              <a:rPr lang="it-IT" b="1" dirty="0"/>
              <a:t>Tecnici o organismi tecnici </a:t>
            </a:r>
            <a:r>
              <a:rPr lang="it-IT" dirty="0"/>
              <a:t>che facciano o meno parte integrante dell’operatore economico</a:t>
            </a:r>
            <a:r>
              <a:rPr lang="it-IT" b="1" dirty="0"/>
              <a:t> </a:t>
            </a:r>
            <a:r>
              <a:rPr lang="it-IT" dirty="0"/>
              <a:t>(anche responsabili del controllo della qualità) con le seguenti qualifiche: </a:t>
            </a:r>
            <a:endParaRPr lang="it-IT" dirty="0" smtClean="0"/>
          </a:p>
          <a:p>
            <a:pPr lvl="1"/>
            <a:r>
              <a:rPr lang="it-IT" dirty="0" smtClean="0"/>
              <a:t>addetto </a:t>
            </a:r>
            <a:r>
              <a:rPr lang="it-IT" dirty="0"/>
              <a:t>al controllo qualità; ingegnere impiantista</a:t>
            </a:r>
            <a:r>
              <a:rPr lang="it-IT" i="1" dirty="0"/>
              <a:t> </a:t>
            </a:r>
            <a:r>
              <a:rPr lang="it-IT" dirty="0"/>
              <a:t>per un numero di </a:t>
            </a:r>
            <a:r>
              <a:rPr lang="it-IT" dirty="0" smtClean="0"/>
              <a:t>unità minime pari a n.1 ciascuna. </a:t>
            </a:r>
          </a:p>
          <a:p>
            <a:endParaRPr lang="it-IT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A. Izzo, </a:t>
            </a:r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906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(segue)</a:t>
            </a:r>
            <a:endParaRPr lang="it-IT" b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1264" y="1242627"/>
            <a:ext cx="8924544" cy="5094673"/>
          </a:xfrm>
        </p:spPr>
        <p:txBody>
          <a:bodyPr>
            <a:normAutofit lnSpcReduction="10000"/>
          </a:bodyPr>
          <a:lstStyle/>
          <a:p>
            <a:r>
              <a:rPr lang="it-IT" b="1" dirty="0" smtClean="0"/>
              <a:t>Possesso</a:t>
            </a:r>
            <a:r>
              <a:rPr lang="it-IT" dirty="0" smtClean="0"/>
              <a:t> </a:t>
            </a:r>
            <a:r>
              <a:rPr lang="it-IT" dirty="0"/>
              <a:t>di una </a:t>
            </a:r>
            <a:r>
              <a:rPr lang="it-IT" b="1" dirty="0"/>
              <a:t>valutazione di conformità</a:t>
            </a:r>
            <a:r>
              <a:rPr lang="it-IT" dirty="0"/>
              <a:t> del proprio sistema di gestione della </a:t>
            </a:r>
            <a:r>
              <a:rPr lang="it-IT" b="1" dirty="0"/>
              <a:t>qualità</a:t>
            </a:r>
            <a:r>
              <a:rPr lang="it-IT" dirty="0"/>
              <a:t> alla norma UNI EN ISO 9001:2015 nel settore IAF 28</a:t>
            </a:r>
            <a:r>
              <a:rPr lang="it-IT" i="1" dirty="0"/>
              <a:t>,</a:t>
            </a:r>
            <a:r>
              <a:rPr lang="it-IT" dirty="0"/>
              <a:t> idonea, pertinente e proporzionata al seguente oggetto: “Progettazione, installazione e manutenzione di impianti” (la dizione potrà essere differente ma equivalente nel </a:t>
            </a:r>
            <a:r>
              <a:rPr lang="it-IT" dirty="0" smtClean="0"/>
              <a:t>contenuto).</a:t>
            </a:r>
          </a:p>
          <a:p>
            <a:pPr lvl="0"/>
            <a:r>
              <a:rPr lang="it-IT" b="1" dirty="0"/>
              <a:t>Qualificazione</a:t>
            </a:r>
            <a:r>
              <a:rPr lang="it-IT" dirty="0"/>
              <a:t> in corso di validità, rilasciata da una SOA regolarmente autorizzata, per la categoria OG11 per la classifica corrispondente agli importi massimi dei lavori, così come determinata all’art. 61, comma 4 del D.P.R. n. 207/2010; di seguito si indicano l’importo dei lavori e la classifica richiesti: </a:t>
            </a:r>
            <a:endParaRPr lang="it-IT" sz="3200" dirty="0"/>
          </a:p>
          <a:p>
            <a:pPr lvl="1"/>
            <a:r>
              <a:rPr lang="it-IT" dirty="0"/>
              <a:t>SOA OG11		 importo € 337.887,00	</a:t>
            </a:r>
            <a:r>
              <a:rPr lang="it-IT" dirty="0" smtClean="0"/>
              <a:t> Classifica </a:t>
            </a:r>
            <a:r>
              <a:rPr lang="it-IT" dirty="0"/>
              <a:t>II</a:t>
            </a:r>
            <a:endParaRPr lang="it-IT" sz="2800" dirty="0"/>
          </a:p>
          <a:p>
            <a:endParaRPr lang="it-IT" dirty="0"/>
          </a:p>
          <a:p>
            <a:endParaRPr lang="it-IT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A. Izzo, </a:t>
            </a:r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149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(segue)</a:t>
            </a:r>
            <a:endParaRPr lang="it-IT" b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1264" y="1242627"/>
            <a:ext cx="8924544" cy="5094673"/>
          </a:xfrm>
        </p:spPr>
        <p:txBody>
          <a:bodyPr>
            <a:normAutofit/>
          </a:bodyPr>
          <a:lstStyle/>
          <a:p>
            <a:pPr lvl="0"/>
            <a:r>
              <a:rPr lang="it-IT" dirty="0"/>
              <a:t>Uno o più centri di assistenza per la manutenzione delle forniture dell’appalto. </a:t>
            </a:r>
            <a:endParaRPr lang="it-IT" dirty="0" smtClean="0"/>
          </a:p>
          <a:p>
            <a:pPr marL="0" indent="0">
              <a:buNone/>
            </a:pPr>
            <a:r>
              <a:rPr lang="it-IT" sz="4000" b="1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SUBAPPALTO</a:t>
            </a:r>
          </a:p>
          <a:p>
            <a:r>
              <a:rPr lang="it-IT" dirty="0" smtClean="0"/>
              <a:t>Il </a:t>
            </a:r>
            <a:r>
              <a:rPr lang="it-IT" dirty="0"/>
              <a:t>concorrente indica all’atto dell’offerta le parti del servizio/fornitura che intende subappaltare o concedere in cottimo nei limiti del 40% dell’importo complessivo del contratto, in conformità a quanto previsto dall’art. 105 del Codice; in mancanza di tali indicazioni il subappalto è vietato. </a:t>
            </a:r>
          </a:p>
          <a:p>
            <a:r>
              <a:rPr lang="it-IT" dirty="0"/>
              <a:t> </a:t>
            </a:r>
            <a:r>
              <a:rPr lang="it-IT" dirty="0" smtClean="0"/>
              <a:t>Non </a:t>
            </a:r>
            <a:r>
              <a:rPr lang="it-IT" dirty="0"/>
              <a:t>si configurano come attività affidate in subappalto quelle di cui all’art. 105, comma 3, del Codice.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A. Izzo, </a:t>
            </a:r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35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Sopralluogo</a:t>
            </a:r>
            <a:endParaRPr lang="it-IT" b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1264" y="1242627"/>
            <a:ext cx="8924544" cy="5094673"/>
          </a:xfrm>
        </p:spPr>
        <p:txBody>
          <a:bodyPr>
            <a:normAutofit lnSpcReduction="10000"/>
          </a:bodyPr>
          <a:lstStyle/>
          <a:p>
            <a:r>
              <a:rPr lang="it-IT" dirty="0"/>
              <a:t>Il sopralluogo sui due Data Center </a:t>
            </a:r>
            <a:r>
              <a:rPr lang="it-IT" b="1" dirty="0"/>
              <a:t>è obbligatorio, </a:t>
            </a:r>
            <a:r>
              <a:rPr lang="it-IT" dirty="0"/>
              <a:t>tenuto conto che è necessario che le offerte vengano formulate, ai sensi dell’art. 79, comma 2 del Codice, soltanto a seguito di una visita dei luoghi. La mancata effettuazione del sopralluogo è </a:t>
            </a:r>
            <a:r>
              <a:rPr lang="it-IT" b="1" dirty="0"/>
              <a:t>causa di esclusione</a:t>
            </a:r>
            <a:r>
              <a:rPr lang="it-IT" dirty="0"/>
              <a:t> dalla procedura di gara.</a:t>
            </a:r>
          </a:p>
          <a:p>
            <a:r>
              <a:rPr lang="it-IT" dirty="0"/>
              <a:t>Il sopralluogo può essere effettuato nei soli giorni che saranno comunicati sul sito web dell’Amministrazione, sezione Bandi di Gara</a:t>
            </a:r>
            <a:r>
              <a:rPr lang="it-IT" i="1" dirty="0"/>
              <a:t>. </a:t>
            </a:r>
            <a:endParaRPr lang="it-IT" dirty="0"/>
          </a:p>
          <a:p>
            <a:r>
              <a:rPr lang="it-IT" dirty="0"/>
              <a:t>La richiesta di sopralluogo deve essere inoltrata al RUP e deve riportare i seguenti dati dell’operatore economico: nominativo del concorrente; recapito telefonico; recapito fax/indirizzo e-mail; nominativo e qualifica della persona incaricata di effettuare il sopralluogo.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A. Izzo, </a:t>
            </a:r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11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L’offerta dei concorrenti</a:t>
            </a:r>
            <a:endParaRPr lang="it-IT" b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1264" y="1242627"/>
            <a:ext cx="8924544" cy="50946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L’“</a:t>
            </a:r>
            <a:r>
              <a:rPr lang="it-IT" b="1" i="1" dirty="0"/>
              <a:t>OFFERTA</a:t>
            </a:r>
            <a:r>
              <a:rPr lang="it-IT" dirty="0"/>
              <a:t>” è composta da: </a:t>
            </a:r>
          </a:p>
          <a:p>
            <a:r>
              <a:rPr lang="it-IT" dirty="0"/>
              <a:t>A – </a:t>
            </a:r>
            <a:r>
              <a:rPr lang="it-IT" b="1" i="1" dirty="0"/>
              <a:t>Documentazione amministrativa</a:t>
            </a:r>
            <a:r>
              <a:rPr lang="it-IT" i="1" dirty="0"/>
              <a:t>; </a:t>
            </a:r>
            <a:endParaRPr lang="it-IT" dirty="0"/>
          </a:p>
          <a:p>
            <a:r>
              <a:rPr lang="it-IT" dirty="0"/>
              <a:t>B – </a:t>
            </a:r>
            <a:r>
              <a:rPr lang="it-IT" b="1" i="1" dirty="0"/>
              <a:t>Offerta tecnica</a:t>
            </a:r>
            <a:r>
              <a:rPr lang="it-IT" dirty="0"/>
              <a:t>; </a:t>
            </a:r>
          </a:p>
          <a:p>
            <a:r>
              <a:rPr lang="it-IT" dirty="0"/>
              <a:t>C – </a:t>
            </a:r>
            <a:r>
              <a:rPr lang="it-IT" b="1" i="1" dirty="0"/>
              <a:t>Offerta economica</a:t>
            </a:r>
            <a:r>
              <a:rPr lang="it-IT" dirty="0"/>
              <a:t>. </a:t>
            </a:r>
          </a:p>
          <a:p>
            <a:r>
              <a:rPr lang="it-IT" dirty="0"/>
              <a:t>D – </a:t>
            </a:r>
            <a:r>
              <a:rPr lang="it-IT" b="1" i="1" dirty="0"/>
              <a:t>Documenti a comprova</a:t>
            </a:r>
            <a:r>
              <a:rPr lang="it-IT" dirty="0"/>
              <a:t>. 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A. Izzo, </a:t>
            </a:r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991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704" y="1035782"/>
            <a:ext cx="5567616" cy="1764062"/>
          </a:xfrm>
          <a:prstGeom prst="rect">
            <a:avLst/>
          </a:prstGeom>
        </p:spPr>
      </p:pic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685841" y="543248"/>
            <a:ext cx="9144000" cy="492534"/>
          </a:xfrm>
        </p:spPr>
        <p:txBody>
          <a:bodyPr>
            <a:normAutofit/>
          </a:bodyPr>
          <a:lstStyle/>
          <a:p>
            <a:r>
              <a:rPr lang="it-IT" sz="2800" dirty="0" smtClean="0">
                <a:solidFill>
                  <a:srgbClr val="0000FF"/>
                </a:solidFill>
              </a:rPr>
              <a:t>Stato </a:t>
            </a:r>
            <a:r>
              <a:rPr lang="it-IT" sz="2800" dirty="0">
                <a:solidFill>
                  <a:srgbClr val="0000FF"/>
                </a:solidFill>
              </a:rPr>
              <a:t>di fatto della sala RECAS </a:t>
            </a:r>
            <a:r>
              <a:rPr lang="it-IT" sz="2800" dirty="0" smtClean="0">
                <a:solidFill>
                  <a:srgbClr val="0000FF"/>
                </a:solidFill>
              </a:rPr>
              <a:t>e della sala </a:t>
            </a:r>
            <a:r>
              <a:rPr lang="it-IT" sz="2800" dirty="0" err="1" smtClean="0">
                <a:solidFill>
                  <a:srgbClr val="0000FF"/>
                </a:solidFill>
              </a:rPr>
              <a:t>SCoPE</a:t>
            </a:r>
            <a:endParaRPr lang="it-IT" sz="2800" dirty="0">
              <a:solidFill>
                <a:srgbClr val="0000FF"/>
              </a:solidFill>
            </a:endParaRPr>
          </a:p>
        </p:txBody>
      </p:sp>
      <p:pic>
        <p:nvPicPr>
          <p:cNvPr id="5" name="Segnaposto contenuto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6" name="Sottotitolo 2"/>
          <p:cNvSpPr txBox="1">
            <a:spLocks/>
          </p:cNvSpPr>
          <p:nvPr/>
        </p:nvSpPr>
        <p:spPr>
          <a:xfrm>
            <a:off x="5530700" y="2290859"/>
            <a:ext cx="1454281" cy="492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 smtClean="0"/>
              <a:t>RECAS</a:t>
            </a:r>
          </a:p>
          <a:p>
            <a:endParaRPr lang="it-IT" dirty="0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40" y="3188262"/>
            <a:ext cx="10750419" cy="3476292"/>
          </a:xfrm>
          <a:prstGeom prst="rect">
            <a:avLst/>
          </a:prstGeom>
        </p:spPr>
      </p:pic>
      <p:sp>
        <p:nvSpPr>
          <p:cNvPr id="12" name="Sottotitolo 2"/>
          <p:cNvSpPr txBox="1">
            <a:spLocks/>
          </p:cNvSpPr>
          <p:nvPr/>
        </p:nvSpPr>
        <p:spPr>
          <a:xfrm>
            <a:off x="5452794" y="3170998"/>
            <a:ext cx="1454281" cy="492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 err="1" smtClean="0"/>
              <a:t>SCoPE</a:t>
            </a: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8204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Criteri di aggiudicazione</a:t>
            </a:r>
            <a:endParaRPr lang="it-IT" b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1264" y="1242627"/>
            <a:ext cx="8924544" cy="5094673"/>
          </a:xfrm>
        </p:spPr>
        <p:txBody>
          <a:bodyPr>
            <a:normAutofit/>
          </a:bodyPr>
          <a:lstStyle/>
          <a:p>
            <a:r>
              <a:rPr lang="it-IT" sz="3200" dirty="0" smtClean="0"/>
              <a:t>Offerta Tecnica: 80 punti</a:t>
            </a:r>
          </a:p>
          <a:p>
            <a:r>
              <a:rPr lang="it-IT" sz="3200" dirty="0" smtClean="0"/>
              <a:t>Offerta Economica: 20 punti</a:t>
            </a:r>
          </a:p>
          <a:p>
            <a:endParaRPr lang="it-IT" sz="3200" dirty="0" smtClean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A. Izzo, </a:t>
            </a:r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035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Formula per punteggio economico</a:t>
            </a:r>
            <a:endParaRPr lang="it-IT" b="1" dirty="0">
              <a:solidFill>
                <a:srgbClr val="0000FF"/>
              </a:solidFill>
            </a:endParaRP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A. Izzo, </a:t>
            </a:r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21</a:t>
            </a:fld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0825" y="989704"/>
            <a:ext cx="8850349" cy="4270285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6631" y="5113403"/>
            <a:ext cx="8165569" cy="160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76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Punteggi Offerta Tecnica</a:t>
            </a:r>
            <a:endParaRPr lang="it-IT" b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1264" y="1242627"/>
            <a:ext cx="8924544" cy="5094673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Il punteggio dell’offerta tecnica è attribuito sulla base dei criteri di valutazione elencati nella sottostante tabella con la relativa ripartizione dei punteggi.</a:t>
            </a:r>
          </a:p>
          <a:p>
            <a:r>
              <a:rPr lang="it-IT" dirty="0"/>
              <a:t>Nella colonna punti D vengono indicati i “</a:t>
            </a:r>
            <a:r>
              <a:rPr lang="it-IT" b="1" dirty="0"/>
              <a:t>Punteggi discrezionali</a:t>
            </a:r>
            <a:r>
              <a:rPr lang="it-IT" dirty="0"/>
              <a:t>”, vale a dire i punteggi il cui coefficiente è attribuito in ragione dell’esercizio della discrezionalità spettante alla commissione giudicatrice.</a:t>
            </a:r>
          </a:p>
          <a:p>
            <a:r>
              <a:rPr lang="it-IT" dirty="0"/>
              <a:t>Nella colonna punti Q vengono indicati i “</a:t>
            </a:r>
            <a:r>
              <a:rPr lang="it-IT" b="1" dirty="0"/>
              <a:t>Punteggi quantitativi</a:t>
            </a:r>
            <a:r>
              <a:rPr lang="it-IT" dirty="0"/>
              <a:t>”, vale a dire i punteggi il cui coefficiente è attribuito mediante applicazione di una formula matematica.</a:t>
            </a:r>
          </a:p>
          <a:p>
            <a:r>
              <a:rPr lang="it-IT" dirty="0"/>
              <a:t>Nella colonna punti T vengono indicati i “</a:t>
            </a:r>
            <a:r>
              <a:rPr lang="it-IT" b="1" dirty="0"/>
              <a:t>Punteggi tabellari</a:t>
            </a:r>
            <a:r>
              <a:rPr lang="it-IT" dirty="0"/>
              <a:t>”, vale a dire i punteggi i cui coefficienti fissi e predefiniti che saranno attribuiti o non attribuiti in ragione dell’offerta o mancata offerta di quanto specificamente richiesto. 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A. Izzo, </a:t>
            </a:r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240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Criteri per valutazione offerta tecnica</a:t>
            </a:r>
            <a:endParaRPr lang="it-IT" b="1" dirty="0">
              <a:solidFill>
                <a:srgbClr val="0000FF"/>
              </a:solidFill>
            </a:endParaRP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A. Izzo, </a:t>
            </a:r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23</a:t>
            </a:fld>
            <a:endParaRPr lang="it-IT"/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5084" y="1280232"/>
            <a:ext cx="9508958" cy="511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00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(segue)</a:t>
            </a:r>
            <a:endParaRPr lang="it-IT" b="1" dirty="0">
              <a:solidFill>
                <a:srgbClr val="0000FF"/>
              </a:solidFill>
            </a:endParaRP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A. Izzo, </a:t>
            </a:r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24</a:t>
            </a:fld>
            <a:endParaRPr lang="it-IT"/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4497" y="1344169"/>
            <a:ext cx="9441735" cy="516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65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(segue)</a:t>
            </a:r>
            <a:endParaRPr lang="it-IT" b="1" dirty="0">
              <a:solidFill>
                <a:srgbClr val="0000FF"/>
              </a:solidFill>
            </a:endParaRP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A. Izzo, </a:t>
            </a:r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25</a:t>
            </a:fld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3798" y="989704"/>
            <a:ext cx="8668547" cy="5660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43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Gara 9-S-2019</a:t>
            </a:r>
            <a:endParaRPr lang="it-IT" b="1" dirty="0">
              <a:solidFill>
                <a:srgbClr val="0000F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1264" y="1242627"/>
            <a:ext cx="8924544" cy="5094673"/>
          </a:xfrm>
        </p:spPr>
        <p:txBody>
          <a:bodyPr>
            <a:normAutofit fontScale="92500" lnSpcReduction="10000"/>
          </a:bodyPr>
          <a:lstStyle/>
          <a:p>
            <a:r>
              <a:rPr lang="it-IT" sz="3200" dirty="0"/>
              <a:t>Oggetto dell’appalto </a:t>
            </a:r>
            <a:endParaRPr lang="it-IT" sz="3200" dirty="0" smtClean="0"/>
          </a:p>
          <a:p>
            <a:pPr marL="0" indent="0">
              <a:buNone/>
            </a:pPr>
            <a:r>
              <a:rPr lang="it-IT" sz="3200" dirty="0" smtClean="0"/>
              <a:t> «Potenziamento </a:t>
            </a:r>
            <a:r>
              <a:rPr lang="it-IT" sz="3200" dirty="0"/>
              <a:t>ed ammodernamento degli impianti tecnici dei due locali RECAS e SCoPE da asservire alle apparecchiature/macchinari ed alla strumentazione scientifica dei Data </a:t>
            </a:r>
            <a:r>
              <a:rPr lang="it-IT" sz="3200" dirty="0" smtClean="0"/>
              <a:t>Center</a:t>
            </a:r>
            <a:r>
              <a:rPr lang="it-IT" sz="2800" dirty="0" smtClean="0"/>
              <a:t>»</a:t>
            </a:r>
          </a:p>
          <a:p>
            <a:r>
              <a:rPr lang="it-IT" dirty="0" smtClean="0"/>
              <a:t>L’appalto corrisponde </a:t>
            </a:r>
            <a:r>
              <a:rPr lang="it-IT" dirty="0"/>
              <a:t>alle seguenti voci del Progetto </a:t>
            </a:r>
            <a:r>
              <a:rPr lang="it-IT" dirty="0" err="1"/>
              <a:t>IBiSCo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NA-13-IMP-UNINA</a:t>
            </a:r>
          </a:p>
          <a:p>
            <a:pPr lvl="1"/>
            <a:r>
              <a:rPr lang="it-IT" dirty="0" smtClean="0"/>
              <a:t>NA-19-NET</a:t>
            </a:r>
            <a:r>
              <a:rPr lang="it-IT" dirty="0"/>
              <a:t>-UNINA</a:t>
            </a:r>
          </a:p>
          <a:p>
            <a:pPr lvl="1"/>
            <a:r>
              <a:rPr lang="it-IT" dirty="0" smtClean="0"/>
              <a:t>NA-22-IMP</a:t>
            </a:r>
            <a:r>
              <a:rPr lang="it-IT" dirty="0"/>
              <a:t>-UNINA</a:t>
            </a:r>
          </a:p>
          <a:p>
            <a:pPr lvl="1"/>
            <a:r>
              <a:rPr lang="it-IT" dirty="0" smtClean="0"/>
              <a:t>NA-23-IMP</a:t>
            </a:r>
            <a:r>
              <a:rPr lang="it-IT" dirty="0"/>
              <a:t>-UNINA</a:t>
            </a:r>
          </a:p>
          <a:p>
            <a:pPr marL="0" indent="0">
              <a:buNone/>
            </a:pPr>
            <a:endParaRPr lang="it-IT" sz="2800" dirty="0" smtClean="0"/>
          </a:p>
          <a:p>
            <a:r>
              <a:rPr lang="it-IT" sz="3200" dirty="0"/>
              <a:t>Importo: € 729.000,00 + IVA</a:t>
            </a:r>
          </a:p>
          <a:p>
            <a:pPr marL="0" indent="0">
              <a:buNone/>
            </a:pPr>
            <a:endParaRPr lang="it-IT" sz="2800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Napoli - 23/09/19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A</a:t>
            </a:r>
            <a:r>
              <a:rPr lang="it-IT" dirty="0" smtClean="0"/>
              <a:t>. Izzo</a:t>
            </a:r>
            <a:r>
              <a:rPr lang="it-IT" dirty="0" smtClean="0"/>
              <a:t>, </a:t>
            </a:r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307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493295" y="1302056"/>
            <a:ext cx="112374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0000FF"/>
                </a:solidFill>
              </a:rPr>
              <a:t>RECAS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 smtClean="0"/>
              <a:t>Fornitura </a:t>
            </a:r>
            <a:r>
              <a:rPr lang="it-IT" sz="2400" dirty="0"/>
              <a:t>di n.8 </a:t>
            </a:r>
            <a:r>
              <a:rPr lang="it-IT" sz="2400" dirty="0" err="1" smtClean="0"/>
              <a:t>rack</a:t>
            </a:r>
            <a:r>
              <a:rPr lang="it-IT" sz="2400" dirty="0" smtClean="0"/>
              <a:t> comprensivi di tutto quanto necessario al funzionamento ed al monitoraggio, ciò ovviamente comporta il potenziamento </a:t>
            </a:r>
            <a:r>
              <a:rPr lang="it-IT" sz="2400" dirty="0"/>
              <a:t>dell’impianto elettrico </a:t>
            </a:r>
            <a:r>
              <a:rPr lang="it-IT" sz="2400" dirty="0" smtClean="0"/>
              <a:t>ed idraulico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 smtClean="0"/>
              <a:t>Potenziamento </a:t>
            </a:r>
            <a:r>
              <a:rPr lang="it-IT" sz="2400" dirty="0"/>
              <a:t>del cablaggio </a:t>
            </a:r>
            <a:r>
              <a:rPr lang="it-IT" sz="2400" dirty="0" smtClean="0"/>
              <a:t>strutturato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 smtClean="0"/>
              <a:t>Potenziamento </a:t>
            </a:r>
            <a:r>
              <a:rPr lang="it-IT" sz="2400" dirty="0"/>
              <a:t>dell’impianto rilevazione e spegnimento </a:t>
            </a:r>
            <a:r>
              <a:rPr lang="it-IT" sz="2400" dirty="0" smtClean="0"/>
              <a:t>incendio</a:t>
            </a:r>
            <a:endParaRPr lang="it-IT" sz="24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493295" y="3609422"/>
            <a:ext cx="1123749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err="1" smtClean="0">
                <a:solidFill>
                  <a:srgbClr val="0000FF"/>
                </a:solidFill>
              </a:rPr>
              <a:t>SCoPE</a:t>
            </a:r>
            <a:endParaRPr lang="it-IT" sz="2400" b="1" dirty="0" smtClean="0">
              <a:solidFill>
                <a:srgbClr val="0000FF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it-IT" sz="2400" dirty="0"/>
              <a:t>Fornitura in opera di 4 unità di raffreddamento dei singoli </a:t>
            </a:r>
            <a:r>
              <a:rPr lang="it-IT" sz="2400" dirty="0" err="1" smtClean="0"/>
              <a:t>rack</a:t>
            </a:r>
            <a:r>
              <a:rPr lang="it-IT" sz="2400" dirty="0" smtClean="0"/>
              <a:t> e di </a:t>
            </a:r>
            <a:r>
              <a:rPr lang="it-IT" sz="2400" dirty="0"/>
              <a:t>3 porte di </a:t>
            </a:r>
            <a:r>
              <a:rPr lang="it-IT" sz="2400" dirty="0" smtClean="0"/>
              <a:t>raffreddamento ed </a:t>
            </a:r>
            <a:r>
              <a:rPr lang="it-IT" sz="2400" dirty="0"/>
              <a:t>ammodernamento </a:t>
            </a:r>
            <a:r>
              <a:rPr lang="it-IT" sz="2400" dirty="0" smtClean="0"/>
              <a:t>dell’ impianto </a:t>
            </a:r>
            <a:r>
              <a:rPr lang="it-IT" sz="2400" dirty="0"/>
              <a:t>idraulico</a:t>
            </a:r>
            <a:endParaRPr lang="it-IT" sz="24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it-IT" sz="2400" dirty="0" smtClean="0"/>
              <a:t>Potenziamento del sistema di monitoraggio dei </a:t>
            </a:r>
            <a:r>
              <a:rPr lang="it-IT" sz="2400" dirty="0"/>
              <a:t>singoli </a:t>
            </a:r>
            <a:r>
              <a:rPr lang="it-IT" sz="2400" dirty="0" err="1" smtClean="0"/>
              <a:t>rack</a:t>
            </a:r>
            <a:r>
              <a:rPr lang="it-IT" sz="2400" dirty="0" smtClean="0"/>
              <a:t> e centralizzato per l’acquisizione delle grandezze elettriche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 smtClean="0"/>
              <a:t> </a:t>
            </a:r>
            <a:r>
              <a:rPr lang="it-IT" sz="2400" dirty="0"/>
              <a:t>Potenziamento del cablaggio </a:t>
            </a:r>
            <a:r>
              <a:rPr lang="it-IT" sz="2400" dirty="0" smtClean="0"/>
              <a:t>strutturato e </a:t>
            </a:r>
            <a:r>
              <a:rPr lang="it-IT" sz="2400" dirty="0"/>
              <a:t>di Line Card </a:t>
            </a:r>
            <a:r>
              <a:rPr lang="it-IT" sz="2400" dirty="0" smtClean="0"/>
              <a:t>per lo </a:t>
            </a:r>
            <a:r>
              <a:rPr lang="it-IT" sz="2400" dirty="0" err="1" smtClean="0"/>
              <a:t>switch</a:t>
            </a:r>
            <a:r>
              <a:rPr lang="it-IT" sz="2400" dirty="0" smtClean="0"/>
              <a:t> di centro stella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400" dirty="0" err="1" smtClean="0"/>
              <a:t>Remotizzazione</a:t>
            </a:r>
            <a:r>
              <a:rPr lang="it-IT" sz="2400" dirty="0" smtClean="0"/>
              <a:t> del controllo dei </a:t>
            </a:r>
            <a:r>
              <a:rPr lang="it-IT" sz="2400" dirty="0" err="1" smtClean="0"/>
              <a:t>chiller</a:t>
            </a:r>
            <a:r>
              <a:rPr lang="it-IT" sz="2400" dirty="0" smtClean="0"/>
              <a:t> e installazione di un sistema di protezione delle ventole</a:t>
            </a:r>
          </a:p>
        </p:txBody>
      </p:sp>
      <p:sp>
        <p:nvSpPr>
          <p:cNvPr id="9" name="Titolo 1"/>
          <p:cNvSpPr>
            <a:spLocks noGrp="1"/>
          </p:cNvSpPr>
          <p:nvPr>
            <p:ph type="ctrTitle"/>
          </p:nvPr>
        </p:nvSpPr>
        <p:spPr>
          <a:xfrm>
            <a:off x="1473798" y="643542"/>
            <a:ext cx="9144000" cy="971132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Gara 9-S-2019</a:t>
            </a:r>
            <a:endParaRPr lang="it-IT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396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493295" y="1302056"/>
            <a:ext cx="112374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0000FF"/>
                </a:solidFill>
              </a:rPr>
              <a:t>RECAS: i nuovi armadi per INFN Napoli</a:t>
            </a:r>
          </a:p>
        </p:txBody>
      </p:sp>
      <p:sp>
        <p:nvSpPr>
          <p:cNvPr id="9" name="Titolo 1"/>
          <p:cNvSpPr>
            <a:spLocks noGrp="1"/>
          </p:cNvSpPr>
          <p:nvPr>
            <p:ph type="ctrTitle"/>
          </p:nvPr>
        </p:nvSpPr>
        <p:spPr>
          <a:xfrm>
            <a:off x="1540041" y="220944"/>
            <a:ext cx="9144000" cy="971132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Gara 9-S-2019</a:t>
            </a:r>
            <a:endParaRPr lang="it-IT" b="1" dirty="0">
              <a:solidFill>
                <a:srgbClr val="0000FF"/>
              </a:solidFill>
            </a:endParaRPr>
          </a:p>
        </p:txBody>
      </p:sp>
      <p:pic>
        <p:nvPicPr>
          <p:cNvPr id="8" name="Immagin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2714" y="1873701"/>
            <a:ext cx="7176907" cy="471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887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9" name="Titolo 1"/>
          <p:cNvSpPr>
            <a:spLocks noGrp="1"/>
          </p:cNvSpPr>
          <p:nvPr>
            <p:ph type="ctrTitle"/>
          </p:nvPr>
        </p:nvSpPr>
        <p:spPr>
          <a:xfrm>
            <a:off x="1473798" y="309100"/>
            <a:ext cx="9144000" cy="971132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Gara 9-S-2019</a:t>
            </a:r>
            <a:endParaRPr lang="it-IT" b="1" dirty="0">
              <a:solidFill>
                <a:srgbClr val="0000FF"/>
              </a:solidFill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378924" y="1530453"/>
            <a:ext cx="10804358" cy="5119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spcAft>
                <a:spcPts val="800"/>
              </a:spcAft>
            </a:pPr>
            <a:r>
              <a:rPr lang="it-IT" sz="2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forniture da garantire per la sala RECAS al </a:t>
            </a:r>
            <a:r>
              <a:rPr lang="it-IT" sz="2000" b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Dipartimento di Fisica </a:t>
            </a:r>
            <a:r>
              <a:rPr lang="it-IT" sz="2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sono le seguenti:</a:t>
            </a:r>
            <a:endParaRPr lang="it-IT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Fornitura di n.8 rack e smaltimento di 4 rack preesistenti</a:t>
            </a: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Fornitura in opera unità di raffreddamento dei singoli rack</a:t>
            </a: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Fornitura in opera di PDU  gestibili nei singoli rack</a:t>
            </a: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Fornitura in opera di unità di monitoraggio e sensori nei singoli rack</a:t>
            </a: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Potenziamento dell’impianto elettrico </a:t>
            </a: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Potenziamento dell’impianto idraulico</a:t>
            </a: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Potenziamento del cablaggio strutturato</a:t>
            </a: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Potenziamento dell’impianto rilevazione e spegnimento incendio</a:t>
            </a: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Fornitura in opera di un serbatoio inerziale</a:t>
            </a: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Fornitura e posa in opera di elettrovalvole e sistema commutazione</a:t>
            </a: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Sistemazione del pavimento rialzato</a:t>
            </a: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Fornitura di un condizionatore per la Control Room ReCaS</a:t>
            </a: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Messa a disposizione dati sensori per il sistema di monitoraggio e telecontrollo</a:t>
            </a: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Integrazione delle forniture con i sistemi </a:t>
            </a:r>
            <a:r>
              <a:rPr lang="it-IT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</a:t>
            </a: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-esistenti</a:t>
            </a: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+mj-lt"/>
              <a:buAutoNum type="arabicPeriod"/>
            </a:pP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Forniture minori.</a:t>
            </a: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35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9" name="Titolo 1"/>
          <p:cNvSpPr>
            <a:spLocks noGrp="1"/>
          </p:cNvSpPr>
          <p:nvPr>
            <p:ph type="ctrTitle"/>
          </p:nvPr>
        </p:nvSpPr>
        <p:spPr>
          <a:xfrm>
            <a:off x="1473798" y="157976"/>
            <a:ext cx="9144000" cy="971132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Gara 9-S-2019</a:t>
            </a:r>
            <a:endParaRPr lang="it-IT" b="1" dirty="0">
              <a:solidFill>
                <a:srgbClr val="0000FF"/>
              </a:solidFill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643619" y="1614674"/>
            <a:ext cx="1080435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 smtClean="0"/>
              <a:t>	Le </a:t>
            </a:r>
            <a:r>
              <a:rPr lang="it-IT" sz="2400" b="1" dirty="0"/>
              <a:t>forniture da garantire per la sala </a:t>
            </a:r>
            <a:r>
              <a:rPr lang="it-IT" sz="2400" b="1" dirty="0">
                <a:solidFill>
                  <a:srgbClr val="0000FF"/>
                </a:solidFill>
              </a:rPr>
              <a:t>SCoPE</a:t>
            </a:r>
            <a:r>
              <a:rPr lang="it-IT" sz="2400" b="1" dirty="0"/>
              <a:t> sono le seguenti: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2400" dirty="0"/>
              <a:t>Fornitura in opera di 4 unità di raffreddamento dei singoli rack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2400" dirty="0"/>
              <a:t>Fornitura in opera di 3 porte di raffreddamento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2400" dirty="0"/>
              <a:t>Fornitura in opera di 10 unità di monitoraggio e sensori nei singoli rack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2400" dirty="0"/>
              <a:t>Fornitura di un sistema di monitoraggio grandezze elettriche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2400" dirty="0"/>
              <a:t>Sistemazione e ammodernamento impianto idraulico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2400" dirty="0"/>
              <a:t>Fornitura di un sistema di monitoraggio che consenta di acquisire le variabili dal campo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2400" dirty="0"/>
              <a:t>Fornitura di 20 salvamotori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2400" dirty="0"/>
              <a:t>Fornitura di 2 Pico Web 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2400" dirty="0"/>
              <a:t>Potenziamento del cablaggio strutturato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2400" dirty="0"/>
              <a:t>Fornitura di Line Card </a:t>
            </a:r>
            <a:r>
              <a:rPr lang="it-IT" sz="2400" dirty="0" err="1"/>
              <a:t>Juniper</a:t>
            </a:r>
            <a:endParaRPr lang="it-IT" sz="2400" dirty="0"/>
          </a:p>
          <a:p>
            <a:pPr marL="342900" lvl="0" indent="-342900">
              <a:buFont typeface="+mj-lt"/>
              <a:buAutoNum type="arabicPeriod"/>
            </a:pPr>
            <a:r>
              <a:rPr lang="it-IT" sz="2400" dirty="0"/>
              <a:t>Forniture per la Control Room SCoPE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2400" dirty="0"/>
              <a:t>Forniture minori.</a:t>
            </a:r>
          </a:p>
        </p:txBody>
      </p:sp>
    </p:spTree>
    <p:extLst>
      <p:ext uri="{BB962C8B-B14F-4D97-AF65-F5344CB8AC3E}">
        <p14:creationId xmlns:p14="http://schemas.microsoft.com/office/powerpoint/2010/main" val="1168872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3" name="Titolo 2"/>
          <p:cNvSpPr>
            <a:spLocks noGrp="1"/>
          </p:cNvSpPr>
          <p:nvPr>
            <p:ph type="ctrTitle"/>
          </p:nvPr>
        </p:nvSpPr>
        <p:spPr>
          <a:xfrm>
            <a:off x="1755782" y="360484"/>
            <a:ext cx="9731014" cy="1203621"/>
          </a:xfrm>
        </p:spPr>
        <p:txBody>
          <a:bodyPr>
            <a:normAutofit fontScale="90000"/>
          </a:bodyPr>
          <a:lstStyle/>
          <a:p>
            <a:r>
              <a:rPr lang="it-IT" sz="4800" b="1" dirty="0" smtClean="0">
                <a:solidFill>
                  <a:srgbClr val="0000FF"/>
                </a:solidFill>
              </a:rPr>
              <a:t>Garanzia </a:t>
            </a:r>
            <a:r>
              <a:rPr lang="it-IT" sz="4800" b="1" dirty="0">
                <a:solidFill>
                  <a:srgbClr val="0000FF"/>
                </a:solidFill>
              </a:rPr>
              <a:t>e manutenzione delle attrezzature e degli impianti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586854" y="2244282"/>
            <a:ext cx="1105468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dirty="0" smtClean="0"/>
              <a:t>La ditta aggiudicataria dovrà fornire su </a:t>
            </a:r>
            <a:r>
              <a:rPr lang="it-IT" sz="2200" dirty="0"/>
              <a:t>tutti i materiali, le attrezzature e i cablaggi </a:t>
            </a:r>
            <a:r>
              <a:rPr lang="it-IT" sz="2200" dirty="0" smtClean="0"/>
              <a:t>forniti garanzia completa.</a:t>
            </a:r>
          </a:p>
          <a:p>
            <a:pPr algn="just"/>
            <a:endParaRPr lang="it-IT" sz="2200" dirty="0" smtClean="0"/>
          </a:p>
          <a:p>
            <a:pPr algn="just"/>
            <a:r>
              <a:rPr lang="it-IT" sz="2200" dirty="0" smtClean="0"/>
              <a:t>La </a:t>
            </a:r>
            <a:r>
              <a:rPr lang="it-IT" sz="2200" dirty="0"/>
              <a:t>durata minima di tale periodo è di due </a:t>
            </a:r>
            <a:r>
              <a:rPr lang="it-IT" sz="2200" dirty="0" smtClean="0"/>
              <a:t>anni e </a:t>
            </a:r>
            <a:r>
              <a:rPr lang="it-IT" sz="2200" dirty="0"/>
              <a:t>decorrono dalla data del </a:t>
            </a:r>
            <a:r>
              <a:rPr lang="it-IT" sz="2200" dirty="0" smtClean="0"/>
              <a:t>superamento.</a:t>
            </a:r>
            <a:endParaRPr lang="it-IT" sz="2200" dirty="0"/>
          </a:p>
          <a:p>
            <a:pPr algn="just"/>
            <a:r>
              <a:rPr lang="it-IT" sz="2200" dirty="0"/>
              <a:t>L’attività di “garanzia e manutenzione” può essere subappaltata </a:t>
            </a:r>
            <a:r>
              <a:rPr lang="it-IT" sz="2200" dirty="0" smtClean="0"/>
              <a:t>o </a:t>
            </a:r>
            <a:r>
              <a:rPr lang="it-IT" sz="2200" dirty="0" err="1" smtClean="0"/>
              <a:t>subaffidata</a:t>
            </a:r>
            <a:r>
              <a:rPr lang="it-IT" sz="2200" dirty="0" smtClean="0"/>
              <a:t> </a:t>
            </a:r>
            <a:r>
              <a:rPr lang="it-IT" sz="2200" dirty="0"/>
              <a:t>a </a:t>
            </a:r>
            <a:r>
              <a:rPr lang="it-IT" sz="2200" dirty="0" smtClean="0"/>
              <a:t>terzi, </a:t>
            </a:r>
            <a:r>
              <a:rPr lang="it-IT" sz="2200" dirty="0"/>
              <a:t>anche in parte, </a:t>
            </a:r>
            <a:r>
              <a:rPr lang="it-IT" sz="2200" dirty="0" smtClean="0"/>
              <a:t>di questo la </a:t>
            </a:r>
            <a:r>
              <a:rPr lang="it-IT" sz="2200" dirty="0"/>
              <a:t>società affidataria dell’appalto dovrà dare comunicazione scritta al Committente prima della stipula del </a:t>
            </a:r>
            <a:r>
              <a:rPr lang="it-IT" sz="2200" dirty="0" smtClean="0"/>
              <a:t>contratto.</a:t>
            </a:r>
          </a:p>
          <a:p>
            <a:pPr algn="just"/>
            <a:endParaRPr lang="it-IT" sz="2200" dirty="0" smtClean="0"/>
          </a:p>
          <a:p>
            <a:pPr algn="just"/>
            <a:r>
              <a:rPr lang="it-IT" sz="2200" dirty="0" smtClean="0"/>
              <a:t>Dovrà fornire inoltre i  </a:t>
            </a:r>
            <a:r>
              <a:rPr lang="it-IT" sz="2200" dirty="0"/>
              <a:t>recapiti e-mail e telefono per la richiesta degli interventi e/o la segnalazione dei </a:t>
            </a:r>
            <a:r>
              <a:rPr lang="it-IT" sz="2200" dirty="0" smtClean="0"/>
              <a:t>guasti unitamente ad un </a:t>
            </a:r>
            <a:r>
              <a:rPr lang="it-IT" sz="2200" dirty="0"/>
              <a:t>numero di telefono di pronto intervento/reperibilità, attivo 24 ore su 24, finalizzato a far fronte ad ogni situazione di pericolo e di emergenza dovuta a agli impianti o ai materiali installati relazione al presente </a:t>
            </a:r>
            <a:r>
              <a:rPr lang="it-IT" sz="2200" dirty="0" smtClean="0"/>
              <a:t>appalto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2247221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2" name="Sottotitolo 1"/>
          <p:cNvSpPr>
            <a:spLocks noGrp="1"/>
          </p:cNvSpPr>
          <p:nvPr>
            <p:ph type="subTitle" idx="1"/>
          </p:nvPr>
        </p:nvSpPr>
        <p:spPr>
          <a:xfrm>
            <a:off x="1524000" y="518615"/>
            <a:ext cx="10363200" cy="5868537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Le caratteristiche di dettaglio del servizio dovranno essere </a:t>
            </a:r>
            <a:r>
              <a:rPr lang="it-IT" dirty="0" smtClean="0"/>
              <a:t>conforme </a:t>
            </a:r>
            <a:r>
              <a:rPr lang="it-IT" dirty="0"/>
              <a:t>ai seguenti requisiti minimi</a:t>
            </a:r>
            <a:r>
              <a:rPr lang="it-IT" dirty="0" smtClean="0"/>
              <a:t>:</a:t>
            </a:r>
          </a:p>
          <a:p>
            <a:pPr algn="just"/>
            <a:endParaRPr lang="it-IT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it-IT" dirty="0" smtClean="0"/>
              <a:t>Interventi </a:t>
            </a:r>
            <a:r>
              <a:rPr lang="it-IT" dirty="0"/>
              <a:t>di manutenzione programmata con cadenza almeno </a:t>
            </a:r>
            <a:r>
              <a:rPr lang="it-IT" dirty="0" smtClean="0"/>
              <a:t>trimestrale.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it-IT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it-IT" dirty="0" smtClean="0"/>
              <a:t>Interventi </a:t>
            </a:r>
            <a:r>
              <a:rPr lang="it-IT" dirty="0"/>
              <a:t>di manutenzione </a:t>
            </a:r>
            <a:r>
              <a:rPr lang="it-IT" dirty="0" smtClean="0"/>
              <a:t>correttiva a </a:t>
            </a:r>
            <a:r>
              <a:rPr lang="it-IT" dirty="0"/>
              <a:t>seguito della richiesta di intervento da parte del personale del Data Center, </a:t>
            </a:r>
            <a:r>
              <a:rPr lang="it-IT" dirty="0" smtClean="0"/>
              <a:t>entro:</a:t>
            </a:r>
          </a:p>
          <a:p>
            <a:pPr marL="1168400" indent="-342900" algn="just">
              <a:buFont typeface="Wingdings" panose="05000000000000000000" pitchFamily="2" charset="2"/>
              <a:buChar char="§"/>
            </a:pPr>
            <a:r>
              <a:rPr lang="it-IT" dirty="0" smtClean="0"/>
              <a:t>4 </a:t>
            </a:r>
            <a:r>
              <a:rPr lang="it-IT" dirty="0"/>
              <a:t>ore dalla segnalazione in caso di guasti </a:t>
            </a:r>
            <a:r>
              <a:rPr lang="it-IT" dirty="0" smtClean="0"/>
              <a:t>bloccanti</a:t>
            </a:r>
          </a:p>
          <a:p>
            <a:pPr marL="1168400" indent="-342900" algn="just">
              <a:buFont typeface="Wingdings" panose="05000000000000000000" pitchFamily="2" charset="2"/>
              <a:buChar char="§"/>
            </a:pPr>
            <a:r>
              <a:rPr lang="it-IT" sz="2400" dirty="0" smtClean="0"/>
              <a:t>la </a:t>
            </a:r>
            <a:r>
              <a:rPr lang="it-IT" sz="2400" dirty="0"/>
              <a:t>mattina successiva alla chiamata (</a:t>
            </a:r>
            <a:r>
              <a:rPr lang="it-IT" sz="2400" dirty="0" err="1"/>
              <a:t>Next</a:t>
            </a:r>
            <a:r>
              <a:rPr lang="it-IT" sz="2400" dirty="0"/>
              <a:t> Business </a:t>
            </a:r>
            <a:r>
              <a:rPr lang="it-IT" sz="2400" dirty="0" err="1"/>
              <a:t>Day</a:t>
            </a:r>
            <a:r>
              <a:rPr lang="it-IT" sz="2400" dirty="0"/>
              <a:t>), entro le ore 10, in caso di guasti non </a:t>
            </a:r>
            <a:r>
              <a:rPr lang="it-IT" sz="2400" dirty="0" smtClean="0"/>
              <a:t>bloccanti.</a:t>
            </a:r>
          </a:p>
          <a:p>
            <a:pPr marL="1168400" indent="-342900" algn="just">
              <a:buFont typeface="Wingdings" panose="05000000000000000000" pitchFamily="2" charset="2"/>
              <a:buChar char="§"/>
            </a:pPr>
            <a:endParaRPr lang="it-IT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it-IT" dirty="0" smtClean="0"/>
              <a:t>Interventi </a:t>
            </a:r>
            <a:r>
              <a:rPr lang="it-IT" dirty="0"/>
              <a:t>di ricerca guasti, su segnalazione del Committente qualora si riscontrino inefficienze del sistema nel suo complesso, e comunque una volta ogni sei mesi.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1323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1707</Words>
  <Application>Microsoft Office PowerPoint</Application>
  <PresentationFormat>Widescreen</PresentationFormat>
  <Paragraphs>214</Paragraphs>
  <Slides>25</Slides>
  <Notes>25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Wingdings</vt:lpstr>
      <vt:lpstr>Tema di Office</vt:lpstr>
      <vt:lpstr>Gare in preparazione:  UNINA - Impianti</vt:lpstr>
      <vt:lpstr>Presentazione standard di PowerPoint</vt:lpstr>
      <vt:lpstr>Gara 9-S-2019</vt:lpstr>
      <vt:lpstr>Gara 9-S-2019</vt:lpstr>
      <vt:lpstr>Gara 9-S-2019</vt:lpstr>
      <vt:lpstr>Gara 9-S-2019</vt:lpstr>
      <vt:lpstr>Gara 9-S-2019</vt:lpstr>
      <vt:lpstr>Garanzia e manutenzione delle attrezzature e degli impianti</vt:lpstr>
      <vt:lpstr>Presentazione standard di PowerPoint</vt:lpstr>
      <vt:lpstr>I numeri della gara 9/S/2019</vt:lpstr>
      <vt:lpstr>Gara 9-S-2019</vt:lpstr>
      <vt:lpstr>Durata</vt:lpstr>
      <vt:lpstr>Requisiti di capacità economica e finanziaria</vt:lpstr>
      <vt:lpstr>(segue)</vt:lpstr>
      <vt:lpstr>Requisiti di capacità tecnica e professionale</vt:lpstr>
      <vt:lpstr>(segue)</vt:lpstr>
      <vt:lpstr>(segue)</vt:lpstr>
      <vt:lpstr>Sopralluogo</vt:lpstr>
      <vt:lpstr>L’offerta dei concorrenti</vt:lpstr>
      <vt:lpstr>Criteri di aggiudicazione</vt:lpstr>
      <vt:lpstr>Formula per punteggio economico</vt:lpstr>
      <vt:lpstr>Punteggi Offerta Tecnica</vt:lpstr>
      <vt:lpstr>Criteri per valutazione offerta tecnica</vt:lpstr>
      <vt:lpstr>(segue)</vt:lpstr>
      <vt:lpstr>(segue)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2019-09-20T12:52:27Z</dcterms:created>
  <dcterms:modified xsi:type="dcterms:W3CDTF">2019-09-23T09:43:17Z</dcterms:modified>
</cp:coreProperties>
</file>