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62" r:id="rId3"/>
    <p:sldId id="290" r:id="rId4"/>
    <p:sldId id="289" r:id="rId5"/>
    <p:sldId id="261" r:id="rId6"/>
    <p:sldId id="278" r:id="rId7"/>
    <p:sldId id="279" r:id="rId8"/>
    <p:sldId id="282" r:id="rId9"/>
    <p:sldId id="288" r:id="rId10"/>
    <p:sldId id="287" r:id="rId11"/>
    <p:sldId id="280" r:id="rId12"/>
    <p:sldId id="281" r:id="rId13"/>
    <p:sldId id="285" r:id="rId14"/>
    <p:sldId id="291" r:id="rId15"/>
    <p:sldId id="293" r:id="rId16"/>
    <p:sldId id="294" r:id="rId17"/>
    <p:sldId id="292" r:id="rId18"/>
    <p:sldId id="286" r:id="rId19"/>
    <p:sldId id="284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43"/>
    <p:restoredTop sz="94862"/>
  </p:normalViewPr>
  <p:slideViewPr>
    <p:cSldViewPr snapToGrid="0" snapToObjects="1">
      <p:cViewPr varScale="1">
        <p:scale>
          <a:sx n="64" d="100"/>
          <a:sy n="64" d="100"/>
        </p:scale>
        <p:origin x="1032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4124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361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6805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89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s://pandora.infn.it/ws-ipcei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Aspetti Amministrativi: Guida Operativa e </a:t>
            </a:r>
            <a:r>
              <a:rPr lang="it-IT" dirty="0" err="1"/>
              <a:t>Check</a:t>
            </a:r>
            <a:r>
              <a:rPr lang="it-IT" dirty="0"/>
              <a:t> List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09677"/>
          </a:xfrm>
        </p:spPr>
        <p:txBody>
          <a:bodyPr>
            <a:normAutofit lnSpcReduction="10000"/>
          </a:bodyPr>
          <a:lstStyle/>
          <a:p>
            <a:r>
              <a:rPr lang="it-IT" sz="3600" dirty="0"/>
              <a:t>F. Candiglioti</a:t>
            </a:r>
            <a:r>
              <a:rPr lang="it-IT" sz="3600" baseline="30000" dirty="0"/>
              <a:t>(*)</a:t>
            </a:r>
            <a:r>
              <a:rPr lang="it-IT" sz="3600" dirty="0"/>
              <a:t>, G. Russo </a:t>
            </a:r>
          </a:p>
          <a:p>
            <a:r>
              <a:rPr lang="it-IT" dirty="0"/>
              <a:t>Riunione n.1 - Comitato Scientifico </a:t>
            </a:r>
            <a:r>
              <a:rPr lang="it-IT" dirty="0" err="1"/>
              <a:t>IBiSCo</a:t>
            </a:r>
            <a:endParaRPr lang="it-IT" dirty="0"/>
          </a:p>
          <a:p>
            <a:r>
              <a:rPr lang="it-IT" dirty="0"/>
              <a:t>Napoli 23 Settembre 2019</a:t>
            </a:r>
          </a:p>
          <a:p>
            <a:pPr algn="l"/>
            <a:endParaRPr lang="it-IT" baseline="30000" dirty="0"/>
          </a:p>
          <a:p>
            <a:pPr algn="l"/>
            <a:r>
              <a:rPr lang="it-IT" baseline="30000" dirty="0"/>
              <a:t>(*)</a:t>
            </a:r>
            <a:r>
              <a:rPr lang="it-IT" dirty="0"/>
              <a:t> </a:t>
            </a:r>
            <a:r>
              <a:rPr lang="it-IT" i="1" dirty="0"/>
              <a:t>Responsabile Amministrativo </a:t>
            </a:r>
            <a:r>
              <a:rPr lang="it-IT" i="1" dirty="0" err="1"/>
              <a:t>IBiSCo</a:t>
            </a:r>
            <a:endParaRPr lang="it-IT" i="1" dirty="0"/>
          </a:p>
        </p:txBody>
      </p:sp>
      <p:pic>
        <p:nvPicPr>
          <p:cNvPr id="5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2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2.3. Monitoraggio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Il beneficiario ha l’obbligo di rendicontare bimestralmente su SIRI fornendo i dati di avanzamento procedurale, finanziario e fisico del progetto gestito, garantendone la correttezza, l’affidabilità e la congruenza.</a:t>
            </a:r>
          </a:p>
          <a:p>
            <a:r>
              <a:rPr lang="it-IT" dirty="0"/>
              <a:t>Il beneficiario è tenuto a fornire i dati di avanzamento fisico, finanziario e procedurale relativi al progetto di propria competenza ed a compilare i campi di SIRI relativi alle imprese fornitrici di beni e servizi.</a:t>
            </a:r>
          </a:p>
          <a:p>
            <a:r>
              <a:rPr lang="it-IT" dirty="0"/>
              <a:t>La corretta compilazione delle anagrafiche delle imprese fornitrici è fondamentale per l’alimentazione del sistema ARACHNE, sviluppato dalla Commissione Europea e gestito dall’IGRUE. ……………….</a:t>
            </a:r>
          </a:p>
          <a:p>
            <a:r>
              <a:rPr lang="it-IT" dirty="0"/>
              <a:t>Conseguentemente i beneficiari, in conformità alle disposizioni del regolamento (CE) n. 45/2001, hanno l’obbligo di </a:t>
            </a:r>
            <a:r>
              <a:rPr lang="it-IT" dirty="0">
                <a:solidFill>
                  <a:srgbClr val="0000FF"/>
                </a:solidFill>
              </a:rPr>
              <a:t>informare preventivamente i potenziali aggiudicatari che i loro dati saranno trattati a livello </a:t>
            </a:r>
            <a:r>
              <a:rPr lang="it-IT" dirty="0" err="1">
                <a:solidFill>
                  <a:srgbClr val="0000FF"/>
                </a:solidFill>
              </a:rPr>
              <a:t>eurounionale</a:t>
            </a:r>
            <a:r>
              <a:rPr lang="it-IT" dirty="0">
                <a:solidFill>
                  <a:srgbClr val="0000FF"/>
                </a:solidFill>
              </a:rPr>
              <a:t>, al fine di individuare gli indicatori di rischio frode, e resi pubblicamente disponibili</a:t>
            </a:r>
            <a:r>
              <a:rPr lang="it-IT" dirty="0"/>
              <a:t>. (va nel Disciplinare! Nell’)</a:t>
            </a:r>
            <a:endParaRPr lang="it-IT" i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89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2.4 Informazione e Pubblicità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/>
          </a:bodyPr>
          <a:lstStyle/>
          <a:p>
            <a:endParaRPr lang="it-IT" dirty="0"/>
          </a:p>
          <a:p>
            <a:pPr marL="514350" indent="-514350">
              <a:buAutoNum type="alphaLcParenR"/>
            </a:pPr>
            <a:r>
              <a:rPr lang="it-IT" i="1" dirty="0">
                <a:solidFill>
                  <a:srgbClr val="0000FF"/>
                </a:solidFill>
              </a:rPr>
              <a:t>Targhe</a:t>
            </a:r>
          </a:p>
          <a:p>
            <a:pPr marL="514350" indent="-514350">
              <a:lnSpc>
                <a:spcPct val="100000"/>
              </a:lnSpc>
              <a:buFont typeface="Arial"/>
              <a:buAutoNum type="alphaLcParenR"/>
            </a:pPr>
            <a:endParaRPr lang="it-IT" i="1" dirty="0">
              <a:solidFill>
                <a:srgbClr val="0000FF"/>
              </a:solidFill>
            </a:endParaRPr>
          </a:p>
          <a:p>
            <a:pPr marL="514350" indent="-514350">
              <a:lnSpc>
                <a:spcPct val="100000"/>
              </a:lnSpc>
              <a:buFont typeface="Arial"/>
              <a:buAutoNum type="alphaLcParenR"/>
            </a:pPr>
            <a:endParaRPr lang="it-IT" i="1" dirty="0">
              <a:solidFill>
                <a:srgbClr val="0000FF"/>
              </a:solidFill>
            </a:endParaRPr>
          </a:p>
          <a:p>
            <a:pPr marL="514350" indent="-514350">
              <a:lnSpc>
                <a:spcPct val="100000"/>
              </a:lnSpc>
              <a:buFont typeface="Arial"/>
              <a:buAutoNum type="alphaLcParenR"/>
            </a:pPr>
            <a:r>
              <a:rPr lang="it-IT" i="1" dirty="0">
                <a:solidFill>
                  <a:srgbClr val="0000FF"/>
                </a:solidFill>
              </a:rPr>
              <a:t>Sito Web</a:t>
            </a:r>
          </a:p>
          <a:p>
            <a:r>
              <a:rPr lang="it-IT" dirty="0"/>
              <a:t>se il beneficiario dispone di un proprio sito web, è tenuto a pubblicare sullo stesso una breve descrizione dell'operazione, proporzionata al livello del sostegno ricevuto, che comprenda:</a:t>
            </a:r>
          </a:p>
          <a:p>
            <a:pPr lvl="1"/>
            <a:r>
              <a:rPr lang="it-IT" dirty="0"/>
              <a:t>le finalità e i risultati dell'operazione; </a:t>
            </a:r>
          </a:p>
          <a:p>
            <a:pPr lvl="1"/>
            <a:r>
              <a:rPr lang="it-IT" dirty="0"/>
              <a:t>l'evidenziazione del sostegno finanziario ricevuto dall'Unione</a:t>
            </a:r>
            <a:r>
              <a:rPr lang="it-IT" i="1" dirty="0">
                <a:solidFill>
                  <a:srgbClr val="0000FF"/>
                </a:solidFill>
              </a:rPr>
              <a:t>	</a:t>
            </a:r>
          </a:p>
          <a:p>
            <a:pPr marL="0" indent="0">
              <a:buNone/>
            </a:pPr>
            <a:endParaRPr lang="it-IT" sz="22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11</a:t>
            </a:fld>
            <a:endParaRPr lang="it-IT"/>
          </a:p>
        </p:txBody>
      </p:sp>
      <p:pic>
        <p:nvPicPr>
          <p:cNvPr id="10" name="Immagine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77062" y="989704"/>
            <a:ext cx="3988474" cy="2804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8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2.4 (segue)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durante il periodo di realizzazione dell'operazione il beneficiario ha l'onere di esporre un cartellone temporaneo di dimensioni rilevanti (Allegato I, paragrafo 2, al Regolamento (UE) n. 1303/2013), in un luogo facilmente visibile dal pubblico.</a:t>
            </a:r>
            <a:endParaRPr lang="it-IT" i="1" dirty="0">
              <a:solidFill>
                <a:srgbClr val="0000FF"/>
              </a:solidFill>
            </a:endParaRPr>
          </a:p>
          <a:p>
            <a:r>
              <a:rPr lang="it-IT" dirty="0"/>
              <a:t>al link </a:t>
            </a:r>
            <a:r>
              <a:rPr lang="it-IT" i="1" dirty="0">
                <a:solidFill>
                  <a:srgbClr val="0000FF"/>
                </a:solidFill>
              </a:rPr>
              <a:t>http://www.ponricerca.gov.it/comunicazione </a:t>
            </a:r>
            <a:r>
              <a:rPr lang="it-IT" dirty="0"/>
              <a:t>sono consultabili: </a:t>
            </a:r>
          </a:p>
          <a:p>
            <a:pPr lvl="1"/>
            <a:r>
              <a:rPr lang="it-IT" dirty="0"/>
              <a:t>il Manuale per l’identità visiva che contiene tutte le specifiche grafiche per l’utilizzo dei loghi relativi al PON R&amp;I 2014-2020;</a:t>
            </a:r>
          </a:p>
          <a:p>
            <a:pPr lvl="1"/>
            <a:r>
              <a:rPr lang="it-IT" dirty="0"/>
              <a:t>le Linee Guida per le azioni di informazione e pubblicità a cura dei beneficiari dei finanziamenti pubblici.</a:t>
            </a:r>
            <a:endParaRPr lang="it-IT" sz="18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572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Gare sul MEPA (</a:t>
            </a:r>
            <a:r>
              <a:rPr lang="it-IT" sz="4000" b="1" dirty="0" err="1">
                <a:solidFill>
                  <a:srgbClr val="0000FF"/>
                </a:solidFill>
              </a:rPr>
              <a:t>RdO</a:t>
            </a:r>
            <a:r>
              <a:rPr lang="it-IT" sz="4000" b="1" dirty="0">
                <a:solidFill>
                  <a:srgbClr val="0000FF"/>
                </a:solidFill>
              </a:rPr>
              <a:t>): CHECK LIST N.1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 fontScale="85000" lnSpcReduction="20000"/>
          </a:bodyPr>
          <a:lstStyle/>
          <a:p>
            <a:endParaRPr lang="it-IT" dirty="0"/>
          </a:p>
          <a:p>
            <a:r>
              <a:rPr lang="it-IT" dirty="0"/>
              <a:t>Facsimile: ultima gara </a:t>
            </a:r>
            <a:r>
              <a:rPr lang="it-IT" dirty="0" err="1"/>
              <a:t>RdO</a:t>
            </a:r>
            <a:r>
              <a:rPr lang="it-IT" dirty="0"/>
              <a:t> per GPU Bari (è su Pandora, anche il word)</a:t>
            </a:r>
          </a:p>
          <a:p>
            <a:r>
              <a:rPr lang="it-IT" dirty="0"/>
              <a:t>Determina N. 12139 del 17/07/2019 </a:t>
            </a:r>
          </a:p>
          <a:p>
            <a:r>
              <a:rPr lang="it-IT" dirty="0"/>
              <a:t>Offerta Economica: 20 punti</a:t>
            </a:r>
          </a:p>
          <a:p>
            <a:r>
              <a:rPr lang="it-IT" dirty="0"/>
              <a:t>Offerta Tecnica: 80 punti</a:t>
            </a:r>
          </a:p>
          <a:p>
            <a:r>
              <a:rPr lang="it-IT" dirty="0"/>
              <a:t>Chiarire bene i criteri Quantitativi e Tabellari</a:t>
            </a:r>
          </a:p>
          <a:p>
            <a:r>
              <a:rPr lang="it-IT" dirty="0"/>
              <a:t>Criteri Discrezionali (qualcuno ci vuole)</a:t>
            </a:r>
          </a:p>
          <a:p>
            <a:r>
              <a:rPr lang="it-IT" dirty="0"/>
              <a:t>Contratto da caricare a sistema</a:t>
            </a:r>
          </a:p>
          <a:p>
            <a:r>
              <a:rPr lang="it-IT" dirty="0"/>
              <a:t>Pubblicizzazione sul proprio sito Internet obbligatoria (punto 6 della check list n.1)</a:t>
            </a:r>
            <a:r>
              <a:rPr lang="it-IT" i="1" dirty="0"/>
              <a:t> [forse va bene il sito con la delibera]</a:t>
            </a:r>
          </a:p>
          <a:p>
            <a:r>
              <a:rPr lang="it-IT" dirty="0"/>
              <a:t>Attenzione: la clausola di stand </a:t>
            </a:r>
            <a:r>
              <a:rPr lang="it-IT" dirty="0" err="1"/>
              <a:t>still</a:t>
            </a:r>
            <a:r>
              <a:rPr lang="it-IT" dirty="0"/>
              <a:t>, 35 gg dall'aggiudicazione definitiva alla stipula del contratto, è derogata per gli acquisti sul MEPA (</a:t>
            </a:r>
            <a:r>
              <a:rPr lang="it-IT" dirty="0" err="1"/>
              <a:t>RdO</a:t>
            </a:r>
            <a:r>
              <a:rPr lang="it-IT" dirty="0"/>
              <a:t> GPU Bari non ha seguito questa regola).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96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Gare a Procedura Aperta: CHECK LIST N.3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Check list di ben 58 pagine !</a:t>
            </a:r>
          </a:p>
          <a:p>
            <a:r>
              <a:rPr lang="it-IT" dirty="0"/>
              <a:t>Attenzione ai passi obbligatori</a:t>
            </a:r>
          </a:p>
          <a:p>
            <a:r>
              <a:rPr lang="it-IT" dirty="0"/>
              <a:t>Tipologia quasi obbligatoria se l’importo è sopra soglia</a:t>
            </a:r>
          </a:p>
          <a:p>
            <a:r>
              <a:rPr lang="it-IT" dirty="0"/>
              <a:t>La soglia di rilievo comunitario (per noi) è di € 221.000,00</a:t>
            </a:r>
          </a:p>
          <a:p>
            <a:pPr algn="ctr"/>
            <a:endParaRPr lang="it-IT" i="1" dirty="0">
              <a:solidFill>
                <a:srgbClr val="0000FF"/>
              </a:solidFill>
            </a:endParaRPr>
          </a:p>
          <a:p>
            <a:pPr algn="ctr"/>
            <a:r>
              <a:rPr lang="it-IT" i="1" dirty="0">
                <a:solidFill>
                  <a:srgbClr val="0000FF"/>
                </a:solidFill>
              </a:rPr>
              <a:t>Procedimento che richiede 16 mesi circa	</a:t>
            </a:r>
          </a:p>
          <a:p>
            <a:pPr marL="0" indent="0">
              <a:buNone/>
            </a:pPr>
            <a:endParaRPr lang="it-IT" sz="22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880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Gare a Procedura Aperta (Commissione)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è nominata con apposito atto dall’organo della stazione appaltante competente ad effettuare la scelta del soggetto affidatario del contratto, secondo regole di competenza e trasparenza preventivamente individuate da ciascuna stazione appaltante secondo quanto detta la disciplina transitoria prevista all’art. 216 co. 12 del D. Lgs. 50/2016</a:t>
            </a:r>
          </a:p>
          <a:p>
            <a:r>
              <a:rPr lang="it-IT" dirty="0"/>
              <a:t>è composta da un numero dispari di componenti, in numero massimo di cinque, esperti nello specifico settore cui si riferisce l’oggetto del contratto, individuati mediante pubblico sorteggio</a:t>
            </a:r>
            <a:endParaRPr lang="it-IT" i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711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Gare a Procedura Aperta (Commissione)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/>
          </a:bodyPr>
          <a:lstStyle/>
          <a:p>
            <a:endParaRPr lang="it-IT" dirty="0"/>
          </a:p>
          <a:p>
            <a:endParaRPr lang="it-IT" dirty="0"/>
          </a:p>
          <a:p>
            <a:r>
              <a:rPr lang="it-IT" dirty="0"/>
              <a:t>è composta da commissari che hanno i requisiti indicati dall’art. 77 e che non devono aver svolto né possono svolgere alcuna altra funzione o incarico tecnico o amministrativo relativamente al contratto del cui affidamento si tratta 	</a:t>
            </a:r>
          </a:p>
          <a:p>
            <a:r>
              <a:rPr lang="it-IT" dirty="0"/>
              <a:t>è composta da commissari selezionati tra i funzionari delle </a:t>
            </a:r>
            <a:r>
              <a:rPr lang="it-IT"/>
              <a:t>stazioni appaltanti</a:t>
            </a:r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814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Dove trovare i file delle gare in preparazione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5710753" cy="4753727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>
                <a:hlinkClick r:id="rId2"/>
              </a:rPr>
              <a:t>https://pandora.infn.it/ws-ipcei/</a:t>
            </a:r>
            <a:endParaRPr lang="it-IT" dirty="0"/>
          </a:p>
          <a:p>
            <a:endParaRPr lang="it-IT" dirty="0"/>
          </a:p>
          <a:p>
            <a:r>
              <a:rPr lang="it-IT" dirty="0"/>
              <a:t>Disciplinari, allegati </a:t>
            </a:r>
            <a:r>
              <a:rPr lang="it-IT" dirty="0" err="1"/>
              <a:t>etc</a:t>
            </a:r>
            <a:r>
              <a:rPr lang="it-IT" dirty="0"/>
              <a:t> secondo ANAC, per procedure aperte, quali </a:t>
            </a:r>
            <a:r>
              <a:rPr lang="it-IT" dirty="0" err="1"/>
              <a:t>template</a:t>
            </a:r>
            <a:endParaRPr lang="it-IT" dirty="0"/>
          </a:p>
          <a:p>
            <a:r>
              <a:rPr lang="it-IT" dirty="0"/>
              <a:t>Gara </a:t>
            </a:r>
            <a:r>
              <a:rPr lang="it-IT" dirty="0" err="1"/>
              <a:t>RdO</a:t>
            </a:r>
            <a:r>
              <a:rPr lang="it-IT" dirty="0"/>
              <a:t> Bari, quale </a:t>
            </a:r>
            <a:r>
              <a:rPr lang="it-IT" dirty="0" err="1"/>
              <a:t>template</a:t>
            </a:r>
            <a:endParaRPr lang="it-IT" dirty="0"/>
          </a:p>
          <a:p>
            <a:r>
              <a:rPr lang="it-IT" dirty="0"/>
              <a:t>Seguire questi </a:t>
            </a:r>
            <a:r>
              <a:rPr lang="it-IT" dirty="0" err="1"/>
              <a:t>template</a:t>
            </a:r>
            <a:r>
              <a:rPr lang="it-IT" dirty="0"/>
              <a:t>, collaudati</a:t>
            </a:r>
          </a:p>
          <a:p>
            <a:r>
              <a:rPr lang="it-IT" dirty="0"/>
              <a:t>Attenzione se la gara è in lotti</a:t>
            </a:r>
          </a:p>
          <a:p>
            <a:pPr marL="0" indent="0" algn="ctr">
              <a:buNone/>
            </a:pPr>
            <a:endParaRPr lang="it-IT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it-IT" sz="22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17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4611" y="1144225"/>
            <a:ext cx="3590925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75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Chi firma 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Il «soggetto proponente» è l’INFN e non le Sezioni</a:t>
            </a:r>
          </a:p>
          <a:p>
            <a:r>
              <a:rPr lang="it-IT" dirty="0"/>
              <a:t>La firma del Direttore di sezione non vale (per il rimborso) a meno che non vi sia una delibera di Giunta (una tantum) di delega ai Direttori di firmare ordini, contratti, pagamenti, check list </a:t>
            </a:r>
            <a:r>
              <a:rPr lang="it-IT" dirty="0" err="1"/>
              <a:t>etc</a:t>
            </a:r>
            <a:r>
              <a:rPr lang="it-IT" dirty="0"/>
              <a:t> relativi ai PON (meglio farla subito)</a:t>
            </a:r>
          </a:p>
          <a:p>
            <a:r>
              <a:rPr lang="it-IT" dirty="0"/>
              <a:t>In alternativa, in ogni delibera a contrarre (come fatto per </a:t>
            </a:r>
            <a:r>
              <a:rPr lang="it-IT" dirty="0" err="1"/>
              <a:t>RdO</a:t>
            </a:r>
            <a:r>
              <a:rPr lang="it-IT" dirty="0"/>
              <a:t> GPU Bari)</a:t>
            </a:r>
          </a:p>
          <a:p>
            <a:r>
              <a:rPr lang="it-IT" dirty="0"/>
              <a:t>Il Responsabile Amministrativo è unico per l’INFN, e deve apporre un timbro di verifica sui pagamenti INFN (a valle) [non sono previsti ruoli per gli amministrativi delle sezioni]</a:t>
            </a:r>
          </a:p>
          <a:p>
            <a:r>
              <a:rPr lang="it-IT" dirty="0"/>
              <a:t>Per i co-proponenti, questo lo fa il Referente Amministrativo</a:t>
            </a:r>
          </a:p>
          <a:p>
            <a:r>
              <a:rPr lang="it-IT" dirty="0"/>
              <a:t>La check list (di ogni acquisto) va firmata dal RUP</a:t>
            </a:r>
          </a:p>
          <a:p>
            <a:pPr algn="ctr"/>
            <a:endParaRPr lang="it-IT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it-IT" sz="22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863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 smtClean="0">
                <a:solidFill>
                  <a:srgbClr val="0000FF"/>
                </a:solidFill>
              </a:rPr>
              <a:t>DGUE elettronico</a:t>
            </a:r>
            <a:endParaRPr lang="it-IT" sz="4000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989705"/>
            <a:ext cx="9582194" cy="5006650"/>
          </a:xfrm>
        </p:spPr>
        <p:txBody>
          <a:bodyPr>
            <a:normAutofit fontScale="25000" lnSpcReduction="20000"/>
          </a:bodyPr>
          <a:lstStyle/>
          <a:p>
            <a:endParaRPr lang="it-IT" sz="3700" dirty="0"/>
          </a:p>
          <a:p>
            <a:r>
              <a:rPr lang="it-IT" sz="8000" dirty="0"/>
              <a:t>Il DGUE elettronico consiste in un modello </a:t>
            </a:r>
            <a:r>
              <a:rPr lang="it-IT" sz="8000" dirty="0" err="1"/>
              <a:t>autodichiarativo</a:t>
            </a:r>
            <a:r>
              <a:rPr lang="it-IT" sz="8000" dirty="0"/>
              <a:t>, sviluppato sulla base di uno standard europeo, con cui l’operatore economico autocertifica il possesso dei requisiti per la partecipazione a gare d’appalto.  L’adozione del DGUE elettronico mira a ridurre gli oneri documentali ed economici a carico dei soggetti partecipanti alle procedure di gara, e a semplificare le procedure di verifica da parte delle stazioni appaltanti.  </a:t>
            </a:r>
            <a:r>
              <a:rPr lang="it-IT" sz="8000" dirty="0" smtClean="0"/>
              <a:t>Dal 18/04/2018 il DGUE (o ESPD secondo la nomenclatura della UE) deve essere reso solo in formato elettronico (Art. 85 co.1 del Codice)</a:t>
            </a:r>
            <a:endParaRPr lang="it-IT" sz="8000" dirty="0"/>
          </a:p>
          <a:p>
            <a:r>
              <a:rPr lang="it-IT" sz="8000" dirty="0" smtClean="0"/>
              <a:t>Il formato elettronico è stato inteso da molti come PDF sottoscritto con firma digitale e da caricare a sistema; questo non è più vero</a:t>
            </a:r>
            <a:endParaRPr lang="it-IT" sz="8000" dirty="0"/>
          </a:p>
          <a:p>
            <a:r>
              <a:rPr lang="it-IT" sz="8000" dirty="0" smtClean="0"/>
              <a:t>Il formato elettronico previsto dalla normativa è un formato .xml e si compone di due parti:</a:t>
            </a:r>
          </a:p>
          <a:p>
            <a:pPr lvl="1"/>
            <a:r>
              <a:rPr lang="it-IT" sz="8000" dirty="0" err="1" smtClean="0">
                <a:solidFill>
                  <a:srgbClr val="0000FF"/>
                </a:solidFill>
              </a:rPr>
              <a:t>request</a:t>
            </a:r>
            <a:r>
              <a:rPr lang="it-IT" sz="8000" dirty="0" smtClean="0"/>
              <a:t> (a cura dell’</a:t>
            </a:r>
            <a:r>
              <a:rPr lang="it-IT" sz="8000" dirty="0" err="1" smtClean="0"/>
              <a:t>Amministraizone</a:t>
            </a:r>
            <a:r>
              <a:rPr lang="it-IT" sz="8000" dirty="0" smtClean="0"/>
              <a:t>)</a:t>
            </a:r>
          </a:p>
          <a:p>
            <a:pPr lvl="1"/>
            <a:r>
              <a:rPr lang="it-IT" sz="8000" dirty="0" err="1">
                <a:solidFill>
                  <a:srgbClr val="0000FF"/>
                </a:solidFill>
              </a:rPr>
              <a:t>r</a:t>
            </a:r>
            <a:r>
              <a:rPr lang="it-IT" sz="8000" dirty="0" err="1" smtClean="0">
                <a:solidFill>
                  <a:srgbClr val="0000FF"/>
                </a:solidFill>
              </a:rPr>
              <a:t>esponse</a:t>
            </a:r>
            <a:r>
              <a:rPr lang="it-IT" sz="8000" dirty="0" smtClean="0"/>
              <a:t> (a cura del concorrente, che prima deve importare il </a:t>
            </a:r>
            <a:r>
              <a:rPr lang="it-IT" sz="8000" dirty="0" err="1" smtClean="0">
                <a:solidFill>
                  <a:srgbClr val="0000FF"/>
                </a:solidFill>
              </a:rPr>
              <a:t>request</a:t>
            </a:r>
            <a:r>
              <a:rPr lang="it-IT" sz="8000" dirty="0" smtClean="0"/>
              <a:t>)</a:t>
            </a:r>
            <a:endParaRPr lang="it-IT" sz="8000" dirty="0"/>
          </a:p>
          <a:p>
            <a:r>
              <a:rPr lang="it-IT" sz="8000" dirty="0" smtClean="0"/>
              <a:t>CONSIP sta predisponendo il software sul proprio sito acquistinretepa.it</a:t>
            </a:r>
          </a:p>
          <a:p>
            <a:r>
              <a:rPr lang="it-IT" sz="8000" dirty="0" smtClean="0"/>
              <a:t>Il software è un formulario on-line, da riempire on-line per poi scaricare il file </a:t>
            </a:r>
            <a:r>
              <a:rPr lang="it-IT" sz="8000" dirty="0" err="1" smtClean="0">
                <a:solidFill>
                  <a:srgbClr val="0000FF"/>
                </a:solidFill>
              </a:rPr>
              <a:t>request</a:t>
            </a:r>
            <a:endParaRPr lang="it-IT" sz="80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it-IT" sz="8000" dirty="0" smtClean="0">
              <a:solidFill>
                <a:srgbClr val="0000FF"/>
              </a:solidFill>
            </a:endParaRPr>
          </a:p>
          <a:p>
            <a:pPr algn="ctr"/>
            <a:r>
              <a:rPr lang="it-IT" sz="8000" i="1" dirty="0" smtClean="0">
                <a:solidFill>
                  <a:srgbClr val="0000FF"/>
                </a:solidFill>
              </a:rPr>
              <a:t>Operatività prevista per gennaio 2020</a:t>
            </a:r>
            <a:r>
              <a:rPr lang="it-IT" sz="8000" i="1" dirty="0">
                <a:solidFill>
                  <a:srgbClr val="0000FF"/>
                </a:solidFill>
              </a:rPr>
              <a:t>	</a:t>
            </a:r>
          </a:p>
          <a:p>
            <a:pPr marL="0" indent="0">
              <a:buNone/>
            </a:pPr>
            <a:endParaRPr lang="it-IT" sz="22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46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00FF"/>
                </a:solidFill>
              </a:rPr>
              <a:t>Situazione generale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/>
          </a:bodyPr>
          <a:lstStyle/>
          <a:p>
            <a:r>
              <a:rPr lang="it-IT" sz="3200" dirty="0"/>
              <a:t>Finita la fase «organizzativa»</a:t>
            </a:r>
          </a:p>
          <a:p>
            <a:r>
              <a:rPr lang="it-IT" sz="3200" dirty="0"/>
              <a:t>Iniziata la fase «esecutiva» (cioè gli acquisti)</a:t>
            </a:r>
          </a:p>
          <a:p>
            <a:r>
              <a:rPr lang="it-IT" sz="3200" dirty="0"/>
              <a:t>Regole fissate da:</a:t>
            </a:r>
          </a:p>
          <a:p>
            <a:pPr lvl="1"/>
            <a:r>
              <a:rPr lang="it-IT" sz="2800" dirty="0"/>
              <a:t>Disciplinare di concessione del finanziamento, versione 28.02.2018</a:t>
            </a:r>
          </a:p>
          <a:p>
            <a:pPr lvl="1"/>
            <a:r>
              <a:rPr lang="it-IT" sz="2800" dirty="0"/>
              <a:t>Guida Operativa per i beneficiari, versione 28.08.2019</a:t>
            </a:r>
          </a:p>
          <a:p>
            <a:pPr lvl="1"/>
            <a:r>
              <a:rPr lang="it-IT" sz="2800" dirty="0"/>
              <a:t>Manuale del beneficiario, versione 20.06.2019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307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00FF"/>
                </a:solidFill>
              </a:rPr>
              <a:t>Anticipazione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 fontScale="92500" lnSpcReduction="20000"/>
          </a:bodyPr>
          <a:lstStyle/>
          <a:p>
            <a:r>
              <a:rPr lang="it-IT" sz="3200" dirty="0"/>
              <a:t>Ricevuta autorizzazione alla richiesta di anticipo il 24.09.2019</a:t>
            </a:r>
          </a:p>
          <a:p>
            <a:r>
              <a:rPr lang="it-IT" sz="3200" dirty="0"/>
              <a:t>Fatta richiesta anticipo del 10% (= € 1.870.175,00)</a:t>
            </a:r>
          </a:p>
          <a:p>
            <a:r>
              <a:rPr lang="it-IT" sz="3200" dirty="0"/>
              <a:t>INFN deve ribaltare l’anticipo pro-quota ai partner secondo la tabella che segue, entro 5 gg dall’accredito</a:t>
            </a:r>
          </a:p>
          <a:p>
            <a:pPr lvl="1"/>
            <a:r>
              <a:rPr lang="it-IT" sz="2800" dirty="0"/>
              <a:t>INFN 		€ 1.194.790,00 	</a:t>
            </a:r>
          </a:p>
          <a:p>
            <a:pPr lvl="1"/>
            <a:r>
              <a:rPr lang="it-IT" sz="2800" dirty="0"/>
              <a:t>UNIBA 		€ 217.047,00</a:t>
            </a:r>
          </a:p>
          <a:p>
            <a:pPr lvl="1"/>
            <a:r>
              <a:rPr lang="it-IT" sz="2800" dirty="0"/>
              <a:t>UNINA 		€ 230.267,00 	</a:t>
            </a:r>
          </a:p>
          <a:p>
            <a:pPr lvl="1"/>
            <a:r>
              <a:rPr lang="it-IT" sz="2800" dirty="0"/>
              <a:t>CNR 		€ 162.821,00 </a:t>
            </a:r>
          </a:p>
          <a:p>
            <a:pPr lvl="1"/>
            <a:r>
              <a:rPr lang="it-IT" sz="2800" dirty="0"/>
              <a:t>INAF 		€ 50.220,00  	</a:t>
            </a:r>
          </a:p>
          <a:p>
            <a:pPr lvl="1"/>
            <a:r>
              <a:rPr lang="it-IT" sz="2800" dirty="0"/>
              <a:t>INGV 		€ 15.030,00 	</a:t>
            </a:r>
          </a:p>
          <a:p>
            <a:r>
              <a:rPr lang="it-IT" sz="3200" dirty="0"/>
              <a:t>Servono gli IBAN del c/c di tesoreria</a:t>
            </a:r>
          </a:p>
          <a:p>
            <a:r>
              <a:rPr lang="it-IT" sz="3200" dirty="0"/>
              <a:t>L’anticipo va speso entro 8 mesi almeno all’80%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797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00FF"/>
                </a:solidFill>
              </a:rPr>
              <a:t>Rendiconti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/>
          </a:bodyPr>
          <a:lstStyle/>
          <a:p>
            <a:r>
              <a:rPr lang="it-IT" sz="3200" dirty="0"/>
              <a:t>I rendiconti sono bimestrali</a:t>
            </a:r>
          </a:p>
          <a:p>
            <a:r>
              <a:rPr lang="it-IT" sz="3200" dirty="0"/>
              <a:t>Si fanno on-line su SIRIO (che non è ancora pronto)</a:t>
            </a:r>
          </a:p>
          <a:p>
            <a:r>
              <a:rPr lang="it-IT" sz="3200" dirty="0"/>
              <a:t>Prima rendicontazione (cartacea) € 0,00 fatta il 02/09/2019</a:t>
            </a:r>
          </a:p>
          <a:p>
            <a:r>
              <a:rPr lang="it-IT" sz="3200" dirty="0"/>
              <a:t>Nella rendicontazione fatta, anche rimodulazione tempi degli OR</a:t>
            </a:r>
          </a:p>
          <a:p>
            <a:r>
              <a:rPr lang="it-IT" sz="3200" dirty="0"/>
              <a:t>Prossime rendicontazioni:</a:t>
            </a:r>
          </a:p>
          <a:p>
            <a:pPr lvl="1"/>
            <a:r>
              <a:rPr lang="it-IT" sz="2800" dirty="0"/>
              <a:t>Metà ottobre 2019</a:t>
            </a:r>
          </a:p>
          <a:p>
            <a:pPr lvl="1"/>
            <a:r>
              <a:rPr lang="it-IT" sz="2800" dirty="0"/>
              <a:t>Metà dicembre 2019</a:t>
            </a:r>
          </a:p>
          <a:p>
            <a:pPr lvl="1"/>
            <a:r>
              <a:rPr lang="it-IT" sz="2800" dirty="0"/>
              <a:t>Metà febbraio 2020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70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Somme disponibili (da spendere)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proponente 	INFN 		€ 11.947.900,00 	63,90% 	</a:t>
            </a:r>
          </a:p>
          <a:p>
            <a:r>
              <a:rPr lang="it-IT" dirty="0"/>
              <a:t>co-proponente 	UNIBA 	€ 2.170.470,00 	11,60% 	</a:t>
            </a:r>
          </a:p>
          <a:p>
            <a:r>
              <a:rPr lang="it-IT" dirty="0"/>
              <a:t>co-proponente 	UNINA 	€ 2.302.670,00 	12,30% 	</a:t>
            </a:r>
          </a:p>
          <a:p>
            <a:r>
              <a:rPr lang="it-IT" dirty="0"/>
              <a:t>co-proponente 	CNR 		€ 1.628.210,00 	8,70% 	</a:t>
            </a:r>
          </a:p>
          <a:p>
            <a:r>
              <a:rPr lang="it-IT" dirty="0"/>
              <a:t>co-proponente 	INAF 		€ 502.200,00 	2,70% 	</a:t>
            </a:r>
          </a:p>
          <a:p>
            <a:r>
              <a:rPr lang="it-IT" dirty="0"/>
              <a:t>co-proponente 	INGV 		€ 150.300,00 	0,80% </a:t>
            </a:r>
            <a:r>
              <a:rPr lang="it-IT" i="1" dirty="0">
                <a:solidFill>
                  <a:srgbClr val="0000FF"/>
                </a:solidFill>
              </a:rPr>
              <a:t>	</a:t>
            </a:r>
          </a:p>
          <a:p>
            <a:pPr marL="0" indent="0">
              <a:buNone/>
            </a:pPr>
            <a:endParaRPr lang="it-IT" sz="22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769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Informazioni da mettere in tutte le gare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b="1" dirty="0"/>
              <a:t>PON R&amp;I 2014-2020 - Avviso 424/2018 Azione II.1</a:t>
            </a:r>
          </a:p>
          <a:p>
            <a:r>
              <a:rPr lang="it-IT" b="1" dirty="0"/>
              <a:t>Progetto </a:t>
            </a:r>
            <a:r>
              <a:rPr lang="it-IT" b="1" dirty="0" err="1"/>
              <a:t>I.Bi.S.Co</a:t>
            </a:r>
            <a:r>
              <a:rPr lang="it-IT" b="1" dirty="0"/>
              <a:t>.</a:t>
            </a:r>
            <a:endParaRPr lang="it-IT" dirty="0"/>
          </a:p>
          <a:p>
            <a:r>
              <a:rPr lang="it-IT" b="1" dirty="0" err="1"/>
              <a:t>Infrastructure</a:t>
            </a:r>
            <a:r>
              <a:rPr lang="it-IT" b="1" dirty="0"/>
              <a:t> </a:t>
            </a:r>
            <a:r>
              <a:rPr lang="it-IT" b="1" dirty="0" err="1"/>
              <a:t>fot</a:t>
            </a:r>
            <a:r>
              <a:rPr lang="it-IT" b="1" dirty="0"/>
              <a:t> </a:t>
            </a:r>
            <a:r>
              <a:rPr lang="it-IT" b="1" dirty="0" err="1"/>
              <a:t>BIg</a:t>
            </a:r>
            <a:r>
              <a:rPr lang="it-IT" b="1" dirty="0"/>
              <a:t> data and </a:t>
            </a:r>
            <a:r>
              <a:rPr lang="it-IT" b="1" dirty="0" err="1"/>
              <a:t>Scientific</a:t>
            </a:r>
            <a:r>
              <a:rPr lang="it-IT" b="1" dirty="0"/>
              <a:t> </a:t>
            </a:r>
            <a:r>
              <a:rPr lang="it-IT" b="1" dirty="0" err="1"/>
              <a:t>COmputing</a:t>
            </a:r>
            <a:endParaRPr lang="it-IT" dirty="0"/>
          </a:p>
          <a:p>
            <a:r>
              <a:rPr lang="it-IT" b="1" cap="small" dirty="0"/>
              <a:t>codice: PIR01_00011</a:t>
            </a:r>
            <a:endParaRPr lang="it-IT" dirty="0"/>
          </a:p>
          <a:p>
            <a:r>
              <a:rPr lang="it-IT" b="1" cap="small" dirty="0"/>
              <a:t>Infrastruttura: IPCEI-HPC-BDA</a:t>
            </a:r>
            <a:endParaRPr lang="it-IT" dirty="0"/>
          </a:p>
          <a:p>
            <a:r>
              <a:rPr lang="it-IT" b="1" dirty="0"/>
              <a:t>CUP: </a:t>
            </a:r>
            <a:r>
              <a:rPr lang="it-IT" b="1" i="1" dirty="0"/>
              <a:t>I66C18000100006 </a:t>
            </a:r>
          </a:p>
          <a:p>
            <a:r>
              <a:rPr lang="it-IT" b="1" i="1" dirty="0"/>
              <a:t>logo</a:t>
            </a:r>
          </a:p>
          <a:p>
            <a:endParaRPr lang="it-IT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it-IT" sz="22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6</a:t>
            </a:fld>
            <a:endParaRPr lang="it-IT"/>
          </a:p>
        </p:txBody>
      </p:sp>
      <p:pic>
        <p:nvPicPr>
          <p:cNvPr id="10" name="Immagin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296" y="4791807"/>
            <a:ext cx="7772399" cy="9759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402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Cosa impone la Guida Operativa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2.1 </a:t>
            </a:r>
            <a:r>
              <a:rPr lang="it-IT" i="1" dirty="0"/>
              <a:t>Firma dell’Atto d’obbligo (già fatto)</a:t>
            </a:r>
          </a:p>
          <a:p>
            <a:r>
              <a:rPr lang="it-IT" dirty="0"/>
              <a:t>2.2 </a:t>
            </a:r>
            <a:r>
              <a:rPr lang="it-IT" i="1" dirty="0"/>
              <a:t>Attuazione dell’operazione</a:t>
            </a:r>
          </a:p>
          <a:p>
            <a:r>
              <a:rPr lang="it-IT" dirty="0"/>
              <a:t>2.3 </a:t>
            </a:r>
            <a:r>
              <a:rPr lang="it-IT" i="1" dirty="0"/>
              <a:t>Monitoraggio</a:t>
            </a:r>
          </a:p>
          <a:p>
            <a:r>
              <a:rPr lang="it-IT" dirty="0"/>
              <a:t>2.4 </a:t>
            </a:r>
            <a:r>
              <a:rPr lang="it-IT" i="1" dirty="0"/>
              <a:t>Informazione e Pubblicità</a:t>
            </a:r>
            <a:endParaRPr lang="it-IT" dirty="0"/>
          </a:p>
          <a:p>
            <a:r>
              <a:rPr lang="it-IT" dirty="0"/>
              <a:t>2.5 </a:t>
            </a:r>
            <a:r>
              <a:rPr lang="it-IT" i="1" dirty="0"/>
              <a:t>Archiviazione e conservazione dei documenti</a:t>
            </a:r>
            <a:endParaRPr lang="it-IT" dirty="0"/>
          </a:p>
          <a:p>
            <a:pPr algn="ctr"/>
            <a:endParaRPr lang="it-IT" i="1" dirty="0">
              <a:solidFill>
                <a:srgbClr val="0000FF"/>
              </a:solidFill>
            </a:endParaRPr>
          </a:p>
          <a:p>
            <a:pPr algn="ctr"/>
            <a:r>
              <a:rPr lang="it-IT" i="1" dirty="0">
                <a:solidFill>
                  <a:srgbClr val="0000FF"/>
                </a:solidFill>
              </a:rPr>
              <a:t>Valgono (innanzitutto) queste regole e non altre interne agli Enti, che sono comunque da rispettare	</a:t>
            </a:r>
          </a:p>
          <a:p>
            <a:pPr marL="0" indent="0">
              <a:buNone/>
            </a:pPr>
            <a:endParaRPr lang="it-IT" sz="22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905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2.2 Attuazione dell’operazione </a:t>
            </a:r>
            <a:r>
              <a:rPr lang="it-IT" sz="2800" b="1" dirty="0">
                <a:solidFill>
                  <a:srgbClr val="0000FF"/>
                </a:solidFill>
              </a:rPr>
              <a:t>(acquisizione beni)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i="1" dirty="0"/>
              <a:t>CIG (da richiedere a cura del RUP)</a:t>
            </a:r>
          </a:p>
          <a:p>
            <a:r>
              <a:rPr lang="it-IT" i="1" dirty="0"/>
              <a:t>CUP (I66C18000100006) fissato per tutti gli enti ed unico</a:t>
            </a:r>
          </a:p>
          <a:p>
            <a:r>
              <a:rPr lang="it-IT" b="1" i="1" dirty="0" err="1"/>
              <a:t>Check</a:t>
            </a:r>
            <a:r>
              <a:rPr lang="it-IT" b="1" i="1" dirty="0"/>
              <a:t> list da seguire con attenzione</a:t>
            </a:r>
          </a:p>
          <a:p>
            <a:r>
              <a:rPr lang="it-IT" i="1" dirty="0"/>
              <a:t>Modifiche e variazioni di progetto (slide a parte)</a:t>
            </a:r>
          </a:p>
          <a:p>
            <a:pPr marL="0" indent="0">
              <a:buNone/>
            </a:pPr>
            <a:endParaRPr lang="it-IT" i="1" dirty="0"/>
          </a:p>
          <a:p>
            <a:pPr algn="ctr"/>
            <a:r>
              <a:rPr lang="it-IT" i="1" dirty="0">
                <a:solidFill>
                  <a:srgbClr val="0000FF"/>
                </a:solidFill>
              </a:rPr>
              <a:t>Nelle check list vi sono passi cui l’INFN non è abituato, ma ora per il PON vanno fatti e nei tempi richiesti</a:t>
            </a:r>
          </a:p>
          <a:p>
            <a:pPr marL="0" indent="0">
              <a:buNone/>
            </a:pPr>
            <a:endParaRPr lang="it-IT" sz="22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938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rgbClr val="0000FF"/>
                </a:solidFill>
              </a:rPr>
              <a:t>2.2 Attuazione dell’operazione </a:t>
            </a:r>
            <a:r>
              <a:rPr lang="it-IT" sz="2800" b="1" dirty="0">
                <a:solidFill>
                  <a:srgbClr val="0000FF"/>
                </a:solidFill>
              </a:rPr>
              <a:t>(flusso informativo)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342" y="1242627"/>
            <a:ext cx="9582194" cy="4753727"/>
          </a:xfrm>
        </p:spPr>
        <p:txBody>
          <a:bodyPr>
            <a:normAutofit/>
          </a:bodyPr>
          <a:lstStyle/>
          <a:p>
            <a:endParaRPr lang="it-IT" dirty="0"/>
          </a:p>
          <a:p>
            <a:pPr marL="0" indent="0" algn="ctr">
              <a:buNone/>
            </a:pPr>
            <a:endParaRPr lang="it-IT" i="1" dirty="0">
              <a:solidFill>
                <a:srgbClr val="0000FF"/>
              </a:solidFill>
            </a:endParaRPr>
          </a:p>
          <a:p>
            <a:pPr algn="ctr"/>
            <a:r>
              <a:rPr lang="it-IT" i="1" dirty="0" err="1">
                <a:solidFill>
                  <a:srgbClr val="0000FF"/>
                </a:solidFill>
              </a:rPr>
              <a:t>xxxxxxxxxxxxxxxxxxxxxxxx</a:t>
            </a:r>
            <a:r>
              <a:rPr lang="it-IT" i="1" dirty="0">
                <a:solidFill>
                  <a:srgbClr val="0000FF"/>
                </a:solidFill>
              </a:rPr>
              <a:t>	</a:t>
            </a:r>
          </a:p>
          <a:p>
            <a:pPr marL="0" indent="0">
              <a:buNone/>
            </a:pPr>
            <a:endParaRPr lang="it-IT" sz="22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F. Candiglioti, G. Russo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9</a:t>
            </a:fld>
            <a:endParaRPr lang="it-IT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597" y="989705"/>
            <a:ext cx="10952352" cy="536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10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1367</Words>
  <Application>Microsoft Office PowerPoint</Application>
  <PresentationFormat>Widescreen</PresentationFormat>
  <Paragraphs>204</Paragraphs>
  <Slides>19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Tema di Office</vt:lpstr>
      <vt:lpstr>Aspetti Amministrativi: Guida Operativa e Check List</vt:lpstr>
      <vt:lpstr>Situazione generale</vt:lpstr>
      <vt:lpstr>Anticipazione</vt:lpstr>
      <vt:lpstr>Rendiconti</vt:lpstr>
      <vt:lpstr>Somme disponibili (da spendere)</vt:lpstr>
      <vt:lpstr>Informazioni da mettere in tutte le gare</vt:lpstr>
      <vt:lpstr>Cosa impone la Guida Operativa</vt:lpstr>
      <vt:lpstr>2.2 Attuazione dell’operazione (acquisizione beni)</vt:lpstr>
      <vt:lpstr>2.2 Attuazione dell’operazione (flusso informativo)</vt:lpstr>
      <vt:lpstr>2.3. Monitoraggio</vt:lpstr>
      <vt:lpstr>2.4 Informazione e Pubblicità</vt:lpstr>
      <vt:lpstr>2.4 (segue)</vt:lpstr>
      <vt:lpstr>Gare sul MEPA (RdO): CHECK LIST N.1</vt:lpstr>
      <vt:lpstr>Gare a Procedura Aperta: CHECK LIST N.3</vt:lpstr>
      <vt:lpstr>Gare a Procedura Aperta (Commissione)</vt:lpstr>
      <vt:lpstr>Gare a Procedura Aperta (Commissione)</vt:lpstr>
      <vt:lpstr>Dove trovare i file delle gare in preparazione</vt:lpstr>
      <vt:lpstr>Chi firma ?</vt:lpstr>
      <vt:lpstr>DGUE elettronico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2019-09-20T12:52:27Z</dcterms:created>
  <dcterms:modified xsi:type="dcterms:W3CDTF">2019-09-22T21:15:41Z</dcterms:modified>
</cp:coreProperties>
</file>