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05" r:id="rId3"/>
    <p:sldId id="312" r:id="rId4"/>
    <p:sldId id="310" r:id="rId5"/>
    <p:sldId id="311" r:id="rId6"/>
    <p:sldId id="266" r:id="rId7"/>
    <p:sldId id="267" r:id="rId8"/>
    <p:sldId id="268" r:id="rId9"/>
    <p:sldId id="313" r:id="rId10"/>
    <p:sldId id="277" r:id="rId11"/>
    <p:sldId id="279" r:id="rId12"/>
    <p:sldId id="299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288" r:id="rId24"/>
    <p:sldId id="287" r:id="rId25"/>
    <p:sldId id="289" r:id="rId26"/>
    <p:sldId id="309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40"/>
    <p:restoredTop sz="94872"/>
  </p:normalViewPr>
  <p:slideViewPr>
    <p:cSldViewPr snapToGrid="0" snapToObjects="1">
      <p:cViewPr varScale="1">
        <p:scale>
          <a:sx n="104" d="100"/>
          <a:sy n="104" d="100"/>
        </p:scale>
        <p:origin x="3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9FFD4-A7E0-8B49-B1AF-B8B2EB978813}" type="datetimeFigureOut">
              <a:rPr lang="it-IT" smtClean="0"/>
              <a:t>20/09/19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BA4D6-1DEF-5447-8901-10FD96744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59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276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413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580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033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289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847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850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118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440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303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59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189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3617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3557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415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760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844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262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93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79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0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47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084444" cy="365125"/>
          </a:xfrm>
        </p:spPr>
        <p:txBody>
          <a:bodyPr/>
          <a:lstStyle/>
          <a:p>
            <a:r>
              <a:rPr lang="it-IT"/>
              <a:t>Comitato Scientifico IBiSCo - Napoli  23/09/19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6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92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51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87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91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38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7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0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Comitato Scientifico IBiSCo - Napoli  23/09/19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G. Carlino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7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65984" y="1149062"/>
            <a:ext cx="10314257" cy="2883153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I.Bi.S.Co</a:t>
            </a:r>
            <a:r>
              <a:rPr lang="it-IT" dirty="0"/>
              <a:t>. </a:t>
            </a:r>
            <a:br>
              <a:rPr lang="it-IT" dirty="0"/>
            </a:br>
            <a:br>
              <a:rPr lang="it-IT" dirty="0"/>
            </a:br>
            <a:r>
              <a:rPr lang="it-IT" sz="4400" dirty="0"/>
              <a:t>Comunicazioni e Organizzazione Gare</a:t>
            </a:r>
            <a:br>
              <a:rPr lang="it-IT" dirty="0"/>
            </a:br>
            <a:endParaRPr lang="it-IT" sz="4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05947" y="4869290"/>
            <a:ext cx="9634330" cy="623973"/>
          </a:xfrm>
        </p:spPr>
        <p:txBody>
          <a:bodyPr>
            <a:noAutofit/>
          </a:bodyPr>
          <a:lstStyle/>
          <a:p>
            <a:r>
              <a:rPr lang="it-IT" sz="2000" dirty="0"/>
              <a:t>Riunione Comitato Scientifico</a:t>
            </a:r>
          </a:p>
          <a:p>
            <a:r>
              <a:rPr lang="it-IT" sz="2000" dirty="0"/>
              <a:t>G. Carlino – INFN Napoli      </a:t>
            </a:r>
          </a:p>
          <a:p>
            <a:r>
              <a:rPr lang="it-IT" sz="2000" dirty="0"/>
              <a:t>23/09/2019</a:t>
            </a:r>
          </a:p>
        </p:txBody>
      </p:sp>
      <p:pic>
        <p:nvPicPr>
          <p:cNvPr id="5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E8E4B3-0D19-224E-BFCC-1EC94C48723D}"/>
              </a:ext>
            </a:extLst>
          </p:cNvPr>
          <p:cNvSpPr txBox="1"/>
          <p:nvPr/>
        </p:nvSpPr>
        <p:spPr>
          <a:xfrm>
            <a:off x="12049432" y="13421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4220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Cronoprogramma aggiornato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041DB9-A2F9-724C-AFB6-447F96B6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D61B3EF-F485-4C43-BCF4-19D01F46F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974" y="1122839"/>
            <a:ext cx="9687340" cy="569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3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Organizzazione Gare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11</a:t>
            </a:fld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A7DAA4C-396B-5740-8C39-9076FEB7886C}"/>
              </a:ext>
            </a:extLst>
          </p:cNvPr>
          <p:cNvSpPr txBox="1"/>
          <p:nvPr/>
        </p:nvSpPr>
        <p:spPr>
          <a:xfrm>
            <a:off x="1307757" y="1280232"/>
            <a:ext cx="957648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</a:rPr>
              <a:t>Definizione tipologia e tempistica Gare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Analizzare e Approvare le Gare in preparazione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Definire le prossime Gare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Valutare le criticità presenti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/>
              <a:t>soprattutto di carattere amministrativo (vedi prossima presentazione)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400" dirty="0"/>
              <a:t>Pubblicazione gare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400" dirty="0"/>
              <a:t>Istruire i RUP sull’uso del nuovo portale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400" dirty="0"/>
              <a:t>Autorizzazione AGID per gare &gt; 2.000.000 €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400" dirty="0"/>
              <a:t>…….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/>
              <a:t>Massimizzare acquisti iniziali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400" dirty="0"/>
              <a:t>Necessità di spendere l’ 8% dell’anticipo in 8 mesi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3BDEE8B-69D3-2142-BDE8-A6018F2BB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717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12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Gare in corso INFN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8561B98-92BF-FA49-9E3D-63133D53E377}"/>
              </a:ext>
            </a:extLst>
          </p:cNvPr>
          <p:cNvSpPr/>
          <p:nvPr/>
        </p:nvSpPr>
        <p:spPr>
          <a:xfrm>
            <a:off x="1473798" y="1546108"/>
            <a:ext cx="9091229" cy="45858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				</a:t>
            </a:r>
            <a:r>
              <a:rPr lang="it-IT" sz="2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RdO_BA_1  </a:t>
            </a: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acquisto GPU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BA-06-CAL-INFN/1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Prima tranche di BA-06-CAL-INFN somma </a:t>
            </a:r>
            <a:r>
              <a:rPr lang="it-IT" sz="2400" dirty="0" err="1">
                <a:latin typeface="Calibri" charset="0"/>
                <a:ea typeface="Calibri" charset="0"/>
                <a:cs typeface="Calibri" charset="0"/>
              </a:rPr>
              <a:t>assertita</a:t>
            </a: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 449 k</a:t>
            </a:r>
            <a:r>
              <a:rPr lang="it-IT" sz="2400" dirty="0"/>
              <a:t>€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Base gara: 220 k</a:t>
            </a:r>
            <a:r>
              <a:rPr lang="it-IT" sz="2400" dirty="0"/>
              <a:t>€</a:t>
            </a:r>
            <a:r>
              <a:rPr lang="it-IT" sz="2400" b="1" dirty="0"/>
              <a:t> </a:t>
            </a: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 + (268,4 k</a:t>
            </a:r>
            <a:r>
              <a:rPr lang="it-IT" sz="2400" dirty="0"/>
              <a:t>€</a:t>
            </a: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it-IT" sz="2400" dirty="0">
              <a:latin typeface="Calibri" charset="0"/>
              <a:ea typeface="Calibri" charset="0"/>
              <a:cs typeface="Calibri" charset="0"/>
            </a:endParaRPr>
          </a:p>
          <a:p>
            <a:pPr lvl="1" algn="just"/>
            <a:endParaRPr lang="it-IT" sz="2400" dirty="0"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RUP: Roberto </a:t>
            </a:r>
            <a:r>
              <a:rPr lang="it-IT" sz="2400" dirty="0" err="1">
                <a:latin typeface="Calibri" charset="0"/>
                <a:ea typeface="Calibri" charset="0"/>
                <a:cs typeface="Calibri" charset="0"/>
              </a:rPr>
              <a:t>Gervasoni</a:t>
            </a: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 err="1">
                <a:latin typeface="Calibri" charset="0"/>
                <a:ea typeface="Calibri" charset="0"/>
                <a:cs typeface="Calibri" charset="0"/>
              </a:rPr>
              <a:t>RdO</a:t>
            </a: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 MEPA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Stato attuale: Nomina Commissione Valutazione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Stima fatturazione: Marzo 2020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72DF7AE-6486-034C-BEE5-0D1C6956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</p:spTree>
    <p:extLst>
      <p:ext uri="{BB962C8B-B14F-4D97-AF65-F5344CB8AC3E}">
        <p14:creationId xmlns:p14="http://schemas.microsoft.com/office/powerpoint/2010/main" val="3610195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13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Gare in corso UNINA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8561B98-92BF-FA49-9E3D-63133D53E377}"/>
              </a:ext>
            </a:extLst>
          </p:cNvPr>
          <p:cNvSpPr/>
          <p:nvPr/>
        </p:nvSpPr>
        <p:spPr>
          <a:xfrm>
            <a:off x="1473798" y="1589306"/>
            <a:ext cx="9091229" cy="45858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				</a:t>
            </a:r>
            <a:r>
              <a:rPr lang="it-IT" sz="2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Gara_UNINA_1  </a:t>
            </a: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acquisto e installazione impianti data centre UNINA e INFN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NA_13_IMP_UNINA, NA_19_NET_IMP, NA_22_IMP_UNINA, NA_23_IMP_UNINA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Base Gara: 726.077 </a:t>
            </a:r>
            <a:r>
              <a:rPr lang="it-IT" sz="2400" dirty="0"/>
              <a:t>€ (885,8 k€)</a:t>
            </a:r>
            <a:endParaRPr lang="it-IT" sz="2400" dirty="0">
              <a:latin typeface="Calibri" charset="0"/>
              <a:ea typeface="Calibri" charset="0"/>
              <a:cs typeface="Calibri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Somma assentita: 680.771 </a:t>
            </a:r>
            <a:r>
              <a:rPr lang="it-IT" sz="2400" dirty="0"/>
              <a:t>€ (830,5 k€)</a:t>
            </a:r>
            <a:endParaRPr lang="it-IT" sz="2400" dirty="0">
              <a:latin typeface="Calibri" charset="0"/>
              <a:ea typeface="Calibri" charset="0"/>
              <a:cs typeface="Calibri" charset="0"/>
            </a:endParaRPr>
          </a:p>
          <a:p>
            <a:pPr lvl="1" algn="just"/>
            <a:endParaRPr lang="it-IT" sz="2400" dirty="0"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RUP: Amerigo Izzo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Procedura Aperta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Stato attuale: Valutazione Amministrazione Centrale UNINA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Stima fatturazione: Febbraio 2021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72DF7AE-6486-034C-BEE5-0D1C6956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</p:spTree>
    <p:extLst>
      <p:ext uri="{BB962C8B-B14F-4D97-AF65-F5344CB8AC3E}">
        <p14:creationId xmlns:p14="http://schemas.microsoft.com/office/powerpoint/2010/main" val="471721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14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Gare in preparazione INFN – da approvare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8561B98-92BF-FA49-9E3D-63133D53E377}"/>
              </a:ext>
            </a:extLst>
          </p:cNvPr>
          <p:cNvSpPr/>
          <p:nvPr/>
        </p:nvSpPr>
        <p:spPr>
          <a:xfrm>
            <a:off x="1473798" y="1473825"/>
            <a:ext cx="9091229" cy="50167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				</a:t>
            </a:r>
            <a:r>
              <a:rPr lang="it-IT" sz="28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Gara_INFN_NET</a:t>
            </a:r>
            <a:r>
              <a:rPr lang="it-IT" sz="2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acquisto rete INFN BA, CT, LNF, NA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LAN e WAN (</a:t>
            </a:r>
            <a:r>
              <a:rPr lang="it-IT" sz="2400" dirty="0" err="1">
                <a:latin typeface="Calibri" charset="0"/>
                <a:ea typeface="Calibri" charset="0"/>
                <a:cs typeface="Calibri" charset="0"/>
              </a:rPr>
              <a:t>Garr</a:t>
            </a: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400" dirty="0">
                <a:latin typeface="Calibri" charset="0"/>
                <a:ea typeface="Calibri" charset="0"/>
                <a:cs typeface="Calibri" charset="0"/>
              </a:rPr>
              <a:t>BA-9-NET, BA-10-NET, BA-14-NET, BA-29-NET, CT—03-NET, CT-05-NET, CT-06-NET, CT-11-NET, LNF-02-NET, NA-04-NET, NA-06-NET, NA-08-NET, NA-09-NET, NA-34-NET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Base Gara: 1.607 k</a:t>
            </a:r>
            <a:r>
              <a:rPr lang="it-IT" sz="2400" dirty="0"/>
              <a:t>€ (1.961 k€)</a:t>
            </a:r>
            <a:endParaRPr lang="it-IT" sz="2400" dirty="0"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Somma assentita: uguale</a:t>
            </a:r>
          </a:p>
          <a:p>
            <a:pPr lvl="1" algn="just"/>
            <a:endParaRPr lang="it-IT" sz="2400" dirty="0"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RUP: ??  - </a:t>
            </a:r>
            <a:r>
              <a:rPr lang="it-IT" sz="2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da decidere oggi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Procedura aperta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Stato attuale: Preparazione documenti </a:t>
            </a:r>
            <a:r>
              <a:rPr lang="it-IT" sz="2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sz="24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main</a:t>
            </a:r>
            <a:r>
              <a:rPr lang="it-IT" sz="2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editor Silvio Pardi)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Stima inizio (invio AC): Ottobre 2019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Stima fatturazione: Febbraio 2021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72DF7AE-6486-034C-BEE5-0D1C6956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</p:spTree>
    <p:extLst>
      <p:ext uri="{BB962C8B-B14F-4D97-AF65-F5344CB8AC3E}">
        <p14:creationId xmlns:p14="http://schemas.microsoft.com/office/powerpoint/2010/main" val="3984727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15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Gare in preparazione INFN – da approvare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8561B98-92BF-FA49-9E3D-63133D53E377}"/>
              </a:ext>
            </a:extLst>
          </p:cNvPr>
          <p:cNvSpPr/>
          <p:nvPr/>
        </p:nvSpPr>
        <p:spPr>
          <a:xfrm>
            <a:off x="1473798" y="1442652"/>
            <a:ext cx="9091229" cy="45858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				</a:t>
            </a:r>
            <a:r>
              <a:rPr lang="it-IT" sz="2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Gara_CT_1  </a:t>
            </a: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Acquisto e installazione impianti data centre CT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cs typeface="Calibri" charset="0"/>
              </a:rPr>
              <a:t>CT-04-IMP-INFN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Base Gara: 705,2 k</a:t>
            </a:r>
            <a:r>
              <a:rPr lang="it-IT" sz="2400" dirty="0"/>
              <a:t>€ (860.4 k€)</a:t>
            </a:r>
            <a:endParaRPr lang="it-IT" sz="2400" dirty="0"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Somma assentita: uguale</a:t>
            </a:r>
          </a:p>
          <a:p>
            <a:pPr lvl="1" algn="just"/>
            <a:endParaRPr lang="it-IT" sz="2400" dirty="0"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RUP: Orazio Conti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Procedura Aperta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Stato attuale: Finalizzazione documenti</a:t>
            </a:r>
            <a:endParaRPr lang="it-IT" sz="24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Stima inizio (invio AC): Ottobre 2019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Stima fatturazione: Maggio 2021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72DF7AE-6486-034C-BEE5-0D1C6956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</p:spTree>
    <p:extLst>
      <p:ext uri="{BB962C8B-B14F-4D97-AF65-F5344CB8AC3E}">
        <p14:creationId xmlns:p14="http://schemas.microsoft.com/office/powerpoint/2010/main" val="92385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16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Gare da definire INFN – da approvare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8561B98-92BF-FA49-9E3D-63133D53E377}"/>
              </a:ext>
            </a:extLst>
          </p:cNvPr>
          <p:cNvSpPr/>
          <p:nvPr/>
        </p:nvSpPr>
        <p:spPr>
          <a:xfrm>
            <a:off x="1431324" y="1176776"/>
            <a:ext cx="9329351" cy="49552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				</a:t>
            </a:r>
            <a:r>
              <a:rPr lang="it-IT" sz="2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RdO_NA_1  </a:t>
            </a: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Acquisto CPU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cs typeface="Calibri" charset="0"/>
              </a:rPr>
              <a:t>NA-02-CAL-INFN/1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Prima tranche di NA-03-CAL-INFN somma assentita 910,8 k</a:t>
            </a:r>
            <a:r>
              <a:rPr lang="it-IT" sz="2400" dirty="0"/>
              <a:t>€</a:t>
            </a:r>
            <a:endParaRPr lang="it-IT" sz="2400" dirty="0">
              <a:latin typeface="Calibri" charset="0"/>
              <a:cs typeface="Calibri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Base Gara: 36,8 k</a:t>
            </a:r>
            <a:r>
              <a:rPr lang="it-IT" sz="2400" dirty="0"/>
              <a:t>€ (44,9 k€)</a:t>
            </a:r>
            <a:endParaRPr lang="it-IT" sz="2400" dirty="0">
              <a:latin typeface="Calibri" charset="0"/>
              <a:ea typeface="Calibri" charset="0"/>
              <a:cs typeface="Calibri" charset="0"/>
            </a:endParaRPr>
          </a:p>
          <a:p>
            <a:pPr lvl="1" algn="just"/>
            <a:endParaRPr lang="it-IT" sz="2400" dirty="0"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RUP: da definire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Convenzione CONSIP (Lotto 7 in esaurimento)</a:t>
            </a:r>
            <a:endParaRPr lang="it-IT" sz="24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Stima inizio: Ottobre 2019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Stima fatturazione: Febbraio 2021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it-IT" sz="2400" dirty="0"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Altri sedi disponibili per lo stesso tipo di acquisto ? </a:t>
            </a:r>
            <a:r>
              <a:rPr lang="it-IT" sz="2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Da definire oggi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72DF7AE-6486-034C-BEE5-0D1C6956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</p:spTree>
    <p:extLst>
      <p:ext uri="{BB962C8B-B14F-4D97-AF65-F5344CB8AC3E}">
        <p14:creationId xmlns:p14="http://schemas.microsoft.com/office/powerpoint/2010/main" val="3744729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17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Gare da definire INFN – da approvare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8561B98-92BF-FA49-9E3D-63133D53E377}"/>
              </a:ext>
            </a:extLst>
          </p:cNvPr>
          <p:cNvSpPr/>
          <p:nvPr/>
        </p:nvSpPr>
        <p:spPr>
          <a:xfrm>
            <a:off x="1431324" y="1176776"/>
            <a:ext cx="9329351" cy="49552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				</a:t>
            </a:r>
            <a:r>
              <a:rPr lang="it-IT" sz="2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RdO_BA_2  </a:t>
            </a: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Acquisto Storage CEPH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cs typeface="Calibri" charset="0"/>
              </a:rPr>
              <a:t>BA-07-STO-INFN/1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Prima tranche di 6 unità di BA-7&amp;-STO-INFN, 19 unità e somma </a:t>
            </a:r>
            <a:r>
              <a:rPr lang="it-IT" sz="2400" dirty="0" err="1">
                <a:latin typeface="Calibri" charset="0"/>
                <a:ea typeface="Calibri" charset="0"/>
                <a:cs typeface="Calibri" charset="0"/>
              </a:rPr>
              <a:t>assertita</a:t>
            </a: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 126 k</a:t>
            </a:r>
            <a:r>
              <a:rPr lang="it-IT" sz="2400" dirty="0"/>
              <a:t>€</a:t>
            </a:r>
            <a:endParaRPr lang="it-IT" sz="2400" dirty="0">
              <a:latin typeface="Calibri" charset="0"/>
              <a:cs typeface="Calibri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Base Gara: ~ 40 k</a:t>
            </a:r>
            <a:r>
              <a:rPr lang="it-IT" sz="2400" dirty="0"/>
              <a:t>€ (~48 k€)</a:t>
            </a:r>
            <a:endParaRPr lang="it-IT" sz="2400" dirty="0">
              <a:latin typeface="Calibri" charset="0"/>
              <a:ea typeface="Calibri" charset="0"/>
              <a:cs typeface="Calibri" charset="0"/>
            </a:endParaRPr>
          </a:p>
          <a:p>
            <a:pPr lvl="1" algn="just"/>
            <a:endParaRPr lang="it-IT" sz="2400" dirty="0"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RUP: da definire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 err="1">
                <a:latin typeface="Calibri" charset="0"/>
                <a:ea typeface="Calibri" charset="0"/>
                <a:cs typeface="Calibri" charset="0"/>
              </a:rPr>
              <a:t>RdO</a:t>
            </a: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 MEPA</a:t>
            </a:r>
            <a:endParaRPr lang="it-IT" sz="24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Stima inizio: Ottobre 2019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Stima fatturazione: Febbraio 2021</a:t>
            </a:r>
          </a:p>
          <a:p>
            <a:pPr lvl="1" algn="just"/>
            <a:endParaRPr 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72DF7AE-6486-034C-BEE5-0D1C6956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</p:spTree>
    <p:extLst>
      <p:ext uri="{BB962C8B-B14F-4D97-AF65-F5344CB8AC3E}">
        <p14:creationId xmlns:p14="http://schemas.microsoft.com/office/powerpoint/2010/main" val="3910441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18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Gare da definire INFN – da definire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8561B98-92BF-FA49-9E3D-63133D53E377}"/>
              </a:ext>
            </a:extLst>
          </p:cNvPr>
          <p:cNvSpPr/>
          <p:nvPr/>
        </p:nvSpPr>
        <p:spPr>
          <a:xfrm>
            <a:off x="1431324" y="1176776"/>
            <a:ext cx="9329351" cy="38472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				</a:t>
            </a:r>
            <a:r>
              <a:rPr lang="it-IT" sz="2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RdO_CT_1  </a:t>
            </a: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Acquisto Sistema di virtualizzazione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cs typeface="Calibri" charset="0"/>
              </a:rPr>
              <a:t>CT-12-CAL-INFN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Somma assentita: 189 k</a:t>
            </a:r>
            <a:r>
              <a:rPr lang="it-IT" sz="2400" dirty="0"/>
              <a:t>€ (230 k€)</a:t>
            </a:r>
            <a:endParaRPr lang="it-IT" sz="2400" dirty="0">
              <a:latin typeface="Calibri" charset="0"/>
              <a:ea typeface="Calibri" charset="0"/>
              <a:cs typeface="Calibri" charset="0"/>
            </a:endParaRPr>
          </a:p>
          <a:p>
            <a:pPr lvl="1" algn="just"/>
            <a:endParaRPr lang="it-IT" sz="2400" dirty="0"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 err="1">
                <a:latin typeface="Calibri" charset="0"/>
                <a:ea typeface="Calibri" charset="0"/>
                <a:cs typeface="Calibri" charset="0"/>
              </a:rPr>
              <a:t>RdO</a:t>
            </a: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 MEPA</a:t>
            </a:r>
            <a:endParaRPr lang="it-IT" sz="24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Stima inizio: Dicembre 2019 </a:t>
            </a:r>
            <a:r>
              <a:rPr lang="it-IT" sz="2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???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Stima fatturazione: Marzo 2021</a:t>
            </a:r>
          </a:p>
          <a:p>
            <a:pPr lvl="1" algn="just"/>
            <a:endParaRPr 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72DF7AE-6486-034C-BEE5-0D1C6956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</p:spTree>
    <p:extLst>
      <p:ext uri="{BB962C8B-B14F-4D97-AF65-F5344CB8AC3E}">
        <p14:creationId xmlns:p14="http://schemas.microsoft.com/office/powerpoint/2010/main" val="2421790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19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Gare da definire INFN – da definire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8561B98-92BF-FA49-9E3D-63133D53E377}"/>
              </a:ext>
            </a:extLst>
          </p:cNvPr>
          <p:cNvSpPr/>
          <p:nvPr/>
        </p:nvSpPr>
        <p:spPr>
          <a:xfrm>
            <a:off x="1431324" y="1176776"/>
            <a:ext cx="9329351" cy="38472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RdO_BA_2 e RdO_BA_3  </a:t>
            </a: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Acquisto Impianti INFN: Rack e PDU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cs typeface="Calibri" charset="0"/>
              </a:rPr>
              <a:t>BA-03-IMP-INFN e BA-04-IMP-INFN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Somma assentita: 29 k</a:t>
            </a:r>
            <a:r>
              <a:rPr lang="it-IT" sz="2400" dirty="0"/>
              <a:t>€ (35 k€) e 18 </a:t>
            </a: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k</a:t>
            </a:r>
            <a:r>
              <a:rPr lang="it-IT" sz="2400" dirty="0"/>
              <a:t>€ (22 k€) </a:t>
            </a:r>
            <a:endParaRPr lang="it-IT" sz="2400" dirty="0">
              <a:latin typeface="Calibri" charset="0"/>
              <a:ea typeface="Calibri" charset="0"/>
              <a:cs typeface="Calibri" charset="0"/>
            </a:endParaRPr>
          </a:p>
          <a:p>
            <a:pPr lvl="1" algn="just"/>
            <a:endParaRPr lang="it-IT" sz="2400" dirty="0"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 err="1">
                <a:latin typeface="Calibri" charset="0"/>
                <a:ea typeface="Calibri" charset="0"/>
                <a:cs typeface="Calibri" charset="0"/>
              </a:rPr>
              <a:t>RdO</a:t>
            </a: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 MEPA</a:t>
            </a:r>
            <a:endParaRPr lang="it-IT" sz="24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Stima inizio: Novembre 2019 </a:t>
            </a:r>
            <a:r>
              <a:rPr lang="it-IT" sz="2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???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Stima fatturazione: Maggio 2020</a:t>
            </a:r>
          </a:p>
          <a:p>
            <a:pPr lvl="1" algn="just"/>
            <a:endParaRPr 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72DF7AE-6486-034C-BEE5-0D1C6956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</p:spTree>
    <p:extLst>
      <p:ext uri="{BB962C8B-B14F-4D97-AF65-F5344CB8AC3E}">
        <p14:creationId xmlns:p14="http://schemas.microsoft.com/office/powerpoint/2010/main" val="2625194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2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Date rilevanti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B42AEB8-57CF-174A-9611-F3E3BB8F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83AFECF-BD2A-CE41-8FC5-9E31FA3850D1}"/>
              </a:ext>
            </a:extLst>
          </p:cNvPr>
          <p:cNvSpPr/>
          <p:nvPr/>
        </p:nvSpPr>
        <p:spPr>
          <a:xfrm>
            <a:off x="1873466" y="1299887"/>
            <a:ext cx="4330267" cy="47089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it-IT" dirty="0">
              <a:latin typeface="Calibri" charset="0"/>
              <a:ea typeface="Calibri" charset="0"/>
              <a:cs typeface="Times New Roman" charset="0"/>
            </a:endParaRPr>
          </a:p>
          <a:p>
            <a:pPr lvl="0"/>
            <a:r>
              <a:rPr lang="it-IT" sz="2400" b="1" i="1" dirty="0"/>
              <a:t>14 Giugno 2018</a:t>
            </a:r>
          </a:p>
          <a:p>
            <a:pPr marL="742950" lvl="1" indent="-285750">
              <a:buFont typeface="Arial" charset="0"/>
              <a:buChar char="•"/>
            </a:pPr>
            <a:r>
              <a:rPr lang="it-IT" sz="2400" i="1" dirty="0"/>
              <a:t>Presentazione dei Progetti</a:t>
            </a:r>
          </a:p>
          <a:p>
            <a:pPr lvl="1"/>
            <a:endParaRPr lang="it-IT" sz="2400" b="1" i="1" dirty="0"/>
          </a:p>
          <a:p>
            <a:r>
              <a:rPr lang="it-IT" sz="2400" b="1" i="1" dirty="0"/>
              <a:t>14 Marzo 2019</a:t>
            </a:r>
          </a:p>
          <a:p>
            <a:pPr marL="742950" lvl="1" indent="-285750">
              <a:buFont typeface="Arial" charset="0"/>
              <a:buChar char="•"/>
            </a:pPr>
            <a:r>
              <a:rPr lang="it-IT" sz="2400" i="1" dirty="0"/>
              <a:t>Approvazione dei Progetti</a:t>
            </a:r>
          </a:p>
          <a:p>
            <a:pPr lvl="1"/>
            <a:endParaRPr lang="it-IT" sz="2400" dirty="0"/>
          </a:p>
          <a:p>
            <a:pPr lvl="0"/>
            <a:r>
              <a:rPr lang="it-IT" sz="2400" b="1" i="1" dirty="0"/>
              <a:t>14 Giugno 2019</a:t>
            </a:r>
          </a:p>
          <a:p>
            <a:pPr marL="742950" lvl="1" indent="-285750">
              <a:buFont typeface="Arial" charset="0"/>
              <a:buChar char="•"/>
            </a:pPr>
            <a:r>
              <a:rPr lang="it-IT" sz="2400" i="1" dirty="0"/>
              <a:t>Firma dell’Atto d’Obbligo</a:t>
            </a:r>
          </a:p>
          <a:p>
            <a:pPr marL="742950" lvl="1" indent="-285750">
              <a:buFont typeface="Arial" charset="0"/>
              <a:buChar char="•"/>
            </a:pPr>
            <a:endParaRPr lang="it-IT" sz="2400" i="1" dirty="0"/>
          </a:p>
          <a:p>
            <a:r>
              <a:rPr lang="it-IT" sz="2400" b="1" i="1" dirty="0"/>
              <a:t>14 Febbraio 2022</a:t>
            </a:r>
          </a:p>
          <a:p>
            <a:pPr marL="742950" lvl="1" indent="-285750">
              <a:buFont typeface="Arial" charset="0"/>
              <a:buChar char="•"/>
            </a:pPr>
            <a:r>
              <a:rPr lang="it-IT" sz="2400" i="1" dirty="0"/>
              <a:t>Conclusione del Progetti  </a:t>
            </a:r>
            <a:endParaRPr lang="it-IT" i="1" dirty="0"/>
          </a:p>
          <a:p>
            <a:pPr algn="just">
              <a:spcAft>
                <a:spcPts val="0"/>
              </a:spcAft>
            </a:pPr>
            <a:endParaRPr lang="it-IT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FCFE75-3B9C-0E4F-BC7D-80F15FB315E3}"/>
              </a:ext>
            </a:extLst>
          </p:cNvPr>
          <p:cNvSpPr txBox="1"/>
          <p:nvPr/>
        </p:nvSpPr>
        <p:spPr>
          <a:xfrm>
            <a:off x="7416310" y="1643269"/>
            <a:ext cx="2880630" cy="372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Rendicontazioni </a:t>
            </a:r>
          </a:p>
          <a:p>
            <a:endParaRPr lang="it-IT" sz="2400" dirty="0"/>
          </a:p>
          <a:p>
            <a:r>
              <a:rPr lang="it-IT" sz="2400" dirty="0"/>
              <a:t>Scadenze bimestrali: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>
                <a:solidFill>
                  <a:schemeClr val="bg1">
                    <a:lumMod val="85000"/>
                  </a:schemeClr>
                </a:solidFill>
              </a:rPr>
              <a:t>30 Agosto 2019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/>
              <a:t>30 Ottobre 2019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/>
              <a:t>30 Dicembre 2019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/>
              <a:t>28 Febbraio 2020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/>
              <a:t>30 Aprile 2020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/>
              <a:t>30 Giugno 2020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/>
              <a:t>30 Agosto 2020 </a:t>
            </a:r>
          </a:p>
          <a:p>
            <a:r>
              <a:rPr lang="it-IT" sz="2400" dirty="0"/>
              <a:t>………</a:t>
            </a:r>
          </a:p>
        </p:txBody>
      </p:sp>
    </p:spTree>
    <p:extLst>
      <p:ext uri="{BB962C8B-B14F-4D97-AF65-F5344CB8AC3E}">
        <p14:creationId xmlns:p14="http://schemas.microsoft.com/office/powerpoint/2010/main" val="3783582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20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Gare da definire INFN – da definire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8561B98-92BF-FA49-9E3D-63133D53E377}"/>
              </a:ext>
            </a:extLst>
          </p:cNvPr>
          <p:cNvSpPr/>
          <p:nvPr/>
        </p:nvSpPr>
        <p:spPr>
          <a:xfrm>
            <a:off x="1431324" y="1176776"/>
            <a:ext cx="9329351" cy="38472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RdO_BA_2 e RdO_BA_3  </a:t>
            </a: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Acquisto Impianti INFN: Rack e PDU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cs typeface="Calibri" charset="0"/>
              </a:rPr>
              <a:t>BA-03-IMP-INFN e BA-04-IMP-INFN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Somma assentite: 29 k</a:t>
            </a:r>
            <a:r>
              <a:rPr lang="it-IT" sz="2400" dirty="0"/>
              <a:t>€ (35 k€) e 18 </a:t>
            </a: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k</a:t>
            </a:r>
            <a:r>
              <a:rPr lang="it-IT" sz="2400" dirty="0"/>
              <a:t>€ (22 k€) </a:t>
            </a:r>
            <a:endParaRPr lang="it-IT" sz="2400" dirty="0">
              <a:latin typeface="Calibri" charset="0"/>
              <a:ea typeface="Calibri" charset="0"/>
              <a:cs typeface="Calibri" charset="0"/>
            </a:endParaRPr>
          </a:p>
          <a:p>
            <a:pPr lvl="1" algn="just"/>
            <a:endParaRPr lang="it-IT" sz="2400" dirty="0"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 err="1">
                <a:latin typeface="Calibri" charset="0"/>
                <a:ea typeface="Calibri" charset="0"/>
                <a:cs typeface="Calibri" charset="0"/>
              </a:rPr>
              <a:t>RdO</a:t>
            </a: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 MEPA</a:t>
            </a:r>
            <a:endParaRPr lang="it-IT" sz="24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Stima inizio: Novembre 2019 </a:t>
            </a:r>
            <a:r>
              <a:rPr lang="it-IT" sz="2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???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Stima fatturazione: Maggio 2020</a:t>
            </a:r>
          </a:p>
          <a:p>
            <a:pPr lvl="1" algn="just"/>
            <a:endParaRPr 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72DF7AE-6486-034C-BEE5-0D1C6956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</p:spTree>
    <p:extLst>
      <p:ext uri="{BB962C8B-B14F-4D97-AF65-F5344CB8AC3E}">
        <p14:creationId xmlns:p14="http://schemas.microsoft.com/office/powerpoint/2010/main" val="2106323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21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Gare da definire INFN – da definire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8561B98-92BF-FA49-9E3D-63133D53E377}"/>
              </a:ext>
            </a:extLst>
          </p:cNvPr>
          <p:cNvSpPr/>
          <p:nvPr/>
        </p:nvSpPr>
        <p:spPr>
          <a:xfrm>
            <a:off x="1431324" y="1176776"/>
            <a:ext cx="9329351" cy="49552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8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Gara_INFN_STO</a:t>
            </a:r>
            <a:r>
              <a:rPr lang="it-IT" sz="2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e </a:t>
            </a:r>
            <a:r>
              <a:rPr lang="it-IT" sz="28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Gara_INFN_CAL</a:t>
            </a:r>
            <a:r>
              <a:rPr lang="it-IT" sz="2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Necessità di organizzare presto l’inizio di queste gare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Somma assentite: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STO: 2.856 k</a:t>
            </a:r>
            <a:r>
              <a:rPr lang="it-IT" sz="2400" dirty="0"/>
              <a:t>€ (3.485 k€)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400" dirty="0"/>
              <a:t>CAL: 3.872 </a:t>
            </a: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k</a:t>
            </a:r>
            <a:r>
              <a:rPr lang="it-IT" sz="2400" dirty="0"/>
              <a:t>€ (4.725 k€) </a:t>
            </a:r>
            <a:endParaRPr lang="it-IT" sz="2400" dirty="0">
              <a:latin typeface="Calibri" charset="0"/>
              <a:ea typeface="Calibri" charset="0"/>
              <a:cs typeface="Calibri" charset="0"/>
            </a:endParaRPr>
          </a:p>
          <a:p>
            <a:pPr lvl="1" algn="just"/>
            <a:endParaRPr lang="it-IT" sz="2400" dirty="0"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Procedure aperte, lunghe e ricche di incognite per la tempistica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Proposta inizio: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STO: Dicembre 2019 </a:t>
            </a:r>
            <a:r>
              <a:rPr lang="it-IT" sz="2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???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CAL: Febbraio 2020 </a:t>
            </a:r>
            <a:r>
              <a:rPr lang="it-IT" sz="2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???</a:t>
            </a:r>
            <a:endParaRPr lang="it-IT" sz="2400" dirty="0"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Da definire i gruppi editoriali</a:t>
            </a:r>
          </a:p>
          <a:p>
            <a:pPr lvl="1" algn="just"/>
            <a:endParaRPr 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72DF7AE-6486-034C-BEE5-0D1C6956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</p:spTree>
    <p:extLst>
      <p:ext uri="{BB962C8B-B14F-4D97-AF65-F5344CB8AC3E}">
        <p14:creationId xmlns:p14="http://schemas.microsoft.com/office/powerpoint/2010/main" val="2494596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22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Gare da definire altri enti – da definire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8561B98-92BF-FA49-9E3D-63133D53E377}"/>
              </a:ext>
            </a:extLst>
          </p:cNvPr>
          <p:cNvSpPr/>
          <p:nvPr/>
        </p:nvSpPr>
        <p:spPr>
          <a:xfrm>
            <a:off x="1362332" y="1498052"/>
            <a:ext cx="9467335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Gara Impianti UNIBA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Gara UPS UNINA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it-IT" sz="2400" dirty="0"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Gara Cablaggi CNR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it-IT" sz="2400" dirty="0"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Gare IT UNIBA, UNINA, INAF, INGV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Legate alla stesura dei capitolati INFN per uniformare gli acquisti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it-IT" sz="2400" dirty="0"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Da Definire Inizio della preparazione capitolati</a:t>
            </a:r>
            <a:endParaRPr lang="it-IT" sz="24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72DF7AE-6486-034C-BEE5-0D1C6956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</p:spTree>
    <p:extLst>
      <p:ext uri="{BB962C8B-B14F-4D97-AF65-F5344CB8AC3E}">
        <p14:creationId xmlns:p14="http://schemas.microsoft.com/office/powerpoint/2010/main" val="3437147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23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Gare INFN	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2B38F97-493D-E94B-918F-C83015415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A2B4B83-DBCC-434E-BEC8-0479A6019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30350"/>
            <a:ext cx="105156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89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24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Flussi Finanziari INFN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5ACE729-7CDE-2A43-A9F3-5265828B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FCC8511-F9F3-454A-A861-EF4516A89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87199"/>
            <a:ext cx="5935320" cy="496487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897CF251-D308-FC44-89E5-8CA04AC8A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10" y="952405"/>
            <a:ext cx="5779990" cy="577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33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25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Flussi Finanziari INFN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AE5D7C8-DF61-0849-8455-9855DBA4C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09F4D55-40AE-4546-A8FD-53A6A7892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637" y="1457739"/>
            <a:ext cx="6100163" cy="461422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070355E3-98F2-0B45-B8B9-3713464B4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049" y="863742"/>
            <a:ext cx="3660890" cy="590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30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26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Agenda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B42AEB8-57CF-174A-9611-F3E3BB8F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</p:spTree>
    <p:extLst>
      <p:ext uri="{BB962C8B-B14F-4D97-AF65-F5344CB8AC3E}">
        <p14:creationId xmlns:p14="http://schemas.microsoft.com/office/powerpoint/2010/main" val="3255856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3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Il Comitato Scientifico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B42AEB8-57CF-174A-9611-F3E3BB8F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83AFECF-BD2A-CE41-8FC5-9E31FA3850D1}"/>
              </a:ext>
            </a:extLst>
          </p:cNvPr>
          <p:cNvSpPr/>
          <p:nvPr/>
        </p:nvSpPr>
        <p:spPr>
          <a:xfrm>
            <a:off x="1550385" y="1280232"/>
            <a:ext cx="9091229" cy="42473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Composizione</a:t>
            </a:r>
            <a:r>
              <a:rPr lang="it-IT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  <a:endParaRPr lang="it-IT" dirty="0">
              <a:latin typeface="Calibri" charset="0"/>
              <a:ea typeface="Calibri" charset="0"/>
              <a:cs typeface="Times New Roman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it-IT" b="1" i="1" dirty="0"/>
              <a:t>il Coordinatore Scientifico, </a:t>
            </a:r>
            <a:endParaRPr lang="it-IT" dirty="0"/>
          </a:p>
          <a:p>
            <a:pPr marL="285750" lvl="0" indent="-285750">
              <a:buFont typeface="Arial" charset="0"/>
              <a:buChar char="•"/>
            </a:pPr>
            <a:r>
              <a:rPr lang="it-IT" b="1" i="1" dirty="0"/>
              <a:t>i Responsabili Scientifici di tutti gli Obiettivi Realizzativi [10 persone] </a:t>
            </a:r>
            <a:endParaRPr lang="it-IT" dirty="0"/>
          </a:p>
          <a:p>
            <a:pPr marL="285750" lvl="0" indent="-285750">
              <a:buFont typeface="Arial" charset="0"/>
              <a:buChar char="•"/>
            </a:pPr>
            <a:r>
              <a:rPr lang="it-IT" b="1" i="1" dirty="0">
                <a:solidFill>
                  <a:schemeClr val="bg1">
                    <a:lumMod val="85000"/>
                  </a:schemeClr>
                </a:solidFill>
              </a:rPr>
              <a:t>fino a due esperti in progetti PON nominati dal Presidente dell’INFN,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it-IT" b="1" i="1" dirty="0">
                <a:solidFill>
                  <a:schemeClr val="bg1">
                    <a:lumMod val="85000"/>
                  </a:schemeClr>
                </a:solidFill>
              </a:rPr>
              <a:t>un segretario scelto dal Coordinatore Scientifico</a:t>
            </a:r>
            <a:endParaRPr lang="it-IT" dirty="0">
              <a:solidFill>
                <a:schemeClr val="bg1">
                  <a:lumMod val="85000"/>
                </a:schemeClr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endParaRPr lang="it-IT" dirty="0"/>
          </a:p>
          <a:p>
            <a:pPr algn="just">
              <a:spcAft>
                <a:spcPts val="0"/>
              </a:spcAft>
            </a:pPr>
            <a:r>
              <a:rPr lang="it-IT" b="1" dirty="0"/>
              <a:t>Mandato</a:t>
            </a:r>
            <a:r>
              <a:rPr lang="it-IT" dirty="0"/>
              <a:t>: </a:t>
            </a:r>
          </a:p>
          <a:p>
            <a:pPr algn="just">
              <a:spcAft>
                <a:spcPts val="0"/>
              </a:spcAft>
            </a:pPr>
            <a:r>
              <a:rPr lang="it-IT" i="1" dirty="0">
                <a:solidFill>
                  <a:srgbClr val="0070C0"/>
                </a:solidFill>
              </a:rPr>
              <a:t>Il Comitato Scientifico verifica l’andamento delle attività di progetto, il rispetto dei tempi di cui al cronoprogramma di progetto, e la rispondenza degli acquisti da fare a quanto previsto dal progetto</a:t>
            </a:r>
            <a:r>
              <a:rPr lang="it-IT" i="1" dirty="0"/>
              <a:t>. Emana un regolamento interno sulle procedure di avvio delle gare, finalizzato a garantire l’ammissibilità delle spese, rispetto agli obiettivi di progetto, che viene trasmesso a tutti i soggetti della compagine. Riferisce semestralmente per iscritto al Presidente dell’INFN </a:t>
            </a:r>
          </a:p>
          <a:p>
            <a:pPr algn="just">
              <a:spcAft>
                <a:spcPts val="0"/>
              </a:spcAft>
            </a:pPr>
            <a:endParaRPr lang="it-IT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>
              <a:spcAft>
                <a:spcPts val="0"/>
              </a:spcAft>
            </a:pPr>
            <a:r>
              <a:rPr lang="it-IT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Ogni acquisto nelle sedi INFN o carico dei partner dovrà essere analizzato e autorizzato dal Comitato Scientifico. Le procedure amministrative validate dal Comitato Finanziario </a:t>
            </a:r>
          </a:p>
        </p:txBody>
      </p:sp>
    </p:spTree>
    <p:extLst>
      <p:ext uri="{BB962C8B-B14F-4D97-AF65-F5344CB8AC3E}">
        <p14:creationId xmlns:p14="http://schemas.microsoft.com/office/powerpoint/2010/main" val="2563800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4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Il Comitato Scientifico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B42AEB8-57CF-174A-9611-F3E3BB8F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83AFECF-BD2A-CE41-8FC5-9E31FA3850D1}"/>
              </a:ext>
            </a:extLst>
          </p:cNvPr>
          <p:cNvSpPr/>
          <p:nvPr/>
        </p:nvSpPr>
        <p:spPr>
          <a:xfrm>
            <a:off x="1550385" y="1479014"/>
            <a:ext cx="9091229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Membri</a:t>
            </a:r>
            <a:r>
              <a:rPr lang="it-IT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r>
              <a:rPr lang="it-IT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Giampaolo Carlino, INFN NA, </a:t>
            </a:r>
            <a:r>
              <a:rPr lang="it-IT" i="1" dirty="0"/>
              <a:t>Presidente</a:t>
            </a:r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Guido Russo, UNINA, Responsabile Scientifico OR1, </a:t>
            </a:r>
            <a:r>
              <a:rPr lang="it-IT" i="1" dirty="0"/>
              <a:t>membro</a:t>
            </a:r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Mauro de Palma, UNIBA, Responsabile Scientifico OR2, </a:t>
            </a:r>
            <a:r>
              <a:rPr lang="it-IT" i="1" dirty="0"/>
              <a:t>membro</a:t>
            </a:r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Orazio Conti, INFN CT, Responsabile Scientifico OR3, </a:t>
            </a:r>
            <a:r>
              <a:rPr lang="it-IT" i="1" dirty="0"/>
              <a:t>membro</a:t>
            </a:r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Silvio Pardi , INFN NA, Responsabile Scientifico OR4 e OR14, </a:t>
            </a:r>
            <a:r>
              <a:rPr lang="it-IT" i="1" dirty="0"/>
              <a:t>membro</a:t>
            </a:r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Domenico Elia, INFN BA, Responsabile Scientifico OR5 </a:t>
            </a:r>
            <a:r>
              <a:rPr lang="it-IT" i="1" dirty="0"/>
              <a:t>membro</a:t>
            </a:r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Salvatore Monforte, INFN CT, Responsabile Scientifico OR6, OR9 e OR12, </a:t>
            </a:r>
            <a:r>
              <a:rPr lang="it-IT" i="1" dirty="0"/>
              <a:t>membro</a:t>
            </a:r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Roberto Bellotti, UNIBA, Responsabile Scientifico OR7, </a:t>
            </a:r>
            <a:r>
              <a:rPr lang="it-IT" i="1" dirty="0"/>
              <a:t>membro</a:t>
            </a:r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Alessandra Doria, INFN NA, Responsabile Scientifico OR8 e OR11, </a:t>
            </a:r>
            <a:r>
              <a:rPr lang="it-IT" i="1" dirty="0"/>
              <a:t>membro</a:t>
            </a:r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Giacinto </a:t>
            </a:r>
            <a:r>
              <a:rPr lang="it-IT" dirty="0" err="1"/>
              <a:t>Donvito</a:t>
            </a:r>
            <a:r>
              <a:rPr lang="it-IT" dirty="0"/>
              <a:t>, INFN BA, Responsabile Scientifico OR10 e OR15, </a:t>
            </a:r>
            <a:r>
              <a:rPr lang="it-IT" i="1" dirty="0"/>
              <a:t>membro</a:t>
            </a:r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Elisabetta Vilucchi, INFN LNF, Responsabile Scientifico OR13, </a:t>
            </a:r>
            <a:r>
              <a:rPr lang="it-IT" i="1" dirty="0"/>
              <a:t>membro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2175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5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Il Comitato di Gestione 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B42AEB8-57CF-174A-9611-F3E3BB8F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83AFECF-BD2A-CE41-8FC5-9E31FA3850D1}"/>
              </a:ext>
            </a:extLst>
          </p:cNvPr>
          <p:cNvSpPr/>
          <p:nvPr/>
        </p:nvSpPr>
        <p:spPr>
          <a:xfrm>
            <a:off x="808382" y="1266980"/>
            <a:ext cx="10545418" cy="50783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Il Presidente </a:t>
            </a:r>
            <a:r>
              <a:rPr lang="it-IT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Ferroni</a:t>
            </a:r>
            <a:r>
              <a:rPr lang="it-IT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ha ritenuto necessario istituire un comitato interno INFN per ogni PON ad aggiungersi agli organi di </a:t>
            </a:r>
            <a:r>
              <a:rPr lang="it-IT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governance</a:t>
            </a:r>
            <a:r>
              <a:rPr lang="it-IT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indicati nel progetto (e riconosciuti dal MIUR)</a:t>
            </a:r>
          </a:p>
          <a:p>
            <a:pPr algn="just">
              <a:spcAft>
                <a:spcPts val="0"/>
              </a:spcAft>
            </a:pPr>
            <a:endParaRPr lang="it-IT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>
              <a:spcAft>
                <a:spcPts val="0"/>
              </a:spcAft>
            </a:pPr>
            <a:r>
              <a:rPr lang="it-IT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Membri</a:t>
            </a:r>
            <a:r>
              <a:rPr lang="it-IT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Gianpaolo Carlino, </a:t>
            </a:r>
            <a:r>
              <a:rPr lang="it-IT" i="1" dirty="0"/>
              <a:t>Coordinatore Scientifico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Fausta </a:t>
            </a:r>
            <a:r>
              <a:rPr lang="it-IT" dirty="0" err="1"/>
              <a:t>Candiglioti</a:t>
            </a:r>
            <a:r>
              <a:rPr lang="it-IT" dirty="0"/>
              <a:t>, </a:t>
            </a:r>
            <a:r>
              <a:rPr lang="it-IT" i="1" dirty="0"/>
              <a:t>Responsabile Amministrativo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Guido Russo, </a:t>
            </a:r>
            <a:r>
              <a:rPr lang="it-IT" i="1" dirty="0"/>
              <a:t>Rappresentante Sezione INFN Napoli</a:t>
            </a:r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Giorgio Maggi, </a:t>
            </a:r>
            <a:r>
              <a:rPr lang="it-IT" i="1" dirty="0"/>
              <a:t>Rappresentante Sezione INFN Bari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Roberto Barbera </a:t>
            </a:r>
            <a:r>
              <a:rPr lang="it-IT" i="1" dirty="0"/>
              <a:t>Rappresentante Sezione INFN Catania </a:t>
            </a:r>
          </a:p>
          <a:p>
            <a:pPr algn="just">
              <a:spcAft>
                <a:spcPts val="0"/>
              </a:spcAft>
            </a:pPr>
            <a:endParaRPr lang="it-IT" dirty="0"/>
          </a:p>
          <a:p>
            <a:pPr algn="just">
              <a:spcAft>
                <a:spcPts val="0"/>
              </a:spcAft>
            </a:pPr>
            <a:r>
              <a:rPr lang="it-IT" dirty="0"/>
              <a:t>Nella nomina si dispone di: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/>
              <a:t>affidare al Comitato la gestione dei processi necessari per la realizzazione dell’infrastruttura di ricerca finanziata dal MIUR nonché la relativa gestione nel pieno rispetto della documentazione relativa al progetto approvato e finanziato ed in particolare del Manuale del Beneficiario con annesse </a:t>
            </a:r>
            <a:r>
              <a:rPr lang="it-IT" i="1" dirty="0" err="1"/>
              <a:t>check</a:t>
            </a:r>
            <a:r>
              <a:rPr lang="it-IT" i="1" dirty="0"/>
              <a:t> list aggiornato al 6.6.2019 suscettibile di modifiche per evoluzione della legislazione o necessità di gestione fondi FESR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/>
              <a:t>autorizzare il Comitato a usufruire del supporto e della collaborazione delle diverse articolazioni tecniche e amministrative dell’Amministrazione Centrale INFN e delle articolazioni tecniche e amministrative periferiche su cui agirà il progetto.</a:t>
            </a:r>
          </a:p>
        </p:txBody>
      </p:sp>
    </p:spTree>
    <p:extLst>
      <p:ext uri="{BB962C8B-B14F-4D97-AF65-F5344CB8AC3E}">
        <p14:creationId xmlns:p14="http://schemas.microsoft.com/office/powerpoint/2010/main" val="319209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Obiettivi Realizzativi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3342" y="1242627"/>
            <a:ext cx="10026128" cy="5113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Il Progetto si struttura  in 15 Obiettivi Realizzativi</a:t>
            </a:r>
          </a:p>
          <a:p>
            <a:r>
              <a:rPr lang="it-IT" sz="2000" dirty="0">
                <a:solidFill>
                  <a:srgbClr val="FF0000"/>
                </a:solidFill>
              </a:rPr>
              <a:t>Impianti</a:t>
            </a:r>
          </a:p>
          <a:p>
            <a:pPr lvl="1"/>
            <a:r>
              <a:rPr lang="it-IT" sz="1800" b="1" dirty="0"/>
              <a:t>OR 1,2,3 </a:t>
            </a:r>
            <a:r>
              <a:rPr lang="it-IT" sz="1800" dirty="0"/>
              <a:t>-  rinnovamento e potenziamento dei data center di BA, CT e NA con intervallo temporale fino al 2023</a:t>
            </a:r>
          </a:p>
          <a:p>
            <a:r>
              <a:rPr lang="it-IT" sz="2000" dirty="0">
                <a:solidFill>
                  <a:srgbClr val="FF0000"/>
                </a:solidFill>
              </a:rPr>
              <a:t>Rete</a:t>
            </a:r>
          </a:p>
          <a:p>
            <a:pPr lvl="1"/>
            <a:r>
              <a:rPr lang="it-IT" sz="1800" b="1" dirty="0"/>
              <a:t>OR 4,5,6, 14 </a:t>
            </a:r>
            <a:r>
              <a:rPr lang="it-IT" sz="1800" dirty="0"/>
              <a:t>-  potenziamento della LAN dei centri a 10 Gbps e connessione a 100 Gbps con il Tier1 del CNAF e il </a:t>
            </a:r>
            <a:r>
              <a:rPr lang="it-IT" sz="1800" dirty="0" err="1"/>
              <a:t>PoP</a:t>
            </a:r>
            <a:r>
              <a:rPr lang="it-IT" sz="1800" dirty="0"/>
              <a:t> di Milano,  accesso a GEANT </a:t>
            </a:r>
          </a:p>
          <a:p>
            <a:r>
              <a:rPr lang="it-IT" sz="2000" dirty="0">
                <a:solidFill>
                  <a:srgbClr val="FF0000"/>
                </a:solidFill>
              </a:rPr>
              <a:t>Calcolo e Virtualizzazione</a:t>
            </a:r>
          </a:p>
          <a:p>
            <a:pPr lvl="1"/>
            <a:r>
              <a:rPr lang="it-IT" sz="1800" b="1" dirty="0"/>
              <a:t>OR 7,8,9, 15 </a:t>
            </a:r>
            <a:r>
              <a:rPr lang="mr-IN" sz="1800" dirty="0"/>
              <a:t>–</a:t>
            </a:r>
            <a:r>
              <a:rPr lang="it-IT" sz="1800" dirty="0"/>
              <a:t> installazione nodi di calcolo CPU e GPU fino a 30.000 core fisici  per supportare con  paradigmi CLOUD (</a:t>
            </a:r>
            <a:r>
              <a:rPr lang="it-IT" sz="1800" dirty="0" err="1"/>
              <a:t>Iaas</a:t>
            </a:r>
            <a:r>
              <a:rPr lang="it-IT" sz="1800" dirty="0"/>
              <a:t>) le applicazioni per l’analisi di  Big Data.  A CT è previsto un  sistema di visualizzazione dei dati scientifici  per realtà virtuale ad alta </a:t>
            </a:r>
            <a:r>
              <a:rPr lang="it-IT" sz="1800" dirty="0" err="1"/>
              <a:t>immersività</a:t>
            </a:r>
            <a:r>
              <a:rPr lang="it-IT" sz="1800" dirty="0"/>
              <a:t>. L’OR 15 garantirà l’uso delle risorse indipendentemente dalla localizzazione geografica</a:t>
            </a:r>
          </a:p>
          <a:p>
            <a:r>
              <a:rPr lang="it-IT" sz="2000" dirty="0">
                <a:solidFill>
                  <a:srgbClr val="FF0000"/>
                </a:solidFill>
              </a:rPr>
              <a:t>Storage</a:t>
            </a:r>
          </a:p>
          <a:p>
            <a:pPr lvl="1"/>
            <a:r>
              <a:rPr lang="it-IT" sz="1800" b="1" dirty="0"/>
              <a:t>OR 10,11,12 </a:t>
            </a:r>
            <a:r>
              <a:rPr lang="mr-IN" sz="1800" dirty="0"/>
              <a:t>–</a:t>
            </a:r>
            <a:r>
              <a:rPr lang="it-IT" sz="1800" dirty="0"/>
              <a:t> installazione di sistemi di storage di ultima generazione (sia disco che nastro) di circa 30 PB per la conservazione e preservazione dei dati. L’OR 15 15 garantirà l’uso dello storage indipendentemente dalla localizzazione geografica, in una configurazione di Data Lake</a:t>
            </a:r>
          </a:p>
          <a:p>
            <a:pPr lvl="1"/>
            <a:endParaRPr lang="it-IT" sz="1600" dirty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6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95093475-F87D-F04E-8033-04EF5CB0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</p:spTree>
    <p:extLst>
      <p:ext uri="{BB962C8B-B14F-4D97-AF65-F5344CB8AC3E}">
        <p14:creationId xmlns:p14="http://schemas.microsoft.com/office/powerpoint/2010/main" val="43414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Obiettivi Realizzativi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7</a:t>
            </a:fld>
            <a:endParaRPr lang="it-IT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66886"/>
              </p:ext>
            </p:extLst>
          </p:nvPr>
        </p:nvGraphicFramePr>
        <p:xfrm>
          <a:off x="1473798" y="1086525"/>
          <a:ext cx="7867829" cy="5269825"/>
        </p:xfrm>
        <a:graphic>
          <a:graphicData uri="http://schemas.openxmlformats.org/drawingml/2006/table">
            <a:tbl>
              <a:tblPr/>
              <a:tblGrid>
                <a:gridCol w="1193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1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39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Obiettivo realizzativo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Titolo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Proponente/ </a:t>
                      </a:r>
                      <a:r>
                        <a:rPr lang="it-IT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coproponenti</a:t>
                      </a:r>
                      <a:endParaRPr lang="it-IT" sz="16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55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#01: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Impiantistica a supporto per sede NA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INFN, UniNA, CNR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5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#02: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Impiantistica a supporto per sede BA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INFN, UniBA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55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#03: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Impiantistica a supporto per sede CT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557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#04: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potenziamento rete LAN/MAN/WAN per sede NA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INFN, UniNA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55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#05: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potenziamento rete LAN/MAN/WAN per sede BA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INFN,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UniBA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57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#06: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potenziamento rete LAN/MAN/WAN per sede CT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55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#07: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potenziamento nodi di calcolo per sede BA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INFN,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UniBA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CNR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55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#08: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potenziamento nodi di calcolo per sede NA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INFN, UniNA, CNR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55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#09: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potenziamento nodi di calcolo per sede CT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5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#10: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potenziamento sistemi di storage per sede BA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INFN, UniBA, CNR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5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#11: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potenziamento sistemi di storage per sede NA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INFN,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UniNA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5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#12: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potenziamento sistemi di storage per sede CT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INFN, INGV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15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#13: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Potenziamento sistemi per sede di Frascati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INFN, INAF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15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#14: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potenziamento dei collegamenti tra le sedi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INFN,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UniBA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UniNA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4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#15: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attivazione nodo distribuito IPCEI-HPC-BDA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INFN,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UniBA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UniNA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076EB66-9DBC-0E48-BEE6-1527F66AD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C8233C16-8713-7A45-81DF-55590149F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135914"/>
              </p:ext>
            </p:extLst>
          </p:nvPr>
        </p:nvGraphicFramePr>
        <p:xfrm>
          <a:off x="9583375" y="1138433"/>
          <a:ext cx="1092200" cy="51647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2200">
                  <a:extLst>
                    <a:ext uri="{9D8B030D-6E8A-4147-A177-3AD203B41FA5}">
                      <a16:colId xmlns:a16="http://schemas.microsoft.com/office/drawing/2014/main" val="207499588"/>
                    </a:ext>
                  </a:extLst>
                </a:gridCol>
              </a:tblGrid>
              <a:tr h="993345">
                <a:tc>
                  <a:txBody>
                    <a:bodyPr/>
                    <a:lstStyle/>
                    <a:p>
                      <a:pPr algn="ctr" fontAlgn="ctr"/>
                      <a:endParaRPr lang="it-IT" sz="1000" u="none" strike="noStrike" dirty="0">
                        <a:effectLst/>
                      </a:endParaRPr>
                    </a:p>
                    <a:p>
                      <a:pPr algn="ctr" fontAlgn="ctr"/>
                      <a:endParaRPr lang="it-IT" sz="1000" u="none" strike="noStrike" dirty="0">
                        <a:effectLst/>
                      </a:endParaRPr>
                    </a:p>
                    <a:p>
                      <a:pPr algn="ctr" fontAlgn="ctr"/>
                      <a:endParaRPr lang="it-IT" sz="10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RESPONSABILE</a:t>
                      </a:r>
                    </a:p>
                    <a:p>
                      <a:pPr algn="ctr" fontAlgn="ctr"/>
                      <a:endParaRPr lang="it-IT" sz="10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endParaRPr lang="it-IT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6525871"/>
                  </a:ext>
                </a:extLst>
              </a:tr>
              <a:tr h="278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Russo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3076853"/>
                  </a:ext>
                </a:extLst>
              </a:tr>
              <a:tr h="278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de Palma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5279398"/>
                  </a:ext>
                </a:extLst>
              </a:tr>
              <a:tr h="278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Conti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7793227"/>
                  </a:ext>
                </a:extLst>
              </a:tr>
              <a:tr h="278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Pardi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7982254"/>
                  </a:ext>
                </a:extLst>
              </a:tr>
              <a:tr h="278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Elia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2295671"/>
                  </a:ext>
                </a:extLst>
              </a:tr>
              <a:tr h="278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Monforte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7731133"/>
                  </a:ext>
                </a:extLst>
              </a:tr>
              <a:tr h="278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Bellotti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8765855"/>
                  </a:ext>
                </a:extLst>
              </a:tr>
              <a:tr h="278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Doria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3106792"/>
                  </a:ext>
                </a:extLst>
              </a:tr>
              <a:tr h="278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Monforte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6038458"/>
                  </a:ext>
                </a:extLst>
              </a:tr>
              <a:tr h="278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Donvito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5567800"/>
                  </a:ext>
                </a:extLst>
              </a:tr>
              <a:tr h="278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Doria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953320"/>
                  </a:ext>
                </a:extLst>
              </a:tr>
              <a:tr h="278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Monforte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2331835"/>
                  </a:ext>
                </a:extLst>
              </a:tr>
              <a:tr h="278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Vilucchi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4687465"/>
                  </a:ext>
                </a:extLst>
              </a:tr>
              <a:tr h="278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Pardi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655858"/>
                  </a:ext>
                </a:extLst>
              </a:tr>
              <a:tr h="278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 err="1">
                          <a:effectLst/>
                        </a:rPr>
                        <a:t>Donvito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6116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821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Ripartizione Fondi tra sedi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8</a:t>
            </a:fld>
            <a:endParaRPr lang="it-IT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423729"/>
              </p:ext>
            </p:extLst>
          </p:nvPr>
        </p:nvGraphicFramePr>
        <p:xfrm>
          <a:off x="1281111" y="1393823"/>
          <a:ext cx="9367225" cy="4878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7247">
                  <a:extLst>
                    <a:ext uri="{9D8B030D-6E8A-4147-A177-3AD203B41FA5}">
                      <a16:colId xmlns:a16="http://schemas.microsoft.com/office/drawing/2014/main" val="4049600792"/>
                    </a:ext>
                  </a:extLst>
                </a:gridCol>
                <a:gridCol w="2399196">
                  <a:extLst>
                    <a:ext uri="{9D8B030D-6E8A-4147-A177-3AD203B41FA5}">
                      <a16:colId xmlns:a16="http://schemas.microsoft.com/office/drawing/2014/main" val="2917981864"/>
                    </a:ext>
                  </a:extLst>
                </a:gridCol>
                <a:gridCol w="2695391">
                  <a:extLst>
                    <a:ext uri="{9D8B030D-6E8A-4147-A177-3AD203B41FA5}">
                      <a16:colId xmlns:a16="http://schemas.microsoft.com/office/drawing/2014/main" val="725322171"/>
                    </a:ext>
                  </a:extLst>
                </a:gridCol>
                <a:gridCol w="2695391">
                  <a:extLst>
                    <a:ext uri="{9D8B030D-6E8A-4147-A177-3AD203B41FA5}">
                      <a16:colId xmlns:a16="http://schemas.microsoft.com/office/drawing/2014/main" val="3707599724"/>
                    </a:ext>
                  </a:extLst>
                </a:gridCol>
              </a:tblGrid>
              <a:tr h="354379">
                <a:tc>
                  <a:txBody>
                    <a:bodyPr/>
                    <a:lstStyle/>
                    <a:p>
                      <a:pPr algn="ctr" fontAlgn="ctr"/>
                      <a:endParaRPr lang="it-IT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quote</a:t>
                      </a:r>
                      <a:endParaRPr lang="it-IT" sz="24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subtotali</a:t>
                      </a:r>
                      <a:endParaRPr lang="it-IT" sz="24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24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9604810"/>
                  </a:ext>
                </a:extLst>
              </a:tr>
              <a:tr h="354379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INFN-BA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</a:rPr>
                        <a:t>23,5%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 €         4.394.040,00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€         11.945.680,00 </a:t>
                      </a:r>
                      <a:endParaRPr lang="it-IT" sz="240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6785790"/>
                  </a:ext>
                </a:extLst>
              </a:tr>
              <a:tr h="354379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INFN-CT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</a:rPr>
                        <a:t>17,3%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 €         3.234.730,00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4611937"/>
                  </a:ext>
                </a:extLst>
              </a:tr>
              <a:tr h="354379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INFN-NA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</a:rPr>
                        <a:t>22,2%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 €         4.160.410,00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9636417"/>
                  </a:ext>
                </a:extLst>
              </a:tr>
              <a:tr h="354379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INFN-LNF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</a:rPr>
                        <a:t>0,8%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 €             156.720,00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39232"/>
                  </a:ext>
                </a:extLst>
              </a:tr>
              <a:tr h="354379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CNR-SPIN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</a:rPr>
                        <a:t>2,8%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 €             517.360,00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€         1.628.210,00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031455"/>
                  </a:ext>
                </a:extLst>
              </a:tr>
              <a:tr h="354379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CNR-ISASI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>
                          <a:effectLst/>
                        </a:rPr>
                        <a:t>2,8%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 €             516.550,00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8145073"/>
                  </a:ext>
                </a:extLst>
              </a:tr>
              <a:tr h="354379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CNR-IREA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>
                          <a:effectLst/>
                        </a:rPr>
                        <a:t>3,2%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 €             594.300,00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9854705"/>
                  </a:ext>
                </a:extLst>
              </a:tr>
              <a:tr h="354379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INAF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>
                          <a:effectLst/>
                        </a:rPr>
                        <a:t>2,7%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 €             502.200,00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 €             502.200,00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6136748"/>
                  </a:ext>
                </a:extLst>
              </a:tr>
              <a:tr h="354379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INGV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>
                          <a:effectLst/>
                        </a:rPr>
                        <a:t>0,8%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 €             150.300,00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 €             150.300,00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3538257"/>
                  </a:ext>
                </a:extLst>
              </a:tr>
              <a:tr h="354379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UNINA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>
                          <a:effectLst/>
                        </a:rPr>
                        <a:t>12,3%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 €         2.302.670,00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 €         2.302.670,00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6823973"/>
                  </a:ext>
                </a:extLst>
              </a:tr>
              <a:tr h="354379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UNIBA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>
                          <a:effectLst/>
                        </a:rPr>
                        <a:t>11,6%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 €         2.170.470,00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 €         2.170.470,00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3792171"/>
                  </a:ext>
                </a:extLst>
              </a:tr>
              <a:tr h="354379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SUBTOTALI</a:t>
                      </a:r>
                      <a:endParaRPr lang="it-IT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100,0%</a:t>
                      </a:r>
                      <a:endParaRPr lang="it-IT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€       18.701.750,00 </a:t>
                      </a:r>
                      <a:endParaRPr lang="it-IT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it-IT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526052"/>
                  </a:ext>
                </a:extLst>
              </a:tr>
            </a:tbl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3CE804-CC31-044E-9021-06F21AC6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</p:spTree>
    <p:extLst>
      <p:ext uri="{BB962C8B-B14F-4D97-AF65-F5344CB8AC3E}">
        <p14:creationId xmlns:p14="http://schemas.microsoft.com/office/powerpoint/2010/main" val="602782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Stato Attuale – Settembre 2019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Napoli  23/09/19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3CE804-CC31-044E-9021-06F21AC6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414D134-A9BE-294C-A8DB-4205953A89BB}"/>
              </a:ext>
            </a:extLst>
          </p:cNvPr>
          <p:cNvSpPr/>
          <p:nvPr/>
        </p:nvSpPr>
        <p:spPr>
          <a:xfrm>
            <a:off x="1473798" y="1826367"/>
            <a:ext cx="8733183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0000"/>
                </a:solidFill>
                <a:ea typeface="Calibri" charset="0"/>
                <a:cs typeface="Calibri" charset="0"/>
              </a:rPr>
              <a:t>In data 30 Agosto 2019 è stata inviata la richiesta di anticipo (10%) e la relazione tecnica bimestrale #1 </a:t>
            </a:r>
          </a:p>
          <a:p>
            <a:pPr algn="just">
              <a:spcAft>
                <a:spcPts val="0"/>
              </a:spcAft>
            </a:pPr>
            <a:endParaRPr lang="it-IT" sz="2400" dirty="0">
              <a:solidFill>
                <a:srgbClr val="000000"/>
              </a:solidFill>
              <a:ea typeface="Calibri" charset="0"/>
              <a:cs typeface="Calibri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ea typeface="Calibri" charset="0"/>
                <a:cs typeface="Calibri" charset="0"/>
              </a:rPr>
              <a:t>la richiesta di anticipo di </a:t>
            </a:r>
            <a:r>
              <a:rPr lang="it-IT" sz="2400" dirty="0">
                <a:solidFill>
                  <a:srgbClr val="FF0000"/>
                </a:solidFill>
              </a:rPr>
              <a:t> €</a:t>
            </a:r>
            <a:r>
              <a:rPr lang="it-IT" sz="2400" dirty="0"/>
              <a:t> </a:t>
            </a:r>
            <a:r>
              <a:rPr lang="it-IT" sz="2400" dirty="0">
                <a:solidFill>
                  <a:srgbClr val="FF0000"/>
                </a:solidFill>
              </a:rPr>
              <a:t>1.870.175,00 </a:t>
            </a:r>
          </a:p>
          <a:p>
            <a:pPr algn="just">
              <a:spcAft>
                <a:spcPts val="0"/>
              </a:spcAft>
            </a:pPr>
            <a:endParaRPr lang="it-IT" sz="2400" dirty="0">
              <a:solidFill>
                <a:srgbClr val="FF0000"/>
              </a:solidFill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ea typeface="Calibri" charset="0"/>
                <a:cs typeface="Calibri" charset="0"/>
              </a:rPr>
              <a:t>la relazione tecnica bimestrale #1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ea typeface="Calibri" charset="0"/>
                <a:cs typeface="Calibri" charset="0"/>
              </a:rPr>
              <a:t>indicato lo stato di avanzamento di ogni OR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ea typeface="Calibri" charset="0"/>
                <a:cs typeface="Calibri" charset="0"/>
              </a:rPr>
              <a:t>proposta rimodulazione temporale del cronoprogramma (da aggiornare)</a:t>
            </a:r>
          </a:p>
          <a:p>
            <a:pPr algn="just">
              <a:spcAft>
                <a:spcPts val="0"/>
              </a:spcAft>
            </a:pPr>
            <a:endParaRPr lang="it-IT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885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7908</TotalTime>
  <Words>1567</Words>
  <Application>Microsoft Macintosh PowerPoint</Application>
  <PresentationFormat>Widescreen</PresentationFormat>
  <Paragraphs>444</Paragraphs>
  <Slides>26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Mangal</vt:lpstr>
      <vt:lpstr>Times New Roman</vt:lpstr>
      <vt:lpstr>Tema di Office</vt:lpstr>
      <vt:lpstr>I.Bi.S.Co.   Comunicazioni e Organizzazione Gare </vt:lpstr>
      <vt:lpstr>Date rilevanti</vt:lpstr>
      <vt:lpstr>Il Comitato Scientifico</vt:lpstr>
      <vt:lpstr>Il Comitato Scientifico</vt:lpstr>
      <vt:lpstr>Il Comitato di Gestione </vt:lpstr>
      <vt:lpstr>Obiettivi Realizzativi</vt:lpstr>
      <vt:lpstr>Obiettivi Realizzativi</vt:lpstr>
      <vt:lpstr>Ripartizione Fondi tra sedi</vt:lpstr>
      <vt:lpstr>Stato Attuale – Settembre 2019</vt:lpstr>
      <vt:lpstr>Cronoprogramma aggiornato</vt:lpstr>
      <vt:lpstr>Organizzazione Gare</vt:lpstr>
      <vt:lpstr>Gare in corso INFN</vt:lpstr>
      <vt:lpstr>Gare in corso UNINA</vt:lpstr>
      <vt:lpstr>Gare in preparazione INFN – da approvare</vt:lpstr>
      <vt:lpstr>Gare in preparazione INFN – da approvare</vt:lpstr>
      <vt:lpstr>Gare da definire INFN – da approvare</vt:lpstr>
      <vt:lpstr>Gare da definire INFN – da approvare</vt:lpstr>
      <vt:lpstr>Gare da definire INFN – da definire</vt:lpstr>
      <vt:lpstr>Gare da definire INFN – da definire</vt:lpstr>
      <vt:lpstr>Gare da definire INFN – da definire</vt:lpstr>
      <vt:lpstr>Gare da definire INFN – da definire</vt:lpstr>
      <vt:lpstr>Gare da definire altri enti – da definire</vt:lpstr>
      <vt:lpstr>Gare INFN </vt:lpstr>
      <vt:lpstr>Flussi Finanziari INFN</vt:lpstr>
      <vt:lpstr>Flussi Finanziari INFN</vt:lpstr>
      <vt:lpstr>Agenda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Ibisco per le CSN e organizzazione gare </dc:title>
  <dc:creator>Utente di Microsoft Office</dc:creator>
  <cp:lastModifiedBy>Utente di Microsoft Office</cp:lastModifiedBy>
  <cp:revision>197</cp:revision>
  <dcterms:created xsi:type="dcterms:W3CDTF">2018-10-22T13:38:33Z</dcterms:created>
  <dcterms:modified xsi:type="dcterms:W3CDTF">2019-09-22T21:39:16Z</dcterms:modified>
</cp:coreProperties>
</file>