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058" autoAdjust="0"/>
  </p:normalViewPr>
  <p:slideViewPr>
    <p:cSldViewPr>
      <p:cViewPr>
        <p:scale>
          <a:sx n="80" d="100"/>
          <a:sy n="80" d="100"/>
        </p:scale>
        <p:origin x="-16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9B528-4B5C-40DB-990C-8CE5D8191C8C}" type="datetimeFigureOut">
              <a:rPr lang="it-IT" smtClean="0"/>
              <a:t>04/12/2019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E64B8D-8191-4ABF-8C09-D2D16BBDBE0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56496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D87C8A-D00F-4769-A9E1-C703DC41B0AC}" type="datetimeFigureOut">
              <a:rPr lang="it-IT" smtClean="0"/>
              <a:t>04/12/2019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BD83A-79FB-48E2-8968-133A1072ED0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89539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7"/>
          <p:cNvSpPr txBox="1">
            <a:spLocks noGrp="1" noChangeArrowheads="1"/>
          </p:cNvSpPr>
          <p:nvPr/>
        </p:nvSpPr>
        <p:spPr bwMode="auto">
          <a:xfrm>
            <a:off x="3887056" y="8690677"/>
            <a:ext cx="2970945" cy="45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86E9D50A-E6AB-41AC-87C0-9CF5D883A438}" type="slidenum">
              <a:rPr lang="en-GB" altLang="it-IT" sz="1300"/>
              <a:pPr algn="r" defTabSz="947738"/>
              <a:t>1</a:t>
            </a:fld>
            <a:endParaRPr lang="en-GB" altLang="it-IT" sz="1300"/>
          </a:p>
        </p:txBody>
      </p:sp>
      <p:sp>
        <p:nvSpPr>
          <p:cNvPr id="143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449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508" y="4343145"/>
            <a:ext cx="5028986" cy="4115019"/>
          </a:xfrm>
        </p:spPr>
        <p:txBody>
          <a:bodyPr lIns="94824" tIns="47416" rIns="94824" bIns="47416"/>
          <a:lstStyle/>
          <a:p>
            <a:pPr eaLnBrk="1" hangingPunct="1">
              <a:defRPr/>
            </a:pPr>
            <a:endParaRPr lang="de-DE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3496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3496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834963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3496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Diapositiva titolo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5" descr="LogoCNAO+txt_bianco-ross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94500" y="6248400"/>
            <a:ext cx="21288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92768572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olo e contenut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5" descr="LogoCNAO+txt_blu-ross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4413" y="6478588"/>
            <a:ext cx="1735137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egnaposto piè di pagina 2"/>
          <p:cNvSpPr txBox="1">
            <a:spLocks/>
          </p:cNvSpPr>
          <p:nvPr userDrawn="1"/>
        </p:nvSpPr>
        <p:spPr bwMode="gray">
          <a:xfrm>
            <a:off x="219075" y="6542088"/>
            <a:ext cx="8794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de-DE" altLang="it-IT" sz="1000" smtClean="0"/>
              <a:t>Page </a:t>
            </a:r>
            <a:r>
              <a:rPr lang="de-DE" altLang="it-IT" sz="1000" smtClean="0">
                <a:sym typeface="Wingdings" pitchFamily="2" charset="2"/>
              </a:rPr>
              <a:t></a:t>
            </a:r>
            <a:r>
              <a:rPr lang="de-DE" altLang="it-IT" sz="1000" smtClean="0"/>
              <a:t> </a:t>
            </a:r>
            <a:fld id="{B859AE86-6FEF-4F76-9DF8-E8801A92C80B}" type="slidenum">
              <a:rPr lang="de-DE" altLang="it-IT" sz="1000" smtClean="0"/>
              <a:pPr eaLnBrk="1" hangingPunct="1">
                <a:defRPr/>
              </a:pPr>
              <a:t>‹#›</a:t>
            </a:fld>
            <a:endParaRPr lang="de-DE" altLang="it-IT" sz="1000" smtClean="0"/>
          </a:p>
        </p:txBody>
      </p:sp>
      <p:sp>
        <p:nvSpPr>
          <p:cNvPr id="5" name="Foliennummernplatzhalter 1"/>
          <p:cNvSpPr txBox="1">
            <a:spLocks/>
          </p:cNvSpPr>
          <p:nvPr userDrawn="1"/>
        </p:nvSpPr>
        <p:spPr>
          <a:xfrm>
            <a:off x="1222375" y="6537325"/>
            <a:ext cx="5221288" cy="252413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900" dirty="0" smtClean="0">
                <a:solidFill>
                  <a:schemeClr val="tx1"/>
                </a:solidFill>
                <a:cs typeface="Calibri"/>
              </a:rPr>
              <a:t>CNAO</a:t>
            </a:r>
            <a:r>
              <a:rPr lang="de-DE" sz="900" baseline="0" dirty="0" smtClean="0">
                <a:solidFill>
                  <a:schemeClr val="tx1"/>
                </a:solidFill>
                <a:cs typeface="Calibri"/>
              </a:rPr>
              <a:t> XPR Status </a:t>
            </a:r>
            <a:r>
              <a:rPr lang="de-DE" sz="900" baseline="0" dirty="0" err="1" smtClean="0">
                <a:solidFill>
                  <a:schemeClr val="tx1"/>
                </a:solidFill>
                <a:cs typeface="Calibri"/>
              </a:rPr>
              <a:t>for</a:t>
            </a:r>
            <a:r>
              <a:rPr lang="de-DE" sz="900" baseline="0" dirty="0" smtClean="0">
                <a:solidFill>
                  <a:schemeClr val="tx1"/>
                </a:solidFill>
                <a:cs typeface="Calibri"/>
              </a:rPr>
              <a:t> FOOT </a:t>
            </a:r>
            <a:r>
              <a:rPr lang="de-DE" sz="900" baseline="0" dirty="0" err="1" smtClean="0">
                <a:solidFill>
                  <a:schemeClr val="tx1"/>
                </a:solidFill>
                <a:cs typeface="Calibri"/>
              </a:rPr>
              <a:t>Collaboration</a:t>
            </a:r>
            <a:r>
              <a:rPr lang="de-DE" sz="900" baseline="0" dirty="0" smtClean="0">
                <a:solidFill>
                  <a:schemeClr val="tx1"/>
                </a:solidFill>
                <a:cs typeface="Calibri"/>
              </a:rPr>
              <a:t> Meeting (04/12/2019)</a:t>
            </a:r>
            <a:endParaRPr lang="de-DE" sz="900" dirty="0">
              <a:solidFill>
                <a:schemeClr val="tx1"/>
              </a:solidFill>
              <a:cs typeface="Calibri"/>
            </a:endParaRPr>
          </a:p>
        </p:txBody>
      </p:sp>
      <p:cxnSp>
        <p:nvCxnSpPr>
          <p:cNvPr id="6" name="Connettore 1 22"/>
          <p:cNvCxnSpPr/>
          <p:nvPr userDrawn="1"/>
        </p:nvCxnSpPr>
        <p:spPr>
          <a:xfrm>
            <a:off x="0" y="6335713"/>
            <a:ext cx="9144000" cy="0"/>
          </a:xfrm>
          <a:prstGeom prst="line">
            <a:avLst/>
          </a:prstGeom>
          <a:ln w="9525" cap="rnd" cmpd="sng">
            <a:solidFill>
              <a:schemeClr val="accent4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23"/>
          <p:cNvCxnSpPr/>
          <p:nvPr userDrawn="1"/>
        </p:nvCxnSpPr>
        <p:spPr>
          <a:xfrm>
            <a:off x="1119188" y="6627813"/>
            <a:ext cx="0" cy="107950"/>
          </a:xfrm>
          <a:prstGeom prst="line">
            <a:avLst/>
          </a:prstGeom>
          <a:ln w="9525" cap="rnd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Immagine 10" descr="sistema-sanitario-lombardia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75338" y="6588125"/>
            <a:ext cx="128587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liennummernplatzhalter 1"/>
          <p:cNvSpPr txBox="1">
            <a:spLocks/>
          </p:cNvSpPr>
          <p:nvPr userDrawn="1"/>
        </p:nvSpPr>
        <p:spPr>
          <a:xfrm>
            <a:off x="7912100" y="38100"/>
            <a:ext cx="1011238" cy="252413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dirty="0" err="1" smtClean="0">
                <a:solidFill>
                  <a:schemeClr val="bg1"/>
                </a:solidFill>
                <a:cs typeface="Calibri"/>
              </a:rPr>
              <a:t>www.cnao.it</a:t>
            </a:r>
            <a:endParaRPr lang="de-DE" sz="1000" b="1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14325" y="495410"/>
            <a:ext cx="6873875" cy="60007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29097668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asellaDiTesto 1"/>
          <p:cNvSpPr txBox="1">
            <a:spLocks noChangeArrowheads="1"/>
          </p:cNvSpPr>
          <p:nvPr/>
        </p:nvSpPr>
        <p:spPr bwMode="auto">
          <a:xfrm>
            <a:off x="-992188" y="946150"/>
            <a:ext cx="184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 altLang="it-IT"/>
          </a:p>
        </p:txBody>
      </p:sp>
      <p:sp>
        <p:nvSpPr>
          <p:cNvPr id="5124" name="CasellaDiTesto 5"/>
          <p:cNvSpPr txBox="1">
            <a:spLocks noChangeArrowheads="1"/>
          </p:cNvSpPr>
          <p:nvPr/>
        </p:nvSpPr>
        <p:spPr bwMode="auto">
          <a:xfrm>
            <a:off x="295275" y="6384925"/>
            <a:ext cx="53879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1200" dirty="0">
                <a:solidFill>
                  <a:schemeClr val="bg1"/>
                </a:solidFill>
              </a:rPr>
              <a:t>Pavia, </a:t>
            </a:r>
            <a:r>
              <a:rPr lang="it-IT" altLang="it-IT" sz="1200" dirty="0" smtClean="0">
                <a:solidFill>
                  <a:schemeClr val="bg1"/>
                </a:solidFill>
              </a:rPr>
              <a:t>04/12/2019 for FOOT </a:t>
            </a:r>
            <a:r>
              <a:rPr lang="it-IT" altLang="it-IT" sz="1200" dirty="0">
                <a:solidFill>
                  <a:schemeClr val="bg1"/>
                </a:solidFill>
              </a:rPr>
              <a:t>C</a:t>
            </a:r>
            <a:r>
              <a:rPr lang="it-IT" altLang="it-IT" sz="1200" dirty="0" smtClean="0">
                <a:solidFill>
                  <a:schemeClr val="bg1"/>
                </a:solidFill>
              </a:rPr>
              <a:t>ollaboration Meeting</a:t>
            </a:r>
            <a:endParaRPr lang="it-IT" altLang="it-IT" sz="1200" dirty="0">
              <a:solidFill>
                <a:schemeClr val="bg1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79512" y="4869160"/>
            <a:ext cx="89644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8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CNAO XPR Status</a:t>
            </a:r>
          </a:p>
        </p:txBody>
      </p:sp>
    </p:spTree>
    <p:extLst>
      <p:ext uri="{BB962C8B-B14F-4D97-AF65-F5344CB8AC3E}">
        <p14:creationId xmlns:p14="http://schemas.microsoft.com/office/powerpoint/2010/main" val="318820102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XPR layout</a:t>
            </a:r>
            <a:endParaRPr lang="it-IT" dirty="0"/>
          </a:p>
        </p:txBody>
      </p:sp>
      <p:pic>
        <p:nvPicPr>
          <p:cNvPr id="5" name="Picture 2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3"/>
          <a:stretch/>
        </p:blipFill>
        <p:spPr bwMode="auto">
          <a:xfrm>
            <a:off x="1511935" y="1277620"/>
            <a:ext cx="6086294" cy="4302760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6" name="Ovale 5"/>
          <p:cNvSpPr/>
          <p:nvPr/>
        </p:nvSpPr>
        <p:spPr>
          <a:xfrm>
            <a:off x="7226771" y="4615036"/>
            <a:ext cx="432048" cy="1440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6885781" y="4446637"/>
            <a:ext cx="432048" cy="1440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6669757" y="4283571"/>
            <a:ext cx="432048" cy="1440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/>
          <p:cNvSpPr/>
          <p:nvPr/>
        </p:nvSpPr>
        <p:spPr>
          <a:xfrm>
            <a:off x="5580112" y="4513684"/>
            <a:ext cx="432048" cy="14401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5940152" y="4759052"/>
            <a:ext cx="432048" cy="14401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/>
          <p:cNvSpPr/>
          <p:nvPr/>
        </p:nvSpPr>
        <p:spPr>
          <a:xfrm>
            <a:off x="6319242" y="4960218"/>
            <a:ext cx="432048" cy="14401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Ovale 11"/>
          <p:cNvSpPr/>
          <p:nvPr/>
        </p:nvSpPr>
        <p:spPr>
          <a:xfrm>
            <a:off x="6794723" y="5132809"/>
            <a:ext cx="432048" cy="14401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Ovale 5"/>
          <p:cNvSpPr/>
          <p:nvPr/>
        </p:nvSpPr>
        <p:spPr>
          <a:xfrm>
            <a:off x="6578699" y="3573016"/>
            <a:ext cx="739130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Ovale 5"/>
          <p:cNvSpPr/>
          <p:nvPr/>
        </p:nvSpPr>
        <p:spPr>
          <a:xfrm>
            <a:off x="6669757" y="3789040"/>
            <a:ext cx="739130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27409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Beam</a:t>
            </a:r>
            <a:r>
              <a:rPr lang="it-IT" dirty="0" smtClean="0"/>
              <a:t> </a:t>
            </a:r>
            <a:r>
              <a:rPr lang="it-IT" dirty="0" err="1" smtClean="0"/>
              <a:t>commissioning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611560" y="1484784"/>
            <a:ext cx="620144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Beam</a:t>
            </a:r>
            <a:r>
              <a:rPr lang="it-IT" dirty="0" smtClean="0"/>
              <a:t> </a:t>
            </a:r>
            <a:r>
              <a:rPr lang="it-IT" dirty="0" err="1" smtClean="0"/>
              <a:t>optics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been</a:t>
            </a:r>
            <a:r>
              <a:rPr lang="it-IT" dirty="0" smtClean="0"/>
              <a:t> </a:t>
            </a:r>
            <a:r>
              <a:rPr lang="it-IT" dirty="0" err="1" smtClean="0"/>
              <a:t>commissioned</a:t>
            </a:r>
            <a:r>
              <a:rPr lang="it-IT" dirty="0" smtClean="0"/>
              <a:t> for: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 smtClean="0"/>
              <a:t>proton</a:t>
            </a:r>
            <a:r>
              <a:rPr lang="it-IT" dirty="0" smtClean="0"/>
              <a:t> and carbon </a:t>
            </a:r>
            <a:r>
              <a:rPr lang="it-IT" dirty="0" err="1" smtClean="0"/>
              <a:t>ion</a:t>
            </a:r>
            <a:endParaRPr lang="it-I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 smtClean="0"/>
              <a:t>all</a:t>
            </a:r>
            <a:r>
              <a:rPr lang="it-IT" dirty="0" smtClean="0"/>
              <a:t> </a:t>
            </a:r>
            <a:r>
              <a:rPr lang="it-IT" dirty="0" err="1" smtClean="0"/>
              <a:t>energies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 smtClean="0"/>
              <a:t>all</a:t>
            </a:r>
            <a:r>
              <a:rPr lang="it-IT" dirty="0" smtClean="0"/>
              <a:t> </a:t>
            </a:r>
            <a:r>
              <a:rPr lang="it-IT" dirty="0" err="1" smtClean="0"/>
              <a:t>isocenters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err="1" smtClean="0"/>
              <a:t>Beam</a:t>
            </a:r>
            <a:r>
              <a:rPr lang="it-IT" dirty="0" smtClean="0"/>
              <a:t> </a:t>
            </a:r>
            <a:r>
              <a:rPr lang="it-IT" dirty="0" err="1" smtClean="0"/>
              <a:t>characteristics</a:t>
            </a:r>
            <a:r>
              <a:rPr lang="it-IT" dirty="0" smtClean="0"/>
              <a:t> </a:t>
            </a:r>
            <a:r>
              <a:rPr lang="it-IT" dirty="0" err="1" smtClean="0"/>
              <a:t>very</a:t>
            </a:r>
            <a:r>
              <a:rPr lang="it-IT" dirty="0" smtClean="0"/>
              <a:t> </a:t>
            </a:r>
            <a:r>
              <a:rPr lang="it-IT" dirty="0" err="1" smtClean="0"/>
              <a:t>similar</a:t>
            </a:r>
            <a:r>
              <a:rPr lang="it-IT" dirty="0" smtClean="0"/>
              <a:t> for </a:t>
            </a:r>
            <a:r>
              <a:rPr lang="it-IT" dirty="0" err="1" smtClean="0"/>
              <a:t>all</a:t>
            </a:r>
            <a:r>
              <a:rPr lang="it-IT" dirty="0" smtClean="0"/>
              <a:t> </a:t>
            </a:r>
            <a:r>
              <a:rPr lang="it-IT" dirty="0" err="1" smtClean="0"/>
              <a:t>ISOs</a:t>
            </a:r>
            <a:r>
              <a:rPr lang="it-IT" dirty="0" smtClean="0"/>
              <a:t>.</a:t>
            </a:r>
          </a:p>
          <a:p>
            <a:r>
              <a:rPr lang="it-IT" dirty="0" err="1" smtClean="0"/>
              <a:t>All</a:t>
            </a:r>
            <a:r>
              <a:rPr lang="it-IT" dirty="0" smtClean="0"/>
              <a:t> </a:t>
            </a:r>
            <a:r>
              <a:rPr lang="it-IT" dirty="0" err="1" smtClean="0"/>
              <a:t>beams</a:t>
            </a:r>
            <a:r>
              <a:rPr lang="it-IT" dirty="0" smtClean="0"/>
              <a:t> are ready to be </a:t>
            </a:r>
            <a:r>
              <a:rPr lang="it-IT" dirty="0" err="1" smtClean="0"/>
              <a:t>used</a:t>
            </a:r>
            <a:r>
              <a:rPr lang="it-IT" dirty="0" smtClean="0"/>
              <a:t>.</a:t>
            </a:r>
          </a:p>
          <a:p>
            <a:endParaRPr lang="it-IT" dirty="0" smtClean="0"/>
          </a:p>
          <a:p>
            <a:r>
              <a:rPr lang="it-IT" dirty="0" err="1"/>
              <a:t>Measurements</a:t>
            </a:r>
            <a:r>
              <a:rPr lang="it-IT" dirty="0"/>
              <a:t> </a:t>
            </a:r>
            <a:r>
              <a:rPr lang="it-IT" dirty="0" err="1"/>
              <a:t>performed</a:t>
            </a:r>
            <a:r>
              <a:rPr lang="it-IT" dirty="0"/>
              <a:t> with QA strip </a:t>
            </a:r>
            <a:r>
              <a:rPr lang="it-IT" dirty="0" err="1"/>
              <a:t>chamber</a:t>
            </a:r>
            <a:r>
              <a:rPr lang="it-IT" dirty="0"/>
              <a:t>.</a:t>
            </a:r>
          </a:p>
          <a:p>
            <a:endParaRPr lang="it-IT" dirty="0" smtClean="0"/>
          </a:p>
          <a:p>
            <a:r>
              <a:rPr lang="it-IT" dirty="0" smtClean="0"/>
              <a:t>XPR line </a:t>
            </a:r>
            <a:r>
              <a:rPr lang="it-IT" dirty="0" err="1" smtClean="0"/>
              <a:t>selection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been</a:t>
            </a:r>
            <a:r>
              <a:rPr lang="it-IT" dirty="0" smtClean="0"/>
              <a:t> </a:t>
            </a:r>
            <a:r>
              <a:rPr lang="it-IT" dirty="0" err="1" smtClean="0"/>
              <a:t>included</a:t>
            </a:r>
            <a:r>
              <a:rPr lang="it-IT" dirty="0" smtClean="0"/>
              <a:t> in </a:t>
            </a:r>
            <a:r>
              <a:rPr lang="it-IT" dirty="0" err="1" smtClean="0"/>
              <a:t>main</a:t>
            </a:r>
            <a:r>
              <a:rPr lang="it-IT" dirty="0" smtClean="0"/>
              <a:t> control room </a:t>
            </a:r>
            <a:r>
              <a:rPr lang="it-IT" dirty="0" err="1" smtClean="0"/>
              <a:t>tools</a:t>
            </a:r>
            <a:r>
              <a:rPr lang="it-IT" dirty="0" smtClean="0"/>
              <a:t>.</a:t>
            </a:r>
          </a:p>
          <a:p>
            <a:r>
              <a:rPr lang="it-IT" dirty="0" smtClean="0"/>
              <a:t>Tools for treatment delivery </a:t>
            </a:r>
            <a:r>
              <a:rPr lang="it-IT" dirty="0" err="1" smtClean="0"/>
              <a:t>at</a:t>
            </a:r>
            <a:r>
              <a:rPr lang="it-IT" dirty="0" smtClean="0"/>
              <a:t> XPR are under test (</a:t>
            </a:r>
            <a:r>
              <a:rPr lang="it-IT" dirty="0" err="1" smtClean="0"/>
              <a:t>next</a:t>
            </a:r>
            <a:r>
              <a:rPr lang="it-IT" dirty="0" smtClean="0"/>
              <a:t> week).</a:t>
            </a:r>
          </a:p>
        </p:txBody>
      </p:sp>
    </p:spTree>
    <p:extLst>
      <p:ext uri="{BB962C8B-B14F-4D97-AF65-F5344CB8AC3E}">
        <p14:creationId xmlns:p14="http://schemas.microsoft.com/office/powerpoint/2010/main" val="41182678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DDS </a:t>
            </a:r>
            <a:r>
              <a:rPr lang="it-IT" dirty="0" err="1" smtClean="0"/>
              <a:t>commissioning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611560" y="1484784"/>
            <a:ext cx="841012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DDS code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been</a:t>
            </a:r>
            <a:r>
              <a:rPr lang="it-IT" dirty="0" smtClean="0"/>
              <a:t> </a:t>
            </a:r>
            <a:r>
              <a:rPr lang="it-IT" dirty="0" err="1" smtClean="0"/>
              <a:t>adapted</a:t>
            </a:r>
            <a:r>
              <a:rPr lang="it-IT" dirty="0" smtClean="0"/>
              <a:t> for XPR </a:t>
            </a:r>
            <a:r>
              <a:rPr lang="it-IT" dirty="0" err="1" smtClean="0"/>
              <a:t>maintaning</a:t>
            </a:r>
            <a:r>
              <a:rPr lang="it-IT" dirty="0" smtClean="0"/>
              <a:t> the </a:t>
            </a:r>
            <a:r>
              <a:rPr lang="it-IT" dirty="0" err="1" smtClean="0"/>
              <a:t>same</a:t>
            </a:r>
            <a:r>
              <a:rPr lang="it-IT" dirty="0" smtClean="0"/>
              <a:t> </a:t>
            </a:r>
            <a:r>
              <a:rPr lang="it-IT" dirty="0" err="1" smtClean="0"/>
              <a:t>functionalities</a:t>
            </a:r>
            <a:r>
              <a:rPr lang="it-IT" dirty="0" smtClean="0"/>
              <a:t> of </a:t>
            </a:r>
            <a:r>
              <a:rPr lang="it-IT" dirty="0" err="1" smtClean="0"/>
              <a:t>clinical</a:t>
            </a:r>
            <a:r>
              <a:rPr lang="it-IT" dirty="0" smtClean="0"/>
              <a:t> DDS.</a:t>
            </a:r>
          </a:p>
          <a:p>
            <a:r>
              <a:rPr lang="it-IT" dirty="0" smtClean="0"/>
              <a:t>DDS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been</a:t>
            </a:r>
            <a:r>
              <a:rPr lang="it-IT" dirty="0" smtClean="0"/>
              <a:t> </a:t>
            </a:r>
            <a:r>
              <a:rPr lang="it-IT" dirty="0" err="1" smtClean="0"/>
              <a:t>included</a:t>
            </a:r>
            <a:r>
              <a:rPr lang="it-IT" dirty="0" smtClean="0"/>
              <a:t> in the control </a:t>
            </a:r>
            <a:r>
              <a:rPr lang="it-IT" dirty="0" err="1" smtClean="0"/>
              <a:t>system</a:t>
            </a:r>
            <a:r>
              <a:rPr lang="it-IT" dirty="0" smtClean="0"/>
              <a:t>.</a:t>
            </a:r>
          </a:p>
          <a:p>
            <a:r>
              <a:rPr lang="it-IT" dirty="0"/>
              <a:t>Scanning </a:t>
            </a:r>
            <a:r>
              <a:rPr lang="it-IT" dirty="0" err="1"/>
              <a:t>magnet</a:t>
            </a:r>
            <a:r>
              <a:rPr lang="it-IT" dirty="0"/>
              <a:t> are </a:t>
            </a:r>
            <a:r>
              <a:rPr lang="it-IT" dirty="0" err="1"/>
              <a:t>operational</a:t>
            </a:r>
            <a:r>
              <a:rPr lang="it-IT" dirty="0"/>
              <a:t>.</a:t>
            </a:r>
          </a:p>
          <a:p>
            <a:endParaRPr lang="it-IT" dirty="0" smtClean="0"/>
          </a:p>
          <a:p>
            <a:r>
              <a:rPr lang="it-IT" dirty="0" smtClean="0"/>
              <a:t>DDS </a:t>
            </a:r>
            <a:r>
              <a:rPr lang="it-IT" dirty="0" err="1" smtClean="0"/>
              <a:t>is</a:t>
            </a:r>
            <a:r>
              <a:rPr lang="it-IT" dirty="0" smtClean="0"/>
              <a:t> a </a:t>
            </a:r>
            <a:r>
              <a:rPr lang="it-IT" dirty="0" err="1" smtClean="0"/>
              <a:t>movable</a:t>
            </a:r>
            <a:r>
              <a:rPr lang="it-IT" dirty="0" smtClean="0"/>
              <a:t> </a:t>
            </a:r>
            <a:r>
              <a:rPr lang="it-IT" dirty="0" err="1" smtClean="0"/>
              <a:t>device</a:t>
            </a:r>
            <a:r>
              <a:rPr lang="it-IT" dirty="0" smtClean="0"/>
              <a:t> and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been</a:t>
            </a:r>
            <a:r>
              <a:rPr lang="it-IT" dirty="0" smtClean="0"/>
              <a:t> </a:t>
            </a:r>
            <a:r>
              <a:rPr lang="it-IT" dirty="0" err="1" smtClean="0"/>
              <a:t>placed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</a:t>
            </a:r>
            <a:r>
              <a:rPr lang="it-IT" dirty="0" err="1" smtClean="0"/>
              <a:t>three</a:t>
            </a:r>
            <a:r>
              <a:rPr lang="it-IT" dirty="0" smtClean="0"/>
              <a:t> </a:t>
            </a:r>
            <a:r>
              <a:rPr lang="it-IT" dirty="0" err="1" smtClean="0"/>
              <a:t>nozzle</a:t>
            </a:r>
            <a:r>
              <a:rPr lang="it-IT" dirty="0" smtClean="0"/>
              <a:t> positions.</a:t>
            </a:r>
          </a:p>
          <a:p>
            <a:r>
              <a:rPr lang="it-IT" dirty="0" smtClean="0"/>
              <a:t>The </a:t>
            </a:r>
            <a:r>
              <a:rPr lang="it-IT" dirty="0" err="1" smtClean="0"/>
              <a:t>moving</a:t>
            </a:r>
            <a:r>
              <a:rPr lang="it-IT" dirty="0" smtClean="0"/>
              <a:t> </a:t>
            </a:r>
            <a:r>
              <a:rPr lang="it-IT" dirty="0" err="1" smtClean="0"/>
              <a:t>table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missing</a:t>
            </a:r>
            <a:r>
              <a:rPr lang="it-IT" dirty="0" smtClean="0"/>
              <a:t> (</a:t>
            </a:r>
            <a:r>
              <a:rPr lang="it-IT" dirty="0" err="1" smtClean="0"/>
              <a:t>arrival</a:t>
            </a:r>
            <a:r>
              <a:rPr lang="it-IT" dirty="0" smtClean="0"/>
              <a:t> </a:t>
            </a:r>
            <a:r>
              <a:rPr lang="it-IT" dirty="0" err="1" smtClean="0"/>
              <a:t>foreseen</a:t>
            </a:r>
            <a:r>
              <a:rPr lang="it-IT" dirty="0" smtClean="0"/>
              <a:t> in </a:t>
            </a:r>
            <a:r>
              <a:rPr lang="it-IT" dirty="0" err="1" smtClean="0"/>
              <a:t>few</a:t>
            </a:r>
            <a:r>
              <a:rPr lang="it-IT" dirty="0" smtClean="0"/>
              <a:t> </a:t>
            </a:r>
            <a:r>
              <a:rPr lang="it-IT" dirty="0" err="1" smtClean="0"/>
              <a:t>days</a:t>
            </a:r>
            <a:r>
              <a:rPr lang="it-IT" dirty="0" smtClean="0"/>
              <a:t>).</a:t>
            </a:r>
          </a:p>
          <a:p>
            <a:r>
              <a:rPr lang="it-IT" dirty="0" smtClean="0"/>
              <a:t>The </a:t>
            </a:r>
            <a:r>
              <a:rPr lang="it-IT" dirty="0" err="1" smtClean="0"/>
              <a:t>alignment</a:t>
            </a:r>
            <a:r>
              <a:rPr lang="it-IT" dirty="0" smtClean="0"/>
              <a:t> and DDS </a:t>
            </a:r>
            <a:r>
              <a:rPr lang="it-IT" dirty="0" err="1" smtClean="0"/>
              <a:t>installation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due by the end of the </a:t>
            </a:r>
            <a:r>
              <a:rPr lang="it-IT" dirty="0" err="1" smtClean="0"/>
              <a:t>year</a:t>
            </a:r>
            <a:r>
              <a:rPr lang="it-IT" dirty="0" smtClean="0"/>
              <a:t>.</a:t>
            </a:r>
          </a:p>
          <a:p>
            <a:r>
              <a:rPr lang="it-IT" dirty="0" smtClean="0"/>
              <a:t>DDS </a:t>
            </a:r>
            <a:r>
              <a:rPr lang="it-IT" dirty="0" err="1" smtClean="0"/>
              <a:t>calibration</a:t>
            </a:r>
            <a:r>
              <a:rPr lang="it-IT" dirty="0" smtClean="0"/>
              <a:t> for ‘treatment’ </a:t>
            </a:r>
            <a:r>
              <a:rPr lang="it-IT" dirty="0" err="1" smtClean="0"/>
              <a:t>deliveries</a:t>
            </a:r>
            <a:r>
              <a:rPr lang="it-IT" dirty="0" smtClean="0"/>
              <a:t> due by the end of </a:t>
            </a:r>
            <a:r>
              <a:rPr lang="it-IT" dirty="0" err="1" smtClean="0"/>
              <a:t>January</a:t>
            </a:r>
            <a:r>
              <a:rPr lang="it-IT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500066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Room </a:t>
            </a:r>
            <a:r>
              <a:rPr lang="it-IT" dirty="0" err="1" smtClean="0"/>
              <a:t>environment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2195736" y="1484783"/>
            <a:ext cx="454695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Tenders</a:t>
            </a:r>
            <a:r>
              <a:rPr lang="it-IT" dirty="0" smtClean="0"/>
              <a:t> for UTA are in the </a:t>
            </a:r>
            <a:r>
              <a:rPr lang="it-IT" dirty="0" err="1" smtClean="0"/>
              <a:t>final</a:t>
            </a:r>
            <a:r>
              <a:rPr lang="it-IT" dirty="0" smtClean="0"/>
              <a:t> </a:t>
            </a:r>
            <a:r>
              <a:rPr lang="it-IT" dirty="0" err="1" smtClean="0"/>
              <a:t>phase</a:t>
            </a:r>
            <a:r>
              <a:rPr lang="it-IT" dirty="0" smtClean="0"/>
              <a:t>.</a:t>
            </a:r>
          </a:p>
          <a:p>
            <a:r>
              <a:rPr lang="it-IT" dirty="0" err="1" smtClean="0"/>
              <a:t>Contract</a:t>
            </a:r>
            <a:r>
              <a:rPr lang="it-IT" dirty="0" smtClean="0"/>
              <a:t> </a:t>
            </a:r>
            <a:r>
              <a:rPr lang="it-IT" dirty="0" err="1" smtClean="0"/>
              <a:t>signed</a:t>
            </a:r>
            <a:r>
              <a:rPr lang="it-IT" dirty="0" smtClean="0"/>
              <a:t> by the end of the </a:t>
            </a:r>
            <a:r>
              <a:rPr lang="it-IT" dirty="0" err="1" smtClean="0"/>
              <a:t>year</a:t>
            </a:r>
            <a:r>
              <a:rPr lang="it-IT" dirty="0" smtClean="0"/>
              <a:t>.</a:t>
            </a:r>
          </a:p>
          <a:p>
            <a:r>
              <a:rPr lang="it-IT" dirty="0" smtClean="0"/>
              <a:t>Installation due by the end of </a:t>
            </a:r>
            <a:r>
              <a:rPr lang="it-IT" dirty="0" err="1" smtClean="0"/>
              <a:t>May</a:t>
            </a:r>
            <a:r>
              <a:rPr lang="it-IT" dirty="0" smtClean="0"/>
              <a:t>.</a:t>
            </a:r>
          </a:p>
          <a:p>
            <a:endParaRPr lang="it-IT" dirty="0"/>
          </a:p>
          <a:p>
            <a:r>
              <a:rPr lang="it-IT" dirty="0" err="1" smtClean="0"/>
              <a:t>Tenders</a:t>
            </a:r>
            <a:r>
              <a:rPr lang="it-IT" dirty="0" smtClean="0"/>
              <a:t> for </a:t>
            </a:r>
            <a:r>
              <a:rPr lang="it-IT" dirty="0" smtClean="0"/>
              <a:t>water </a:t>
            </a:r>
            <a:r>
              <a:rPr lang="it-IT" dirty="0" err="1" smtClean="0"/>
              <a:t>piping</a:t>
            </a:r>
            <a:r>
              <a:rPr lang="it-IT" dirty="0" smtClean="0"/>
              <a:t> </a:t>
            </a:r>
            <a:r>
              <a:rPr lang="it-IT" dirty="0" smtClean="0"/>
              <a:t>are </a:t>
            </a:r>
            <a:r>
              <a:rPr lang="it-IT" dirty="0"/>
              <a:t>in the </a:t>
            </a:r>
            <a:r>
              <a:rPr lang="it-IT" dirty="0" err="1"/>
              <a:t>final</a:t>
            </a:r>
            <a:r>
              <a:rPr lang="it-IT" dirty="0"/>
              <a:t> </a:t>
            </a:r>
            <a:r>
              <a:rPr lang="it-IT" dirty="0" err="1"/>
              <a:t>phase</a:t>
            </a:r>
            <a:r>
              <a:rPr lang="it-IT" dirty="0"/>
              <a:t>.</a:t>
            </a:r>
          </a:p>
          <a:p>
            <a:r>
              <a:rPr lang="it-IT" dirty="0" err="1"/>
              <a:t>Contract</a:t>
            </a:r>
            <a:r>
              <a:rPr lang="it-IT" dirty="0"/>
              <a:t> </a:t>
            </a:r>
            <a:r>
              <a:rPr lang="it-IT" dirty="0" err="1"/>
              <a:t>signed</a:t>
            </a:r>
            <a:r>
              <a:rPr lang="it-IT" dirty="0"/>
              <a:t> by the end of the </a:t>
            </a:r>
            <a:r>
              <a:rPr lang="it-IT" dirty="0" err="1"/>
              <a:t>year</a:t>
            </a:r>
            <a:r>
              <a:rPr lang="it-IT" dirty="0"/>
              <a:t>.</a:t>
            </a:r>
          </a:p>
          <a:p>
            <a:r>
              <a:rPr lang="it-IT" dirty="0"/>
              <a:t>Installation due by the end of </a:t>
            </a:r>
            <a:r>
              <a:rPr lang="it-IT" dirty="0" smtClean="0"/>
              <a:t>March.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195736" y="3933056"/>
            <a:ext cx="29227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Untill</a:t>
            </a:r>
            <a:r>
              <a:rPr lang="it-IT" dirty="0"/>
              <a:t> UTA </a:t>
            </a:r>
            <a:r>
              <a:rPr lang="it-IT" dirty="0" err="1"/>
              <a:t>has</a:t>
            </a:r>
            <a:r>
              <a:rPr lang="it-IT" dirty="0"/>
              <a:t> </a:t>
            </a:r>
            <a:r>
              <a:rPr lang="it-IT" dirty="0" err="1"/>
              <a:t>been</a:t>
            </a:r>
            <a:r>
              <a:rPr lang="it-IT" dirty="0"/>
              <a:t> </a:t>
            </a:r>
            <a:r>
              <a:rPr lang="it-IT" dirty="0" err="1"/>
              <a:t>installed</a:t>
            </a:r>
            <a:r>
              <a:rPr lang="it-IT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very</a:t>
            </a:r>
            <a:r>
              <a:rPr lang="it-IT" dirty="0"/>
              <a:t> </a:t>
            </a:r>
            <a:r>
              <a:rPr lang="it-IT" dirty="0" err="1"/>
              <a:t>noisy</a:t>
            </a:r>
            <a:r>
              <a:rPr lang="it-IT" dirty="0"/>
              <a:t> </a:t>
            </a:r>
            <a:r>
              <a:rPr lang="it-IT" dirty="0" err="1"/>
              <a:t>environment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room </a:t>
            </a:r>
            <a:r>
              <a:rPr lang="it-IT" dirty="0" err="1"/>
              <a:t>termally</a:t>
            </a:r>
            <a:r>
              <a:rPr lang="it-IT" dirty="0"/>
              <a:t> </a:t>
            </a:r>
            <a:r>
              <a:rPr lang="it-IT" dirty="0" err="1" smtClean="0"/>
              <a:t>instable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959806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231</Words>
  <Application>Microsoft Office PowerPoint</Application>
  <PresentationFormat>On-screen Show (4:3)</PresentationFormat>
  <Paragraphs>37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Tema di Office</vt:lpstr>
      <vt:lpstr>PowerPoint Presentation</vt:lpstr>
      <vt:lpstr>XPR layout</vt:lpstr>
      <vt:lpstr>Beam commissioning</vt:lpstr>
      <vt:lpstr>DDS commissioning</vt:lpstr>
      <vt:lpstr>Room environment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Donetti Marco</dc:creator>
  <cp:lastModifiedBy>Pullia Marco</cp:lastModifiedBy>
  <cp:revision>11</cp:revision>
  <dcterms:created xsi:type="dcterms:W3CDTF">2019-12-04T09:28:51Z</dcterms:created>
  <dcterms:modified xsi:type="dcterms:W3CDTF">2019-12-04T10:45:03Z</dcterms:modified>
</cp:coreProperties>
</file>