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267" r:id="rId5"/>
    <p:sldId id="258" r:id="rId6"/>
    <p:sldId id="264" r:id="rId7"/>
    <p:sldId id="260" r:id="rId8"/>
    <p:sldId id="269" r:id="rId9"/>
    <p:sldId id="263" r:id="rId10"/>
    <p:sldId id="270" r:id="rId11"/>
    <p:sldId id="261" r:id="rId12"/>
    <p:sldId id="268" r:id="rId13"/>
    <p:sldId id="271" r:id="rId14"/>
    <p:sldId id="266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8" autoAdjust="0"/>
    <p:restoredTop sz="94681" autoAdjust="0"/>
  </p:normalViewPr>
  <p:slideViewPr>
    <p:cSldViewPr>
      <p:cViewPr varScale="1">
        <p:scale>
          <a:sx n="119" d="100"/>
          <a:sy n="119" d="100"/>
        </p:scale>
        <p:origin x="1460" y="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65" d="100"/>
          <a:sy n="165" d="100"/>
        </p:scale>
        <p:origin x="4674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A4333-8A5E-4783-BA91-360223440794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212E-9C25-4F70-B821-6B0A470A8B9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8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50CA6-DA02-4672-9214-F3E704D42BD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CF12-2F03-4770-AE5B-0F48B3CE5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0CF12-2F03-4770-AE5B-0F48B3CE54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418" y="6346440"/>
            <a:ext cx="684132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759" y="6346440"/>
            <a:ext cx="46229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836" y="6346440"/>
            <a:ext cx="51263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6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295788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2932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636179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19732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47735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867643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502238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7180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534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36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995943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466B-C0C6-4E3E-9E4F-668845277F60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62400" cy="8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12054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E84-054E-4EA5-B507-1586696DDE7F}" type="datetime1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78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599B-1B21-416D-A611-1A2DCC6EDBB1}" type="datetime1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951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98691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305847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72376-C4AD-4484-9DE1-A41122D2DC61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8" name="Immagin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3581400" cy="7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61" r:id="rId17"/>
    <p:sldLayoutId id="2147483662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3312" y="990600"/>
            <a:ext cx="2897887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20"/>
              </a:lnSpc>
            </a:pPr>
            <a:r>
              <a:rPr lang="it-IT" sz="8000" b="1" dirty="0" smtClean="0">
                <a:solidFill>
                  <a:srgbClr val="000073"/>
                </a:solidFill>
                <a:latin typeface="Arial"/>
                <a:cs typeface="Arial"/>
              </a:rPr>
              <a:t>FOOT</a:t>
            </a:r>
            <a:endParaRPr sz="8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07391" y="2057400"/>
            <a:ext cx="8319617" cy="2539877"/>
          </a:xfrm>
          <a:prstGeom prst="rect">
            <a:avLst/>
          </a:prstGeom>
        </p:spPr>
        <p:txBody>
          <a:bodyPr vert="horz" wrap="square" lIns="0" tIns="838913" rIns="0" bIns="0" rtlCol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5400" b="1" dirty="0" smtClean="0">
                <a:latin typeface="Arial"/>
                <a:cs typeface="Arial"/>
              </a:rPr>
              <a:t>Collaboration Meeting</a:t>
            </a:r>
            <a:endParaRPr lang="it-IT" sz="4400" b="1" spc="-5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endParaRPr lang="it-IT" sz="2800" b="1" spc="-2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25"/>
              </a:spcBef>
              <a:buNone/>
            </a:pPr>
            <a:r>
              <a:rPr lang="it-IT"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The Magnetic Region Mechanics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3086100" y="6400800"/>
            <a:ext cx="2362200" cy="342900"/>
          </a:xfrm>
        </p:spPr>
        <p:txBody>
          <a:bodyPr/>
          <a:lstStyle/>
          <a:p>
            <a:r>
              <a:rPr lang="en-US" dirty="0" smtClean="0"/>
              <a:t>S. Tomassini, INFN-LNF- Research Division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3276599" y="5349946"/>
            <a:ext cx="1981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400" b="1" spc="-5" dirty="0" smtClean="0">
                <a:solidFill>
                  <a:srgbClr val="000073"/>
                </a:solidFill>
                <a:latin typeface="Arial"/>
                <a:cs typeface="Arial"/>
              </a:rPr>
              <a:t>6th</a:t>
            </a:r>
            <a:r>
              <a:rPr sz="2400" b="1" dirty="0" smtClean="0">
                <a:solidFill>
                  <a:srgbClr val="000073"/>
                </a:solidFill>
                <a:latin typeface="Arial"/>
                <a:cs typeface="Arial"/>
              </a:rPr>
              <a:t> </a:t>
            </a:r>
            <a:r>
              <a:rPr lang="it-IT" sz="2400" b="1" spc="-20" dirty="0" smtClean="0">
                <a:solidFill>
                  <a:srgbClr val="000073"/>
                </a:solidFill>
                <a:latin typeface="Arial"/>
                <a:cs typeface="Arial"/>
              </a:rPr>
              <a:t>Dec</a:t>
            </a:r>
            <a:r>
              <a:rPr sz="2400" b="1" spc="-5" dirty="0" smtClean="0">
                <a:solidFill>
                  <a:srgbClr val="000073"/>
                </a:solidFill>
                <a:latin typeface="Arial"/>
                <a:cs typeface="Arial"/>
              </a:rPr>
              <a:t> 201</a:t>
            </a:r>
            <a:r>
              <a:rPr lang="it-IT" sz="2400" b="1" spc="-5" dirty="0">
                <a:solidFill>
                  <a:srgbClr val="000073"/>
                </a:solidFill>
                <a:latin typeface="Arial"/>
                <a:cs typeface="Arial"/>
              </a:rPr>
              <a:t>9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2" y="4876800"/>
            <a:ext cx="8991600" cy="1923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71264"/>
            <a:ext cx="1701096" cy="3958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05" y="820128"/>
            <a:ext cx="5943600" cy="4209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4272" y="18716"/>
            <a:ext cx="3416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IT INTEGRATION SEQUENCE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34306"/>
            <a:ext cx="8001000" cy="59989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24508" y="118271"/>
            <a:ext cx="341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Drift chamber / Start counter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599" y="838200"/>
            <a:ext cx="7239001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93498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the components in the box already exist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508" y="12132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MSD: envelope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76629"/>
            <a:ext cx="4324684" cy="58323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2572" y="1066800"/>
            <a:ext cx="13206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023452">
            <a:off x="4972049" y="1065195"/>
            <a:ext cx="184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150x150x10 mm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7291976">
            <a:off x="6616529" y="1797963"/>
            <a:ext cx="304800" cy="21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7291976">
            <a:off x="7654601" y="1104390"/>
            <a:ext cx="304800" cy="21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40891" y="2743200"/>
            <a:ext cx="92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79" y="778741"/>
            <a:ext cx="3293465" cy="515817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438400" y="2057400"/>
            <a:ext cx="3258567" cy="1535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66581"/>
            <a:ext cx="5139871" cy="6698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68313"/>
            <a:ext cx="3820206" cy="4114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81400" y="88157"/>
            <a:ext cx="5321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Moving and Lifting System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6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4267200" cy="51727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5943600"/>
            <a:ext cx="7696200" cy="0"/>
          </a:xfrm>
          <a:prstGeom prst="line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5800" y="3124200"/>
            <a:ext cx="0" cy="2743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4311134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1000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53000" y="2743200"/>
            <a:ext cx="0" cy="312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544669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1200</a:t>
            </a:r>
          </a:p>
          <a:p>
            <a:pPr algn="ctr"/>
            <a:r>
              <a:rPr lang="en-US" b="1" dirty="0" smtClean="0"/>
              <a:t>BTF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38800" y="2133600"/>
            <a:ext cx="0" cy="373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2572" y="3048000"/>
            <a:ext cx="8634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1200?</a:t>
            </a:r>
          </a:p>
          <a:p>
            <a:pPr algn="ctr"/>
            <a:r>
              <a:rPr lang="en-US" b="1" dirty="0" smtClean="0"/>
              <a:t>CNAO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3124200"/>
            <a:ext cx="4419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7200" y="2703443"/>
            <a:ext cx="4648200" cy="3975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" y="2133600"/>
            <a:ext cx="5290930" cy="662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1676400"/>
            <a:ext cx="6477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91679" y="1676400"/>
            <a:ext cx="37721" cy="419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85451" y="3054626"/>
            <a:ext cx="8634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2000!</a:t>
            </a:r>
          </a:p>
          <a:p>
            <a:pPr algn="ctr"/>
            <a:r>
              <a:rPr lang="en-US" b="1" dirty="0" smtClean="0"/>
              <a:t>GSI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1000" y="1371600"/>
            <a:ext cx="7467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620000" y="1441175"/>
            <a:ext cx="17322" cy="443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094" y="3054626"/>
            <a:ext cx="8634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1300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24508" y="118271"/>
            <a:ext cx="409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BEAM LINE: </a:t>
            </a:r>
            <a:r>
              <a:rPr lang="it-IT" sz="2400" b="1" i="1" dirty="0" smtClean="0">
                <a:solidFill>
                  <a:srgbClr val="0070C0"/>
                </a:solidFill>
              </a:rPr>
              <a:t>FLOOR HEIGHT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23028" y="589408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FLOOR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3357256" y="4957465"/>
            <a:ext cx="247908" cy="93662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587552" y="4957465"/>
            <a:ext cx="247908" cy="93662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57256" y="6041363"/>
            <a:ext cx="357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 Jacks to match the beam height in different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23958"/>
          <a:stretch/>
        </p:blipFill>
        <p:spPr>
          <a:xfrm>
            <a:off x="1828800" y="2738389"/>
            <a:ext cx="7205020" cy="39801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Mechanical Layout</a:t>
            </a:r>
            <a:endParaRPr lang="it-IT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6400"/>
            <a:ext cx="621442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5918"/>
            <a:ext cx="3048000" cy="29982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t="16445" b="8220"/>
          <a:stretch/>
        </p:blipFill>
        <p:spPr>
          <a:xfrm>
            <a:off x="2667000" y="553621"/>
            <a:ext cx="6366820" cy="1981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19400" y="1752600"/>
            <a:ext cx="1219200" cy="25908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6427" y="1743164"/>
            <a:ext cx="24215" cy="2447836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307912" y="1752600"/>
            <a:ext cx="238668" cy="1971608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18661" y="1752600"/>
            <a:ext cx="488077" cy="19050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27580" y="1752600"/>
            <a:ext cx="768622" cy="1971608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259137" y="1752600"/>
            <a:ext cx="1046664" cy="2794692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028802" y="1926028"/>
            <a:ext cx="16017" cy="2493572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42" y="2027905"/>
            <a:ext cx="8233566" cy="47376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t="16445" b="8220"/>
          <a:stretch/>
        </p:blipFill>
        <p:spPr>
          <a:xfrm>
            <a:off x="537367" y="545593"/>
            <a:ext cx="7006434" cy="1981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Mechanical Layout</a:t>
            </a:r>
            <a:endParaRPr lang="it-IT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2406" y="1745151"/>
            <a:ext cx="1547394" cy="2217249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60313" y="1757295"/>
            <a:ext cx="892687" cy="2586105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25733" y="1828550"/>
            <a:ext cx="580200" cy="1747057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65347" y="1828550"/>
            <a:ext cx="410652" cy="1875756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87101" y="1745151"/>
            <a:ext cx="203579" cy="1830456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0746" y="1745151"/>
            <a:ext cx="63573" cy="2064849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80285"/>
              </p:ext>
            </p:extLst>
          </p:nvPr>
        </p:nvGraphicFramePr>
        <p:xfrm>
          <a:off x="7239000" y="0"/>
          <a:ext cx="1849934" cy="288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293">
                  <a:extLst>
                    <a:ext uri="{9D8B030D-6E8A-4147-A177-3AD203B41FA5}">
                      <a16:colId xmlns:a16="http://schemas.microsoft.com/office/drawing/2014/main" val="1963438187"/>
                    </a:ext>
                  </a:extLst>
                </a:gridCol>
                <a:gridCol w="727641">
                  <a:extLst>
                    <a:ext uri="{9D8B030D-6E8A-4147-A177-3AD203B41FA5}">
                      <a16:colId xmlns:a16="http://schemas.microsoft.com/office/drawing/2014/main" val="351646501"/>
                    </a:ext>
                  </a:extLst>
                </a:gridCol>
              </a:tblGrid>
              <a:tr h="334044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Z </a:t>
                      </a:r>
                      <a:r>
                        <a:rPr lang="it-IT" sz="1200" dirty="0" smtClean="0"/>
                        <a:t>[mm]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18938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TARGET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0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50230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VERTEX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9.5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44235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PM1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576626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IT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165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44595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PM2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245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078306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MSD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330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52542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S. COUNTER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- 440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7921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4343400" y="1947011"/>
            <a:ext cx="689341" cy="1916523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367" y="1676400"/>
            <a:ext cx="670163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98338"/>
            <a:ext cx="410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PM Dipole: assembly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990600"/>
            <a:ext cx="3200399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Permanent Magnet Dipoles in one assembly to avoid handling issues (special </a:t>
            </a:r>
            <a:r>
              <a:rPr lang="en-US" dirty="0" err="1" smtClean="0"/>
              <a:t>toolings</a:t>
            </a:r>
            <a:r>
              <a:rPr lang="en-US" dirty="0" smtClean="0"/>
              <a:t> required for safe handling)</a:t>
            </a:r>
          </a:p>
          <a:p>
            <a:endParaRPr lang="en-US" dirty="0"/>
          </a:p>
          <a:p>
            <a:r>
              <a:rPr lang="en-US" dirty="0" smtClean="0"/>
              <a:t>Repulsion force: 2000 N @ 50 mm gap</a:t>
            </a:r>
          </a:p>
          <a:p>
            <a:endParaRPr lang="en-US" dirty="0"/>
          </a:p>
          <a:p>
            <a:r>
              <a:rPr lang="en-US" dirty="0" smtClean="0"/>
              <a:t>Weight: </a:t>
            </a:r>
            <a:r>
              <a:rPr lang="en-US" dirty="0" smtClean="0"/>
              <a:t>25</a:t>
            </a:r>
            <a:r>
              <a:rPr lang="en-US" dirty="0" smtClean="0"/>
              <a:t>0 </a:t>
            </a:r>
            <a:r>
              <a:rPr lang="en-US" dirty="0" smtClean="0"/>
              <a:t>kg</a:t>
            </a:r>
          </a:p>
          <a:p>
            <a:endParaRPr lang="en-US" dirty="0"/>
          </a:p>
          <a:p>
            <a:r>
              <a:rPr lang="en-US" dirty="0" smtClean="0"/>
              <a:t>Magnetic field aligned at the vendor</a:t>
            </a:r>
          </a:p>
          <a:p>
            <a:endParaRPr lang="en-US" dirty="0"/>
          </a:p>
          <a:p>
            <a:r>
              <a:rPr lang="en-US" dirty="0" smtClean="0"/>
              <a:t>Magnetic map to be checked</a:t>
            </a:r>
          </a:p>
          <a:p>
            <a:r>
              <a:rPr lang="en-US" dirty="0"/>
              <a:t>a</a:t>
            </a:r>
            <a:r>
              <a:rPr lang="en-US" dirty="0" smtClean="0"/>
              <a:t>t LNF after delivery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72" y="1092883"/>
            <a:ext cx="3267228" cy="4475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14" y="1371600"/>
            <a:ext cx="2587587" cy="41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PM Dipole: support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1283"/>
          <a:stretch/>
        </p:blipFill>
        <p:spPr>
          <a:xfrm>
            <a:off x="152400" y="808890"/>
            <a:ext cx="3179291" cy="502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20385"/>
            <a:ext cx="3260969" cy="5819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887" y="914400"/>
            <a:ext cx="2219498" cy="5409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32411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Capability to vertically offset the assembly of about 400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81" y="1219200"/>
            <a:ext cx="6471919" cy="53851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88157"/>
            <a:ext cx="532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Calibration with straight tracks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1"/>
            <a:ext cx="3950890" cy="344341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00800" y="1447800"/>
            <a:ext cx="25908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Magnet offset compatible with detector cabling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29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12" y="773790"/>
            <a:ext cx="6776758" cy="56326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IT 1/2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564946">
            <a:off x="1255499" y="5436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1" b="99714" l="0" r="995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32633"/>
            <a:ext cx="3950721" cy="2310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73788"/>
            <a:ext cx="3289004" cy="33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8944577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IT </a:t>
            </a:r>
            <a:r>
              <a:rPr lang="it-IT" sz="2800" b="1" dirty="0">
                <a:solidFill>
                  <a:srgbClr val="FF0000"/>
                </a:solidFill>
              </a:rPr>
              <a:t>2</a:t>
            </a:r>
            <a:r>
              <a:rPr lang="it-IT" sz="2800" b="1" dirty="0" smtClean="0">
                <a:solidFill>
                  <a:srgbClr val="FF0000"/>
                </a:solidFill>
              </a:rPr>
              <a:t>/2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" y="4612613"/>
            <a:ext cx="3962762" cy="2245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977" y="4419600"/>
            <a:ext cx="4495800" cy="2394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5121077"/>
            <a:ext cx="431972" cy="39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2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6452373"/>
            <a:ext cx="533400" cy="405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38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209962">
            <a:off x="8063290" y="5660352"/>
            <a:ext cx="533473" cy="4048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876800" y="5453148"/>
            <a:ext cx="152400" cy="490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76800" y="6615710"/>
            <a:ext cx="642142" cy="192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481561" y="5029201"/>
            <a:ext cx="357639" cy="587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5156372" cy="3505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5029200" cy="340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IT: FEA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882511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P=0.7 W / Sensor</a:t>
            </a:r>
          </a:p>
          <a:p>
            <a:endParaRPr lang="en-US" b="1" dirty="0" smtClean="0"/>
          </a:p>
          <a:p>
            <a:r>
              <a:rPr lang="en-US" b="1" dirty="0"/>
              <a:t>h</a:t>
            </a:r>
            <a:r>
              <a:rPr lang="en-US" b="1" dirty="0" smtClean="0"/>
              <a:t>= 1 W/m^2 K </a:t>
            </a:r>
            <a:r>
              <a:rPr lang="en-US" sz="1600" b="1" dirty="0" smtClean="0">
                <a:solidFill>
                  <a:srgbClr val="FF0000"/>
                </a:solidFill>
              </a:rPr>
              <a:t>(Natural Convection)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Room Temp= 22 °C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1850" y="4286119"/>
            <a:ext cx="197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 panose="05050102010706020507" pitchFamily="18" charset="2"/>
              </a:rPr>
              <a:t>T </a:t>
            </a:r>
            <a:r>
              <a:rPr lang="en-US" sz="1400" b="1" dirty="0" smtClean="0">
                <a:sym typeface="Symbol" panose="05050102010706020507" pitchFamily="18" charset="2"/>
              </a:rPr>
              <a:t>max</a:t>
            </a:r>
            <a:r>
              <a:rPr lang="en-US" b="1" dirty="0" smtClean="0">
                <a:sym typeface="Symbol" panose="05050102010706020507" pitchFamily="18" charset="2"/>
              </a:rPr>
              <a:t>= 0.6 °C</a:t>
            </a:r>
          </a:p>
          <a:p>
            <a:endParaRPr lang="en-US" b="1" dirty="0" smtClean="0"/>
          </a:p>
          <a:p>
            <a:r>
              <a:rPr lang="en-US" b="1" dirty="0" smtClean="0">
                <a:sym typeface="Symbol" panose="05050102010706020507" pitchFamily="18" charset="2"/>
              </a:rPr>
              <a:t>L </a:t>
            </a:r>
            <a:r>
              <a:rPr lang="en-US" sz="1400" b="1" dirty="0" smtClean="0">
                <a:sym typeface="Symbol" panose="05050102010706020507" pitchFamily="18" charset="2"/>
              </a:rPr>
              <a:t>max</a:t>
            </a:r>
            <a:r>
              <a:rPr lang="en-US" b="1" dirty="0" smtClean="0">
                <a:sym typeface="Symbol" panose="05050102010706020507" pitchFamily="18" charset="2"/>
              </a:rPr>
              <a:t>= 0.8 µm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9288" y="520944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Results are conservative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No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No forced convection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No conduction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510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8033</TotalTime>
  <Words>317</Words>
  <Application>Microsoft Office PowerPoint</Application>
  <PresentationFormat>On-screen Show (4:3)</PresentationFormat>
  <Paragraphs>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EMMA Project Delivery</dc:title>
  <dc:creator>Neil Bliss</dc:creator>
  <cp:lastModifiedBy>Sandro Tomassini</cp:lastModifiedBy>
  <cp:revision>247</cp:revision>
  <dcterms:created xsi:type="dcterms:W3CDTF">2016-06-15T16:35:12Z</dcterms:created>
  <dcterms:modified xsi:type="dcterms:W3CDTF">2019-12-06T08:19:34Z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2016-06-14T00:00:00Z</vt:filetime>
  </property>
  <property fmtid="{D5CDD505-2E9C-101B-9397-08002B2CF9AE}" pid="3" name="LastSaved">
    <vt:filetime>2016-06-15T00:00:00Z</vt:filetime>
  </property>
</Properties>
</file>