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73" r:id="rId2"/>
    <p:sldId id="338" r:id="rId3"/>
    <p:sldId id="368" r:id="rId4"/>
    <p:sldId id="339" r:id="rId5"/>
    <p:sldId id="347" r:id="rId6"/>
    <p:sldId id="342" r:id="rId7"/>
    <p:sldId id="344" r:id="rId8"/>
    <p:sldId id="256" r:id="rId9"/>
    <p:sldId id="345" r:id="rId10"/>
    <p:sldId id="359" r:id="rId11"/>
    <p:sldId id="358" r:id="rId12"/>
    <p:sldId id="366" r:id="rId13"/>
    <p:sldId id="341" r:id="rId14"/>
    <p:sldId id="346" r:id="rId15"/>
    <p:sldId id="357" r:id="rId16"/>
    <p:sldId id="350" r:id="rId17"/>
    <p:sldId id="351" r:id="rId18"/>
    <p:sldId id="349" r:id="rId19"/>
    <p:sldId id="348" r:id="rId20"/>
    <p:sldId id="353" r:id="rId21"/>
    <p:sldId id="355" r:id="rId22"/>
    <p:sldId id="356" r:id="rId23"/>
    <p:sldId id="363" r:id="rId24"/>
    <p:sldId id="360" r:id="rId25"/>
    <p:sldId id="367" r:id="rId26"/>
    <p:sldId id="361" r:id="rId27"/>
    <p:sldId id="365" r:id="rId28"/>
    <p:sldId id="369" r:id="rId29"/>
    <p:sldId id="364" r:id="rId30"/>
    <p:sldId id="362" r:id="rId3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6"/>
    <p:restoredTop sz="94702"/>
  </p:normalViewPr>
  <p:slideViewPr>
    <p:cSldViewPr>
      <p:cViewPr varScale="1">
        <p:scale>
          <a:sx n="92" d="100"/>
          <a:sy n="92" d="100"/>
        </p:scale>
        <p:origin x="176"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5E74320-4936-EF4C-BE1C-301DA8D19D45}" type="datetimeFigureOut">
              <a:rPr lang="en-US" smtClean="0"/>
              <a:t>12/5/19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B76B893-4DC5-8146-9E8F-B682E66DC7B9}" type="slidenum">
              <a:rPr lang="en-US" smtClean="0"/>
              <a:t>‹#›</a:t>
            </a:fld>
            <a:endParaRPr lang="en-US"/>
          </a:p>
        </p:txBody>
      </p:sp>
    </p:spTree>
    <p:extLst>
      <p:ext uri="{BB962C8B-B14F-4D97-AF65-F5344CB8AC3E}">
        <p14:creationId xmlns:p14="http://schemas.microsoft.com/office/powerpoint/2010/main" val="990170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Forza Lazio!</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it-IT"/>
              <a:t>Roma, 5 Dec 2019</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FOOT_logo.gif">
            <a:extLst>
              <a:ext uri="{FF2B5EF4-FFF2-40B4-BE49-F238E27FC236}">
                <a16:creationId xmlns:a16="http://schemas.microsoft.com/office/drawing/2014/main" id="{6C83C891-95AB-7042-BCEE-D94AD544C8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7633" y="2"/>
            <a:ext cx="1026369" cy="1026477"/>
          </a:xfrm>
          <a:prstGeom prst="rect">
            <a:avLst/>
          </a:prstGeom>
          <a:solidFill>
            <a:schemeClr val="bg1"/>
          </a:solidFill>
        </p:spPr>
      </p:pic>
      <p:pic>
        <p:nvPicPr>
          <p:cNvPr id="8" name="Picture 7" descr="LOGO INFN NEWS sito">
            <a:extLst>
              <a:ext uri="{FF2B5EF4-FFF2-40B4-BE49-F238E27FC236}">
                <a16:creationId xmlns:a16="http://schemas.microsoft.com/office/drawing/2014/main" id="{AC089F3C-7F6A-1041-B1FD-B971B1B66542}"/>
              </a:ext>
            </a:extLst>
          </p:cNvPr>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944" y="152116"/>
            <a:ext cx="1674186" cy="928784"/>
          </a:xfrm>
          <a:prstGeom prst="rect">
            <a:avLst/>
          </a:prstGeom>
          <a:solidFill>
            <a:schemeClr val="bg1"/>
          </a:solidFill>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F94D2363-B3B6-0648-BE33-5B7D2AC420E8}"/>
              </a:ext>
            </a:extLst>
          </p:cNvPr>
          <p:cNvSpPr/>
          <p:nvPr userDrawn="1"/>
        </p:nvSpPr>
        <p:spPr>
          <a:xfrm rot="16200000">
            <a:off x="4027657" y="-4015221"/>
            <a:ext cx="1066308" cy="9166378"/>
          </a:xfrm>
          <a:prstGeom prst="rect">
            <a:avLst/>
          </a:prstGeom>
          <a:blipFill>
            <a:blip r:embed="rId2"/>
          </a:blipFill>
          <a:ln w="12700">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p>
        </p:txBody>
      </p:sp>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Forza Lazio!</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it-IT"/>
              <a:t>Roma, 5 Dec 2019</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FOOT_logo.gif">
            <a:extLst>
              <a:ext uri="{FF2B5EF4-FFF2-40B4-BE49-F238E27FC236}">
                <a16:creationId xmlns:a16="http://schemas.microsoft.com/office/drawing/2014/main" id="{F7D5E483-A69C-F14C-BEB5-884F6E4047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0598" y="42250"/>
            <a:ext cx="533402" cy="533458"/>
          </a:xfrm>
          <a:prstGeom prst="rect">
            <a:avLst/>
          </a:prstGeom>
          <a:solidFill>
            <a:schemeClr val="bg1"/>
          </a:solid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1"/>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it-IT"/>
              <a:t>Forza Lazio!</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it-IT"/>
              <a:t>Roma, 5 Dec 2019</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it-IT"/>
              <a:t>Forza Lazio!</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it-IT"/>
              <a:t>Roma, 5 Dec 2019</a:t>
            </a:r>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it-IT"/>
              <a:t>Forza Lazio!</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it-IT"/>
              <a:t>Roma, 5 Dec 2019</a:t>
            </a:r>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itazion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 Giovanni Mela"/>
          <p:cNvSpPr txBox="1">
            <a:spLocks noGrp="1"/>
          </p:cNvSpPr>
          <p:nvPr>
            <p:ph type="body" sz="quarter" idx="13"/>
          </p:nvPr>
        </p:nvSpPr>
        <p:spPr>
          <a:xfrm>
            <a:off x="473274" y="4558606"/>
            <a:ext cx="8197453" cy="276999"/>
          </a:xfrm>
          <a:prstGeom prst="rect">
            <a:avLst/>
          </a:prstGeom>
        </p:spPr>
        <p:txBody>
          <a:bodyPr>
            <a:spAutoFit/>
          </a:bodyPr>
          <a:lstStyle>
            <a:lvl1pPr marL="0" indent="0" algn="ctr" defTabSz="321457">
              <a:spcBef>
                <a:spcPts val="0"/>
              </a:spcBef>
              <a:buSzTx/>
              <a:buNone/>
              <a:defRPr sz="1800" i="1" spc="37">
                <a:solidFill>
                  <a:srgbClr val="AC6254"/>
                </a:solidFill>
                <a:latin typeface="Avenir Medium"/>
                <a:ea typeface="Avenir Medium"/>
                <a:cs typeface="Avenir Medium"/>
                <a:sym typeface="Avenir Medium"/>
              </a:defRPr>
            </a:lvl1pPr>
          </a:lstStyle>
          <a:p>
            <a:r>
              <a:t>— Giovanni Mela</a:t>
            </a:r>
          </a:p>
        </p:txBody>
      </p:sp>
      <p:sp>
        <p:nvSpPr>
          <p:cNvPr id="118" name="Inserisci qui una citazione."/>
          <p:cNvSpPr txBox="1">
            <a:spLocks noGrp="1"/>
          </p:cNvSpPr>
          <p:nvPr>
            <p:ph type="body" sz="quarter" idx="14"/>
          </p:nvPr>
        </p:nvSpPr>
        <p:spPr>
          <a:xfrm>
            <a:off x="473274" y="3220820"/>
            <a:ext cx="8197453" cy="1261884"/>
          </a:xfrm>
          <a:prstGeom prst="rect">
            <a:avLst/>
          </a:prstGeom>
        </p:spPr>
        <p:txBody>
          <a:bodyPr anchor="b">
            <a:spAutoFit/>
          </a:bodyPr>
          <a:lstStyle>
            <a:lvl1pPr marL="0" indent="0" algn="ctr" defTabSz="642915">
              <a:spcBef>
                <a:spcPts val="0"/>
              </a:spcBef>
              <a:buSzTx/>
              <a:buNone/>
              <a:defRPr sz="4100" cap="all" spc="326">
                <a:solidFill>
                  <a:srgbClr val="5B5854"/>
                </a:solidFill>
                <a:latin typeface="Futura"/>
                <a:ea typeface="Futura"/>
                <a:cs typeface="Futura"/>
                <a:sym typeface="Futura"/>
              </a:defRPr>
            </a:lvl1pPr>
          </a:lstStyle>
          <a:p>
            <a:pPr defTabSz="914400"/>
            <a:r>
              <a:t>Inserisci qui una citazione.</a:t>
            </a:r>
          </a:p>
        </p:txBody>
      </p:sp>
      <p:sp>
        <p:nvSpPr>
          <p:cNvPr id="119" name="”"/>
          <p:cNvSpPr txBox="1">
            <a:spLocks noGrp="1"/>
          </p:cNvSpPr>
          <p:nvPr>
            <p:ph type="body" sz="quarter" idx="15"/>
          </p:nvPr>
        </p:nvSpPr>
        <p:spPr>
          <a:xfrm>
            <a:off x="4345696" y="4964906"/>
            <a:ext cx="454057" cy="969496"/>
          </a:xfrm>
          <a:prstGeom prst="rect">
            <a:avLst/>
          </a:prstGeom>
        </p:spPr>
        <p:txBody>
          <a:bodyPr wrap="none" anchor="t">
            <a:spAutoFit/>
          </a:bodyPr>
          <a:lstStyle>
            <a:lvl1pPr marL="0" indent="0" algn="ctr" defTabSz="455398">
              <a:spcBef>
                <a:spcPts val="0"/>
              </a:spcBef>
              <a:buSzTx/>
              <a:buNone/>
              <a:defRPr sz="6300" spc="127">
                <a:solidFill>
                  <a:srgbClr val="5B5854"/>
                </a:solidFill>
                <a:latin typeface="Baskerville SemiBold"/>
                <a:ea typeface="Baskerville SemiBold"/>
                <a:cs typeface="Baskerville SemiBold"/>
                <a:sym typeface="Baskerville SemiBold"/>
              </a:defRPr>
            </a:lvl1pPr>
          </a:lstStyle>
          <a:p>
            <a:r>
              <a:t>”</a:t>
            </a:r>
          </a:p>
        </p:txBody>
      </p:sp>
      <p:sp>
        <p:nvSpPr>
          <p:cNvPr id="120" name="“"/>
          <p:cNvSpPr txBox="1">
            <a:spLocks noGrp="1"/>
          </p:cNvSpPr>
          <p:nvPr>
            <p:ph type="body" sz="quarter" idx="16"/>
          </p:nvPr>
        </p:nvSpPr>
        <p:spPr>
          <a:xfrm>
            <a:off x="4345696" y="1803797"/>
            <a:ext cx="454057" cy="969496"/>
          </a:xfrm>
          <a:prstGeom prst="rect">
            <a:avLst/>
          </a:prstGeom>
        </p:spPr>
        <p:txBody>
          <a:bodyPr wrap="none" anchor="t">
            <a:spAutoFit/>
          </a:bodyPr>
          <a:lstStyle>
            <a:lvl1pPr marL="0" indent="0" algn="ctr" defTabSz="455398">
              <a:spcBef>
                <a:spcPts val="0"/>
              </a:spcBef>
              <a:buSzTx/>
              <a:buNone/>
              <a:defRPr sz="6300" spc="127">
                <a:solidFill>
                  <a:srgbClr val="5B5854"/>
                </a:solidFill>
                <a:latin typeface="Baskerville SemiBold"/>
                <a:ea typeface="Baskerville SemiBold"/>
                <a:cs typeface="Baskerville SemiBold"/>
                <a:sym typeface="Baskerville SemiBold"/>
              </a:defRPr>
            </a:lvl1pPr>
          </a:lstStyle>
          <a:p>
            <a:r>
              <a:t>“</a:t>
            </a:r>
          </a:p>
        </p:txBody>
      </p:sp>
      <p:sp>
        <p:nvSpPr>
          <p:cNvPr id="121" name="Slide Number"/>
          <p:cNvSpPr txBox="1">
            <a:spLocks noGrp="1"/>
          </p:cNvSpPr>
          <p:nvPr>
            <p:ph type="sldNum" sz="quarter" idx="2"/>
          </p:nvPr>
        </p:nvSpPr>
        <p:spPr>
          <a:xfrm>
            <a:off x="4456981" y="6491883"/>
            <a:ext cx="230040" cy="153888"/>
          </a:xfrm>
          <a:prstGeom prst="rect">
            <a:avLst/>
          </a:prstGeom>
        </p:spPr>
        <p:txBody>
          <a:bodyPr/>
          <a:lstStyle>
            <a:lvl1pPr defTabSz="321457">
              <a:defRPr sz="1000" cap="all" spc="20">
                <a:solidFill>
                  <a:srgbClr val="9A958E"/>
                </a:solidFill>
                <a:latin typeface="Futura"/>
                <a:ea typeface="Futura"/>
                <a:cs typeface="Futura"/>
                <a:sym typeface="Futura"/>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2981207"/>
            <a:ext cx="7358063" cy="492443"/>
          </a:xfrm>
          <a:prstGeom prst="rect">
            <a:avLst/>
          </a:prstGeom>
        </p:spPr>
        <p:txBody>
          <a:bodyPr anchor="b"/>
          <a:lstStyle/>
          <a:p>
            <a:r>
              <a:t>Title Text</a:t>
            </a:r>
          </a:p>
        </p:txBody>
      </p:sp>
      <p:sp>
        <p:nvSpPr>
          <p:cNvPr id="12" name="Body Level One…"/>
          <p:cNvSpPr txBox="1">
            <a:spLocks noGrp="1"/>
          </p:cNvSpPr>
          <p:nvPr>
            <p:ph type="body" sz="quarter" idx="1"/>
          </p:nvPr>
        </p:nvSpPr>
        <p:spPr>
          <a:xfrm>
            <a:off x="892969" y="3545086"/>
            <a:ext cx="7358063" cy="200118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37236362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420" y="308979"/>
            <a:ext cx="8476780"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dirty="0"/>
          </a:p>
        </p:txBody>
      </p:sp>
      <p:sp>
        <p:nvSpPr>
          <p:cNvPr id="3" name="Holder 3"/>
          <p:cNvSpPr>
            <a:spLocks noGrp="1"/>
          </p:cNvSpPr>
          <p:nvPr>
            <p:ph type="body" idx="1"/>
          </p:nvPr>
        </p:nvSpPr>
        <p:spPr>
          <a:xfrm>
            <a:off x="152401" y="1447801"/>
            <a:ext cx="8839200"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24200" y="6642556"/>
            <a:ext cx="2926080" cy="215444"/>
          </a:xfrm>
          <a:prstGeom prst="rect">
            <a:avLst/>
          </a:prstGeom>
        </p:spPr>
        <p:txBody>
          <a:bodyPr wrap="square" lIns="0" tIns="0" rIns="0" bIns="0">
            <a:spAutoFit/>
          </a:bodyPr>
          <a:lstStyle>
            <a:lvl1pPr algn="ctr">
              <a:defRPr sz="1400">
                <a:solidFill>
                  <a:schemeClr val="tx1">
                    <a:tint val="75000"/>
                  </a:schemeClr>
                </a:solidFill>
              </a:defRPr>
            </a:lvl1pPr>
          </a:lstStyle>
          <a:p>
            <a:r>
              <a:rPr lang="it-IT"/>
              <a:t>Forza Lazio!</a:t>
            </a:r>
            <a:endParaRPr lang="it-IT" dirty="0"/>
          </a:p>
        </p:txBody>
      </p:sp>
      <p:sp>
        <p:nvSpPr>
          <p:cNvPr id="5" name="Holder 5"/>
          <p:cNvSpPr>
            <a:spLocks noGrp="1"/>
          </p:cNvSpPr>
          <p:nvPr>
            <p:ph type="dt" sz="half" idx="6"/>
          </p:nvPr>
        </p:nvSpPr>
        <p:spPr>
          <a:xfrm>
            <a:off x="17524" y="6642556"/>
            <a:ext cx="2103120" cy="215444"/>
          </a:xfrm>
          <a:prstGeom prst="rect">
            <a:avLst/>
          </a:prstGeom>
        </p:spPr>
        <p:txBody>
          <a:bodyPr wrap="square" lIns="0" tIns="0" rIns="0" bIns="0">
            <a:spAutoFit/>
          </a:bodyPr>
          <a:lstStyle>
            <a:lvl1pPr algn="l">
              <a:defRPr sz="1400">
                <a:solidFill>
                  <a:schemeClr val="tx1">
                    <a:tint val="75000"/>
                  </a:schemeClr>
                </a:solidFill>
              </a:defRPr>
            </a:lvl1pPr>
          </a:lstStyle>
          <a:p>
            <a:r>
              <a:rPr lang="it-IT"/>
              <a:t>Roma, 5 Dec 2019</a:t>
            </a:r>
            <a:endParaRPr lang="en-US" dirty="0"/>
          </a:p>
        </p:txBody>
      </p:sp>
      <p:sp>
        <p:nvSpPr>
          <p:cNvPr id="6" name="Holder 6"/>
          <p:cNvSpPr>
            <a:spLocks noGrp="1"/>
          </p:cNvSpPr>
          <p:nvPr>
            <p:ph type="sldNum" sz="quarter" idx="7"/>
          </p:nvPr>
        </p:nvSpPr>
        <p:spPr>
          <a:xfrm>
            <a:off x="7040880" y="658100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0" r:id="rId6"/>
    <p:sldLayoutId id="2147483671" r:id="rId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hyperlink" Target="http://arpg-serv.ing2.uniroma1.it/twiki/bin/view/Main/FOOTSimulati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tiff"/><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tiff"/><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p:cNvSpPr/>
          <p:nvPr/>
        </p:nvSpPr>
        <p:spPr>
          <a:xfrm rot="16200000">
            <a:off x="3279139" y="-1978663"/>
            <a:ext cx="2590800" cy="9138927"/>
          </a:xfrm>
          <a:prstGeom prst="rect">
            <a:avLst/>
          </a:prstGeom>
          <a:blipFill>
            <a:blip r:embed="rId2"/>
          </a:blipFill>
          <a:ln w="12700">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p>
        </p:txBody>
      </p:sp>
      <p:sp>
        <p:nvSpPr>
          <p:cNvPr id="2" name="Title 1"/>
          <p:cNvSpPr>
            <a:spLocks noGrp="1"/>
          </p:cNvSpPr>
          <p:nvPr>
            <p:ph type="ctrTitle"/>
          </p:nvPr>
        </p:nvSpPr>
        <p:spPr>
          <a:xfrm>
            <a:off x="685800" y="2125981"/>
            <a:ext cx="7772400" cy="830997"/>
          </a:xfrm>
        </p:spPr>
        <p:txBody>
          <a:bodyPr/>
          <a:lstStyle/>
          <a:p>
            <a:pPr algn="ctr"/>
            <a:r>
              <a:rPr lang="en-US" sz="5400" b="1" dirty="0">
                <a:solidFill>
                  <a:srgbClr val="FFFFFF"/>
                </a:solidFill>
              </a:rPr>
              <a:t>Status of FLUKA Simulation</a:t>
            </a:r>
          </a:p>
        </p:txBody>
      </p:sp>
      <p:sp>
        <p:nvSpPr>
          <p:cNvPr id="5" name="Subtitle 4"/>
          <p:cNvSpPr>
            <a:spLocks noGrp="1"/>
          </p:cNvSpPr>
          <p:nvPr>
            <p:ph type="subTitle" idx="4"/>
          </p:nvPr>
        </p:nvSpPr>
        <p:spPr>
          <a:xfrm>
            <a:off x="304800" y="3840481"/>
            <a:ext cx="8305800" cy="492443"/>
          </a:xfrm>
        </p:spPr>
        <p:txBody>
          <a:bodyPr/>
          <a:lstStyle/>
          <a:p>
            <a:pPr algn="ctr"/>
            <a:r>
              <a:rPr lang="en-US" dirty="0"/>
              <a:t>Milano group</a:t>
            </a:r>
          </a:p>
        </p:txBody>
      </p:sp>
      <p:sp>
        <p:nvSpPr>
          <p:cNvPr id="6" name="TextBox 5">
            <a:extLst>
              <a:ext uri="{FF2B5EF4-FFF2-40B4-BE49-F238E27FC236}">
                <a16:creationId xmlns:a16="http://schemas.microsoft.com/office/drawing/2014/main" id="{AAF5CA27-529B-864C-9796-B4EE3543D8A9}"/>
              </a:ext>
            </a:extLst>
          </p:cNvPr>
          <p:cNvSpPr txBox="1"/>
          <p:nvPr/>
        </p:nvSpPr>
        <p:spPr>
          <a:xfrm>
            <a:off x="3144525" y="6019800"/>
            <a:ext cx="2854949" cy="646331"/>
          </a:xfrm>
          <a:prstGeom prst="rect">
            <a:avLst/>
          </a:prstGeom>
          <a:noFill/>
        </p:spPr>
        <p:txBody>
          <a:bodyPr wrap="none" rtlCol="0">
            <a:spAutoFit/>
          </a:bodyPr>
          <a:lstStyle/>
          <a:p>
            <a:pPr algn="ctr"/>
            <a:r>
              <a:rPr lang="it-IT" i="1" dirty="0"/>
              <a:t>FOOT Collaboration Meeting</a:t>
            </a:r>
          </a:p>
          <a:p>
            <a:pPr algn="ctr"/>
            <a:r>
              <a:rPr lang="it-IT" i="1" dirty="0"/>
              <a:t>Roma 2019</a:t>
            </a:r>
          </a:p>
        </p:txBody>
      </p:sp>
    </p:spTree>
    <p:extLst>
      <p:ext uri="{BB962C8B-B14F-4D97-AF65-F5344CB8AC3E}">
        <p14:creationId xmlns:p14="http://schemas.microsoft.com/office/powerpoint/2010/main" val="404320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Next</a:t>
            </a:r>
            <a:r>
              <a:rPr lang="it-IT" dirty="0">
                <a:solidFill>
                  <a:schemeClr val="bg1"/>
                </a:solidFill>
              </a:rPr>
              <a:t> </a:t>
            </a:r>
            <a:r>
              <a:rPr lang="it-IT" dirty="0" err="1">
                <a:solidFill>
                  <a:schemeClr val="bg1"/>
                </a:solidFill>
              </a:rPr>
              <a:t>improvement</a:t>
            </a:r>
            <a:r>
              <a:rPr lang="it-IT" dirty="0">
                <a:solidFill>
                  <a:schemeClr val="bg1"/>
                </a:solidFill>
              </a:rPr>
              <a:t> </a:t>
            </a:r>
            <a:r>
              <a:rPr lang="it-IT" dirty="0" err="1">
                <a:solidFill>
                  <a:schemeClr val="bg1"/>
                </a:solidFill>
              </a:rPr>
              <a:t>starting</a:t>
            </a:r>
            <a:r>
              <a:rPr lang="it-IT" dirty="0">
                <a:solidFill>
                  <a:schemeClr val="bg1"/>
                </a:solidFill>
              </a:rPr>
              <a:t> for FLUKA</a:t>
            </a:r>
          </a:p>
        </p:txBody>
      </p:sp>
      <p:sp>
        <p:nvSpPr>
          <p:cNvPr id="2" name="TextBox 1">
            <a:extLst>
              <a:ext uri="{FF2B5EF4-FFF2-40B4-BE49-F238E27FC236}">
                <a16:creationId xmlns:a16="http://schemas.microsoft.com/office/drawing/2014/main" id="{841C0F10-7FFF-0846-A3C3-F355FAC9EA64}"/>
              </a:ext>
            </a:extLst>
          </p:cNvPr>
          <p:cNvSpPr txBox="1"/>
          <p:nvPr/>
        </p:nvSpPr>
        <p:spPr>
          <a:xfrm>
            <a:off x="392182" y="1464002"/>
            <a:ext cx="7951087" cy="830997"/>
          </a:xfrm>
          <a:prstGeom prst="rect">
            <a:avLst/>
          </a:prstGeom>
          <a:noFill/>
        </p:spPr>
        <p:txBody>
          <a:bodyPr wrap="none" rtlCol="0">
            <a:spAutoFit/>
          </a:bodyPr>
          <a:lstStyle/>
          <a:p>
            <a:r>
              <a:rPr lang="it-IT" sz="2400" dirty="0" err="1"/>
              <a:t>Motivated</a:t>
            </a:r>
            <a:r>
              <a:rPr lang="it-IT" sz="2400" dirty="0"/>
              <a:t> by FOOT:</a:t>
            </a:r>
          </a:p>
          <a:p>
            <a:r>
              <a:rPr lang="it-IT" sz="2400" dirty="0" err="1"/>
              <a:t>Introduction</a:t>
            </a:r>
            <a:r>
              <a:rPr lang="it-IT" sz="2400" dirty="0"/>
              <a:t> of </a:t>
            </a:r>
            <a:r>
              <a:rPr lang="it-IT" sz="2400" dirty="0" err="1"/>
              <a:t>truncated</a:t>
            </a:r>
            <a:r>
              <a:rPr lang="it-IT" sz="2400" dirty="0"/>
              <a:t> </a:t>
            </a:r>
            <a:r>
              <a:rPr lang="it-IT" sz="2400" dirty="0" err="1"/>
              <a:t>pyramid</a:t>
            </a:r>
            <a:r>
              <a:rPr lang="it-IT" sz="2400" dirty="0"/>
              <a:t> body with </a:t>
            </a:r>
            <a:r>
              <a:rPr lang="it-IT" sz="2400" dirty="0" err="1"/>
              <a:t>rectangular</a:t>
            </a:r>
            <a:r>
              <a:rPr lang="it-IT" sz="2400" dirty="0"/>
              <a:t> </a:t>
            </a:r>
            <a:r>
              <a:rPr lang="it-IT" sz="2400" dirty="0" err="1"/>
              <a:t>basis</a:t>
            </a:r>
            <a:endParaRPr lang="it-IT" sz="2400" dirty="0"/>
          </a:p>
        </p:txBody>
      </p:sp>
      <p:sp>
        <p:nvSpPr>
          <p:cNvPr id="8" name="TextBox 7">
            <a:extLst>
              <a:ext uri="{FF2B5EF4-FFF2-40B4-BE49-F238E27FC236}">
                <a16:creationId xmlns:a16="http://schemas.microsoft.com/office/drawing/2014/main" id="{B0A1E313-86DA-0348-9A51-706FBB61C965}"/>
              </a:ext>
            </a:extLst>
          </p:cNvPr>
          <p:cNvSpPr txBox="1"/>
          <p:nvPr/>
        </p:nvSpPr>
        <p:spPr>
          <a:xfrm>
            <a:off x="1270379" y="2407449"/>
            <a:ext cx="6635278" cy="1938992"/>
          </a:xfrm>
          <a:prstGeom prst="rect">
            <a:avLst/>
          </a:prstGeom>
          <a:noFill/>
        </p:spPr>
        <p:txBody>
          <a:bodyPr wrap="none" rtlCol="0">
            <a:spAutoFit/>
          </a:bodyPr>
          <a:lstStyle/>
          <a:p>
            <a:r>
              <a:rPr lang="it-IT" sz="2400" dirty="0"/>
              <a:t>2 </a:t>
            </a:r>
            <a:r>
              <a:rPr lang="it-IT" sz="2400" dirty="0" err="1"/>
              <a:t>choices</a:t>
            </a:r>
            <a:r>
              <a:rPr lang="it-IT" sz="2400" dirty="0"/>
              <a:t>:</a:t>
            </a:r>
          </a:p>
          <a:p>
            <a:pPr marL="285750" indent="-285750">
              <a:buFontTx/>
              <a:buChar char="-"/>
            </a:pPr>
            <a:r>
              <a:rPr lang="it-IT" sz="2400" dirty="0" err="1"/>
              <a:t>Parallel</a:t>
            </a:r>
            <a:r>
              <a:rPr lang="it-IT" sz="2400" dirty="0"/>
              <a:t> to </a:t>
            </a:r>
            <a:r>
              <a:rPr lang="it-IT" sz="2400" dirty="0" err="1"/>
              <a:t>main</a:t>
            </a:r>
            <a:r>
              <a:rPr lang="it-IT" sz="2400" dirty="0"/>
              <a:t> </a:t>
            </a:r>
            <a:r>
              <a:rPr lang="it-IT" sz="2400" dirty="0" err="1"/>
              <a:t>axes</a:t>
            </a:r>
            <a:r>
              <a:rPr lang="it-IT" sz="2400" dirty="0"/>
              <a:t>, to be </a:t>
            </a:r>
            <a:r>
              <a:rPr lang="it-IT" sz="2400" dirty="0" err="1"/>
              <a:t>individually</a:t>
            </a:r>
            <a:r>
              <a:rPr lang="it-IT" sz="2400" dirty="0"/>
              <a:t> </a:t>
            </a:r>
            <a:r>
              <a:rPr lang="it-IT" sz="2400" dirty="0" err="1"/>
              <a:t>rotated</a:t>
            </a:r>
            <a:endParaRPr lang="it-IT" sz="2400" dirty="0"/>
          </a:p>
          <a:p>
            <a:pPr marL="285750" indent="-285750">
              <a:buFontTx/>
              <a:buChar char="-"/>
            </a:pPr>
            <a:r>
              <a:rPr lang="it-IT" sz="2400" dirty="0"/>
              <a:t>With </a:t>
            </a:r>
            <a:r>
              <a:rPr lang="it-IT" sz="2400" dirty="0" err="1"/>
              <a:t>arbitrary</a:t>
            </a:r>
            <a:r>
              <a:rPr lang="it-IT" sz="2400" dirty="0"/>
              <a:t> </a:t>
            </a:r>
            <a:r>
              <a:rPr lang="it-IT" sz="2400" dirty="0" err="1"/>
              <a:t>orientation</a:t>
            </a:r>
            <a:r>
              <a:rPr lang="it-IT" sz="2400" dirty="0"/>
              <a:t>  (2 </a:t>
            </a:r>
            <a:r>
              <a:rPr lang="it-IT" sz="2400" dirty="0" err="1"/>
              <a:t>versors</a:t>
            </a:r>
            <a:r>
              <a:rPr lang="it-IT" sz="2400" dirty="0"/>
              <a:t> are </a:t>
            </a:r>
            <a:r>
              <a:rPr lang="it-IT" sz="2400" dirty="0" err="1"/>
              <a:t>needed</a:t>
            </a:r>
            <a:r>
              <a:rPr lang="it-IT" sz="2400" dirty="0"/>
              <a:t>)</a:t>
            </a:r>
          </a:p>
          <a:p>
            <a:pPr marL="285750" indent="-285750">
              <a:buFontTx/>
              <a:buChar char="-"/>
            </a:pPr>
            <a:endParaRPr lang="it-IT" sz="2400" dirty="0"/>
          </a:p>
          <a:p>
            <a:pPr algn="ctr"/>
            <a:r>
              <a:rPr lang="it-IT" sz="2400" dirty="0" err="1">
                <a:solidFill>
                  <a:srgbClr val="C00000"/>
                </a:solidFill>
              </a:rPr>
              <a:t>Which</a:t>
            </a:r>
            <a:r>
              <a:rPr lang="it-IT" sz="2400" dirty="0">
                <a:solidFill>
                  <a:srgbClr val="C00000"/>
                </a:solidFill>
              </a:rPr>
              <a:t> </a:t>
            </a:r>
            <a:r>
              <a:rPr lang="it-IT" sz="2400" dirty="0" err="1">
                <a:solidFill>
                  <a:srgbClr val="C00000"/>
                </a:solidFill>
              </a:rPr>
              <a:t>one</a:t>
            </a:r>
            <a:r>
              <a:rPr lang="it-IT" sz="2400" dirty="0">
                <a:solidFill>
                  <a:srgbClr val="C00000"/>
                </a:solidFill>
              </a:rPr>
              <a:t> do </a:t>
            </a:r>
            <a:r>
              <a:rPr lang="it-IT" sz="2400" dirty="0" err="1">
                <a:solidFill>
                  <a:srgbClr val="C00000"/>
                </a:solidFill>
              </a:rPr>
              <a:t>we</a:t>
            </a:r>
            <a:r>
              <a:rPr lang="it-IT" sz="2400" dirty="0">
                <a:solidFill>
                  <a:srgbClr val="C00000"/>
                </a:solidFill>
              </a:rPr>
              <a:t> </a:t>
            </a:r>
            <a:r>
              <a:rPr lang="it-IT" sz="2400" dirty="0" err="1">
                <a:solidFill>
                  <a:srgbClr val="C00000"/>
                </a:solidFill>
              </a:rPr>
              <a:t>prefer</a:t>
            </a:r>
            <a:r>
              <a:rPr lang="it-IT" sz="2400" dirty="0">
                <a:solidFill>
                  <a:srgbClr val="C00000"/>
                </a:solidFill>
              </a:rPr>
              <a:t>?</a:t>
            </a:r>
          </a:p>
        </p:txBody>
      </p:sp>
      <p:sp>
        <p:nvSpPr>
          <p:cNvPr id="10" name="TextBox 9">
            <a:extLst>
              <a:ext uri="{FF2B5EF4-FFF2-40B4-BE49-F238E27FC236}">
                <a16:creationId xmlns:a16="http://schemas.microsoft.com/office/drawing/2014/main" id="{0B3C506A-249D-AE4C-ABB1-33B98BA3AE42}"/>
              </a:ext>
            </a:extLst>
          </p:cNvPr>
          <p:cNvSpPr txBox="1"/>
          <p:nvPr/>
        </p:nvSpPr>
        <p:spPr>
          <a:xfrm>
            <a:off x="319701" y="5239985"/>
            <a:ext cx="8504600" cy="830997"/>
          </a:xfrm>
          <a:prstGeom prst="rect">
            <a:avLst/>
          </a:prstGeom>
          <a:noFill/>
        </p:spPr>
        <p:txBody>
          <a:bodyPr wrap="square" rtlCol="0">
            <a:spAutoFit/>
          </a:bodyPr>
          <a:lstStyle/>
          <a:p>
            <a:r>
              <a:rPr lang="it-IT" sz="2400" i="1" dirty="0">
                <a:solidFill>
                  <a:srgbClr val="0070C0"/>
                </a:solidFill>
              </a:rPr>
              <a:t>Some work </a:t>
            </a:r>
            <a:r>
              <a:rPr lang="it-IT" sz="2400" i="1" dirty="0" err="1">
                <a:solidFill>
                  <a:srgbClr val="0070C0"/>
                </a:solidFill>
              </a:rPr>
              <a:t>needed</a:t>
            </a:r>
            <a:r>
              <a:rPr lang="it-IT" sz="2400" i="1" dirty="0">
                <a:solidFill>
                  <a:srgbClr val="0070C0"/>
                </a:solidFill>
              </a:rPr>
              <a:t> to introduce in </a:t>
            </a:r>
            <a:r>
              <a:rPr lang="it-IT" sz="2400" i="1" dirty="0" err="1">
                <a:solidFill>
                  <a:srgbClr val="0070C0"/>
                </a:solidFill>
              </a:rPr>
              <a:t>Flair</a:t>
            </a:r>
            <a:r>
              <a:rPr lang="it-IT" sz="2400" i="1" dirty="0">
                <a:solidFill>
                  <a:srgbClr val="0070C0"/>
                </a:solidFill>
              </a:rPr>
              <a:t> the </a:t>
            </a:r>
            <a:r>
              <a:rPr lang="it-IT" sz="2400" i="1" dirty="0" err="1">
                <a:solidFill>
                  <a:srgbClr val="0070C0"/>
                </a:solidFill>
              </a:rPr>
              <a:t>visualization</a:t>
            </a:r>
            <a:r>
              <a:rPr lang="it-IT" sz="2400" i="1" dirty="0">
                <a:solidFill>
                  <a:srgbClr val="0070C0"/>
                </a:solidFill>
              </a:rPr>
              <a:t> of the new body (</a:t>
            </a:r>
            <a:r>
              <a:rPr lang="it-IT" sz="2400" i="1" dirty="0" err="1">
                <a:solidFill>
                  <a:srgbClr val="0070C0"/>
                </a:solidFill>
              </a:rPr>
              <a:t>python</a:t>
            </a:r>
            <a:r>
              <a:rPr lang="it-IT" sz="2400" i="1" dirty="0">
                <a:solidFill>
                  <a:srgbClr val="0070C0"/>
                </a:solidFill>
              </a:rPr>
              <a:t>  + </a:t>
            </a:r>
            <a:r>
              <a:rPr lang="it-IT" sz="2400" i="1" dirty="0" err="1">
                <a:solidFill>
                  <a:srgbClr val="0070C0"/>
                </a:solidFill>
              </a:rPr>
              <a:t>Tcl</a:t>
            </a:r>
            <a:r>
              <a:rPr lang="it-IT" sz="2400" i="1" dirty="0">
                <a:solidFill>
                  <a:srgbClr val="0070C0"/>
                </a:solidFill>
              </a:rPr>
              <a:t>/</a:t>
            </a:r>
            <a:r>
              <a:rPr lang="it-IT" sz="2400" i="1" dirty="0" err="1">
                <a:solidFill>
                  <a:srgbClr val="0070C0"/>
                </a:solidFill>
              </a:rPr>
              <a:t>Tk</a:t>
            </a:r>
            <a:r>
              <a:rPr lang="it-IT" sz="2400" i="1" dirty="0">
                <a:solidFill>
                  <a:srgbClr val="0070C0"/>
                </a:solidFill>
              </a:rPr>
              <a:t> + C++): </a:t>
            </a:r>
            <a:r>
              <a:rPr lang="it-IT" sz="2400" b="1" i="1" dirty="0">
                <a:solidFill>
                  <a:srgbClr val="0070C0"/>
                </a:solidFill>
              </a:rPr>
              <a:t>help </a:t>
            </a:r>
            <a:r>
              <a:rPr lang="it-IT" sz="2400" b="1" i="1" dirty="0" err="1">
                <a:solidFill>
                  <a:srgbClr val="0070C0"/>
                </a:solidFill>
              </a:rPr>
              <a:t>wanted</a:t>
            </a:r>
            <a:r>
              <a:rPr lang="it-IT" sz="2400" b="1" i="1" dirty="0">
                <a:solidFill>
                  <a:srgbClr val="0070C0"/>
                </a:solidFill>
              </a:rPr>
              <a:t>!</a:t>
            </a:r>
          </a:p>
        </p:txBody>
      </p:sp>
      <p:pic>
        <p:nvPicPr>
          <p:cNvPr id="4" name="Picture 3">
            <a:extLst>
              <a:ext uri="{FF2B5EF4-FFF2-40B4-BE49-F238E27FC236}">
                <a16:creationId xmlns:a16="http://schemas.microsoft.com/office/drawing/2014/main" id="{9363A9F0-7FA7-BC43-B30B-1E8EF5EB3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0" y="4179421"/>
            <a:ext cx="2762250" cy="844725"/>
          </a:xfrm>
          <a:prstGeom prst="rect">
            <a:avLst/>
          </a:prstGeom>
        </p:spPr>
      </p:pic>
    </p:spTree>
    <p:extLst>
      <p:ext uri="{BB962C8B-B14F-4D97-AF65-F5344CB8AC3E}">
        <p14:creationId xmlns:p14="http://schemas.microsoft.com/office/powerpoint/2010/main" val="257351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To be </a:t>
            </a:r>
            <a:r>
              <a:rPr lang="it-IT" dirty="0" err="1">
                <a:solidFill>
                  <a:schemeClr val="bg1"/>
                </a:solidFill>
              </a:rPr>
              <a:t>done</a:t>
            </a:r>
            <a:r>
              <a:rPr lang="it-IT" dirty="0">
                <a:solidFill>
                  <a:schemeClr val="bg1"/>
                </a:solidFill>
              </a:rPr>
              <a:t> in TW</a:t>
            </a:r>
          </a:p>
        </p:txBody>
      </p:sp>
      <p:pic>
        <p:nvPicPr>
          <p:cNvPr id="16" name="Picture 15">
            <a:extLst>
              <a:ext uri="{FF2B5EF4-FFF2-40B4-BE49-F238E27FC236}">
                <a16:creationId xmlns:a16="http://schemas.microsoft.com/office/drawing/2014/main" id="{C9EAA04B-7D15-764F-AC5F-94F5C7A33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447800"/>
            <a:ext cx="7002171" cy="4640783"/>
          </a:xfrm>
          <a:prstGeom prst="rect">
            <a:avLst/>
          </a:prstGeom>
        </p:spPr>
      </p:pic>
      <p:cxnSp>
        <p:nvCxnSpPr>
          <p:cNvPr id="25" name="Straight Arrow Connector 24">
            <a:extLst>
              <a:ext uri="{FF2B5EF4-FFF2-40B4-BE49-F238E27FC236}">
                <a16:creationId xmlns:a16="http://schemas.microsoft.com/office/drawing/2014/main" id="{917A6F14-E88D-0C4C-803B-03C2EE474DEE}"/>
              </a:ext>
            </a:extLst>
          </p:cNvPr>
          <p:cNvCxnSpPr>
            <a:cxnSpLocks/>
          </p:cNvCxnSpPr>
          <p:nvPr/>
        </p:nvCxnSpPr>
        <p:spPr>
          <a:xfrm>
            <a:off x="2743200" y="4495800"/>
            <a:ext cx="1866900" cy="304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5A21F06-88B8-6B4B-BD29-348E7DE5C596}"/>
              </a:ext>
            </a:extLst>
          </p:cNvPr>
          <p:cNvSpPr txBox="1"/>
          <p:nvPr/>
        </p:nvSpPr>
        <p:spPr>
          <a:xfrm>
            <a:off x="1752600" y="3849469"/>
            <a:ext cx="2362200" cy="646331"/>
          </a:xfrm>
          <a:prstGeom prst="rect">
            <a:avLst/>
          </a:prstGeom>
          <a:noFill/>
          <a:ln>
            <a:solidFill>
              <a:srgbClr val="FF0000"/>
            </a:solidFill>
          </a:ln>
        </p:spPr>
        <p:txBody>
          <a:bodyPr wrap="square" rtlCol="0">
            <a:spAutoFit/>
          </a:bodyPr>
          <a:lstStyle/>
          <a:p>
            <a:r>
              <a:rPr lang="it-IT" b="1" dirty="0">
                <a:solidFill>
                  <a:srgbClr val="FF0000"/>
                </a:solidFill>
              </a:rPr>
              <a:t>No </a:t>
            </a:r>
            <a:r>
              <a:rPr lang="it-IT" b="1" dirty="0" err="1">
                <a:solidFill>
                  <a:srgbClr val="FF0000"/>
                </a:solidFill>
              </a:rPr>
              <a:t>wrapping</a:t>
            </a:r>
            <a:r>
              <a:rPr lang="it-IT" b="1" dirty="0">
                <a:solidFill>
                  <a:srgbClr val="FF0000"/>
                </a:solidFill>
              </a:rPr>
              <a:t> of SCN </a:t>
            </a:r>
            <a:r>
              <a:rPr lang="it-IT" b="1" dirty="0" err="1">
                <a:solidFill>
                  <a:srgbClr val="FF0000"/>
                </a:solidFill>
              </a:rPr>
              <a:t>bars</a:t>
            </a:r>
            <a:endParaRPr lang="it-IT" b="1" dirty="0">
              <a:solidFill>
                <a:srgbClr val="FF0000"/>
              </a:solidFill>
            </a:endParaRPr>
          </a:p>
        </p:txBody>
      </p:sp>
      <p:cxnSp>
        <p:nvCxnSpPr>
          <p:cNvPr id="30" name="Straight Arrow Connector 29">
            <a:extLst>
              <a:ext uri="{FF2B5EF4-FFF2-40B4-BE49-F238E27FC236}">
                <a16:creationId xmlns:a16="http://schemas.microsoft.com/office/drawing/2014/main" id="{4E221914-F4FF-334A-A919-F069F8AFBA75}"/>
              </a:ext>
            </a:extLst>
          </p:cNvPr>
          <p:cNvCxnSpPr>
            <a:cxnSpLocks/>
          </p:cNvCxnSpPr>
          <p:nvPr/>
        </p:nvCxnSpPr>
        <p:spPr>
          <a:xfrm>
            <a:off x="2858637" y="2409086"/>
            <a:ext cx="1865763" cy="410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81CD3B-2957-3648-AB43-E79C04C8A671}"/>
              </a:ext>
            </a:extLst>
          </p:cNvPr>
          <p:cNvSpPr txBox="1"/>
          <p:nvPr/>
        </p:nvSpPr>
        <p:spPr>
          <a:xfrm>
            <a:off x="1751463" y="2039754"/>
            <a:ext cx="2362200" cy="369332"/>
          </a:xfrm>
          <a:prstGeom prst="rect">
            <a:avLst/>
          </a:prstGeom>
          <a:noFill/>
          <a:ln>
            <a:solidFill>
              <a:srgbClr val="FF0000"/>
            </a:solidFill>
          </a:ln>
        </p:spPr>
        <p:txBody>
          <a:bodyPr wrap="square" rtlCol="0">
            <a:spAutoFit/>
          </a:bodyPr>
          <a:lstStyle/>
          <a:p>
            <a:r>
              <a:rPr lang="it-IT" b="1" dirty="0">
                <a:solidFill>
                  <a:srgbClr val="FF0000"/>
                </a:solidFill>
              </a:rPr>
              <a:t>No gaps </a:t>
            </a:r>
            <a:r>
              <a:rPr lang="it-IT" b="1" dirty="0" err="1">
                <a:solidFill>
                  <a:srgbClr val="FF0000"/>
                </a:solidFill>
              </a:rPr>
              <a:t>between</a:t>
            </a:r>
            <a:r>
              <a:rPr lang="it-IT" b="1" dirty="0">
                <a:solidFill>
                  <a:srgbClr val="FF0000"/>
                </a:solidFill>
              </a:rPr>
              <a:t> </a:t>
            </a:r>
            <a:r>
              <a:rPr lang="it-IT" b="1" dirty="0" err="1">
                <a:solidFill>
                  <a:srgbClr val="FF0000"/>
                </a:solidFill>
              </a:rPr>
              <a:t>bars</a:t>
            </a:r>
            <a:endParaRPr lang="it-IT" b="1" dirty="0">
              <a:solidFill>
                <a:srgbClr val="FF0000"/>
              </a:solidFill>
            </a:endParaRPr>
          </a:p>
        </p:txBody>
      </p:sp>
    </p:spTree>
    <p:extLst>
      <p:ext uri="{BB962C8B-B14F-4D97-AF65-F5344CB8AC3E}">
        <p14:creationId xmlns:p14="http://schemas.microsoft.com/office/powerpoint/2010/main" val="314233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Mag</a:t>
            </a:r>
            <a:r>
              <a:rPr lang="it-IT" dirty="0">
                <a:solidFill>
                  <a:schemeClr val="bg1"/>
                </a:solidFill>
              </a:rPr>
              <a:t> Field </a:t>
            </a:r>
            <a:r>
              <a:rPr lang="it-IT" dirty="0" err="1">
                <a:solidFill>
                  <a:schemeClr val="bg1"/>
                </a:solidFill>
              </a:rPr>
              <a:t>Map</a:t>
            </a:r>
            <a:endParaRPr lang="it-IT" dirty="0">
              <a:solidFill>
                <a:schemeClr val="bg1"/>
              </a:solidFill>
            </a:endParaRPr>
          </a:p>
        </p:txBody>
      </p:sp>
      <p:pic>
        <p:nvPicPr>
          <p:cNvPr id="13" name="Picture 12">
            <a:extLst>
              <a:ext uri="{FF2B5EF4-FFF2-40B4-BE49-F238E27FC236}">
                <a16:creationId xmlns:a16="http://schemas.microsoft.com/office/drawing/2014/main" id="{00116972-6C10-0E4C-BF2D-26642FB03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91" y="1011200"/>
            <a:ext cx="7754876" cy="5816157"/>
          </a:xfrm>
          <a:prstGeom prst="rect">
            <a:avLst/>
          </a:prstGeom>
        </p:spPr>
      </p:pic>
      <p:sp>
        <p:nvSpPr>
          <p:cNvPr id="14" name="TextBox 13">
            <a:extLst>
              <a:ext uri="{FF2B5EF4-FFF2-40B4-BE49-F238E27FC236}">
                <a16:creationId xmlns:a16="http://schemas.microsoft.com/office/drawing/2014/main" id="{CDB514D8-0D86-EC4C-8BBC-87738984A894}"/>
              </a:ext>
            </a:extLst>
          </p:cNvPr>
          <p:cNvSpPr txBox="1"/>
          <p:nvPr/>
        </p:nvSpPr>
        <p:spPr>
          <a:xfrm>
            <a:off x="870665" y="1397179"/>
            <a:ext cx="7402668" cy="369332"/>
          </a:xfrm>
          <a:prstGeom prst="rect">
            <a:avLst/>
          </a:prstGeom>
          <a:solidFill>
            <a:schemeClr val="bg1"/>
          </a:solidFill>
        </p:spPr>
        <p:txBody>
          <a:bodyPr wrap="none" rtlCol="0">
            <a:spAutoFit/>
          </a:bodyPr>
          <a:lstStyle/>
          <a:p>
            <a:r>
              <a:rPr lang="it-IT" b="1" dirty="0" err="1">
                <a:solidFill>
                  <a:srgbClr val="FF0000"/>
                </a:solidFill>
              </a:rPr>
              <a:t>Warning</a:t>
            </a:r>
            <a:r>
              <a:rPr lang="it-IT" b="1" dirty="0">
                <a:solidFill>
                  <a:srgbClr val="FF0000"/>
                </a:solidFill>
              </a:rPr>
              <a:t>: </a:t>
            </a:r>
            <a:r>
              <a:rPr lang="it-IT" dirty="0">
                <a:solidFill>
                  <a:srgbClr val="FF0000"/>
                </a:solidFill>
              </a:rPr>
              <a:t>Mag. </a:t>
            </a:r>
            <a:r>
              <a:rPr lang="it-IT" dirty="0" err="1">
                <a:solidFill>
                  <a:srgbClr val="FF0000"/>
                </a:solidFill>
              </a:rPr>
              <a:t>Map</a:t>
            </a:r>
            <a:r>
              <a:rPr lang="it-IT" dirty="0">
                <a:solidFill>
                  <a:srgbClr val="FF0000"/>
                </a:solidFill>
              </a:rPr>
              <a:t> </a:t>
            </a:r>
            <a:r>
              <a:rPr lang="it-IT" dirty="0" err="1">
                <a:solidFill>
                  <a:srgbClr val="FF0000"/>
                </a:solidFill>
              </a:rPr>
              <a:t>lateral</a:t>
            </a:r>
            <a:r>
              <a:rPr lang="it-IT" dirty="0">
                <a:solidFill>
                  <a:srgbClr val="FF0000"/>
                </a:solidFill>
              </a:rPr>
              <a:t> </a:t>
            </a:r>
            <a:r>
              <a:rPr lang="it-IT" dirty="0" err="1">
                <a:solidFill>
                  <a:srgbClr val="FF0000"/>
                </a:solidFill>
              </a:rPr>
              <a:t>extension</a:t>
            </a:r>
            <a:r>
              <a:rPr lang="it-IT" dirty="0">
                <a:solidFill>
                  <a:srgbClr val="FF0000"/>
                </a:solidFill>
              </a:rPr>
              <a:t> </a:t>
            </a:r>
            <a:r>
              <a:rPr lang="it-IT" dirty="0" err="1">
                <a:solidFill>
                  <a:srgbClr val="FF0000"/>
                </a:solidFill>
              </a:rPr>
              <a:t>does</a:t>
            </a:r>
            <a:r>
              <a:rPr lang="it-IT" dirty="0">
                <a:solidFill>
                  <a:srgbClr val="FF0000"/>
                </a:solidFill>
              </a:rPr>
              <a:t> </a:t>
            </a:r>
            <a:r>
              <a:rPr lang="it-IT" dirty="0" err="1">
                <a:solidFill>
                  <a:srgbClr val="FF0000"/>
                </a:solidFill>
              </a:rPr>
              <a:t>not</a:t>
            </a:r>
            <a:r>
              <a:rPr lang="it-IT" dirty="0">
                <a:solidFill>
                  <a:srgbClr val="FF0000"/>
                </a:solidFill>
              </a:rPr>
              <a:t> </a:t>
            </a:r>
            <a:r>
              <a:rPr lang="it-IT" dirty="0" err="1">
                <a:solidFill>
                  <a:srgbClr val="FF0000"/>
                </a:solidFill>
              </a:rPr>
              <a:t>exactly</a:t>
            </a:r>
            <a:r>
              <a:rPr lang="it-IT" dirty="0">
                <a:solidFill>
                  <a:srgbClr val="FF0000"/>
                </a:solidFill>
              </a:rPr>
              <a:t> match the </a:t>
            </a:r>
            <a:r>
              <a:rPr lang="it-IT" dirty="0" err="1">
                <a:solidFill>
                  <a:srgbClr val="FF0000"/>
                </a:solidFill>
              </a:rPr>
              <a:t>needed</a:t>
            </a:r>
            <a:r>
              <a:rPr lang="it-IT" dirty="0">
                <a:solidFill>
                  <a:srgbClr val="FF0000"/>
                </a:solidFill>
              </a:rPr>
              <a:t> </a:t>
            </a:r>
            <a:r>
              <a:rPr lang="it-IT" dirty="0" err="1">
                <a:solidFill>
                  <a:srgbClr val="FF0000"/>
                </a:solidFill>
              </a:rPr>
              <a:t>size</a:t>
            </a:r>
            <a:endParaRPr lang="it-IT" dirty="0">
              <a:solidFill>
                <a:srgbClr val="FF0000"/>
              </a:solidFill>
            </a:endParaRPr>
          </a:p>
        </p:txBody>
      </p:sp>
    </p:spTree>
    <p:extLst>
      <p:ext uri="{BB962C8B-B14F-4D97-AF65-F5344CB8AC3E}">
        <p14:creationId xmlns:p14="http://schemas.microsoft.com/office/powerpoint/2010/main" val="90968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First production</a:t>
            </a:r>
          </a:p>
        </p:txBody>
      </p:sp>
      <p:sp>
        <p:nvSpPr>
          <p:cNvPr id="2" name="Rectangle 1">
            <a:extLst>
              <a:ext uri="{FF2B5EF4-FFF2-40B4-BE49-F238E27FC236}">
                <a16:creationId xmlns:a16="http://schemas.microsoft.com/office/drawing/2014/main" id="{DB9876EE-0504-C445-9B90-F106AC813B41}"/>
              </a:ext>
            </a:extLst>
          </p:cNvPr>
          <p:cNvSpPr/>
          <p:nvPr/>
        </p:nvSpPr>
        <p:spPr>
          <a:xfrm>
            <a:off x="1124333" y="1381719"/>
            <a:ext cx="6553200" cy="400110"/>
          </a:xfrm>
          <a:prstGeom prst="rect">
            <a:avLst/>
          </a:prstGeom>
        </p:spPr>
        <p:txBody>
          <a:bodyPr wrap="square">
            <a:spAutoFit/>
          </a:bodyPr>
          <a:lstStyle/>
          <a:p>
            <a:pPr algn="ctr"/>
            <a:r>
              <a:rPr lang="it-IT" sz="2000" b="1" dirty="0">
                <a:solidFill>
                  <a:srgbClr val="C00000"/>
                </a:solidFill>
              </a:rPr>
              <a:t>On Tier3: </a:t>
            </a:r>
            <a:r>
              <a:rPr lang="it-IT" sz="2000" b="1" dirty="0"/>
              <a:t>/</a:t>
            </a:r>
            <a:r>
              <a:rPr lang="it-IT" sz="2000" b="1" dirty="0" err="1"/>
              <a:t>gpfs_data</a:t>
            </a:r>
            <a:r>
              <a:rPr lang="it-IT" sz="2000" b="1" dirty="0"/>
              <a:t>/</a:t>
            </a:r>
            <a:r>
              <a:rPr lang="it-IT" sz="2000" b="1" dirty="0" err="1"/>
              <a:t>local</a:t>
            </a:r>
            <a:r>
              <a:rPr lang="it-IT" sz="2000" b="1" dirty="0"/>
              <a:t>/</a:t>
            </a:r>
            <a:r>
              <a:rPr lang="it-IT" sz="2000" b="1" dirty="0" err="1"/>
              <a:t>foot</a:t>
            </a:r>
            <a:r>
              <a:rPr lang="it-IT" sz="2000" b="1" dirty="0"/>
              <a:t>/</a:t>
            </a:r>
            <a:r>
              <a:rPr lang="it-IT" sz="2000" b="1" dirty="0" err="1"/>
              <a:t>Simulation</a:t>
            </a:r>
            <a:r>
              <a:rPr lang="it-IT" sz="2000" b="1" dirty="0"/>
              <a:t>/newgeom_v1.0</a:t>
            </a:r>
          </a:p>
        </p:txBody>
      </p:sp>
      <p:sp>
        <p:nvSpPr>
          <p:cNvPr id="3" name="Rectangle 2">
            <a:extLst>
              <a:ext uri="{FF2B5EF4-FFF2-40B4-BE49-F238E27FC236}">
                <a16:creationId xmlns:a16="http://schemas.microsoft.com/office/drawing/2014/main" id="{50844EA3-17A0-C745-A2AF-5BFB8C56343A}"/>
              </a:ext>
            </a:extLst>
          </p:cNvPr>
          <p:cNvSpPr/>
          <p:nvPr/>
        </p:nvSpPr>
        <p:spPr>
          <a:xfrm>
            <a:off x="457200" y="3828871"/>
            <a:ext cx="6775470" cy="1200329"/>
          </a:xfrm>
          <a:prstGeom prst="rect">
            <a:avLst/>
          </a:prstGeom>
        </p:spPr>
        <p:txBody>
          <a:bodyPr wrap="square">
            <a:spAutoFit/>
          </a:bodyPr>
          <a:lstStyle/>
          <a:p>
            <a:pPr algn="ctr"/>
            <a:r>
              <a:rPr lang="it-IT" sz="2400" b="1" dirty="0">
                <a:solidFill>
                  <a:srgbClr val="FF0000"/>
                </a:solidFill>
              </a:rPr>
              <a:t>12C_C_200_1.root (</a:t>
            </a:r>
            <a:r>
              <a:rPr lang="it-IT" sz="2400" b="1" baseline="30000" dirty="0">
                <a:solidFill>
                  <a:srgbClr val="FF0000"/>
                </a:solidFill>
              </a:rPr>
              <a:t>12</a:t>
            </a:r>
            <a:r>
              <a:rPr lang="it-IT" sz="2400" b="1" dirty="0">
                <a:solidFill>
                  <a:srgbClr val="FF0000"/>
                </a:solidFill>
              </a:rPr>
              <a:t>C </a:t>
            </a:r>
            <a:r>
              <a:rPr lang="it-IT" sz="2400" b="1" dirty="0" err="1">
                <a:solidFill>
                  <a:srgbClr val="FF0000"/>
                </a:solidFill>
              </a:rPr>
              <a:t>at</a:t>
            </a:r>
            <a:r>
              <a:rPr lang="it-IT" sz="2400" b="1" dirty="0">
                <a:solidFill>
                  <a:srgbClr val="FF0000"/>
                </a:solidFill>
              </a:rPr>
              <a:t> 200 </a:t>
            </a:r>
            <a:r>
              <a:rPr lang="it-IT" sz="2400" b="1" dirty="0" err="1">
                <a:solidFill>
                  <a:srgbClr val="FF0000"/>
                </a:solidFill>
              </a:rPr>
              <a:t>MeV</a:t>
            </a:r>
            <a:r>
              <a:rPr lang="it-IT" sz="2400" b="1" dirty="0">
                <a:solidFill>
                  <a:srgbClr val="FF0000"/>
                </a:solidFill>
              </a:rPr>
              <a:t>/u on C)</a:t>
            </a:r>
          </a:p>
          <a:p>
            <a:pPr algn="ctr"/>
            <a:br>
              <a:rPr lang="it-IT" sz="2400" b="1" dirty="0">
                <a:solidFill>
                  <a:srgbClr val="FF0000"/>
                </a:solidFill>
              </a:rPr>
            </a:br>
            <a:r>
              <a:rPr lang="it-IT" sz="2400" b="1" dirty="0">
                <a:solidFill>
                  <a:srgbClr val="FF0000"/>
                </a:solidFill>
              </a:rPr>
              <a:t>16O_C_200_1.root (</a:t>
            </a:r>
            <a:r>
              <a:rPr lang="it-IT" sz="2400" b="1" baseline="30000" dirty="0">
                <a:solidFill>
                  <a:srgbClr val="FF0000"/>
                </a:solidFill>
              </a:rPr>
              <a:t>16</a:t>
            </a:r>
            <a:r>
              <a:rPr lang="it-IT" sz="2400" b="1" dirty="0">
                <a:solidFill>
                  <a:srgbClr val="FF0000"/>
                </a:solidFill>
              </a:rPr>
              <a:t>O </a:t>
            </a:r>
            <a:r>
              <a:rPr lang="it-IT" sz="2400" b="1" dirty="0" err="1">
                <a:solidFill>
                  <a:srgbClr val="FF0000"/>
                </a:solidFill>
              </a:rPr>
              <a:t>at</a:t>
            </a:r>
            <a:r>
              <a:rPr lang="it-IT" sz="2400" b="1" dirty="0">
                <a:solidFill>
                  <a:srgbClr val="FF0000"/>
                </a:solidFill>
              </a:rPr>
              <a:t> 200 </a:t>
            </a:r>
            <a:r>
              <a:rPr lang="it-IT" sz="2400" b="1" dirty="0" err="1">
                <a:solidFill>
                  <a:srgbClr val="FF0000"/>
                </a:solidFill>
              </a:rPr>
              <a:t>MeV</a:t>
            </a:r>
            <a:r>
              <a:rPr lang="it-IT" sz="2400" b="1" dirty="0">
                <a:solidFill>
                  <a:srgbClr val="FF0000"/>
                </a:solidFill>
              </a:rPr>
              <a:t>/u on C)</a:t>
            </a:r>
          </a:p>
        </p:txBody>
      </p:sp>
      <p:sp>
        <p:nvSpPr>
          <p:cNvPr id="7" name="Rectangle 6">
            <a:extLst>
              <a:ext uri="{FF2B5EF4-FFF2-40B4-BE49-F238E27FC236}">
                <a16:creationId xmlns:a16="http://schemas.microsoft.com/office/drawing/2014/main" id="{1CE226DA-2F27-8C4D-BFA7-281032D610A3}"/>
              </a:ext>
            </a:extLst>
          </p:cNvPr>
          <p:cNvSpPr/>
          <p:nvPr/>
        </p:nvSpPr>
        <p:spPr>
          <a:xfrm>
            <a:off x="628650" y="2076271"/>
            <a:ext cx="7734300" cy="1200329"/>
          </a:xfrm>
          <a:prstGeom prst="rect">
            <a:avLst/>
          </a:prstGeom>
        </p:spPr>
        <p:txBody>
          <a:bodyPr wrap="square">
            <a:spAutoFit/>
          </a:bodyPr>
          <a:lstStyle/>
          <a:p>
            <a:pPr algn="ctr"/>
            <a:r>
              <a:rPr lang="it-IT" sz="2400" b="1" dirty="0">
                <a:solidFill>
                  <a:srgbClr val="0070C0"/>
                </a:solidFill>
              </a:rPr>
              <a:t>Target 3 mm C with </a:t>
            </a:r>
            <a:r>
              <a:rPr lang="it-IT" sz="2400" b="1" dirty="0" err="1">
                <a:solidFill>
                  <a:srgbClr val="0070C0"/>
                </a:solidFill>
              </a:rPr>
              <a:t>density</a:t>
            </a:r>
            <a:r>
              <a:rPr lang="it-IT" sz="2400" b="1" dirty="0">
                <a:solidFill>
                  <a:srgbClr val="0070C0"/>
                </a:solidFill>
              </a:rPr>
              <a:t> 1.83 g/cm</a:t>
            </a:r>
            <a:r>
              <a:rPr lang="it-IT" sz="2400" b="1" baseline="30000" dirty="0">
                <a:solidFill>
                  <a:srgbClr val="0070C0"/>
                </a:solidFill>
              </a:rPr>
              <a:t>^3</a:t>
            </a:r>
            <a:r>
              <a:rPr lang="it-IT" sz="2400" b="1" dirty="0">
                <a:solidFill>
                  <a:srgbClr val="0070C0"/>
                </a:solidFill>
              </a:rPr>
              <a:t> </a:t>
            </a:r>
            <a:r>
              <a:rPr lang="it-IT" sz="2400" b="1" dirty="0" err="1">
                <a:solidFill>
                  <a:srgbClr val="0070C0"/>
                </a:solidFill>
              </a:rPr>
              <a:t>as</a:t>
            </a:r>
            <a:r>
              <a:rPr lang="it-IT" sz="2400" b="1" dirty="0">
                <a:solidFill>
                  <a:srgbClr val="0070C0"/>
                </a:solidFill>
              </a:rPr>
              <a:t> </a:t>
            </a:r>
            <a:r>
              <a:rPr lang="it-IT" sz="2400" b="1" dirty="0" err="1">
                <a:solidFill>
                  <a:srgbClr val="0070C0"/>
                </a:solidFill>
              </a:rPr>
              <a:t>that</a:t>
            </a:r>
            <a:r>
              <a:rPr lang="it-IT" sz="2400" b="1" dirty="0">
                <a:solidFill>
                  <a:srgbClr val="0070C0"/>
                </a:solidFill>
              </a:rPr>
              <a:t> of  GSI </a:t>
            </a:r>
            <a:r>
              <a:rPr lang="it-IT" sz="2400" b="1" dirty="0" err="1">
                <a:solidFill>
                  <a:srgbClr val="0070C0"/>
                </a:solidFill>
              </a:rPr>
              <a:t>run</a:t>
            </a:r>
            <a:endParaRPr lang="it-IT" sz="2400" b="1" dirty="0">
              <a:solidFill>
                <a:srgbClr val="0070C0"/>
              </a:solidFill>
            </a:endParaRPr>
          </a:p>
          <a:p>
            <a:pPr algn="ctr"/>
            <a:r>
              <a:rPr lang="it-IT" sz="2400" i="1" dirty="0"/>
              <a:t>100 cm target-TW</a:t>
            </a:r>
          </a:p>
          <a:p>
            <a:pPr algn="ctr"/>
            <a:endParaRPr lang="it-IT" sz="2400" b="1" dirty="0">
              <a:solidFill>
                <a:srgbClr val="0070C0"/>
              </a:solidFill>
            </a:endParaRPr>
          </a:p>
        </p:txBody>
      </p:sp>
      <p:sp>
        <p:nvSpPr>
          <p:cNvPr id="8" name="Rectangle 7">
            <a:extLst>
              <a:ext uri="{FF2B5EF4-FFF2-40B4-BE49-F238E27FC236}">
                <a16:creationId xmlns:a16="http://schemas.microsoft.com/office/drawing/2014/main" id="{5202F54C-7004-9846-86C1-2DC5E21A3981}"/>
              </a:ext>
            </a:extLst>
          </p:cNvPr>
          <p:cNvSpPr/>
          <p:nvPr/>
        </p:nvSpPr>
        <p:spPr>
          <a:xfrm>
            <a:off x="3502579" y="2936319"/>
            <a:ext cx="1986441" cy="461665"/>
          </a:xfrm>
          <a:prstGeom prst="rect">
            <a:avLst/>
          </a:prstGeom>
        </p:spPr>
        <p:txBody>
          <a:bodyPr wrap="none">
            <a:spAutoFit/>
          </a:bodyPr>
          <a:lstStyle/>
          <a:p>
            <a:pPr algn="ctr"/>
            <a:r>
              <a:rPr lang="it-IT" sz="2400" b="1" dirty="0">
                <a:solidFill>
                  <a:srgbClr val="0070C0"/>
                </a:solidFill>
              </a:rPr>
              <a:t>10</a:t>
            </a:r>
            <a:r>
              <a:rPr lang="it-IT" sz="2400" b="1" baseline="30000" dirty="0">
                <a:solidFill>
                  <a:srgbClr val="0070C0"/>
                </a:solidFill>
              </a:rPr>
              <a:t>^7</a:t>
            </a:r>
            <a:r>
              <a:rPr lang="it-IT" sz="2400" b="1" dirty="0">
                <a:solidFill>
                  <a:srgbClr val="0070C0"/>
                </a:solidFill>
              </a:rPr>
              <a:t> </a:t>
            </a:r>
            <a:r>
              <a:rPr lang="it-IT" sz="2400" b="1" dirty="0" err="1">
                <a:solidFill>
                  <a:srgbClr val="0070C0"/>
                </a:solidFill>
              </a:rPr>
              <a:t>primaries</a:t>
            </a:r>
            <a:endParaRPr lang="it-IT" sz="2400" b="1" dirty="0">
              <a:solidFill>
                <a:srgbClr val="0070C0"/>
              </a:solidFill>
            </a:endParaRPr>
          </a:p>
        </p:txBody>
      </p:sp>
      <p:sp>
        <p:nvSpPr>
          <p:cNvPr id="6" name="Rectangle 5">
            <a:extLst>
              <a:ext uri="{FF2B5EF4-FFF2-40B4-BE49-F238E27FC236}">
                <a16:creationId xmlns:a16="http://schemas.microsoft.com/office/drawing/2014/main" id="{56646ABE-31B8-7E44-B381-865A37B269D9}"/>
              </a:ext>
            </a:extLst>
          </p:cNvPr>
          <p:cNvSpPr/>
          <p:nvPr/>
        </p:nvSpPr>
        <p:spPr>
          <a:xfrm>
            <a:off x="6630601" y="4590871"/>
            <a:ext cx="2247154" cy="369332"/>
          </a:xfrm>
          <a:prstGeom prst="rect">
            <a:avLst/>
          </a:prstGeom>
        </p:spPr>
        <p:txBody>
          <a:bodyPr wrap="none">
            <a:spAutoFit/>
          </a:bodyPr>
          <a:lstStyle/>
          <a:p>
            <a:r>
              <a:rPr lang="it-IT" b="1" dirty="0">
                <a:solidFill>
                  <a:srgbClr val="0070C0"/>
                </a:solidFill>
              </a:rPr>
              <a:t>159463 </a:t>
            </a:r>
            <a:r>
              <a:rPr lang="it-IT" b="1" dirty="0" err="1">
                <a:solidFill>
                  <a:srgbClr val="0070C0"/>
                </a:solidFill>
              </a:rPr>
              <a:t>events</a:t>
            </a:r>
            <a:r>
              <a:rPr lang="it-IT" b="1" dirty="0">
                <a:solidFill>
                  <a:srgbClr val="0070C0"/>
                </a:solidFill>
              </a:rPr>
              <a:t> 7.4 GB</a:t>
            </a:r>
          </a:p>
        </p:txBody>
      </p:sp>
      <p:sp>
        <p:nvSpPr>
          <p:cNvPr id="11" name="Rectangle 10">
            <a:extLst>
              <a:ext uri="{FF2B5EF4-FFF2-40B4-BE49-F238E27FC236}">
                <a16:creationId xmlns:a16="http://schemas.microsoft.com/office/drawing/2014/main" id="{F4FF006F-656E-E44E-9D5F-BB33BEEEE4F8}"/>
              </a:ext>
            </a:extLst>
          </p:cNvPr>
          <p:cNvSpPr/>
          <p:nvPr/>
        </p:nvSpPr>
        <p:spPr>
          <a:xfrm>
            <a:off x="6630601" y="3891805"/>
            <a:ext cx="2247154" cy="369332"/>
          </a:xfrm>
          <a:prstGeom prst="rect">
            <a:avLst/>
          </a:prstGeom>
        </p:spPr>
        <p:txBody>
          <a:bodyPr wrap="none">
            <a:spAutoFit/>
          </a:bodyPr>
          <a:lstStyle/>
          <a:p>
            <a:r>
              <a:rPr lang="it-IT" b="1" dirty="0">
                <a:solidFill>
                  <a:srgbClr val="0070C0"/>
                </a:solidFill>
              </a:rPr>
              <a:t>142937 </a:t>
            </a:r>
            <a:r>
              <a:rPr lang="it-IT" b="1" dirty="0" err="1">
                <a:solidFill>
                  <a:srgbClr val="0070C0"/>
                </a:solidFill>
              </a:rPr>
              <a:t>events</a:t>
            </a:r>
            <a:r>
              <a:rPr lang="it-IT" b="1" dirty="0">
                <a:solidFill>
                  <a:srgbClr val="0070C0"/>
                </a:solidFill>
              </a:rPr>
              <a:t> 5.7 GB</a:t>
            </a:r>
          </a:p>
        </p:txBody>
      </p:sp>
    </p:spTree>
    <p:extLst>
      <p:ext uri="{BB962C8B-B14F-4D97-AF65-F5344CB8AC3E}">
        <p14:creationId xmlns:p14="http://schemas.microsoft.com/office/powerpoint/2010/main" val="86346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Some </a:t>
            </a:r>
            <a:r>
              <a:rPr lang="it-IT" dirty="0" err="1">
                <a:solidFill>
                  <a:schemeClr val="bg1"/>
                </a:solidFill>
              </a:rPr>
              <a:t>preliminary</a:t>
            </a:r>
            <a:r>
              <a:rPr lang="it-IT" dirty="0">
                <a:solidFill>
                  <a:schemeClr val="bg1"/>
                </a:solidFill>
              </a:rPr>
              <a:t> </a:t>
            </a:r>
            <a:r>
              <a:rPr lang="it-IT" dirty="0" err="1">
                <a:solidFill>
                  <a:schemeClr val="bg1"/>
                </a:solidFill>
              </a:rPr>
              <a:t>analysis</a:t>
            </a:r>
            <a:endParaRPr lang="it-IT" dirty="0">
              <a:solidFill>
                <a:schemeClr val="bg1"/>
              </a:solidFill>
            </a:endParaRPr>
          </a:p>
        </p:txBody>
      </p:sp>
      <p:sp>
        <p:nvSpPr>
          <p:cNvPr id="6" name="Rectangle 5">
            <a:extLst>
              <a:ext uri="{FF2B5EF4-FFF2-40B4-BE49-F238E27FC236}">
                <a16:creationId xmlns:a16="http://schemas.microsoft.com/office/drawing/2014/main" id="{69505765-616E-AE41-9C1C-E97133DF07B2}"/>
              </a:ext>
            </a:extLst>
          </p:cNvPr>
          <p:cNvSpPr/>
          <p:nvPr/>
        </p:nvSpPr>
        <p:spPr>
          <a:xfrm>
            <a:off x="762000" y="2057400"/>
            <a:ext cx="7476890" cy="1815882"/>
          </a:xfrm>
          <a:prstGeom prst="rect">
            <a:avLst/>
          </a:prstGeom>
        </p:spPr>
        <p:txBody>
          <a:bodyPr wrap="square">
            <a:spAutoFit/>
          </a:bodyPr>
          <a:lstStyle/>
          <a:p>
            <a:pPr marL="457200" indent="-457200">
              <a:buFont typeface="Arial" panose="020B0604020202020204" pitchFamily="34" charset="0"/>
              <a:buChar char="•"/>
            </a:pPr>
            <a:r>
              <a:rPr lang="it-IT" sz="2800" dirty="0"/>
              <a:t>Re-</a:t>
            </a:r>
            <a:r>
              <a:rPr lang="it-IT" sz="2800" dirty="0" err="1"/>
              <a:t>interactions</a:t>
            </a:r>
            <a:r>
              <a:rPr lang="it-IT" sz="2800" dirty="0"/>
              <a:t> in the </a:t>
            </a:r>
            <a:r>
              <a:rPr lang="it-IT" sz="2800" dirty="0" err="1"/>
              <a:t>tracking</a:t>
            </a:r>
            <a:r>
              <a:rPr lang="it-IT" sz="2800" dirty="0"/>
              <a:t> </a:t>
            </a:r>
            <a:r>
              <a:rPr lang="it-IT" sz="2800" dirty="0" err="1"/>
              <a:t>system</a:t>
            </a:r>
            <a:endParaRPr lang="it-IT" sz="2800" dirty="0"/>
          </a:p>
          <a:p>
            <a:pPr marL="457200" indent="-457200">
              <a:buFont typeface="Arial" panose="020B0604020202020204" pitchFamily="34" charset="0"/>
              <a:buChar char="•"/>
            </a:pPr>
            <a:r>
              <a:rPr lang="it-IT" sz="2800" dirty="0" err="1"/>
              <a:t>Something</a:t>
            </a:r>
            <a:r>
              <a:rPr lang="it-IT" sz="2800" dirty="0"/>
              <a:t> </a:t>
            </a:r>
            <a:r>
              <a:rPr lang="it-IT" sz="2800" dirty="0" err="1"/>
              <a:t>about</a:t>
            </a:r>
            <a:r>
              <a:rPr lang="it-IT" sz="2800" dirty="0"/>
              <a:t> </a:t>
            </a:r>
            <a:r>
              <a:rPr lang="it-IT" sz="2800" dirty="0" err="1"/>
              <a:t>acceptance</a:t>
            </a:r>
            <a:r>
              <a:rPr lang="it-IT" sz="2800" dirty="0"/>
              <a:t> in the detectors</a:t>
            </a:r>
          </a:p>
          <a:p>
            <a:pPr marL="457200" indent="-457200">
              <a:buFont typeface="Arial" panose="020B0604020202020204" pitchFamily="34" charset="0"/>
              <a:buChar char="•"/>
            </a:pPr>
            <a:r>
              <a:rPr lang="it-IT" sz="2800" dirty="0"/>
              <a:t>Multiple </a:t>
            </a:r>
            <a:r>
              <a:rPr lang="it-IT" sz="2800" dirty="0" err="1"/>
              <a:t>Scattering</a:t>
            </a:r>
            <a:r>
              <a:rPr lang="it-IT" sz="2800" dirty="0"/>
              <a:t> in the </a:t>
            </a:r>
            <a:r>
              <a:rPr lang="it-IT" sz="2800" dirty="0" err="1"/>
              <a:t>tracking</a:t>
            </a:r>
            <a:r>
              <a:rPr lang="it-IT" sz="2800" dirty="0"/>
              <a:t> </a:t>
            </a:r>
            <a:r>
              <a:rPr lang="it-IT" sz="2800" dirty="0" err="1"/>
              <a:t>system</a:t>
            </a:r>
            <a:endParaRPr lang="it-IT" sz="2800" dirty="0"/>
          </a:p>
          <a:p>
            <a:endParaRPr lang="it-IT" sz="2800" dirty="0"/>
          </a:p>
        </p:txBody>
      </p:sp>
    </p:spTree>
    <p:extLst>
      <p:ext uri="{BB962C8B-B14F-4D97-AF65-F5344CB8AC3E}">
        <p14:creationId xmlns:p14="http://schemas.microsoft.com/office/powerpoint/2010/main" val="395336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838200" y="70051"/>
            <a:ext cx="7019690" cy="984885"/>
          </a:xfrm>
        </p:spPr>
        <p:txBody>
          <a:bodyPr/>
          <a:lstStyle/>
          <a:p>
            <a:pPr algn="ctr"/>
            <a:r>
              <a:rPr lang="it-IT" dirty="0">
                <a:solidFill>
                  <a:schemeClr val="bg1"/>
                </a:solidFill>
              </a:rPr>
              <a:t>Re-</a:t>
            </a:r>
            <a:r>
              <a:rPr lang="it-IT" dirty="0" err="1">
                <a:solidFill>
                  <a:schemeClr val="bg1"/>
                </a:solidFill>
              </a:rPr>
              <a:t>interactions</a:t>
            </a:r>
            <a:r>
              <a:rPr lang="it-IT" dirty="0">
                <a:solidFill>
                  <a:schemeClr val="bg1"/>
                </a:solidFill>
              </a:rPr>
              <a:t> in the </a:t>
            </a:r>
            <a:r>
              <a:rPr lang="it-IT" dirty="0" err="1">
                <a:solidFill>
                  <a:schemeClr val="bg1"/>
                </a:solidFill>
              </a:rPr>
              <a:t>tracking</a:t>
            </a:r>
            <a:r>
              <a:rPr lang="it-IT" dirty="0">
                <a:solidFill>
                  <a:schemeClr val="bg1"/>
                </a:solidFill>
              </a:rPr>
              <a:t> </a:t>
            </a:r>
            <a:r>
              <a:rPr lang="it-IT" dirty="0" err="1">
                <a:solidFill>
                  <a:schemeClr val="bg1"/>
                </a:solidFill>
              </a:rPr>
              <a:t>system</a:t>
            </a:r>
            <a:r>
              <a:rPr lang="it-IT" dirty="0">
                <a:solidFill>
                  <a:schemeClr val="bg1"/>
                </a:solidFill>
              </a:rPr>
              <a:t>: some </a:t>
            </a:r>
            <a:r>
              <a:rPr lang="it-IT" dirty="0" err="1">
                <a:solidFill>
                  <a:schemeClr val="bg1"/>
                </a:solidFill>
              </a:rPr>
              <a:t>preliminary</a:t>
            </a:r>
            <a:r>
              <a:rPr lang="it-IT" dirty="0">
                <a:solidFill>
                  <a:schemeClr val="bg1"/>
                </a:solidFill>
              </a:rPr>
              <a:t> </a:t>
            </a:r>
            <a:r>
              <a:rPr lang="it-IT" dirty="0" err="1">
                <a:solidFill>
                  <a:schemeClr val="bg1"/>
                </a:solidFill>
              </a:rPr>
              <a:t>numbers</a:t>
            </a:r>
            <a:endParaRPr lang="it-IT" dirty="0">
              <a:solidFill>
                <a:schemeClr val="bg1"/>
              </a:solidFill>
            </a:endParaRPr>
          </a:p>
        </p:txBody>
      </p:sp>
      <p:sp>
        <p:nvSpPr>
          <p:cNvPr id="6" name="Rectangle 5">
            <a:extLst>
              <a:ext uri="{FF2B5EF4-FFF2-40B4-BE49-F238E27FC236}">
                <a16:creationId xmlns:a16="http://schemas.microsoft.com/office/drawing/2014/main" id="{69505765-616E-AE41-9C1C-E97133DF07B2}"/>
              </a:ext>
            </a:extLst>
          </p:cNvPr>
          <p:cNvSpPr/>
          <p:nvPr/>
        </p:nvSpPr>
        <p:spPr>
          <a:xfrm>
            <a:off x="37996" y="1501676"/>
            <a:ext cx="8686800" cy="2308324"/>
          </a:xfrm>
          <a:prstGeom prst="rect">
            <a:avLst/>
          </a:prstGeom>
        </p:spPr>
        <p:txBody>
          <a:bodyPr wrap="square">
            <a:spAutoFit/>
          </a:bodyPr>
          <a:lstStyle/>
          <a:p>
            <a:r>
              <a:rPr lang="it-IT" b="1" dirty="0"/>
              <a:t>~ </a:t>
            </a:r>
            <a:r>
              <a:rPr lang="it-IT" b="1" dirty="0">
                <a:solidFill>
                  <a:srgbClr val="FF0000"/>
                </a:solidFill>
              </a:rPr>
              <a:t>0.5 %</a:t>
            </a:r>
            <a:r>
              <a:rPr lang="it-IT" b="1" dirty="0"/>
              <a:t> of </a:t>
            </a:r>
            <a:r>
              <a:rPr lang="it-IT" b="1" dirty="0" err="1"/>
              <a:t>events</a:t>
            </a:r>
            <a:r>
              <a:rPr lang="it-IT" b="1" dirty="0"/>
              <a:t> from </a:t>
            </a:r>
            <a:r>
              <a:rPr lang="it-IT" b="1" dirty="0" err="1"/>
              <a:t>inelastic</a:t>
            </a:r>
            <a:r>
              <a:rPr lang="it-IT" b="1" dirty="0"/>
              <a:t> </a:t>
            </a:r>
            <a:r>
              <a:rPr lang="it-IT" b="1" dirty="0" err="1"/>
              <a:t>interaction</a:t>
            </a:r>
            <a:r>
              <a:rPr lang="it-IT" b="1" dirty="0"/>
              <a:t> in target </a:t>
            </a:r>
            <a:r>
              <a:rPr lang="it-IT" b="1" dirty="0" err="1"/>
              <a:t>have</a:t>
            </a:r>
            <a:r>
              <a:rPr lang="it-IT" b="1" dirty="0"/>
              <a:t> </a:t>
            </a:r>
            <a:r>
              <a:rPr lang="it-IT" b="1" dirty="0" err="1"/>
              <a:t>at</a:t>
            </a:r>
            <a:r>
              <a:rPr lang="it-IT" b="1" dirty="0"/>
              <a:t> </a:t>
            </a:r>
            <a:r>
              <a:rPr lang="it-IT" b="1" dirty="0" err="1"/>
              <a:t>least</a:t>
            </a:r>
            <a:r>
              <a:rPr lang="it-IT" b="1" dirty="0"/>
              <a:t> 1 </a:t>
            </a:r>
            <a:r>
              <a:rPr lang="it-IT" b="1" dirty="0" err="1"/>
              <a:t>secondary</a:t>
            </a:r>
            <a:r>
              <a:rPr lang="it-IT" b="1" dirty="0"/>
              <a:t> </a:t>
            </a:r>
            <a:r>
              <a:rPr lang="it-IT" b="1" dirty="0" err="1"/>
              <a:t>interaction</a:t>
            </a:r>
            <a:r>
              <a:rPr lang="it-IT" b="1" dirty="0"/>
              <a:t> in </a:t>
            </a:r>
            <a:r>
              <a:rPr lang="it-IT" b="1" dirty="0">
                <a:solidFill>
                  <a:srgbClr val="FF0000"/>
                </a:solidFill>
              </a:rPr>
              <a:t>VTX</a:t>
            </a:r>
          </a:p>
          <a:p>
            <a:endParaRPr lang="it-IT" b="1" dirty="0"/>
          </a:p>
          <a:p>
            <a:r>
              <a:rPr lang="it-IT" b="1" dirty="0"/>
              <a:t>~ </a:t>
            </a:r>
            <a:r>
              <a:rPr lang="it-IT" b="1" dirty="0">
                <a:solidFill>
                  <a:srgbClr val="FF0000"/>
                </a:solidFill>
              </a:rPr>
              <a:t>1.1 % </a:t>
            </a:r>
            <a:r>
              <a:rPr lang="it-IT" b="1" dirty="0"/>
              <a:t>of </a:t>
            </a:r>
            <a:r>
              <a:rPr lang="it-IT" b="1" dirty="0" err="1"/>
              <a:t>events</a:t>
            </a:r>
            <a:r>
              <a:rPr lang="it-IT" b="1" dirty="0"/>
              <a:t> from </a:t>
            </a:r>
            <a:r>
              <a:rPr lang="it-IT" b="1" dirty="0" err="1"/>
              <a:t>inelastic</a:t>
            </a:r>
            <a:r>
              <a:rPr lang="it-IT" b="1" dirty="0"/>
              <a:t> </a:t>
            </a:r>
            <a:r>
              <a:rPr lang="it-IT" b="1" dirty="0" err="1"/>
              <a:t>interaction</a:t>
            </a:r>
            <a:r>
              <a:rPr lang="it-IT" b="1" dirty="0"/>
              <a:t> in target </a:t>
            </a:r>
            <a:r>
              <a:rPr lang="it-IT" b="1" dirty="0" err="1"/>
              <a:t>have</a:t>
            </a:r>
            <a:r>
              <a:rPr lang="it-IT" b="1" dirty="0"/>
              <a:t> </a:t>
            </a:r>
            <a:r>
              <a:rPr lang="it-IT" b="1" dirty="0" err="1"/>
              <a:t>at</a:t>
            </a:r>
            <a:r>
              <a:rPr lang="it-IT" b="1" dirty="0"/>
              <a:t> </a:t>
            </a:r>
            <a:r>
              <a:rPr lang="it-IT" b="1" dirty="0" err="1"/>
              <a:t>least</a:t>
            </a:r>
            <a:r>
              <a:rPr lang="it-IT" b="1" dirty="0"/>
              <a:t> 1 </a:t>
            </a:r>
            <a:r>
              <a:rPr lang="it-IT" b="1" dirty="0" err="1"/>
              <a:t>secondary</a:t>
            </a:r>
            <a:r>
              <a:rPr lang="it-IT" b="1" dirty="0"/>
              <a:t> </a:t>
            </a:r>
            <a:r>
              <a:rPr lang="it-IT" b="1" dirty="0" err="1"/>
              <a:t>interaction</a:t>
            </a:r>
            <a:r>
              <a:rPr lang="it-IT" b="1" dirty="0"/>
              <a:t> in </a:t>
            </a:r>
            <a:r>
              <a:rPr lang="it-IT" b="1" dirty="0">
                <a:solidFill>
                  <a:srgbClr val="FF0000"/>
                </a:solidFill>
              </a:rPr>
              <a:t>ITR</a:t>
            </a:r>
          </a:p>
          <a:p>
            <a:endParaRPr lang="it-IT" b="1" dirty="0"/>
          </a:p>
          <a:p>
            <a:r>
              <a:rPr lang="it-IT" b="1" dirty="0"/>
              <a:t>~ </a:t>
            </a:r>
            <a:r>
              <a:rPr lang="it-IT" b="1" dirty="0">
                <a:solidFill>
                  <a:srgbClr val="FF0000"/>
                </a:solidFill>
              </a:rPr>
              <a:t>1.3 % </a:t>
            </a:r>
            <a:r>
              <a:rPr lang="it-IT" b="1" dirty="0"/>
              <a:t>of </a:t>
            </a:r>
            <a:r>
              <a:rPr lang="it-IT" b="1" dirty="0" err="1"/>
              <a:t>events</a:t>
            </a:r>
            <a:r>
              <a:rPr lang="it-IT" b="1" dirty="0"/>
              <a:t> from </a:t>
            </a:r>
            <a:r>
              <a:rPr lang="it-IT" b="1" dirty="0" err="1"/>
              <a:t>inelastic</a:t>
            </a:r>
            <a:r>
              <a:rPr lang="it-IT" b="1" dirty="0"/>
              <a:t> </a:t>
            </a:r>
            <a:r>
              <a:rPr lang="it-IT" b="1" dirty="0" err="1"/>
              <a:t>interaction</a:t>
            </a:r>
            <a:r>
              <a:rPr lang="it-IT" b="1" dirty="0"/>
              <a:t> in target </a:t>
            </a:r>
            <a:r>
              <a:rPr lang="it-IT" b="1" dirty="0" err="1"/>
              <a:t>have</a:t>
            </a:r>
            <a:r>
              <a:rPr lang="it-IT" b="1" dirty="0"/>
              <a:t> </a:t>
            </a:r>
            <a:r>
              <a:rPr lang="it-IT" b="1" dirty="0" err="1"/>
              <a:t>at</a:t>
            </a:r>
            <a:r>
              <a:rPr lang="it-IT" b="1" dirty="0"/>
              <a:t> </a:t>
            </a:r>
            <a:r>
              <a:rPr lang="it-IT" b="1" dirty="0" err="1"/>
              <a:t>least</a:t>
            </a:r>
            <a:r>
              <a:rPr lang="it-IT" b="1" dirty="0"/>
              <a:t> 1 </a:t>
            </a:r>
            <a:r>
              <a:rPr lang="it-IT" b="1" dirty="0" err="1"/>
              <a:t>secondary</a:t>
            </a:r>
            <a:r>
              <a:rPr lang="it-IT" b="1" dirty="0"/>
              <a:t> </a:t>
            </a:r>
            <a:r>
              <a:rPr lang="it-IT" b="1" dirty="0" err="1"/>
              <a:t>interaction</a:t>
            </a:r>
            <a:r>
              <a:rPr lang="it-IT" b="1" dirty="0"/>
              <a:t> in </a:t>
            </a:r>
            <a:r>
              <a:rPr lang="it-IT" b="1" dirty="0">
                <a:solidFill>
                  <a:srgbClr val="FF0000"/>
                </a:solidFill>
              </a:rPr>
              <a:t>MSD</a:t>
            </a:r>
          </a:p>
        </p:txBody>
      </p:sp>
      <p:sp>
        <p:nvSpPr>
          <p:cNvPr id="7" name="TextBox 6">
            <a:extLst>
              <a:ext uri="{FF2B5EF4-FFF2-40B4-BE49-F238E27FC236}">
                <a16:creationId xmlns:a16="http://schemas.microsoft.com/office/drawing/2014/main" id="{3E635224-CBF8-E142-BAA7-80A3D281D0A1}"/>
              </a:ext>
            </a:extLst>
          </p:cNvPr>
          <p:cNvSpPr txBox="1"/>
          <p:nvPr/>
        </p:nvSpPr>
        <p:spPr>
          <a:xfrm>
            <a:off x="2819400" y="1121399"/>
            <a:ext cx="2880917" cy="461665"/>
          </a:xfrm>
          <a:prstGeom prst="rect">
            <a:avLst/>
          </a:prstGeom>
          <a:noFill/>
        </p:spPr>
        <p:txBody>
          <a:bodyPr wrap="none" rtlCol="0">
            <a:spAutoFit/>
          </a:bodyPr>
          <a:lstStyle/>
          <a:p>
            <a:r>
              <a:rPr lang="it-IT" sz="2400" b="1" dirty="0">
                <a:solidFill>
                  <a:srgbClr val="0070C0"/>
                </a:solidFill>
              </a:rPr>
              <a:t>Case of </a:t>
            </a:r>
            <a:r>
              <a:rPr lang="it-IT" sz="2400" b="1" baseline="30000" dirty="0">
                <a:solidFill>
                  <a:srgbClr val="0070C0"/>
                </a:solidFill>
              </a:rPr>
              <a:t>16</a:t>
            </a:r>
            <a:r>
              <a:rPr lang="it-IT" sz="2400" b="1" dirty="0">
                <a:solidFill>
                  <a:srgbClr val="0070C0"/>
                </a:solidFill>
              </a:rPr>
              <a:t>O </a:t>
            </a:r>
            <a:r>
              <a:rPr lang="it-IT" sz="2400" b="1" dirty="0" err="1">
                <a:solidFill>
                  <a:srgbClr val="0070C0"/>
                </a:solidFill>
              </a:rPr>
              <a:t>primaries</a:t>
            </a:r>
            <a:endParaRPr lang="it-IT" sz="2400" b="1" dirty="0">
              <a:solidFill>
                <a:srgbClr val="0070C0"/>
              </a:solidFill>
            </a:endParaRPr>
          </a:p>
        </p:txBody>
      </p:sp>
      <p:sp>
        <p:nvSpPr>
          <p:cNvPr id="9" name="Rectangle 8">
            <a:extLst>
              <a:ext uri="{FF2B5EF4-FFF2-40B4-BE49-F238E27FC236}">
                <a16:creationId xmlns:a16="http://schemas.microsoft.com/office/drawing/2014/main" id="{A9B61938-9552-FB43-8C26-17731D513777}"/>
              </a:ext>
            </a:extLst>
          </p:cNvPr>
          <p:cNvSpPr/>
          <p:nvPr/>
        </p:nvSpPr>
        <p:spPr>
          <a:xfrm>
            <a:off x="37996" y="4236342"/>
            <a:ext cx="8686800" cy="2308324"/>
          </a:xfrm>
          <a:prstGeom prst="rect">
            <a:avLst/>
          </a:prstGeom>
        </p:spPr>
        <p:txBody>
          <a:bodyPr wrap="square">
            <a:spAutoFit/>
          </a:bodyPr>
          <a:lstStyle/>
          <a:p>
            <a:r>
              <a:rPr lang="it-IT" b="1" dirty="0"/>
              <a:t>~ </a:t>
            </a:r>
            <a:r>
              <a:rPr lang="it-IT" b="1" dirty="0">
                <a:solidFill>
                  <a:srgbClr val="FF0000"/>
                </a:solidFill>
              </a:rPr>
              <a:t>0.5 %</a:t>
            </a:r>
            <a:r>
              <a:rPr lang="it-IT" b="1" dirty="0"/>
              <a:t> of </a:t>
            </a:r>
            <a:r>
              <a:rPr lang="it-IT" b="1" dirty="0" err="1"/>
              <a:t>events</a:t>
            </a:r>
            <a:r>
              <a:rPr lang="it-IT" b="1" dirty="0"/>
              <a:t> from </a:t>
            </a:r>
            <a:r>
              <a:rPr lang="it-IT" b="1" dirty="0" err="1"/>
              <a:t>inelastic</a:t>
            </a:r>
            <a:r>
              <a:rPr lang="it-IT" b="1" dirty="0"/>
              <a:t> </a:t>
            </a:r>
            <a:r>
              <a:rPr lang="it-IT" b="1" dirty="0" err="1"/>
              <a:t>interaction</a:t>
            </a:r>
            <a:r>
              <a:rPr lang="it-IT" b="1" dirty="0"/>
              <a:t> in target </a:t>
            </a:r>
            <a:r>
              <a:rPr lang="it-IT" b="1" dirty="0" err="1"/>
              <a:t>have</a:t>
            </a:r>
            <a:r>
              <a:rPr lang="it-IT" b="1" dirty="0"/>
              <a:t> </a:t>
            </a:r>
            <a:r>
              <a:rPr lang="it-IT" b="1" dirty="0" err="1"/>
              <a:t>at</a:t>
            </a:r>
            <a:r>
              <a:rPr lang="it-IT" b="1" dirty="0"/>
              <a:t> </a:t>
            </a:r>
            <a:r>
              <a:rPr lang="it-IT" b="1" dirty="0" err="1"/>
              <a:t>least</a:t>
            </a:r>
            <a:r>
              <a:rPr lang="it-IT" b="1" dirty="0"/>
              <a:t> 1 </a:t>
            </a:r>
            <a:r>
              <a:rPr lang="it-IT" b="1" dirty="0" err="1"/>
              <a:t>secondary</a:t>
            </a:r>
            <a:r>
              <a:rPr lang="it-IT" b="1" dirty="0"/>
              <a:t> </a:t>
            </a:r>
            <a:r>
              <a:rPr lang="it-IT" b="1" dirty="0" err="1"/>
              <a:t>interaction</a:t>
            </a:r>
            <a:r>
              <a:rPr lang="it-IT" b="1" dirty="0"/>
              <a:t> in </a:t>
            </a:r>
            <a:r>
              <a:rPr lang="it-IT" b="1" dirty="0">
                <a:solidFill>
                  <a:srgbClr val="FF0000"/>
                </a:solidFill>
              </a:rPr>
              <a:t>VTX</a:t>
            </a:r>
          </a:p>
          <a:p>
            <a:endParaRPr lang="it-IT" b="1" dirty="0"/>
          </a:p>
          <a:p>
            <a:r>
              <a:rPr lang="it-IT" b="1" dirty="0"/>
              <a:t>~ </a:t>
            </a:r>
            <a:r>
              <a:rPr lang="it-IT" b="1" dirty="0">
                <a:solidFill>
                  <a:srgbClr val="FF0000"/>
                </a:solidFill>
              </a:rPr>
              <a:t>0.9 % </a:t>
            </a:r>
            <a:r>
              <a:rPr lang="it-IT" b="1" dirty="0"/>
              <a:t>of </a:t>
            </a:r>
            <a:r>
              <a:rPr lang="it-IT" b="1" dirty="0" err="1"/>
              <a:t>events</a:t>
            </a:r>
            <a:r>
              <a:rPr lang="it-IT" b="1" dirty="0"/>
              <a:t> from </a:t>
            </a:r>
            <a:r>
              <a:rPr lang="it-IT" b="1" dirty="0" err="1"/>
              <a:t>inelastic</a:t>
            </a:r>
            <a:r>
              <a:rPr lang="it-IT" b="1" dirty="0"/>
              <a:t> </a:t>
            </a:r>
            <a:r>
              <a:rPr lang="it-IT" b="1" dirty="0" err="1"/>
              <a:t>interaction</a:t>
            </a:r>
            <a:r>
              <a:rPr lang="it-IT" b="1" dirty="0"/>
              <a:t> in target </a:t>
            </a:r>
            <a:r>
              <a:rPr lang="it-IT" b="1" dirty="0" err="1"/>
              <a:t>have</a:t>
            </a:r>
            <a:r>
              <a:rPr lang="it-IT" b="1" dirty="0"/>
              <a:t> </a:t>
            </a:r>
            <a:r>
              <a:rPr lang="it-IT" b="1" dirty="0" err="1"/>
              <a:t>at</a:t>
            </a:r>
            <a:r>
              <a:rPr lang="it-IT" b="1" dirty="0"/>
              <a:t> </a:t>
            </a:r>
            <a:r>
              <a:rPr lang="it-IT" b="1" dirty="0" err="1"/>
              <a:t>least</a:t>
            </a:r>
            <a:r>
              <a:rPr lang="it-IT" b="1" dirty="0"/>
              <a:t> 1 </a:t>
            </a:r>
            <a:r>
              <a:rPr lang="it-IT" b="1" dirty="0" err="1"/>
              <a:t>secondary</a:t>
            </a:r>
            <a:r>
              <a:rPr lang="it-IT" b="1" dirty="0"/>
              <a:t> </a:t>
            </a:r>
            <a:r>
              <a:rPr lang="it-IT" b="1" dirty="0" err="1"/>
              <a:t>interaction</a:t>
            </a:r>
            <a:r>
              <a:rPr lang="it-IT" b="1" dirty="0"/>
              <a:t> in </a:t>
            </a:r>
            <a:r>
              <a:rPr lang="it-IT" b="1" dirty="0">
                <a:solidFill>
                  <a:srgbClr val="FF0000"/>
                </a:solidFill>
              </a:rPr>
              <a:t>ITR</a:t>
            </a:r>
          </a:p>
          <a:p>
            <a:endParaRPr lang="it-IT" b="1" dirty="0"/>
          </a:p>
          <a:p>
            <a:r>
              <a:rPr lang="it-IT" b="1" dirty="0"/>
              <a:t>~ </a:t>
            </a:r>
            <a:r>
              <a:rPr lang="it-IT" b="1" dirty="0">
                <a:solidFill>
                  <a:srgbClr val="FF0000"/>
                </a:solidFill>
              </a:rPr>
              <a:t>1.0 % </a:t>
            </a:r>
            <a:r>
              <a:rPr lang="it-IT" b="1" dirty="0"/>
              <a:t>of </a:t>
            </a:r>
            <a:r>
              <a:rPr lang="it-IT" b="1" dirty="0" err="1"/>
              <a:t>events</a:t>
            </a:r>
            <a:r>
              <a:rPr lang="it-IT" b="1" dirty="0"/>
              <a:t> from </a:t>
            </a:r>
            <a:r>
              <a:rPr lang="it-IT" b="1" dirty="0" err="1"/>
              <a:t>inelastic</a:t>
            </a:r>
            <a:r>
              <a:rPr lang="it-IT" b="1" dirty="0"/>
              <a:t> </a:t>
            </a:r>
            <a:r>
              <a:rPr lang="it-IT" b="1" dirty="0" err="1"/>
              <a:t>interaction</a:t>
            </a:r>
            <a:r>
              <a:rPr lang="it-IT" b="1" dirty="0"/>
              <a:t> in target </a:t>
            </a:r>
            <a:r>
              <a:rPr lang="it-IT" b="1" dirty="0" err="1"/>
              <a:t>have</a:t>
            </a:r>
            <a:r>
              <a:rPr lang="it-IT" b="1" dirty="0"/>
              <a:t> </a:t>
            </a:r>
            <a:r>
              <a:rPr lang="it-IT" b="1" dirty="0" err="1"/>
              <a:t>at</a:t>
            </a:r>
            <a:r>
              <a:rPr lang="it-IT" b="1" dirty="0"/>
              <a:t> </a:t>
            </a:r>
            <a:r>
              <a:rPr lang="it-IT" b="1" dirty="0" err="1"/>
              <a:t>least</a:t>
            </a:r>
            <a:r>
              <a:rPr lang="it-IT" b="1" dirty="0"/>
              <a:t> 1 </a:t>
            </a:r>
            <a:r>
              <a:rPr lang="it-IT" b="1" dirty="0" err="1"/>
              <a:t>secondary</a:t>
            </a:r>
            <a:r>
              <a:rPr lang="it-IT" b="1" dirty="0"/>
              <a:t> </a:t>
            </a:r>
            <a:r>
              <a:rPr lang="it-IT" b="1" dirty="0" err="1"/>
              <a:t>interaction</a:t>
            </a:r>
            <a:r>
              <a:rPr lang="it-IT" b="1" dirty="0"/>
              <a:t> in </a:t>
            </a:r>
            <a:r>
              <a:rPr lang="it-IT" b="1" dirty="0">
                <a:solidFill>
                  <a:srgbClr val="FF0000"/>
                </a:solidFill>
              </a:rPr>
              <a:t>MSD</a:t>
            </a:r>
          </a:p>
        </p:txBody>
      </p:sp>
      <p:sp>
        <p:nvSpPr>
          <p:cNvPr id="10" name="TextBox 9">
            <a:extLst>
              <a:ext uri="{FF2B5EF4-FFF2-40B4-BE49-F238E27FC236}">
                <a16:creationId xmlns:a16="http://schemas.microsoft.com/office/drawing/2014/main" id="{04EC6661-C593-6447-AC68-60C49053B4D5}"/>
              </a:ext>
            </a:extLst>
          </p:cNvPr>
          <p:cNvSpPr txBox="1"/>
          <p:nvPr/>
        </p:nvSpPr>
        <p:spPr>
          <a:xfrm>
            <a:off x="2763904" y="3728612"/>
            <a:ext cx="2904962" cy="461665"/>
          </a:xfrm>
          <a:prstGeom prst="rect">
            <a:avLst/>
          </a:prstGeom>
          <a:noFill/>
        </p:spPr>
        <p:txBody>
          <a:bodyPr wrap="none" rtlCol="0">
            <a:spAutoFit/>
          </a:bodyPr>
          <a:lstStyle/>
          <a:p>
            <a:r>
              <a:rPr lang="it-IT" sz="2400" b="1" dirty="0">
                <a:solidFill>
                  <a:srgbClr val="0070C0"/>
                </a:solidFill>
              </a:rPr>
              <a:t>Case of </a:t>
            </a:r>
            <a:r>
              <a:rPr lang="it-IT" sz="2400" b="1" baseline="30000" dirty="0">
                <a:solidFill>
                  <a:srgbClr val="0070C0"/>
                </a:solidFill>
              </a:rPr>
              <a:t>12</a:t>
            </a:r>
            <a:r>
              <a:rPr lang="it-IT" sz="2400" b="1" dirty="0">
                <a:solidFill>
                  <a:srgbClr val="0070C0"/>
                </a:solidFill>
              </a:rPr>
              <a:t>C </a:t>
            </a:r>
            <a:r>
              <a:rPr lang="it-IT" sz="2400" b="1" dirty="0" err="1">
                <a:solidFill>
                  <a:srgbClr val="0070C0"/>
                </a:solidFill>
              </a:rPr>
              <a:t>primaries</a:t>
            </a:r>
            <a:endParaRPr lang="it-IT" sz="2400" b="1" dirty="0">
              <a:solidFill>
                <a:srgbClr val="0070C0"/>
              </a:solidFill>
            </a:endParaRPr>
          </a:p>
        </p:txBody>
      </p:sp>
    </p:spTree>
    <p:extLst>
      <p:ext uri="{BB962C8B-B14F-4D97-AF65-F5344CB8AC3E}">
        <p14:creationId xmlns:p14="http://schemas.microsoft.com/office/powerpoint/2010/main" val="319723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Reinteraction</a:t>
            </a:r>
            <a:r>
              <a:rPr lang="it-IT" dirty="0">
                <a:solidFill>
                  <a:schemeClr val="bg1"/>
                </a:solidFill>
              </a:rPr>
              <a:t> in VTX</a:t>
            </a:r>
          </a:p>
        </p:txBody>
      </p:sp>
      <p:pic>
        <p:nvPicPr>
          <p:cNvPr id="13" name="Picture 12">
            <a:extLst>
              <a:ext uri="{FF2B5EF4-FFF2-40B4-BE49-F238E27FC236}">
                <a16:creationId xmlns:a16="http://schemas.microsoft.com/office/drawing/2014/main" id="{CA0A3967-40A4-1140-9D38-61E03D0E9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6545"/>
            <a:ext cx="7228605" cy="4790855"/>
          </a:xfrm>
          <a:prstGeom prst="rect">
            <a:avLst/>
          </a:prstGeom>
        </p:spPr>
      </p:pic>
      <p:sp>
        <p:nvSpPr>
          <p:cNvPr id="22" name="TextBox 21">
            <a:extLst>
              <a:ext uri="{FF2B5EF4-FFF2-40B4-BE49-F238E27FC236}">
                <a16:creationId xmlns:a16="http://schemas.microsoft.com/office/drawing/2014/main" id="{87A79BCD-138F-5640-9F20-A02355662AB5}"/>
              </a:ext>
            </a:extLst>
          </p:cNvPr>
          <p:cNvSpPr txBox="1"/>
          <p:nvPr/>
        </p:nvSpPr>
        <p:spPr>
          <a:xfrm>
            <a:off x="2012401" y="5877636"/>
            <a:ext cx="2959465" cy="646331"/>
          </a:xfrm>
          <a:prstGeom prst="rect">
            <a:avLst/>
          </a:prstGeom>
          <a:noFill/>
        </p:spPr>
        <p:txBody>
          <a:bodyPr wrap="none" rtlCol="0">
            <a:spAutoFit/>
          </a:bodyPr>
          <a:lstStyle/>
          <a:p>
            <a:pPr algn="ctr"/>
            <a:r>
              <a:rPr lang="it-IT" b="1" dirty="0" err="1">
                <a:solidFill>
                  <a:srgbClr val="FF0000"/>
                </a:solidFill>
              </a:rPr>
              <a:t>Interaction</a:t>
            </a:r>
            <a:r>
              <a:rPr lang="it-IT" b="1" dirty="0">
                <a:solidFill>
                  <a:srgbClr val="FF0000"/>
                </a:solidFill>
              </a:rPr>
              <a:t> in the last </a:t>
            </a:r>
            <a:r>
              <a:rPr lang="it-IT" b="1" dirty="0" err="1">
                <a:solidFill>
                  <a:srgbClr val="FF0000"/>
                </a:solidFill>
              </a:rPr>
              <a:t>layers</a:t>
            </a:r>
            <a:r>
              <a:rPr lang="it-IT" b="1" dirty="0">
                <a:solidFill>
                  <a:srgbClr val="FF0000"/>
                </a:solidFill>
              </a:rPr>
              <a:t>:</a:t>
            </a:r>
          </a:p>
          <a:p>
            <a:pPr algn="ctr"/>
            <a:r>
              <a:rPr lang="it-IT" b="1" dirty="0" err="1">
                <a:solidFill>
                  <a:srgbClr val="FF0000"/>
                </a:solidFill>
              </a:rPr>
              <a:t>could</a:t>
            </a:r>
            <a:r>
              <a:rPr lang="it-IT" b="1" dirty="0">
                <a:solidFill>
                  <a:srgbClr val="FF0000"/>
                </a:solidFill>
              </a:rPr>
              <a:t> be </a:t>
            </a:r>
            <a:r>
              <a:rPr lang="it-IT" b="1" dirty="0" err="1">
                <a:solidFill>
                  <a:srgbClr val="FF0000"/>
                </a:solidFill>
              </a:rPr>
              <a:t>tagged</a:t>
            </a:r>
            <a:r>
              <a:rPr lang="it-IT" b="1" dirty="0">
                <a:solidFill>
                  <a:srgbClr val="FF0000"/>
                </a:solidFill>
              </a:rPr>
              <a:t> </a:t>
            </a:r>
            <a:r>
              <a:rPr lang="it-IT" b="1" dirty="0" err="1">
                <a:solidFill>
                  <a:srgbClr val="FF0000"/>
                </a:solidFill>
              </a:rPr>
              <a:t>using</a:t>
            </a:r>
            <a:r>
              <a:rPr lang="it-IT" b="1" dirty="0">
                <a:solidFill>
                  <a:srgbClr val="FF0000"/>
                </a:solidFill>
              </a:rPr>
              <a:t> ITR</a:t>
            </a:r>
          </a:p>
        </p:txBody>
      </p:sp>
    </p:spTree>
    <p:extLst>
      <p:ext uri="{BB962C8B-B14F-4D97-AF65-F5344CB8AC3E}">
        <p14:creationId xmlns:p14="http://schemas.microsoft.com/office/powerpoint/2010/main" val="126133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Reinteraction</a:t>
            </a:r>
            <a:r>
              <a:rPr lang="it-IT" dirty="0">
                <a:solidFill>
                  <a:schemeClr val="bg1"/>
                </a:solidFill>
              </a:rPr>
              <a:t> in ITR</a:t>
            </a:r>
          </a:p>
        </p:txBody>
      </p:sp>
      <p:pic>
        <p:nvPicPr>
          <p:cNvPr id="24" name="Picture 23">
            <a:extLst>
              <a:ext uri="{FF2B5EF4-FFF2-40B4-BE49-F238E27FC236}">
                <a16:creationId xmlns:a16="http://schemas.microsoft.com/office/drawing/2014/main" id="{7DF67B6A-89FA-CC4B-B5BE-CA1D2BA15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3962400"/>
            <a:ext cx="4290611" cy="2714061"/>
          </a:xfrm>
          <a:prstGeom prst="rect">
            <a:avLst/>
          </a:prstGeom>
        </p:spPr>
      </p:pic>
      <p:pic>
        <p:nvPicPr>
          <p:cNvPr id="28" name="Picture 27">
            <a:extLst>
              <a:ext uri="{FF2B5EF4-FFF2-40B4-BE49-F238E27FC236}">
                <a16:creationId xmlns:a16="http://schemas.microsoft.com/office/drawing/2014/main" id="{F39B10D4-D691-5942-A408-016F405BF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4196"/>
            <a:ext cx="5420846" cy="3429000"/>
          </a:xfrm>
          <a:prstGeom prst="rect">
            <a:avLst/>
          </a:prstGeom>
        </p:spPr>
      </p:pic>
      <p:sp>
        <p:nvSpPr>
          <p:cNvPr id="29" name="TextBox 28">
            <a:extLst>
              <a:ext uri="{FF2B5EF4-FFF2-40B4-BE49-F238E27FC236}">
                <a16:creationId xmlns:a16="http://schemas.microsoft.com/office/drawing/2014/main" id="{D5D115A2-BE3A-7246-8B48-42EBF7FAC22D}"/>
              </a:ext>
            </a:extLst>
          </p:cNvPr>
          <p:cNvSpPr txBox="1"/>
          <p:nvPr/>
        </p:nvSpPr>
        <p:spPr>
          <a:xfrm>
            <a:off x="935568" y="5486400"/>
            <a:ext cx="2764731" cy="369332"/>
          </a:xfrm>
          <a:prstGeom prst="rect">
            <a:avLst/>
          </a:prstGeom>
          <a:noFill/>
        </p:spPr>
        <p:txBody>
          <a:bodyPr wrap="none" rtlCol="0">
            <a:spAutoFit/>
          </a:bodyPr>
          <a:lstStyle/>
          <a:p>
            <a:pPr algn="ctr"/>
            <a:r>
              <a:rPr lang="it-IT" b="1" dirty="0" err="1">
                <a:solidFill>
                  <a:srgbClr val="FF0000"/>
                </a:solidFill>
              </a:rPr>
              <a:t>could</a:t>
            </a:r>
            <a:r>
              <a:rPr lang="it-IT" b="1" dirty="0">
                <a:solidFill>
                  <a:srgbClr val="FF0000"/>
                </a:solidFill>
              </a:rPr>
              <a:t> be </a:t>
            </a:r>
            <a:r>
              <a:rPr lang="it-IT" b="1" dirty="0" err="1">
                <a:solidFill>
                  <a:srgbClr val="FF0000"/>
                </a:solidFill>
              </a:rPr>
              <a:t>tagged</a:t>
            </a:r>
            <a:r>
              <a:rPr lang="it-IT" b="1" dirty="0">
                <a:solidFill>
                  <a:srgbClr val="FF0000"/>
                </a:solidFill>
              </a:rPr>
              <a:t> </a:t>
            </a:r>
            <a:r>
              <a:rPr lang="it-IT" b="1" dirty="0" err="1">
                <a:solidFill>
                  <a:srgbClr val="FF0000"/>
                </a:solidFill>
              </a:rPr>
              <a:t>using</a:t>
            </a:r>
            <a:r>
              <a:rPr lang="it-IT" b="1" dirty="0">
                <a:solidFill>
                  <a:srgbClr val="FF0000"/>
                </a:solidFill>
              </a:rPr>
              <a:t> MSD</a:t>
            </a:r>
          </a:p>
        </p:txBody>
      </p:sp>
    </p:spTree>
    <p:extLst>
      <p:ext uri="{BB962C8B-B14F-4D97-AF65-F5344CB8AC3E}">
        <p14:creationId xmlns:p14="http://schemas.microsoft.com/office/powerpoint/2010/main" val="136334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Reinteraction</a:t>
            </a:r>
            <a:r>
              <a:rPr lang="it-IT" dirty="0">
                <a:solidFill>
                  <a:schemeClr val="bg1"/>
                </a:solidFill>
              </a:rPr>
              <a:t> in MSD</a:t>
            </a:r>
          </a:p>
        </p:txBody>
      </p:sp>
      <p:pic>
        <p:nvPicPr>
          <p:cNvPr id="7" name="Picture 6">
            <a:extLst>
              <a:ext uri="{FF2B5EF4-FFF2-40B4-BE49-F238E27FC236}">
                <a16:creationId xmlns:a16="http://schemas.microsoft.com/office/drawing/2014/main" id="{B26E9D38-3A04-6047-A1C9-F47C2AA09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76942"/>
            <a:ext cx="7159978" cy="4495800"/>
          </a:xfrm>
          <a:prstGeom prst="rect">
            <a:avLst/>
          </a:prstGeom>
        </p:spPr>
      </p:pic>
      <p:sp>
        <p:nvSpPr>
          <p:cNvPr id="9" name="TextBox 8">
            <a:extLst>
              <a:ext uri="{FF2B5EF4-FFF2-40B4-BE49-F238E27FC236}">
                <a16:creationId xmlns:a16="http://schemas.microsoft.com/office/drawing/2014/main" id="{65BF7A12-887C-8A4F-9301-CB794087584F}"/>
              </a:ext>
            </a:extLst>
          </p:cNvPr>
          <p:cNvSpPr txBox="1"/>
          <p:nvPr/>
        </p:nvSpPr>
        <p:spPr>
          <a:xfrm>
            <a:off x="1513618" y="5893687"/>
            <a:ext cx="5874960" cy="369332"/>
          </a:xfrm>
          <a:prstGeom prst="rect">
            <a:avLst/>
          </a:prstGeom>
          <a:noFill/>
        </p:spPr>
        <p:txBody>
          <a:bodyPr wrap="square" rtlCol="0">
            <a:spAutoFit/>
          </a:bodyPr>
          <a:lstStyle/>
          <a:p>
            <a:pPr algn="ctr"/>
            <a:r>
              <a:rPr lang="it-IT" b="1" dirty="0" err="1">
                <a:solidFill>
                  <a:srgbClr val="FF0000"/>
                </a:solidFill>
              </a:rPr>
              <a:t>Interaction</a:t>
            </a:r>
            <a:r>
              <a:rPr lang="it-IT" b="1" dirty="0">
                <a:solidFill>
                  <a:srgbClr val="FF0000"/>
                </a:solidFill>
              </a:rPr>
              <a:t> in the first </a:t>
            </a:r>
            <a:r>
              <a:rPr lang="it-IT" b="1" dirty="0" err="1">
                <a:solidFill>
                  <a:srgbClr val="FF0000"/>
                </a:solidFill>
              </a:rPr>
              <a:t>layer</a:t>
            </a:r>
            <a:r>
              <a:rPr lang="it-IT" b="1" dirty="0">
                <a:solidFill>
                  <a:srgbClr val="FF0000"/>
                </a:solidFill>
              </a:rPr>
              <a:t> </a:t>
            </a:r>
            <a:r>
              <a:rPr lang="it-IT" b="1" dirty="0" err="1">
                <a:solidFill>
                  <a:srgbClr val="FF0000"/>
                </a:solidFill>
              </a:rPr>
              <a:t>should</a:t>
            </a:r>
            <a:r>
              <a:rPr lang="it-IT" b="1" dirty="0">
                <a:solidFill>
                  <a:srgbClr val="FF0000"/>
                </a:solidFill>
              </a:rPr>
              <a:t> be </a:t>
            </a:r>
            <a:r>
              <a:rPr lang="it-IT" b="1" dirty="0" err="1">
                <a:solidFill>
                  <a:srgbClr val="FF0000"/>
                </a:solidFill>
              </a:rPr>
              <a:t>easily</a:t>
            </a:r>
            <a:r>
              <a:rPr lang="it-IT" b="1" dirty="0">
                <a:solidFill>
                  <a:srgbClr val="FF0000"/>
                </a:solidFill>
              </a:rPr>
              <a:t> </a:t>
            </a:r>
            <a:r>
              <a:rPr lang="it-IT" b="1" dirty="0" err="1">
                <a:solidFill>
                  <a:srgbClr val="FF0000"/>
                </a:solidFill>
              </a:rPr>
              <a:t>manageable</a:t>
            </a:r>
            <a:endParaRPr lang="it-IT" b="1" dirty="0">
              <a:solidFill>
                <a:srgbClr val="FF0000"/>
              </a:solidFill>
            </a:endParaRPr>
          </a:p>
        </p:txBody>
      </p:sp>
    </p:spTree>
    <p:extLst>
      <p:ext uri="{BB962C8B-B14F-4D97-AF65-F5344CB8AC3E}">
        <p14:creationId xmlns:p14="http://schemas.microsoft.com/office/powerpoint/2010/main" val="131725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Reinteractions</a:t>
            </a:r>
            <a:r>
              <a:rPr lang="it-IT" dirty="0">
                <a:solidFill>
                  <a:schemeClr val="bg1"/>
                </a:solidFill>
              </a:rPr>
              <a:t> in MSD</a:t>
            </a:r>
          </a:p>
        </p:txBody>
      </p:sp>
      <p:pic>
        <p:nvPicPr>
          <p:cNvPr id="9" name="Picture 8">
            <a:extLst>
              <a:ext uri="{FF2B5EF4-FFF2-40B4-BE49-F238E27FC236}">
                <a16:creationId xmlns:a16="http://schemas.microsoft.com/office/drawing/2014/main" id="{2BC5F38E-4FB8-EC46-8756-020E68B4E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332" y="4153848"/>
            <a:ext cx="4296522" cy="2717800"/>
          </a:xfrm>
          <a:prstGeom prst="rect">
            <a:avLst/>
          </a:prstGeom>
        </p:spPr>
      </p:pic>
      <p:pic>
        <p:nvPicPr>
          <p:cNvPr id="11" name="Picture 10">
            <a:extLst>
              <a:ext uri="{FF2B5EF4-FFF2-40B4-BE49-F238E27FC236}">
                <a16:creationId xmlns:a16="http://schemas.microsoft.com/office/drawing/2014/main" id="{21526E4C-9247-6042-B303-73D2B23C8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44" y="1254196"/>
            <a:ext cx="5647977" cy="3546404"/>
          </a:xfrm>
          <a:prstGeom prst="rect">
            <a:avLst/>
          </a:prstGeom>
        </p:spPr>
      </p:pic>
      <p:sp>
        <p:nvSpPr>
          <p:cNvPr id="12" name="TextBox 11">
            <a:extLst>
              <a:ext uri="{FF2B5EF4-FFF2-40B4-BE49-F238E27FC236}">
                <a16:creationId xmlns:a16="http://schemas.microsoft.com/office/drawing/2014/main" id="{B2414ACA-E189-B84E-B8FF-7D675274245F}"/>
              </a:ext>
            </a:extLst>
          </p:cNvPr>
          <p:cNvSpPr txBox="1"/>
          <p:nvPr/>
        </p:nvSpPr>
        <p:spPr>
          <a:xfrm>
            <a:off x="6075769" y="1280093"/>
            <a:ext cx="3174267" cy="646331"/>
          </a:xfrm>
          <a:prstGeom prst="rect">
            <a:avLst/>
          </a:prstGeom>
          <a:noFill/>
        </p:spPr>
        <p:txBody>
          <a:bodyPr wrap="none" rtlCol="0">
            <a:spAutoFit/>
          </a:bodyPr>
          <a:lstStyle/>
          <a:p>
            <a:pPr algn="ctr"/>
            <a:r>
              <a:rPr lang="it-IT" b="1" dirty="0" err="1">
                <a:solidFill>
                  <a:srgbClr val="FF0000"/>
                </a:solidFill>
              </a:rPr>
              <a:t>Interaction</a:t>
            </a:r>
            <a:r>
              <a:rPr lang="it-IT" b="1" dirty="0">
                <a:solidFill>
                  <a:srgbClr val="FF0000"/>
                </a:solidFill>
              </a:rPr>
              <a:t> in the last </a:t>
            </a:r>
            <a:r>
              <a:rPr lang="it-IT" b="1" dirty="0" err="1">
                <a:solidFill>
                  <a:srgbClr val="FF0000"/>
                </a:solidFill>
              </a:rPr>
              <a:t>layer</a:t>
            </a:r>
            <a:r>
              <a:rPr lang="it-IT" b="1" dirty="0">
                <a:solidFill>
                  <a:srgbClr val="FF0000"/>
                </a:solidFill>
              </a:rPr>
              <a:t>:</a:t>
            </a:r>
          </a:p>
          <a:p>
            <a:pPr algn="ctr"/>
            <a:r>
              <a:rPr lang="it-IT" b="1" dirty="0" err="1">
                <a:solidFill>
                  <a:srgbClr val="FF0000"/>
                </a:solidFill>
              </a:rPr>
              <a:t>potentially</a:t>
            </a:r>
            <a:r>
              <a:rPr lang="it-IT" b="1" dirty="0">
                <a:solidFill>
                  <a:srgbClr val="FF0000"/>
                </a:solidFill>
              </a:rPr>
              <a:t> the </a:t>
            </a:r>
            <a:r>
              <a:rPr lang="it-IT" b="1" dirty="0" err="1">
                <a:solidFill>
                  <a:srgbClr val="FF0000"/>
                </a:solidFill>
              </a:rPr>
              <a:t>most</a:t>
            </a:r>
            <a:r>
              <a:rPr lang="it-IT" b="1" dirty="0">
                <a:solidFill>
                  <a:srgbClr val="FF0000"/>
                </a:solidFill>
              </a:rPr>
              <a:t> </a:t>
            </a:r>
            <a:r>
              <a:rPr lang="it-IT" b="1" dirty="0" err="1">
                <a:solidFill>
                  <a:srgbClr val="FF0000"/>
                </a:solidFill>
              </a:rPr>
              <a:t>dangerous</a:t>
            </a:r>
            <a:endParaRPr lang="it-IT" b="1" dirty="0">
              <a:solidFill>
                <a:srgbClr val="FF0000"/>
              </a:solidFill>
            </a:endParaRPr>
          </a:p>
        </p:txBody>
      </p:sp>
    </p:spTree>
    <p:extLst>
      <p:ext uri="{BB962C8B-B14F-4D97-AF65-F5344CB8AC3E}">
        <p14:creationId xmlns:p14="http://schemas.microsoft.com/office/powerpoint/2010/main" val="264517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76200"/>
            <a:ext cx="8162690" cy="984885"/>
          </a:xfrm>
        </p:spPr>
        <p:txBody>
          <a:bodyPr/>
          <a:lstStyle/>
          <a:p>
            <a:pPr algn="ctr"/>
            <a:r>
              <a:rPr lang="it-IT" dirty="0">
                <a:solidFill>
                  <a:schemeClr val="bg1"/>
                </a:solidFill>
              </a:rPr>
              <a:t>Import of calo </a:t>
            </a:r>
            <a:r>
              <a:rPr lang="it-IT" dirty="0" err="1">
                <a:solidFill>
                  <a:schemeClr val="bg1"/>
                </a:solidFill>
              </a:rPr>
              <a:t>branch</a:t>
            </a:r>
            <a:r>
              <a:rPr lang="it-IT" dirty="0">
                <a:solidFill>
                  <a:schemeClr val="bg1"/>
                </a:solidFill>
              </a:rPr>
              <a:t> in </a:t>
            </a:r>
            <a:r>
              <a:rPr lang="it-IT" dirty="0" err="1">
                <a:solidFill>
                  <a:schemeClr val="bg1"/>
                </a:solidFill>
              </a:rPr>
              <a:t>newgeom</a:t>
            </a:r>
            <a:r>
              <a:rPr lang="it-IT" dirty="0">
                <a:solidFill>
                  <a:schemeClr val="bg1"/>
                </a:solidFill>
              </a:rPr>
              <a:t> </a:t>
            </a:r>
            <a:r>
              <a:rPr lang="it-IT" dirty="0" err="1">
                <a:solidFill>
                  <a:schemeClr val="bg1"/>
                </a:solidFill>
              </a:rPr>
              <a:t>completed</a:t>
            </a:r>
            <a:r>
              <a:rPr lang="it-IT" dirty="0">
                <a:solidFill>
                  <a:schemeClr val="bg1"/>
                </a:solidFill>
              </a:rPr>
              <a:t> </a:t>
            </a:r>
            <a:r>
              <a:rPr lang="it-IT" dirty="0" err="1">
                <a:solidFill>
                  <a:schemeClr val="bg1"/>
                </a:solidFill>
              </a:rPr>
              <a:t>also</a:t>
            </a:r>
            <a:r>
              <a:rPr lang="it-IT" dirty="0">
                <a:solidFill>
                  <a:schemeClr val="bg1"/>
                </a:solidFill>
              </a:rPr>
              <a:t> for FLUKA </a:t>
            </a:r>
            <a:r>
              <a:rPr lang="it-IT" dirty="0" err="1">
                <a:solidFill>
                  <a:schemeClr val="bg1"/>
                </a:solidFill>
              </a:rPr>
              <a:t>geometry</a:t>
            </a:r>
            <a:endParaRPr lang="it-IT" dirty="0">
              <a:solidFill>
                <a:schemeClr val="bg1"/>
              </a:solidFill>
            </a:endParaRPr>
          </a:p>
        </p:txBody>
      </p:sp>
      <p:pic>
        <p:nvPicPr>
          <p:cNvPr id="8" name="Picture 7">
            <a:extLst>
              <a:ext uri="{FF2B5EF4-FFF2-40B4-BE49-F238E27FC236}">
                <a16:creationId xmlns:a16="http://schemas.microsoft.com/office/drawing/2014/main" id="{FEBA4001-D8CD-3A45-921A-8CE46D63F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5289"/>
            <a:ext cx="8153400" cy="5166874"/>
          </a:xfrm>
          <a:prstGeom prst="rect">
            <a:avLst/>
          </a:prstGeom>
        </p:spPr>
      </p:pic>
      <p:sp>
        <p:nvSpPr>
          <p:cNvPr id="10" name="TextBox 9">
            <a:extLst>
              <a:ext uri="{FF2B5EF4-FFF2-40B4-BE49-F238E27FC236}">
                <a16:creationId xmlns:a16="http://schemas.microsoft.com/office/drawing/2014/main" id="{C001B194-991D-EC4B-BE21-16A15CCA6A52}"/>
              </a:ext>
            </a:extLst>
          </p:cNvPr>
          <p:cNvSpPr txBox="1"/>
          <p:nvPr/>
        </p:nvSpPr>
        <p:spPr>
          <a:xfrm>
            <a:off x="3657600" y="4648200"/>
            <a:ext cx="2362200" cy="923330"/>
          </a:xfrm>
          <a:prstGeom prst="rect">
            <a:avLst/>
          </a:prstGeom>
          <a:noFill/>
        </p:spPr>
        <p:txBody>
          <a:bodyPr wrap="square" rtlCol="0">
            <a:spAutoFit/>
          </a:bodyPr>
          <a:lstStyle/>
          <a:p>
            <a:r>
              <a:rPr lang="it-IT" b="1" dirty="0">
                <a:solidFill>
                  <a:srgbClr val="FF0000"/>
                </a:solidFill>
              </a:rPr>
              <a:t>MSD </a:t>
            </a:r>
            <a:r>
              <a:rPr lang="it-IT" b="1" dirty="0" err="1">
                <a:solidFill>
                  <a:srgbClr val="FF0000"/>
                </a:solidFill>
              </a:rPr>
              <a:t>positioning</a:t>
            </a:r>
            <a:r>
              <a:rPr lang="it-IT" b="1" dirty="0">
                <a:solidFill>
                  <a:srgbClr val="FF0000"/>
                </a:solidFill>
              </a:rPr>
              <a:t> </a:t>
            </a:r>
            <a:r>
              <a:rPr lang="it-IT" b="1" dirty="0" err="1">
                <a:solidFill>
                  <a:srgbClr val="FF0000"/>
                </a:solidFill>
              </a:rPr>
              <a:t>as</a:t>
            </a:r>
            <a:r>
              <a:rPr lang="it-IT" b="1" dirty="0">
                <a:solidFill>
                  <a:srgbClr val="FF0000"/>
                </a:solidFill>
              </a:rPr>
              <a:t> </a:t>
            </a:r>
            <a:r>
              <a:rPr lang="it-IT" b="1" dirty="0" err="1">
                <a:solidFill>
                  <a:srgbClr val="FF0000"/>
                </a:solidFill>
              </a:rPr>
              <a:t>form</a:t>
            </a:r>
            <a:r>
              <a:rPr lang="it-IT" b="1" dirty="0">
                <a:solidFill>
                  <a:srgbClr val="FF0000"/>
                </a:solidFill>
              </a:rPr>
              <a:t> </a:t>
            </a:r>
            <a:r>
              <a:rPr lang="it-IT" b="1" dirty="0" err="1">
                <a:solidFill>
                  <a:srgbClr val="FF0000"/>
                </a:solidFill>
              </a:rPr>
              <a:t>Servoli</a:t>
            </a:r>
            <a:r>
              <a:rPr lang="it-IT" b="1" dirty="0">
                <a:solidFill>
                  <a:srgbClr val="FF0000"/>
                </a:solidFill>
              </a:rPr>
              <a:t> mail of </a:t>
            </a:r>
            <a:r>
              <a:rPr lang="it-IT" b="1" dirty="0" err="1">
                <a:solidFill>
                  <a:srgbClr val="FF0000"/>
                </a:solidFill>
              </a:rPr>
              <a:t>July</a:t>
            </a:r>
            <a:r>
              <a:rPr lang="it-IT" b="1" dirty="0">
                <a:solidFill>
                  <a:srgbClr val="FF0000"/>
                </a:solidFill>
              </a:rPr>
              <a:t> 2019</a:t>
            </a:r>
          </a:p>
        </p:txBody>
      </p:sp>
      <p:cxnSp>
        <p:nvCxnSpPr>
          <p:cNvPr id="7" name="Straight Connector 6">
            <a:extLst>
              <a:ext uri="{FF2B5EF4-FFF2-40B4-BE49-F238E27FC236}">
                <a16:creationId xmlns:a16="http://schemas.microsoft.com/office/drawing/2014/main" id="{42C3FC4D-844B-6242-8E68-954095BD9F5A}"/>
              </a:ext>
            </a:extLst>
          </p:cNvPr>
          <p:cNvCxnSpPr/>
          <p:nvPr/>
        </p:nvCxnSpPr>
        <p:spPr>
          <a:xfrm>
            <a:off x="3657600" y="-1524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30F94D-30AB-FB46-AAFA-589D2D137EAB}"/>
              </a:ext>
            </a:extLst>
          </p:cNvPr>
          <p:cNvSpPr txBox="1"/>
          <p:nvPr/>
        </p:nvSpPr>
        <p:spPr>
          <a:xfrm>
            <a:off x="763541" y="1314303"/>
            <a:ext cx="7798994" cy="646331"/>
          </a:xfrm>
          <a:prstGeom prst="rect">
            <a:avLst/>
          </a:prstGeom>
          <a:noFill/>
        </p:spPr>
        <p:txBody>
          <a:bodyPr wrap="none" rtlCol="0">
            <a:spAutoFit/>
          </a:bodyPr>
          <a:lstStyle/>
          <a:p>
            <a:r>
              <a:rPr lang="it-IT" b="1" dirty="0" err="1">
                <a:solidFill>
                  <a:srgbClr val="C00000"/>
                </a:solidFill>
              </a:rPr>
              <a:t>total</a:t>
            </a:r>
            <a:r>
              <a:rPr lang="it-IT" b="1" dirty="0">
                <a:solidFill>
                  <a:srgbClr val="C00000"/>
                </a:solidFill>
              </a:rPr>
              <a:t> 1:1 </a:t>
            </a:r>
            <a:r>
              <a:rPr lang="it-IT" b="1" dirty="0" err="1">
                <a:solidFill>
                  <a:srgbClr val="C00000"/>
                </a:solidFill>
              </a:rPr>
              <a:t>correspondance</a:t>
            </a:r>
            <a:r>
              <a:rPr lang="it-IT" b="1" dirty="0">
                <a:solidFill>
                  <a:srgbClr val="C00000"/>
                </a:solidFill>
              </a:rPr>
              <a:t> for G4 </a:t>
            </a:r>
            <a:r>
              <a:rPr lang="it-IT" b="1" dirty="0" err="1">
                <a:solidFill>
                  <a:srgbClr val="C00000"/>
                </a:solidFill>
              </a:rPr>
              <a:t>geometry</a:t>
            </a:r>
            <a:r>
              <a:rPr lang="it-IT" b="1" dirty="0">
                <a:solidFill>
                  <a:srgbClr val="C00000"/>
                </a:solidFill>
              </a:rPr>
              <a:t> and </a:t>
            </a:r>
            <a:r>
              <a:rPr lang="it-IT" b="1" dirty="0" err="1">
                <a:solidFill>
                  <a:srgbClr val="C00000"/>
                </a:solidFill>
              </a:rPr>
              <a:t>root</a:t>
            </a:r>
            <a:r>
              <a:rPr lang="it-IT" b="1" dirty="0">
                <a:solidFill>
                  <a:srgbClr val="C00000"/>
                </a:solidFill>
              </a:rPr>
              <a:t> </a:t>
            </a:r>
            <a:r>
              <a:rPr lang="it-IT" b="1" dirty="0" err="1">
                <a:solidFill>
                  <a:srgbClr val="C00000"/>
                </a:solidFill>
              </a:rPr>
              <a:t>geometry</a:t>
            </a:r>
            <a:r>
              <a:rPr lang="it-IT" b="1" dirty="0">
                <a:solidFill>
                  <a:srgbClr val="C00000"/>
                </a:solidFill>
              </a:rPr>
              <a:t> for </a:t>
            </a:r>
            <a:r>
              <a:rPr lang="it-IT" b="1" dirty="0" err="1">
                <a:solidFill>
                  <a:srgbClr val="C00000"/>
                </a:solidFill>
              </a:rPr>
              <a:t>reconstruction</a:t>
            </a:r>
            <a:endParaRPr lang="it-IT" b="1" dirty="0">
              <a:solidFill>
                <a:srgbClr val="C00000"/>
              </a:solidFill>
            </a:endParaRPr>
          </a:p>
          <a:p>
            <a:r>
              <a:rPr lang="it-IT" b="1" dirty="0" err="1">
                <a:solidFill>
                  <a:srgbClr val="C00000"/>
                </a:solidFill>
              </a:rPr>
              <a:t>Including</a:t>
            </a:r>
            <a:r>
              <a:rPr lang="it-IT" b="1" dirty="0">
                <a:solidFill>
                  <a:srgbClr val="C00000"/>
                </a:solidFill>
              </a:rPr>
              <a:t> </a:t>
            </a:r>
            <a:r>
              <a:rPr lang="it-IT" b="1" dirty="0" err="1">
                <a:solidFill>
                  <a:srgbClr val="C00000"/>
                </a:solidFill>
              </a:rPr>
              <a:t>materials</a:t>
            </a:r>
            <a:r>
              <a:rPr lang="it-IT" b="1" dirty="0">
                <a:solidFill>
                  <a:srgbClr val="C00000"/>
                </a:solidFill>
              </a:rPr>
              <a:t> </a:t>
            </a:r>
            <a:r>
              <a:rPr lang="it-IT" i="1" dirty="0">
                <a:solidFill>
                  <a:srgbClr val="002060"/>
                </a:solidFill>
              </a:rPr>
              <a:t>(with S. Valle, C. </a:t>
            </a:r>
            <a:r>
              <a:rPr lang="it-IT" i="1" dirty="0" err="1">
                <a:solidFill>
                  <a:srgbClr val="002060"/>
                </a:solidFill>
              </a:rPr>
              <a:t>Finck</a:t>
            </a:r>
            <a:r>
              <a:rPr lang="it-IT" i="1" dirty="0">
                <a:solidFill>
                  <a:srgbClr val="002060"/>
                </a:solidFill>
              </a:rPr>
              <a:t>, L. </a:t>
            </a:r>
            <a:r>
              <a:rPr lang="it-IT" i="1" dirty="0" err="1">
                <a:solidFill>
                  <a:srgbClr val="002060"/>
                </a:solidFill>
              </a:rPr>
              <a:t>Scavarda</a:t>
            </a:r>
            <a:r>
              <a:rPr lang="it-IT" i="1" dirty="0">
                <a:solidFill>
                  <a:srgbClr val="002060"/>
                </a:solidFill>
              </a:rPr>
              <a:t>, E. Lopez-Torres)</a:t>
            </a:r>
          </a:p>
        </p:txBody>
      </p:sp>
    </p:spTree>
    <p:extLst>
      <p:ext uri="{BB962C8B-B14F-4D97-AF65-F5344CB8AC3E}">
        <p14:creationId xmlns:p14="http://schemas.microsoft.com/office/powerpoint/2010/main" val="423038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p:cNvSpPr/>
          <p:nvPr/>
        </p:nvSpPr>
        <p:spPr>
          <a:xfrm rot="16200000">
            <a:off x="4038845" y="-4038845"/>
            <a:ext cx="1066308" cy="9143999"/>
          </a:xfrm>
          <a:prstGeom prst="rect">
            <a:avLst/>
          </a:prstGeom>
          <a:blipFill>
            <a:blip r:embed="rId2"/>
          </a:blipFill>
          <a:ln w="12700">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p>
        </p:txBody>
      </p:sp>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Bending in </a:t>
            </a:r>
            <a:r>
              <a:rPr lang="it-IT" dirty="0" err="1">
                <a:solidFill>
                  <a:schemeClr val="bg1"/>
                </a:solidFill>
              </a:rPr>
              <a:t>Magnetic</a:t>
            </a:r>
            <a:r>
              <a:rPr lang="it-IT" dirty="0">
                <a:solidFill>
                  <a:schemeClr val="bg1"/>
                </a:solidFill>
              </a:rPr>
              <a:t> Field and </a:t>
            </a:r>
            <a:r>
              <a:rPr lang="it-IT" dirty="0" err="1">
                <a:solidFill>
                  <a:schemeClr val="bg1"/>
                </a:solidFill>
              </a:rPr>
              <a:t>acceptance</a:t>
            </a:r>
            <a:endParaRPr lang="it-IT" dirty="0">
              <a:solidFill>
                <a:schemeClr val="bg1"/>
              </a:solidFill>
            </a:endParaRPr>
          </a:p>
        </p:txBody>
      </p:sp>
      <p:pic>
        <p:nvPicPr>
          <p:cNvPr id="7" name="Picture 6">
            <a:extLst>
              <a:ext uri="{FF2B5EF4-FFF2-40B4-BE49-F238E27FC236}">
                <a16:creationId xmlns:a16="http://schemas.microsoft.com/office/drawing/2014/main" id="{A752A761-959A-8641-8B20-D4CF9A871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54196"/>
            <a:ext cx="7620000" cy="5050258"/>
          </a:xfrm>
          <a:prstGeom prst="rect">
            <a:avLst/>
          </a:prstGeom>
        </p:spPr>
      </p:pic>
      <p:sp>
        <p:nvSpPr>
          <p:cNvPr id="2" name="TextBox 1">
            <a:extLst>
              <a:ext uri="{FF2B5EF4-FFF2-40B4-BE49-F238E27FC236}">
                <a16:creationId xmlns:a16="http://schemas.microsoft.com/office/drawing/2014/main" id="{537D6355-5DE9-2643-8BE1-8CF16A18A907}"/>
              </a:ext>
            </a:extLst>
          </p:cNvPr>
          <p:cNvSpPr txBox="1"/>
          <p:nvPr/>
        </p:nvSpPr>
        <p:spPr>
          <a:xfrm>
            <a:off x="2286000" y="6317993"/>
            <a:ext cx="4829079" cy="338554"/>
          </a:xfrm>
          <a:prstGeom prst="rect">
            <a:avLst/>
          </a:prstGeom>
          <a:noFill/>
        </p:spPr>
        <p:txBody>
          <a:bodyPr wrap="none" rtlCol="0">
            <a:spAutoFit/>
          </a:bodyPr>
          <a:lstStyle/>
          <a:p>
            <a:r>
              <a:rPr lang="it-IT" sz="1600" i="1" dirty="0">
                <a:solidFill>
                  <a:srgbClr val="C00000"/>
                </a:solidFill>
              </a:rPr>
              <a:t>In </a:t>
            </a:r>
            <a:r>
              <a:rPr lang="it-IT" sz="1600" i="1" dirty="0" err="1">
                <a:solidFill>
                  <a:srgbClr val="C00000"/>
                </a:solidFill>
              </a:rPr>
              <a:t>these</a:t>
            </a:r>
            <a:r>
              <a:rPr lang="it-IT" sz="1600" i="1" dirty="0">
                <a:solidFill>
                  <a:srgbClr val="C00000"/>
                </a:solidFill>
              </a:rPr>
              <a:t> plots 3000 </a:t>
            </a:r>
            <a:r>
              <a:rPr lang="it-IT" sz="1600" i="1" dirty="0" err="1">
                <a:solidFill>
                  <a:srgbClr val="C00000"/>
                </a:solidFill>
              </a:rPr>
              <a:t>events</a:t>
            </a:r>
            <a:r>
              <a:rPr lang="it-IT" sz="1600" i="1" dirty="0">
                <a:solidFill>
                  <a:srgbClr val="C00000"/>
                </a:solidFill>
              </a:rPr>
              <a:t>, no trigger, are </a:t>
            </a:r>
            <a:r>
              <a:rPr lang="it-IT" sz="1600" i="1" dirty="0" err="1">
                <a:solidFill>
                  <a:srgbClr val="C00000"/>
                </a:solidFill>
              </a:rPr>
              <a:t>superimposed</a:t>
            </a:r>
            <a:endParaRPr lang="it-IT" sz="1600" i="1" dirty="0">
              <a:solidFill>
                <a:srgbClr val="C00000"/>
              </a:solidFill>
            </a:endParaRPr>
          </a:p>
        </p:txBody>
      </p:sp>
      <p:sp>
        <p:nvSpPr>
          <p:cNvPr id="8" name="Rectangle 7">
            <a:extLst>
              <a:ext uri="{FF2B5EF4-FFF2-40B4-BE49-F238E27FC236}">
                <a16:creationId xmlns:a16="http://schemas.microsoft.com/office/drawing/2014/main" id="{DBD2A4B0-BDF1-0C46-A120-5D4AAC028103}"/>
              </a:ext>
            </a:extLst>
          </p:cNvPr>
          <p:cNvSpPr/>
          <p:nvPr/>
        </p:nvSpPr>
        <p:spPr>
          <a:xfrm>
            <a:off x="2254711" y="5784935"/>
            <a:ext cx="2236510" cy="369332"/>
          </a:xfrm>
          <a:prstGeom prst="rect">
            <a:avLst/>
          </a:prstGeom>
        </p:spPr>
        <p:txBody>
          <a:bodyPr wrap="none">
            <a:spAutoFit/>
          </a:bodyPr>
          <a:lstStyle/>
          <a:p>
            <a:r>
              <a:rPr lang="it-IT" i="1" dirty="0" err="1">
                <a:solidFill>
                  <a:srgbClr val="C00000"/>
                </a:solidFill>
              </a:rPr>
              <a:t>Only</a:t>
            </a:r>
            <a:r>
              <a:rPr lang="it-IT" i="1" dirty="0">
                <a:solidFill>
                  <a:srgbClr val="C00000"/>
                </a:solidFill>
              </a:rPr>
              <a:t> </a:t>
            </a:r>
            <a:r>
              <a:rPr lang="it-IT" i="1" dirty="0" err="1">
                <a:solidFill>
                  <a:srgbClr val="C00000"/>
                </a:solidFill>
              </a:rPr>
              <a:t>charged</a:t>
            </a:r>
            <a:r>
              <a:rPr lang="it-IT" i="1" dirty="0">
                <a:solidFill>
                  <a:srgbClr val="C00000"/>
                </a:solidFill>
              </a:rPr>
              <a:t> </a:t>
            </a:r>
            <a:r>
              <a:rPr lang="it-IT" i="1" dirty="0" err="1">
                <a:solidFill>
                  <a:srgbClr val="C00000"/>
                </a:solidFill>
              </a:rPr>
              <a:t>hadrons</a:t>
            </a:r>
            <a:endParaRPr lang="it-IT" i="1" dirty="0">
              <a:solidFill>
                <a:srgbClr val="C00000"/>
              </a:solidFill>
            </a:endParaRPr>
          </a:p>
        </p:txBody>
      </p:sp>
      <p:grpSp>
        <p:nvGrpSpPr>
          <p:cNvPr id="10" name="Group 9">
            <a:extLst>
              <a:ext uri="{FF2B5EF4-FFF2-40B4-BE49-F238E27FC236}">
                <a16:creationId xmlns:a16="http://schemas.microsoft.com/office/drawing/2014/main" id="{6779AFB7-5D15-EA4F-8870-A2602F1F4C68}"/>
              </a:ext>
            </a:extLst>
          </p:cNvPr>
          <p:cNvGrpSpPr/>
          <p:nvPr/>
        </p:nvGrpSpPr>
        <p:grpSpPr>
          <a:xfrm>
            <a:off x="623807" y="1240657"/>
            <a:ext cx="7640429" cy="5063797"/>
            <a:chOff x="623807" y="1240657"/>
            <a:chExt cx="7640429" cy="5063797"/>
          </a:xfrm>
        </p:grpSpPr>
        <p:pic>
          <p:nvPicPr>
            <p:cNvPr id="6" name="Picture 5">
              <a:extLst>
                <a:ext uri="{FF2B5EF4-FFF2-40B4-BE49-F238E27FC236}">
                  <a16:creationId xmlns:a16="http://schemas.microsoft.com/office/drawing/2014/main" id="{8FFB59E2-586C-DA4F-9AD8-E5BFA1B72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07" y="1240657"/>
              <a:ext cx="7640429" cy="5063797"/>
            </a:xfrm>
            <a:prstGeom prst="rect">
              <a:avLst/>
            </a:prstGeom>
          </p:spPr>
        </p:pic>
        <p:sp>
          <p:nvSpPr>
            <p:cNvPr id="9" name="Rectangle 8">
              <a:extLst>
                <a:ext uri="{FF2B5EF4-FFF2-40B4-BE49-F238E27FC236}">
                  <a16:creationId xmlns:a16="http://schemas.microsoft.com/office/drawing/2014/main" id="{46E427BB-DC9B-694D-84EC-AB89F3AA0E03}"/>
                </a:ext>
              </a:extLst>
            </p:cNvPr>
            <p:cNvSpPr/>
            <p:nvPr/>
          </p:nvSpPr>
          <p:spPr>
            <a:xfrm>
              <a:off x="6553200" y="1278169"/>
              <a:ext cx="1654620" cy="369332"/>
            </a:xfrm>
            <a:prstGeom prst="rect">
              <a:avLst/>
            </a:prstGeom>
          </p:spPr>
          <p:txBody>
            <a:bodyPr wrap="none">
              <a:spAutoFit/>
            </a:bodyPr>
            <a:lstStyle/>
            <a:p>
              <a:r>
                <a:rPr lang="it-IT" i="1" dirty="0">
                  <a:solidFill>
                    <a:schemeClr val="bg1"/>
                  </a:solidFill>
                </a:rPr>
                <a:t>with </a:t>
              </a:r>
              <a:r>
                <a:rPr lang="it-IT" i="1" dirty="0" err="1">
                  <a:solidFill>
                    <a:schemeClr val="bg1"/>
                  </a:solidFill>
                </a:rPr>
                <a:t>neutrons</a:t>
              </a:r>
              <a:r>
                <a:rPr lang="it-IT" i="1" dirty="0">
                  <a:solidFill>
                    <a:schemeClr val="bg1"/>
                  </a:solidFill>
                </a:rPr>
                <a:t>…</a:t>
              </a:r>
            </a:p>
          </p:txBody>
        </p:sp>
      </p:grpSp>
    </p:spTree>
    <p:extLst>
      <p:ext uri="{BB962C8B-B14F-4D97-AF65-F5344CB8AC3E}">
        <p14:creationId xmlns:p14="http://schemas.microsoft.com/office/powerpoint/2010/main" val="112764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Shift</a:t>
            </a:r>
            <a:r>
              <a:rPr lang="it-IT" dirty="0">
                <a:solidFill>
                  <a:schemeClr val="bg1"/>
                </a:solidFill>
              </a:rPr>
              <a:t> in </a:t>
            </a:r>
            <a:r>
              <a:rPr lang="it-IT" dirty="0" err="1">
                <a:solidFill>
                  <a:schemeClr val="bg1"/>
                </a:solidFill>
              </a:rPr>
              <a:t>TW+Calo</a:t>
            </a:r>
            <a:r>
              <a:rPr lang="it-IT" dirty="0">
                <a:solidFill>
                  <a:schemeClr val="bg1"/>
                </a:solidFill>
              </a:rPr>
              <a:t> </a:t>
            </a:r>
            <a:r>
              <a:rPr lang="it-IT" dirty="0" err="1">
                <a:solidFill>
                  <a:schemeClr val="bg1"/>
                </a:solidFill>
              </a:rPr>
              <a:t>positioning</a:t>
            </a:r>
            <a:r>
              <a:rPr lang="it-IT" dirty="0">
                <a:solidFill>
                  <a:schemeClr val="bg1"/>
                </a:solidFill>
              </a:rPr>
              <a:t> to match bending</a:t>
            </a:r>
          </a:p>
        </p:txBody>
      </p:sp>
      <p:pic>
        <p:nvPicPr>
          <p:cNvPr id="6" name="Picture 5">
            <a:extLst>
              <a:ext uri="{FF2B5EF4-FFF2-40B4-BE49-F238E27FC236}">
                <a16:creationId xmlns:a16="http://schemas.microsoft.com/office/drawing/2014/main" id="{E9FEE790-A314-714E-BC79-0A86E1EB7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84903"/>
            <a:ext cx="7467600" cy="4949252"/>
          </a:xfrm>
          <a:prstGeom prst="rect">
            <a:avLst/>
          </a:prstGeom>
        </p:spPr>
      </p:pic>
      <p:sp>
        <p:nvSpPr>
          <p:cNvPr id="8" name="TextBox 7">
            <a:extLst>
              <a:ext uri="{FF2B5EF4-FFF2-40B4-BE49-F238E27FC236}">
                <a16:creationId xmlns:a16="http://schemas.microsoft.com/office/drawing/2014/main" id="{2027F954-42C3-444E-AF28-BE03176694FE}"/>
              </a:ext>
            </a:extLst>
          </p:cNvPr>
          <p:cNvSpPr txBox="1"/>
          <p:nvPr/>
        </p:nvSpPr>
        <p:spPr>
          <a:xfrm>
            <a:off x="7990250" y="2857808"/>
            <a:ext cx="1136689" cy="923330"/>
          </a:xfrm>
          <a:prstGeom prst="rect">
            <a:avLst/>
          </a:prstGeom>
          <a:noFill/>
        </p:spPr>
        <p:txBody>
          <a:bodyPr wrap="square" rtlCol="0">
            <a:spAutoFit/>
          </a:bodyPr>
          <a:lstStyle/>
          <a:p>
            <a:pPr algn="ctr"/>
            <a:r>
              <a:rPr lang="it-IT" b="1" dirty="0">
                <a:solidFill>
                  <a:srgbClr val="FF0000"/>
                </a:solidFill>
              </a:rPr>
              <a:t>5 cm </a:t>
            </a:r>
            <a:r>
              <a:rPr lang="it-IT" b="1" dirty="0" err="1">
                <a:solidFill>
                  <a:srgbClr val="FF0000"/>
                </a:solidFill>
              </a:rPr>
              <a:t>shift</a:t>
            </a:r>
            <a:r>
              <a:rPr lang="it-IT" b="1" dirty="0">
                <a:solidFill>
                  <a:srgbClr val="FF0000"/>
                </a:solidFill>
              </a:rPr>
              <a:t> of </a:t>
            </a:r>
            <a:r>
              <a:rPr lang="it-IT" b="1" dirty="0" err="1">
                <a:solidFill>
                  <a:srgbClr val="FF0000"/>
                </a:solidFill>
              </a:rPr>
              <a:t>TW+Calo</a:t>
            </a:r>
            <a:endParaRPr lang="it-IT" b="1" dirty="0">
              <a:solidFill>
                <a:srgbClr val="FF0000"/>
              </a:solidFill>
            </a:endParaRPr>
          </a:p>
        </p:txBody>
      </p:sp>
      <p:cxnSp>
        <p:nvCxnSpPr>
          <p:cNvPr id="10" name="Straight Arrow Connector 9">
            <a:extLst>
              <a:ext uri="{FF2B5EF4-FFF2-40B4-BE49-F238E27FC236}">
                <a16:creationId xmlns:a16="http://schemas.microsoft.com/office/drawing/2014/main" id="{8C872C14-BE51-2F47-B81B-F46EBC11D702}"/>
              </a:ext>
            </a:extLst>
          </p:cNvPr>
          <p:cNvCxnSpPr/>
          <p:nvPr/>
        </p:nvCxnSpPr>
        <p:spPr>
          <a:xfrm flipV="1">
            <a:off x="7772400" y="3015810"/>
            <a:ext cx="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56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33609" y="89872"/>
            <a:ext cx="8476780" cy="861774"/>
          </a:xfrm>
        </p:spPr>
        <p:txBody>
          <a:bodyPr/>
          <a:lstStyle/>
          <a:p>
            <a:pPr algn="ctr"/>
            <a:r>
              <a:rPr lang="it-IT" sz="2800" dirty="0" err="1">
                <a:solidFill>
                  <a:schemeClr val="bg1"/>
                </a:solidFill>
              </a:rPr>
              <a:t>Particle</a:t>
            </a:r>
            <a:r>
              <a:rPr lang="it-IT" sz="2800" dirty="0">
                <a:solidFill>
                  <a:schemeClr val="bg1"/>
                </a:solidFill>
              </a:rPr>
              <a:t> </a:t>
            </a:r>
            <a:r>
              <a:rPr lang="it-IT" sz="2800" dirty="0" err="1">
                <a:solidFill>
                  <a:schemeClr val="bg1"/>
                </a:solidFill>
              </a:rPr>
              <a:t>acceptance</a:t>
            </a:r>
            <a:r>
              <a:rPr lang="it-IT" sz="2800" dirty="0">
                <a:solidFill>
                  <a:schemeClr val="bg1"/>
                </a:solidFill>
              </a:rPr>
              <a:t> </a:t>
            </a:r>
            <a:r>
              <a:rPr lang="it-IT" sz="2800" dirty="0" err="1">
                <a:solidFill>
                  <a:schemeClr val="bg1"/>
                </a:solidFill>
              </a:rPr>
              <a:t>loss</a:t>
            </a:r>
            <a:r>
              <a:rPr lang="it-IT" sz="2800" dirty="0">
                <a:solidFill>
                  <a:schemeClr val="bg1"/>
                </a:solidFill>
              </a:rPr>
              <a:t>: some </a:t>
            </a:r>
            <a:r>
              <a:rPr lang="it-IT" sz="2800" dirty="0" err="1">
                <a:solidFill>
                  <a:schemeClr val="bg1"/>
                </a:solidFill>
              </a:rPr>
              <a:t>preliminary</a:t>
            </a:r>
            <a:r>
              <a:rPr lang="it-IT" sz="2800" dirty="0">
                <a:solidFill>
                  <a:schemeClr val="bg1"/>
                </a:solidFill>
              </a:rPr>
              <a:t> </a:t>
            </a:r>
            <a:r>
              <a:rPr lang="it-IT" sz="2800" dirty="0" err="1">
                <a:solidFill>
                  <a:schemeClr val="bg1"/>
                </a:solidFill>
              </a:rPr>
              <a:t>numbers</a:t>
            </a:r>
            <a:br>
              <a:rPr lang="it-IT" sz="2800" dirty="0">
                <a:solidFill>
                  <a:schemeClr val="bg1"/>
                </a:solidFill>
              </a:rPr>
            </a:br>
            <a:r>
              <a:rPr lang="it-IT" sz="2800" i="1" dirty="0">
                <a:solidFill>
                  <a:schemeClr val="bg1"/>
                </a:solidFill>
              </a:rPr>
              <a:t>(</a:t>
            </a:r>
            <a:r>
              <a:rPr lang="it-IT" sz="2800" i="1" dirty="0" err="1">
                <a:solidFill>
                  <a:schemeClr val="bg1"/>
                </a:solidFill>
              </a:rPr>
              <a:t>measured</a:t>
            </a:r>
            <a:r>
              <a:rPr lang="it-IT" sz="2800" i="1" dirty="0">
                <a:solidFill>
                  <a:schemeClr val="bg1"/>
                </a:solidFill>
              </a:rPr>
              <a:t> </a:t>
            </a:r>
            <a:r>
              <a:rPr lang="it-IT" sz="2800" i="1" dirty="0" err="1">
                <a:solidFill>
                  <a:schemeClr val="bg1"/>
                </a:solidFill>
              </a:rPr>
              <a:t>w</a:t>
            </a:r>
            <a:r>
              <a:rPr lang="it-IT" sz="2800" i="1" dirty="0">
                <a:solidFill>
                  <a:schemeClr val="bg1"/>
                </a:solidFill>
              </a:rPr>
              <a:t>/o </a:t>
            </a:r>
            <a:r>
              <a:rPr lang="it-IT" sz="2800" i="1" dirty="0" err="1">
                <a:solidFill>
                  <a:schemeClr val="bg1"/>
                </a:solidFill>
              </a:rPr>
              <a:t>magnetic</a:t>
            </a:r>
            <a:r>
              <a:rPr lang="it-IT" sz="2800" i="1" dirty="0">
                <a:solidFill>
                  <a:schemeClr val="bg1"/>
                </a:solidFill>
              </a:rPr>
              <a:t> </a:t>
            </a:r>
            <a:r>
              <a:rPr lang="it-IT" sz="2800" i="1" dirty="0" err="1">
                <a:solidFill>
                  <a:schemeClr val="bg1"/>
                </a:solidFill>
              </a:rPr>
              <a:t>field</a:t>
            </a:r>
            <a:r>
              <a:rPr lang="it-IT" sz="2800" i="1" dirty="0">
                <a:solidFill>
                  <a:schemeClr val="bg1"/>
                </a:solidFill>
              </a:rPr>
              <a:t>)</a:t>
            </a:r>
          </a:p>
        </p:txBody>
      </p:sp>
      <p:pic>
        <p:nvPicPr>
          <p:cNvPr id="11" name="Picture 10">
            <a:extLst>
              <a:ext uri="{FF2B5EF4-FFF2-40B4-BE49-F238E27FC236}">
                <a16:creationId xmlns:a16="http://schemas.microsoft.com/office/drawing/2014/main" id="{FA9DB1F1-3106-D244-BC63-3C4287A77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1104953"/>
            <a:ext cx="7086600" cy="4696740"/>
          </a:xfrm>
          <a:prstGeom prst="rect">
            <a:avLst/>
          </a:prstGeom>
        </p:spPr>
      </p:pic>
      <p:sp>
        <p:nvSpPr>
          <p:cNvPr id="12" name="Rectangle 11">
            <a:extLst>
              <a:ext uri="{FF2B5EF4-FFF2-40B4-BE49-F238E27FC236}">
                <a16:creationId xmlns:a16="http://schemas.microsoft.com/office/drawing/2014/main" id="{D257F2D2-1C3D-F94E-8F55-FB49BCCE7280}"/>
              </a:ext>
            </a:extLst>
          </p:cNvPr>
          <p:cNvSpPr/>
          <p:nvPr/>
        </p:nvSpPr>
        <p:spPr>
          <a:xfrm>
            <a:off x="2132017" y="5840337"/>
            <a:ext cx="4572000" cy="923330"/>
          </a:xfrm>
          <a:prstGeom prst="rect">
            <a:avLst/>
          </a:prstGeom>
        </p:spPr>
        <p:txBody>
          <a:bodyPr>
            <a:spAutoFit/>
          </a:bodyPr>
          <a:lstStyle/>
          <a:p>
            <a:r>
              <a:rPr lang="it-IT" b="1" dirty="0">
                <a:solidFill>
                  <a:srgbClr val="0070C0"/>
                </a:solidFill>
              </a:rPr>
              <a:t>No. of </a:t>
            </a:r>
            <a:r>
              <a:rPr lang="it-IT" b="1" dirty="0" err="1">
                <a:solidFill>
                  <a:srgbClr val="0070C0"/>
                </a:solidFill>
              </a:rPr>
              <a:t>particles</a:t>
            </a:r>
            <a:r>
              <a:rPr lang="it-IT" b="1" dirty="0">
                <a:solidFill>
                  <a:srgbClr val="0070C0"/>
                </a:solidFill>
              </a:rPr>
              <a:t> </a:t>
            </a:r>
            <a:r>
              <a:rPr lang="it-IT" b="1" dirty="0" err="1">
                <a:solidFill>
                  <a:srgbClr val="0070C0"/>
                </a:solidFill>
              </a:rPr>
              <a:t>missing</a:t>
            </a:r>
            <a:r>
              <a:rPr lang="it-IT" b="1" dirty="0">
                <a:solidFill>
                  <a:srgbClr val="0070C0"/>
                </a:solidFill>
              </a:rPr>
              <a:t> MSD    </a:t>
            </a:r>
            <a:r>
              <a:rPr lang="it-IT" b="1" dirty="0">
                <a:solidFill>
                  <a:srgbClr val="FF0000"/>
                </a:solidFill>
              </a:rPr>
              <a:t>7.7%</a:t>
            </a:r>
          </a:p>
          <a:p>
            <a:r>
              <a:rPr lang="it-IT" b="1" dirty="0">
                <a:solidFill>
                  <a:srgbClr val="0070C0"/>
                </a:solidFill>
              </a:rPr>
              <a:t>No. of </a:t>
            </a:r>
            <a:r>
              <a:rPr lang="it-IT" b="1" dirty="0" err="1">
                <a:solidFill>
                  <a:srgbClr val="0070C0"/>
                </a:solidFill>
              </a:rPr>
              <a:t>particles</a:t>
            </a:r>
            <a:r>
              <a:rPr lang="it-IT" b="1" dirty="0">
                <a:solidFill>
                  <a:srgbClr val="0070C0"/>
                </a:solidFill>
              </a:rPr>
              <a:t> </a:t>
            </a:r>
            <a:r>
              <a:rPr lang="it-IT" b="1" dirty="0" err="1">
                <a:solidFill>
                  <a:srgbClr val="0070C0"/>
                </a:solidFill>
              </a:rPr>
              <a:t>missing</a:t>
            </a:r>
            <a:r>
              <a:rPr lang="it-IT" b="1" dirty="0">
                <a:solidFill>
                  <a:srgbClr val="0070C0"/>
                </a:solidFill>
              </a:rPr>
              <a:t> TW      </a:t>
            </a:r>
            <a:r>
              <a:rPr lang="it-IT" b="1" dirty="0">
                <a:solidFill>
                  <a:srgbClr val="FF0000"/>
                </a:solidFill>
              </a:rPr>
              <a:t>2.0%</a:t>
            </a:r>
          </a:p>
          <a:p>
            <a:r>
              <a:rPr lang="it-IT" b="1" dirty="0">
                <a:solidFill>
                  <a:srgbClr val="0070C0"/>
                </a:solidFill>
              </a:rPr>
              <a:t>No. of </a:t>
            </a:r>
            <a:r>
              <a:rPr lang="it-IT" b="1" dirty="0" err="1">
                <a:solidFill>
                  <a:srgbClr val="0070C0"/>
                </a:solidFill>
              </a:rPr>
              <a:t>particles</a:t>
            </a:r>
            <a:r>
              <a:rPr lang="it-IT" b="1" dirty="0">
                <a:solidFill>
                  <a:srgbClr val="0070C0"/>
                </a:solidFill>
              </a:rPr>
              <a:t> </a:t>
            </a:r>
            <a:r>
              <a:rPr lang="it-IT" b="1" dirty="0" err="1">
                <a:solidFill>
                  <a:srgbClr val="0070C0"/>
                </a:solidFill>
              </a:rPr>
              <a:t>missing</a:t>
            </a:r>
            <a:r>
              <a:rPr lang="it-IT" b="1" dirty="0">
                <a:solidFill>
                  <a:srgbClr val="0070C0"/>
                </a:solidFill>
              </a:rPr>
              <a:t> CALO   </a:t>
            </a:r>
            <a:r>
              <a:rPr lang="it-IT" b="1" dirty="0">
                <a:solidFill>
                  <a:srgbClr val="FF0000"/>
                </a:solidFill>
              </a:rPr>
              <a:t>3.6%</a:t>
            </a:r>
          </a:p>
        </p:txBody>
      </p:sp>
      <p:sp>
        <p:nvSpPr>
          <p:cNvPr id="13" name="TextBox 12">
            <a:extLst>
              <a:ext uri="{FF2B5EF4-FFF2-40B4-BE49-F238E27FC236}">
                <a16:creationId xmlns:a16="http://schemas.microsoft.com/office/drawing/2014/main" id="{CB50AAAE-0DE9-1C4B-87E7-A99024EDCBEA}"/>
              </a:ext>
            </a:extLst>
          </p:cNvPr>
          <p:cNvSpPr txBox="1"/>
          <p:nvPr/>
        </p:nvSpPr>
        <p:spPr>
          <a:xfrm>
            <a:off x="6095999" y="5839432"/>
            <a:ext cx="3048000" cy="923330"/>
          </a:xfrm>
          <a:prstGeom prst="rect">
            <a:avLst/>
          </a:prstGeom>
          <a:noFill/>
        </p:spPr>
        <p:txBody>
          <a:bodyPr wrap="square" rtlCol="0">
            <a:spAutoFit/>
          </a:bodyPr>
          <a:lstStyle/>
          <a:p>
            <a:r>
              <a:rPr lang="it-IT" dirty="0" err="1">
                <a:solidFill>
                  <a:srgbClr val="C00000"/>
                </a:solidFill>
              </a:rPr>
              <a:t>Sometimes</a:t>
            </a:r>
            <a:r>
              <a:rPr lang="it-IT" dirty="0">
                <a:solidFill>
                  <a:srgbClr val="C00000"/>
                </a:solidFill>
              </a:rPr>
              <a:t> </a:t>
            </a:r>
            <a:r>
              <a:rPr lang="it-IT" dirty="0" err="1">
                <a:solidFill>
                  <a:srgbClr val="C00000"/>
                </a:solidFill>
              </a:rPr>
              <a:t>there</a:t>
            </a:r>
            <a:r>
              <a:rPr lang="it-IT" dirty="0">
                <a:solidFill>
                  <a:srgbClr val="C00000"/>
                </a:solidFill>
              </a:rPr>
              <a:t>  </a:t>
            </a:r>
            <a:r>
              <a:rPr lang="it-IT" dirty="0" err="1">
                <a:solidFill>
                  <a:srgbClr val="C00000"/>
                </a:solidFill>
              </a:rPr>
              <a:t>aresail-through</a:t>
            </a:r>
            <a:r>
              <a:rPr lang="it-IT" dirty="0">
                <a:solidFill>
                  <a:srgbClr val="C00000"/>
                </a:solidFill>
              </a:rPr>
              <a:t> in the gaps: are </a:t>
            </a:r>
            <a:r>
              <a:rPr lang="it-IT" dirty="0" err="1">
                <a:solidFill>
                  <a:srgbClr val="C00000"/>
                </a:solidFill>
              </a:rPr>
              <a:t>they</a:t>
            </a:r>
            <a:r>
              <a:rPr lang="it-IT" dirty="0">
                <a:solidFill>
                  <a:srgbClr val="C00000"/>
                </a:solidFill>
              </a:rPr>
              <a:t> </a:t>
            </a:r>
            <a:r>
              <a:rPr lang="it-IT" dirty="0" err="1">
                <a:solidFill>
                  <a:srgbClr val="C00000"/>
                </a:solidFill>
              </a:rPr>
              <a:t>really</a:t>
            </a:r>
            <a:r>
              <a:rPr lang="it-IT" dirty="0">
                <a:solidFill>
                  <a:srgbClr val="C00000"/>
                </a:solidFill>
              </a:rPr>
              <a:t> </a:t>
            </a:r>
            <a:r>
              <a:rPr lang="it-IT" dirty="0" err="1">
                <a:solidFill>
                  <a:srgbClr val="C00000"/>
                </a:solidFill>
              </a:rPr>
              <a:t>true</a:t>
            </a:r>
            <a:r>
              <a:rPr lang="it-IT" dirty="0">
                <a:solidFill>
                  <a:srgbClr val="C00000"/>
                </a:solidFill>
              </a:rPr>
              <a:t>?</a:t>
            </a:r>
          </a:p>
        </p:txBody>
      </p:sp>
      <p:cxnSp>
        <p:nvCxnSpPr>
          <p:cNvPr id="15" name="Straight Arrow Connector 14">
            <a:extLst>
              <a:ext uri="{FF2B5EF4-FFF2-40B4-BE49-F238E27FC236}">
                <a16:creationId xmlns:a16="http://schemas.microsoft.com/office/drawing/2014/main" id="{89370821-348B-6A4F-8360-56E223000247}"/>
              </a:ext>
            </a:extLst>
          </p:cNvPr>
          <p:cNvCxnSpPr/>
          <p:nvPr/>
        </p:nvCxnSpPr>
        <p:spPr>
          <a:xfrm flipH="1">
            <a:off x="5638800" y="6172200"/>
            <a:ext cx="457199" cy="3429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1B675D8-3C6F-5147-8F7C-E74EDAE767A7}"/>
              </a:ext>
            </a:extLst>
          </p:cNvPr>
          <p:cNvSpPr txBox="1"/>
          <p:nvPr/>
        </p:nvSpPr>
        <p:spPr>
          <a:xfrm>
            <a:off x="25485" y="5114301"/>
            <a:ext cx="2579937" cy="369332"/>
          </a:xfrm>
          <a:prstGeom prst="rect">
            <a:avLst/>
          </a:prstGeom>
          <a:noFill/>
        </p:spPr>
        <p:txBody>
          <a:bodyPr wrap="none" rtlCol="0">
            <a:spAutoFit/>
          </a:bodyPr>
          <a:lstStyle/>
          <a:p>
            <a:r>
              <a:rPr lang="it-IT" b="1" baseline="30000" dirty="0">
                <a:solidFill>
                  <a:srgbClr val="C00000"/>
                </a:solidFill>
              </a:rPr>
              <a:t>16</a:t>
            </a:r>
            <a:r>
              <a:rPr lang="it-IT" b="1" dirty="0">
                <a:solidFill>
                  <a:srgbClr val="C00000"/>
                </a:solidFill>
              </a:rPr>
              <a:t>O </a:t>
            </a:r>
            <a:r>
              <a:rPr lang="it-IT" b="1" dirty="0" err="1">
                <a:solidFill>
                  <a:srgbClr val="C00000"/>
                </a:solidFill>
              </a:rPr>
              <a:t>primaries</a:t>
            </a:r>
            <a:r>
              <a:rPr lang="it-IT" b="1" dirty="0">
                <a:solidFill>
                  <a:srgbClr val="C00000"/>
                </a:solidFill>
              </a:rPr>
              <a:t> 200 </a:t>
            </a:r>
            <a:r>
              <a:rPr lang="it-IT" b="1" dirty="0" err="1">
                <a:solidFill>
                  <a:srgbClr val="C00000"/>
                </a:solidFill>
              </a:rPr>
              <a:t>MeV</a:t>
            </a:r>
            <a:r>
              <a:rPr lang="it-IT" b="1" dirty="0">
                <a:solidFill>
                  <a:srgbClr val="C00000"/>
                </a:solidFill>
              </a:rPr>
              <a:t>/u</a:t>
            </a:r>
          </a:p>
        </p:txBody>
      </p:sp>
    </p:spTree>
    <p:extLst>
      <p:ext uri="{BB962C8B-B14F-4D97-AF65-F5344CB8AC3E}">
        <p14:creationId xmlns:p14="http://schemas.microsoft.com/office/powerpoint/2010/main" val="170976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Example</a:t>
            </a:r>
            <a:r>
              <a:rPr lang="it-IT" dirty="0">
                <a:solidFill>
                  <a:schemeClr val="bg1"/>
                </a:solidFill>
              </a:rPr>
              <a:t> of </a:t>
            </a:r>
            <a:r>
              <a:rPr lang="it-IT" dirty="0" err="1">
                <a:solidFill>
                  <a:schemeClr val="bg1"/>
                </a:solidFill>
              </a:rPr>
              <a:t>ion</a:t>
            </a:r>
            <a:r>
              <a:rPr lang="it-IT" dirty="0">
                <a:solidFill>
                  <a:schemeClr val="bg1"/>
                </a:solidFill>
              </a:rPr>
              <a:t> </a:t>
            </a:r>
            <a:r>
              <a:rPr lang="it-IT" dirty="0" err="1">
                <a:solidFill>
                  <a:schemeClr val="bg1"/>
                </a:solidFill>
              </a:rPr>
              <a:t>sailing</a:t>
            </a:r>
            <a:r>
              <a:rPr lang="it-IT" dirty="0">
                <a:solidFill>
                  <a:schemeClr val="bg1"/>
                </a:solidFill>
              </a:rPr>
              <a:t> </a:t>
            </a:r>
            <a:r>
              <a:rPr lang="it-IT" dirty="0" err="1">
                <a:solidFill>
                  <a:schemeClr val="bg1"/>
                </a:solidFill>
              </a:rPr>
              <a:t>through</a:t>
            </a:r>
            <a:r>
              <a:rPr lang="it-IT" dirty="0">
                <a:solidFill>
                  <a:schemeClr val="bg1"/>
                </a:solidFill>
              </a:rPr>
              <a:t> the calo</a:t>
            </a:r>
          </a:p>
        </p:txBody>
      </p:sp>
      <p:pic>
        <p:nvPicPr>
          <p:cNvPr id="9" name="Picture 8">
            <a:extLst>
              <a:ext uri="{FF2B5EF4-FFF2-40B4-BE49-F238E27FC236}">
                <a16:creationId xmlns:a16="http://schemas.microsoft.com/office/drawing/2014/main" id="{9687D2D5-4A29-CE41-91A9-57144EF2D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0" y="1189222"/>
            <a:ext cx="8035868" cy="5325879"/>
          </a:xfrm>
          <a:prstGeom prst="rect">
            <a:avLst/>
          </a:prstGeom>
        </p:spPr>
      </p:pic>
      <p:grpSp>
        <p:nvGrpSpPr>
          <p:cNvPr id="17" name="Group 16">
            <a:extLst>
              <a:ext uri="{FF2B5EF4-FFF2-40B4-BE49-F238E27FC236}">
                <a16:creationId xmlns:a16="http://schemas.microsoft.com/office/drawing/2014/main" id="{F7FD36E4-BA0A-AB49-A48C-B6A5AB33C9AE}"/>
              </a:ext>
            </a:extLst>
          </p:cNvPr>
          <p:cNvGrpSpPr/>
          <p:nvPr/>
        </p:nvGrpSpPr>
        <p:grpSpPr>
          <a:xfrm>
            <a:off x="4209062" y="2209800"/>
            <a:ext cx="4817716" cy="2438400"/>
            <a:chOff x="4209062" y="2209800"/>
            <a:chExt cx="4817716" cy="2438400"/>
          </a:xfrm>
        </p:grpSpPr>
        <p:pic>
          <p:nvPicPr>
            <p:cNvPr id="14" name="Picture 13">
              <a:extLst>
                <a:ext uri="{FF2B5EF4-FFF2-40B4-BE49-F238E27FC236}">
                  <a16:creationId xmlns:a16="http://schemas.microsoft.com/office/drawing/2014/main" id="{80ED3BB9-689A-BF4E-A4AC-BBD6D0563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62" y="2209800"/>
              <a:ext cx="3883378" cy="2438400"/>
            </a:xfrm>
            <a:prstGeom prst="rect">
              <a:avLst/>
            </a:prstGeom>
          </p:spPr>
        </p:pic>
        <p:sp>
          <p:nvSpPr>
            <p:cNvPr id="16" name="TextBox 15">
              <a:extLst>
                <a:ext uri="{FF2B5EF4-FFF2-40B4-BE49-F238E27FC236}">
                  <a16:creationId xmlns:a16="http://schemas.microsoft.com/office/drawing/2014/main" id="{FB645299-0C10-9B43-A50F-4F0C988C3E10}"/>
                </a:ext>
              </a:extLst>
            </p:cNvPr>
            <p:cNvSpPr txBox="1"/>
            <p:nvPr/>
          </p:nvSpPr>
          <p:spPr>
            <a:xfrm>
              <a:off x="6705600" y="3657600"/>
              <a:ext cx="2321178" cy="646331"/>
            </a:xfrm>
            <a:prstGeom prst="rect">
              <a:avLst/>
            </a:prstGeom>
            <a:noFill/>
          </p:spPr>
          <p:txBody>
            <a:bodyPr wrap="square" rtlCol="0">
              <a:spAutoFit/>
            </a:bodyPr>
            <a:lstStyle/>
            <a:p>
              <a:r>
                <a:rPr lang="it-IT" dirty="0" err="1"/>
                <a:t>Orthogonal</a:t>
              </a:r>
              <a:r>
                <a:rPr lang="it-IT" dirty="0"/>
                <a:t> </a:t>
              </a:r>
              <a:r>
                <a:rPr lang="it-IT" dirty="0" err="1"/>
                <a:t>view</a:t>
              </a:r>
              <a:endParaRPr lang="it-IT" dirty="0"/>
            </a:p>
            <a:p>
              <a:r>
                <a:rPr lang="it-IT" dirty="0"/>
                <a:t>(non-bending </a:t>
              </a:r>
              <a:r>
                <a:rPr lang="it-IT" dirty="0" err="1"/>
                <a:t>plane</a:t>
              </a:r>
              <a:r>
                <a:rPr lang="it-IT" dirty="0"/>
                <a:t>)</a:t>
              </a:r>
            </a:p>
          </p:txBody>
        </p:sp>
      </p:grpSp>
    </p:spTree>
    <p:extLst>
      <p:ext uri="{BB962C8B-B14F-4D97-AF65-F5344CB8AC3E}">
        <p14:creationId xmlns:p14="http://schemas.microsoft.com/office/powerpoint/2010/main" val="42349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Longer</a:t>
            </a:r>
            <a:r>
              <a:rPr lang="it-IT" dirty="0">
                <a:solidFill>
                  <a:schemeClr val="bg1"/>
                </a:solidFill>
              </a:rPr>
              <a:t> </a:t>
            </a:r>
            <a:r>
              <a:rPr lang="it-IT" dirty="0" err="1">
                <a:solidFill>
                  <a:schemeClr val="bg1"/>
                </a:solidFill>
              </a:rPr>
              <a:t>distance</a:t>
            </a:r>
            <a:r>
              <a:rPr lang="it-IT" dirty="0">
                <a:solidFill>
                  <a:schemeClr val="bg1"/>
                </a:solidFill>
              </a:rPr>
              <a:t> from target (150 cm)</a:t>
            </a:r>
          </a:p>
        </p:txBody>
      </p:sp>
      <p:grpSp>
        <p:nvGrpSpPr>
          <p:cNvPr id="21" name="Group 20">
            <a:extLst>
              <a:ext uri="{FF2B5EF4-FFF2-40B4-BE49-F238E27FC236}">
                <a16:creationId xmlns:a16="http://schemas.microsoft.com/office/drawing/2014/main" id="{EC03FD27-EBC9-D240-8AB6-06FABC28A257}"/>
              </a:ext>
            </a:extLst>
          </p:cNvPr>
          <p:cNvGrpSpPr/>
          <p:nvPr/>
        </p:nvGrpSpPr>
        <p:grpSpPr>
          <a:xfrm>
            <a:off x="1219200" y="1527848"/>
            <a:ext cx="7278417" cy="4823869"/>
            <a:chOff x="422546" y="4090724"/>
            <a:chExt cx="7278417" cy="4823869"/>
          </a:xfrm>
        </p:grpSpPr>
        <p:pic>
          <p:nvPicPr>
            <p:cNvPr id="18" name="Picture 17">
              <a:extLst>
                <a:ext uri="{FF2B5EF4-FFF2-40B4-BE49-F238E27FC236}">
                  <a16:creationId xmlns:a16="http://schemas.microsoft.com/office/drawing/2014/main" id="{F735A326-D6B7-5249-893C-DE7D24C6C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46" y="4090724"/>
              <a:ext cx="7278417" cy="4823869"/>
            </a:xfrm>
            <a:prstGeom prst="rect">
              <a:avLst/>
            </a:prstGeom>
          </p:spPr>
        </p:pic>
        <p:cxnSp>
          <p:nvCxnSpPr>
            <p:cNvPr id="19" name="Straight Connector 18">
              <a:extLst>
                <a:ext uri="{FF2B5EF4-FFF2-40B4-BE49-F238E27FC236}">
                  <a16:creationId xmlns:a16="http://schemas.microsoft.com/office/drawing/2014/main" id="{923F7617-0AAA-7A42-8F5B-12BB7C4F3187}"/>
                </a:ext>
              </a:extLst>
            </p:cNvPr>
            <p:cNvCxnSpPr/>
            <p:nvPr/>
          </p:nvCxnSpPr>
          <p:spPr>
            <a:xfrm flipV="1">
              <a:off x="2133600" y="5875173"/>
              <a:ext cx="5194556" cy="6780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FCC58A-6C1F-B54D-BFCF-95FCF4CF64DC}"/>
                </a:ext>
              </a:extLst>
            </p:cNvPr>
            <p:cNvCxnSpPr>
              <a:cxnSpLocks/>
            </p:cNvCxnSpPr>
            <p:nvPr/>
          </p:nvCxnSpPr>
          <p:spPr>
            <a:xfrm>
              <a:off x="2133600" y="6484773"/>
              <a:ext cx="5194556" cy="6780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EA538AA-49F6-444A-8705-833071F7F1B3}"/>
              </a:ext>
            </a:extLst>
          </p:cNvPr>
          <p:cNvGrpSpPr/>
          <p:nvPr/>
        </p:nvGrpSpPr>
        <p:grpSpPr>
          <a:xfrm>
            <a:off x="403496" y="1115696"/>
            <a:ext cx="8337005" cy="5525462"/>
            <a:chOff x="403496" y="1115696"/>
            <a:chExt cx="8337005" cy="5525462"/>
          </a:xfrm>
        </p:grpSpPr>
        <p:pic>
          <p:nvPicPr>
            <p:cNvPr id="7" name="Picture 6">
              <a:extLst>
                <a:ext uri="{FF2B5EF4-FFF2-40B4-BE49-F238E27FC236}">
                  <a16:creationId xmlns:a16="http://schemas.microsoft.com/office/drawing/2014/main" id="{D3FB293D-FB07-D841-875D-C0E2243C5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96" y="1115696"/>
              <a:ext cx="8337005" cy="5525462"/>
            </a:xfrm>
            <a:prstGeom prst="rect">
              <a:avLst/>
            </a:prstGeom>
          </p:spPr>
        </p:pic>
        <p:cxnSp>
          <p:nvCxnSpPr>
            <p:cNvPr id="15" name="Straight Connector 14">
              <a:extLst>
                <a:ext uri="{FF2B5EF4-FFF2-40B4-BE49-F238E27FC236}">
                  <a16:creationId xmlns:a16="http://schemas.microsoft.com/office/drawing/2014/main" id="{EF04B182-347C-354B-9B74-5A4A4BFE8515}"/>
                </a:ext>
              </a:extLst>
            </p:cNvPr>
            <p:cNvCxnSpPr/>
            <p:nvPr/>
          </p:nvCxnSpPr>
          <p:spPr>
            <a:xfrm flipV="1">
              <a:off x="2120644" y="3200400"/>
              <a:ext cx="5194556" cy="6780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869FF8-8A6F-5B49-99F9-3AA5953DD0FF}"/>
                </a:ext>
              </a:extLst>
            </p:cNvPr>
            <p:cNvCxnSpPr>
              <a:cxnSpLocks/>
            </p:cNvCxnSpPr>
            <p:nvPr/>
          </p:nvCxnSpPr>
          <p:spPr>
            <a:xfrm>
              <a:off x="2120644" y="3810000"/>
              <a:ext cx="5194556" cy="6780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914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Longer</a:t>
            </a:r>
            <a:r>
              <a:rPr lang="it-IT" dirty="0">
                <a:solidFill>
                  <a:schemeClr val="bg1"/>
                </a:solidFill>
              </a:rPr>
              <a:t> </a:t>
            </a:r>
            <a:r>
              <a:rPr lang="it-IT" dirty="0" err="1">
                <a:solidFill>
                  <a:schemeClr val="bg1"/>
                </a:solidFill>
              </a:rPr>
              <a:t>distance</a:t>
            </a:r>
            <a:r>
              <a:rPr lang="it-IT" dirty="0">
                <a:solidFill>
                  <a:schemeClr val="bg1"/>
                </a:solidFill>
              </a:rPr>
              <a:t> from target (150 cm)</a:t>
            </a:r>
          </a:p>
        </p:txBody>
      </p:sp>
      <p:pic>
        <p:nvPicPr>
          <p:cNvPr id="6" name="Picture 5">
            <a:extLst>
              <a:ext uri="{FF2B5EF4-FFF2-40B4-BE49-F238E27FC236}">
                <a16:creationId xmlns:a16="http://schemas.microsoft.com/office/drawing/2014/main" id="{77C8C17E-2557-DF4F-9171-359D93018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18938"/>
            <a:ext cx="7010400" cy="4646237"/>
          </a:xfrm>
          <a:prstGeom prst="rect">
            <a:avLst/>
          </a:prstGeom>
        </p:spPr>
      </p:pic>
      <p:sp>
        <p:nvSpPr>
          <p:cNvPr id="10" name="Rectangle 9">
            <a:extLst>
              <a:ext uri="{FF2B5EF4-FFF2-40B4-BE49-F238E27FC236}">
                <a16:creationId xmlns:a16="http://schemas.microsoft.com/office/drawing/2014/main" id="{D77AA0D4-62F8-4A4D-BC1C-FF4498E02395}"/>
              </a:ext>
            </a:extLst>
          </p:cNvPr>
          <p:cNvSpPr/>
          <p:nvPr/>
        </p:nvSpPr>
        <p:spPr>
          <a:xfrm>
            <a:off x="1828800" y="5845104"/>
            <a:ext cx="4572000" cy="923330"/>
          </a:xfrm>
          <a:prstGeom prst="rect">
            <a:avLst/>
          </a:prstGeom>
        </p:spPr>
        <p:txBody>
          <a:bodyPr>
            <a:spAutoFit/>
          </a:bodyPr>
          <a:lstStyle/>
          <a:p>
            <a:r>
              <a:rPr lang="it-IT" b="1" dirty="0">
                <a:solidFill>
                  <a:srgbClr val="0070C0"/>
                </a:solidFill>
              </a:rPr>
              <a:t>No. of </a:t>
            </a:r>
            <a:r>
              <a:rPr lang="it-IT" b="1" dirty="0" err="1">
                <a:solidFill>
                  <a:srgbClr val="0070C0"/>
                </a:solidFill>
              </a:rPr>
              <a:t>particles</a:t>
            </a:r>
            <a:r>
              <a:rPr lang="it-IT" b="1" dirty="0">
                <a:solidFill>
                  <a:srgbClr val="0070C0"/>
                </a:solidFill>
              </a:rPr>
              <a:t> </a:t>
            </a:r>
            <a:r>
              <a:rPr lang="it-IT" b="1" dirty="0" err="1">
                <a:solidFill>
                  <a:srgbClr val="0070C0"/>
                </a:solidFill>
              </a:rPr>
              <a:t>missing</a:t>
            </a:r>
            <a:r>
              <a:rPr lang="it-IT" b="1" dirty="0">
                <a:solidFill>
                  <a:srgbClr val="0070C0"/>
                </a:solidFill>
              </a:rPr>
              <a:t> MSD   </a:t>
            </a:r>
            <a:r>
              <a:rPr lang="it-IT" b="1" dirty="0">
                <a:solidFill>
                  <a:srgbClr val="FF0000"/>
                </a:solidFill>
              </a:rPr>
              <a:t>7.8%</a:t>
            </a:r>
          </a:p>
          <a:p>
            <a:r>
              <a:rPr lang="it-IT" b="1" dirty="0">
                <a:solidFill>
                  <a:srgbClr val="0070C0"/>
                </a:solidFill>
              </a:rPr>
              <a:t>No. of </a:t>
            </a:r>
            <a:r>
              <a:rPr lang="it-IT" b="1" dirty="0" err="1">
                <a:solidFill>
                  <a:srgbClr val="0070C0"/>
                </a:solidFill>
              </a:rPr>
              <a:t>particles</a:t>
            </a:r>
            <a:r>
              <a:rPr lang="it-IT" b="1" dirty="0">
                <a:solidFill>
                  <a:srgbClr val="0070C0"/>
                </a:solidFill>
              </a:rPr>
              <a:t> </a:t>
            </a:r>
            <a:r>
              <a:rPr lang="it-IT" b="1" dirty="0" err="1">
                <a:solidFill>
                  <a:srgbClr val="0070C0"/>
                </a:solidFill>
              </a:rPr>
              <a:t>missing</a:t>
            </a:r>
            <a:r>
              <a:rPr lang="it-IT" b="1" dirty="0">
                <a:solidFill>
                  <a:srgbClr val="0070C0"/>
                </a:solidFill>
              </a:rPr>
              <a:t> TW      </a:t>
            </a:r>
            <a:r>
              <a:rPr lang="it-IT" b="1" dirty="0">
                <a:solidFill>
                  <a:srgbClr val="FF0000"/>
                </a:solidFill>
              </a:rPr>
              <a:t>9.6%</a:t>
            </a:r>
          </a:p>
          <a:p>
            <a:r>
              <a:rPr lang="it-IT" b="1" dirty="0">
                <a:solidFill>
                  <a:srgbClr val="0070C0"/>
                </a:solidFill>
              </a:rPr>
              <a:t>No. of </a:t>
            </a:r>
            <a:r>
              <a:rPr lang="it-IT" b="1" dirty="0" err="1">
                <a:solidFill>
                  <a:srgbClr val="0070C0"/>
                </a:solidFill>
              </a:rPr>
              <a:t>particles</a:t>
            </a:r>
            <a:r>
              <a:rPr lang="it-IT" b="1" dirty="0">
                <a:solidFill>
                  <a:srgbClr val="0070C0"/>
                </a:solidFill>
              </a:rPr>
              <a:t> </a:t>
            </a:r>
            <a:r>
              <a:rPr lang="it-IT" b="1" dirty="0" err="1">
                <a:solidFill>
                  <a:srgbClr val="0070C0"/>
                </a:solidFill>
              </a:rPr>
              <a:t>missing</a:t>
            </a:r>
            <a:r>
              <a:rPr lang="it-IT" b="1" dirty="0">
                <a:solidFill>
                  <a:srgbClr val="0070C0"/>
                </a:solidFill>
              </a:rPr>
              <a:t> CALO </a:t>
            </a:r>
            <a:r>
              <a:rPr lang="it-IT" b="1" dirty="0">
                <a:solidFill>
                  <a:srgbClr val="FF0000"/>
                </a:solidFill>
              </a:rPr>
              <a:t>10.3%</a:t>
            </a:r>
          </a:p>
        </p:txBody>
      </p:sp>
      <p:sp>
        <p:nvSpPr>
          <p:cNvPr id="2" name="Left Arrow 1">
            <a:extLst>
              <a:ext uri="{FF2B5EF4-FFF2-40B4-BE49-F238E27FC236}">
                <a16:creationId xmlns:a16="http://schemas.microsoft.com/office/drawing/2014/main" id="{91FD99A2-49A3-E544-9A0B-E53BF449234F}"/>
              </a:ext>
            </a:extLst>
          </p:cNvPr>
          <p:cNvSpPr/>
          <p:nvPr/>
        </p:nvSpPr>
        <p:spPr>
          <a:xfrm>
            <a:off x="5435338" y="6279437"/>
            <a:ext cx="355861" cy="11429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Left Arrow 11">
            <a:extLst>
              <a:ext uri="{FF2B5EF4-FFF2-40B4-BE49-F238E27FC236}">
                <a16:creationId xmlns:a16="http://schemas.microsoft.com/office/drawing/2014/main" id="{10DB607B-40FE-BE4D-BDE8-1232FBBC07D8}"/>
              </a:ext>
            </a:extLst>
          </p:cNvPr>
          <p:cNvSpPr/>
          <p:nvPr/>
        </p:nvSpPr>
        <p:spPr>
          <a:xfrm>
            <a:off x="5435338" y="6515100"/>
            <a:ext cx="355861" cy="11429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2">
            <a:extLst>
              <a:ext uri="{FF2B5EF4-FFF2-40B4-BE49-F238E27FC236}">
                <a16:creationId xmlns:a16="http://schemas.microsoft.com/office/drawing/2014/main" id="{8A3156B3-B07B-9A49-ACCA-120F8AD6F659}"/>
              </a:ext>
            </a:extLst>
          </p:cNvPr>
          <p:cNvSpPr txBox="1"/>
          <p:nvPr/>
        </p:nvSpPr>
        <p:spPr>
          <a:xfrm>
            <a:off x="6043108" y="5874921"/>
            <a:ext cx="3048000" cy="923330"/>
          </a:xfrm>
          <a:prstGeom prst="rect">
            <a:avLst/>
          </a:prstGeom>
          <a:noFill/>
        </p:spPr>
        <p:txBody>
          <a:bodyPr wrap="square" rtlCol="0">
            <a:spAutoFit/>
          </a:bodyPr>
          <a:lstStyle/>
          <a:p>
            <a:r>
              <a:rPr lang="it-IT" dirty="0" err="1">
                <a:solidFill>
                  <a:srgbClr val="C00000"/>
                </a:solidFill>
              </a:rPr>
              <a:t>Numbers</a:t>
            </a:r>
            <a:r>
              <a:rPr lang="it-IT" dirty="0">
                <a:solidFill>
                  <a:srgbClr val="C00000"/>
                </a:solidFill>
              </a:rPr>
              <a:t> </a:t>
            </a:r>
            <a:r>
              <a:rPr lang="it-IT" dirty="0" err="1">
                <a:solidFill>
                  <a:srgbClr val="C00000"/>
                </a:solidFill>
              </a:rPr>
              <a:t>at</a:t>
            </a:r>
            <a:r>
              <a:rPr lang="it-IT" dirty="0">
                <a:solidFill>
                  <a:srgbClr val="C00000"/>
                </a:solidFill>
              </a:rPr>
              <a:t> </a:t>
            </a:r>
            <a:r>
              <a:rPr lang="it-IT" dirty="0" err="1">
                <a:solidFill>
                  <a:srgbClr val="C00000"/>
                </a:solidFill>
              </a:rPr>
              <a:t>this</a:t>
            </a:r>
            <a:r>
              <a:rPr lang="it-IT" dirty="0">
                <a:solidFill>
                  <a:srgbClr val="C00000"/>
                </a:solidFill>
              </a:rPr>
              <a:t> </a:t>
            </a:r>
            <a:r>
              <a:rPr lang="it-IT" dirty="0" err="1">
                <a:solidFill>
                  <a:srgbClr val="C00000"/>
                </a:solidFill>
              </a:rPr>
              <a:t>distance</a:t>
            </a:r>
            <a:r>
              <a:rPr lang="it-IT" dirty="0">
                <a:solidFill>
                  <a:srgbClr val="C00000"/>
                </a:solidFill>
              </a:rPr>
              <a:t> </a:t>
            </a:r>
            <a:r>
              <a:rPr lang="it-IT" dirty="0" err="1">
                <a:solidFill>
                  <a:srgbClr val="C00000"/>
                </a:solidFill>
              </a:rPr>
              <a:t>should</a:t>
            </a:r>
            <a:r>
              <a:rPr lang="it-IT" dirty="0">
                <a:solidFill>
                  <a:srgbClr val="C00000"/>
                </a:solidFill>
              </a:rPr>
              <a:t> </a:t>
            </a:r>
            <a:r>
              <a:rPr lang="it-IT" dirty="0" err="1">
                <a:solidFill>
                  <a:srgbClr val="C00000"/>
                </a:solidFill>
              </a:rPr>
              <a:t>improve</a:t>
            </a:r>
            <a:r>
              <a:rPr lang="it-IT" dirty="0">
                <a:solidFill>
                  <a:srgbClr val="C00000"/>
                </a:solidFill>
              </a:rPr>
              <a:t> a litte </a:t>
            </a:r>
            <a:r>
              <a:rPr lang="it-IT" dirty="0" err="1">
                <a:solidFill>
                  <a:srgbClr val="C00000"/>
                </a:solidFill>
              </a:rPr>
              <a:t>at</a:t>
            </a:r>
            <a:r>
              <a:rPr lang="it-IT" dirty="0">
                <a:solidFill>
                  <a:srgbClr val="C00000"/>
                </a:solidFill>
              </a:rPr>
              <a:t> </a:t>
            </a:r>
            <a:r>
              <a:rPr lang="it-IT" dirty="0" err="1">
                <a:solidFill>
                  <a:srgbClr val="C00000"/>
                </a:solidFill>
              </a:rPr>
              <a:t>higher</a:t>
            </a:r>
            <a:r>
              <a:rPr lang="it-IT" dirty="0">
                <a:solidFill>
                  <a:srgbClr val="C00000"/>
                </a:solidFill>
              </a:rPr>
              <a:t> </a:t>
            </a:r>
            <a:r>
              <a:rPr lang="it-IT" dirty="0" err="1">
                <a:solidFill>
                  <a:srgbClr val="C00000"/>
                </a:solidFill>
              </a:rPr>
              <a:t>energies</a:t>
            </a:r>
            <a:endParaRPr lang="it-IT" dirty="0">
              <a:solidFill>
                <a:srgbClr val="C00000"/>
              </a:solidFill>
            </a:endParaRPr>
          </a:p>
        </p:txBody>
      </p:sp>
      <p:sp>
        <p:nvSpPr>
          <p:cNvPr id="11" name="TextBox 10">
            <a:extLst>
              <a:ext uri="{FF2B5EF4-FFF2-40B4-BE49-F238E27FC236}">
                <a16:creationId xmlns:a16="http://schemas.microsoft.com/office/drawing/2014/main" id="{AD7A9D36-A306-9249-B53B-B9E7F9041F24}"/>
              </a:ext>
            </a:extLst>
          </p:cNvPr>
          <p:cNvSpPr txBox="1"/>
          <p:nvPr/>
        </p:nvSpPr>
        <p:spPr>
          <a:xfrm>
            <a:off x="25485" y="5114301"/>
            <a:ext cx="2579937" cy="369332"/>
          </a:xfrm>
          <a:prstGeom prst="rect">
            <a:avLst/>
          </a:prstGeom>
          <a:noFill/>
        </p:spPr>
        <p:txBody>
          <a:bodyPr wrap="none" rtlCol="0">
            <a:spAutoFit/>
          </a:bodyPr>
          <a:lstStyle/>
          <a:p>
            <a:r>
              <a:rPr lang="it-IT" b="1" baseline="30000" dirty="0">
                <a:solidFill>
                  <a:srgbClr val="C00000"/>
                </a:solidFill>
              </a:rPr>
              <a:t>16</a:t>
            </a:r>
            <a:r>
              <a:rPr lang="it-IT" b="1" dirty="0">
                <a:solidFill>
                  <a:srgbClr val="C00000"/>
                </a:solidFill>
              </a:rPr>
              <a:t>O </a:t>
            </a:r>
            <a:r>
              <a:rPr lang="it-IT" b="1" dirty="0" err="1">
                <a:solidFill>
                  <a:srgbClr val="C00000"/>
                </a:solidFill>
              </a:rPr>
              <a:t>primaries</a:t>
            </a:r>
            <a:r>
              <a:rPr lang="it-IT" b="1" dirty="0">
                <a:solidFill>
                  <a:srgbClr val="C00000"/>
                </a:solidFill>
              </a:rPr>
              <a:t> 200 </a:t>
            </a:r>
            <a:r>
              <a:rPr lang="it-IT" b="1" dirty="0" err="1">
                <a:solidFill>
                  <a:srgbClr val="C00000"/>
                </a:solidFill>
              </a:rPr>
              <a:t>MeV</a:t>
            </a:r>
            <a:r>
              <a:rPr lang="it-IT" b="1" dirty="0">
                <a:solidFill>
                  <a:srgbClr val="C00000"/>
                </a:solidFill>
              </a:rPr>
              <a:t>/u</a:t>
            </a:r>
          </a:p>
        </p:txBody>
      </p:sp>
    </p:spTree>
    <p:extLst>
      <p:ext uri="{BB962C8B-B14F-4D97-AF65-F5344CB8AC3E}">
        <p14:creationId xmlns:p14="http://schemas.microsoft.com/office/powerpoint/2010/main" val="348068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MS in the </a:t>
            </a:r>
            <a:r>
              <a:rPr lang="it-IT" dirty="0" err="1">
                <a:solidFill>
                  <a:schemeClr val="bg1"/>
                </a:solidFill>
              </a:rPr>
              <a:t>tracking</a:t>
            </a:r>
            <a:r>
              <a:rPr lang="it-IT" dirty="0">
                <a:solidFill>
                  <a:schemeClr val="bg1"/>
                </a:solidFill>
              </a:rPr>
              <a:t> </a:t>
            </a:r>
            <a:r>
              <a:rPr lang="it-IT" dirty="0" err="1">
                <a:solidFill>
                  <a:schemeClr val="bg1"/>
                </a:solidFill>
              </a:rPr>
              <a:t>system</a:t>
            </a:r>
            <a:endParaRPr lang="it-IT" dirty="0">
              <a:solidFill>
                <a:schemeClr val="bg1"/>
              </a:solidFill>
            </a:endParaRPr>
          </a:p>
        </p:txBody>
      </p:sp>
      <p:pic>
        <p:nvPicPr>
          <p:cNvPr id="16" name="Picture 15">
            <a:extLst>
              <a:ext uri="{FF2B5EF4-FFF2-40B4-BE49-F238E27FC236}">
                <a16:creationId xmlns:a16="http://schemas.microsoft.com/office/drawing/2014/main" id="{8FD02E57-86C5-CD4E-8921-8D1E2547A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8563"/>
            <a:ext cx="7067806" cy="4684284"/>
          </a:xfrm>
          <a:prstGeom prst="rect">
            <a:avLst/>
          </a:prstGeom>
        </p:spPr>
      </p:pic>
    </p:spTree>
    <p:extLst>
      <p:ext uri="{BB962C8B-B14F-4D97-AF65-F5344CB8AC3E}">
        <p14:creationId xmlns:p14="http://schemas.microsoft.com/office/powerpoint/2010/main" val="141853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MS in the </a:t>
            </a:r>
            <a:r>
              <a:rPr lang="it-IT" dirty="0" err="1">
                <a:solidFill>
                  <a:schemeClr val="bg1"/>
                </a:solidFill>
              </a:rPr>
              <a:t>tracking</a:t>
            </a:r>
            <a:r>
              <a:rPr lang="it-IT" dirty="0">
                <a:solidFill>
                  <a:schemeClr val="bg1"/>
                </a:solidFill>
              </a:rPr>
              <a:t> </a:t>
            </a:r>
            <a:r>
              <a:rPr lang="it-IT" dirty="0" err="1">
                <a:solidFill>
                  <a:schemeClr val="bg1"/>
                </a:solidFill>
              </a:rPr>
              <a:t>system</a:t>
            </a:r>
            <a:endParaRPr lang="it-IT" dirty="0">
              <a:solidFill>
                <a:schemeClr val="bg1"/>
              </a:solidFill>
            </a:endParaRPr>
          </a:p>
        </p:txBody>
      </p:sp>
      <p:pic>
        <p:nvPicPr>
          <p:cNvPr id="3" name="Picture 2">
            <a:extLst>
              <a:ext uri="{FF2B5EF4-FFF2-40B4-BE49-F238E27FC236}">
                <a16:creationId xmlns:a16="http://schemas.microsoft.com/office/drawing/2014/main" id="{B8B02C1C-6B49-E547-8DEB-D3E01890DB02}"/>
              </a:ext>
            </a:extLst>
          </p:cNvPr>
          <p:cNvPicPr>
            <a:picLocks noChangeAspect="1"/>
          </p:cNvPicPr>
          <p:nvPr/>
        </p:nvPicPr>
        <p:blipFill>
          <a:blip r:embed="rId2"/>
          <a:stretch>
            <a:fillRect/>
          </a:stretch>
        </p:blipFill>
        <p:spPr>
          <a:xfrm>
            <a:off x="355297" y="1447800"/>
            <a:ext cx="6817609" cy="2860961"/>
          </a:xfrm>
          <a:prstGeom prst="rect">
            <a:avLst/>
          </a:prstGeom>
        </p:spPr>
      </p:pic>
      <p:sp>
        <p:nvSpPr>
          <p:cNvPr id="4" name="Rectangle 3">
            <a:extLst>
              <a:ext uri="{FF2B5EF4-FFF2-40B4-BE49-F238E27FC236}">
                <a16:creationId xmlns:a16="http://schemas.microsoft.com/office/drawing/2014/main" id="{BF1C0129-A40B-BA4F-90C4-153B3DB29F01}"/>
              </a:ext>
            </a:extLst>
          </p:cNvPr>
          <p:cNvSpPr/>
          <p:nvPr/>
        </p:nvSpPr>
        <p:spPr>
          <a:xfrm>
            <a:off x="6781800" y="2327561"/>
            <a:ext cx="1192955" cy="461665"/>
          </a:xfrm>
          <a:prstGeom prst="rect">
            <a:avLst/>
          </a:prstGeom>
        </p:spPr>
        <p:txBody>
          <a:bodyPr wrap="none">
            <a:spAutoFit/>
          </a:bodyPr>
          <a:lstStyle/>
          <a:p>
            <a:r>
              <a:rPr lang="it-IT" sz="2400" b="1" dirty="0" err="1">
                <a:solidFill>
                  <a:srgbClr val="FF0000"/>
                </a:solidFill>
                <a:latin typeface="Symbol" pitchFamily="2" charset="2"/>
              </a:rPr>
              <a:t>s</a:t>
            </a:r>
            <a:r>
              <a:rPr lang="it-IT" sz="2400" b="1" baseline="-25000" dirty="0" err="1">
                <a:solidFill>
                  <a:srgbClr val="FF0000"/>
                </a:solidFill>
                <a:latin typeface="Arial" panose="020B0604020202020204" pitchFamily="34" charset="0"/>
                <a:cs typeface="Arial" panose="020B0604020202020204" pitchFamily="34" charset="0"/>
              </a:rPr>
              <a:t>y</a:t>
            </a:r>
            <a:r>
              <a:rPr lang="it-IT" sz="2400" b="1" baseline="-25000" dirty="0">
                <a:solidFill>
                  <a:srgbClr val="FF0000"/>
                </a:solidFill>
                <a:latin typeface="Arial" panose="020B0604020202020204" pitchFamily="34" charset="0"/>
                <a:cs typeface="Arial" panose="020B0604020202020204" pitchFamily="34" charset="0"/>
              </a:rPr>
              <a:t> </a:t>
            </a:r>
            <a:r>
              <a:rPr lang="it-IT" sz="2400" b="1" dirty="0">
                <a:solidFill>
                  <a:srgbClr val="FF0000"/>
                </a:solidFill>
                <a:latin typeface="Arial" panose="020B0604020202020204" pitchFamily="34" charset="0"/>
                <a:cs typeface="Arial" panose="020B0604020202020204" pitchFamily="34" charset="0"/>
              </a:rPr>
              <a:t>(cm)</a:t>
            </a:r>
            <a:endParaRPr lang="it-IT" sz="2400" dirty="0"/>
          </a:p>
        </p:txBody>
      </p:sp>
      <p:cxnSp>
        <p:nvCxnSpPr>
          <p:cNvPr id="10" name="Straight Arrow Connector 9">
            <a:extLst>
              <a:ext uri="{FF2B5EF4-FFF2-40B4-BE49-F238E27FC236}">
                <a16:creationId xmlns:a16="http://schemas.microsoft.com/office/drawing/2014/main" id="{93F25BB2-EAA0-D640-AFFE-0E8919893C6E}"/>
              </a:ext>
            </a:extLst>
          </p:cNvPr>
          <p:cNvCxnSpPr>
            <a:cxnSpLocks/>
          </p:cNvCxnSpPr>
          <p:nvPr/>
        </p:nvCxnSpPr>
        <p:spPr>
          <a:xfrm flipH="1">
            <a:off x="6167992" y="2744943"/>
            <a:ext cx="613808" cy="146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0BD9AF6-B705-D44F-BF57-2BD4F6045F13}"/>
              </a:ext>
            </a:extLst>
          </p:cNvPr>
          <p:cNvSpPr/>
          <p:nvPr/>
        </p:nvSpPr>
        <p:spPr>
          <a:xfrm>
            <a:off x="7619519" y="3254738"/>
            <a:ext cx="1287532" cy="461665"/>
          </a:xfrm>
          <a:prstGeom prst="rect">
            <a:avLst/>
          </a:prstGeom>
        </p:spPr>
        <p:txBody>
          <a:bodyPr wrap="none">
            <a:spAutoFit/>
          </a:bodyPr>
          <a:lstStyle/>
          <a:p>
            <a:r>
              <a:rPr lang="it-IT" sz="2400" b="1" dirty="0" err="1">
                <a:solidFill>
                  <a:srgbClr val="FF0000"/>
                </a:solidFill>
                <a:latin typeface="Symbol" pitchFamily="2" charset="2"/>
              </a:rPr>
              <a:t>s</a:t>
            </a:r>
            <a:r>
              <a:rPr lang="it-IT" sz="2400" b="1" baseline="-25000" dirty="0" err="1">
                <a:solidFill>
                  <a:srgbClr val="FF0000"/>
                </a:solidFill>
                <a:latin typeface="Symbol" pitchFamily="2" charset="2"/>
                <a:cs typeface="Arial" panose="020B0604020202020204" pitchFamily="34" charset="0"/>
              </a:rPr>
              <a:t>q</a:t>
            </a:r>
            <a:r>
              <a:rPr lang="it-IT" sz="2400" b="1" baseline="-25000" dirty="0">
                <a:solidFill>
                  <a:srgbClr val="FF0000"/>
                </a:solidFill>
                <a:latin typeface="Arial" panose="020B0604020202020204" pitchFamily="34" charset="0"/>
                <a:cs typeface="Arial" panose="020B0604020202020204" pitchFamily="34" charset="0"/>
              </a:rPr>
              <a:t> </a:t>
            </a:r>
            <a:r>
              <a:rPr lang="it-IT" sz="2400" b="1" dirty="0">
                <a:solidFill>
                  <a:srgbClr val="FF0000"/>
                </a:solidFill>
                <a:latin typeface="Arial" panose="020B0604020202020204" pitchFamily="34" charset="0"/>
                <a:cs typeface="Arial" panose="020B0604020202020204" pitchFamily="34" charset="0"/>
              </a:rPr>
              <a:t>(</a:t>
            </a:r>
            <a:r>
              <a:rPr lang="it-IT" sz="2400" b="1" dirty="0" err="1">
                <a:solidFill>
                  <a:srgbClr val="FF0000"/>
                </a:solidFill>
                <a:latin typeface="Arial" panose="020B0604020202020204" pitchFamily="34" charset="0"/>
                <a:cs typeface="Arial" panose="020B0604020202020204" pitchFamily="34" charset="0"/>
              </a:rPr>
              <a:t>deg</a:t>
            </a:r>
            <a:r>
              <a:rPr lang="it-IT" sz="2400" b="1" dirty="0">
                <a:solidFill>
                  <a:srgbClr val="FF0000"/>
                </a:solidFill>
                <a:latin typeface="Arial" panose="020B0604020202020204" pitchFamily="34" charset="0"/>
                <a:cs typeface="Arial" panose="020B0604020202020204" pitchFamily="34" charset="0"/>
              </a:rPr>
              <a:t>)</a:t>
            </a:r>
            <a:endParaRPr lang="it-IT" sz="2400" dirty="0"/>
          </a:p>
        </p:txBody>
      </p:sp>
      <p:cxnSp>
        <p:nvCxnSpPr>
          <p:cNvPr id="14" name="Straight Arrow Connector 13">
            <a:extLst>
              <a:ext uri="{FF2B5EF4-FFF2-40B4-BE49-F238E27FC236}">
                <a16:creationId xmlns:a16="http://schemas.microsoft.com/office/drawing/2014/main" id="{A44D912B-0F52-3945-9C9D-A1072EFCE08B}"/>
              </a:ext>
            </a:extLst>
          </p:cNvPr>
          <p:cNvCxnSpPr>
            <a:cxnSpLocks/>
          </p:cNvCxnSpPr>
          <p:nvPr/>
        </p:nvCxnSpPr>
        <p:spPr>
          <a:xfrm flipH="1">
            <a:off x="7005711" y="3672120"/>
            <a:ext cx="613808" cy="146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37F4511-4775-6048-BBD1-04A896CA4AE9}"/>
              </a:ext>
            </a:extLst>
          </p:cNvPr>
          <p:cNvSpPr/>
          <p:nvPr/>
        </p:nvSpPr>
        <p:spPr>
          <a:xfrm>
            <a:off x="685799" y="4537361"/>
            <a:ext cx="6933719" cy="400110"/>
          </a:xfrm>
          <a:prstGeom prst="rect">
            <a:avLst/>
          </a:prstGeom>
        </p:spPr>
        <p:txBody>
          <a:bodyPr wrap="square">
            <a:spAutoFit/>
          </a:bodyPr>
          <a:lstStyle/>
          <a:p>
            <a:r>
              <a:rPr lang="it-IT" sz="2000" dirty="0" err="1">
                <a:solidFill>
                  <a:srgbClr val="002060"/>
                </a:solidFill>
              </a:rPr>
              <a:t>projected</a:t>
            </a:r>
            <a:r>
              <a:rPr lang="it-IT" sz="2000" dirty="0">
                <a:solidFill>
                  <a:srgbClr val="002060"/>
                </a:solidFill>
              </a:rPr>
              <a:t> angle and </a:t>
            </a:r>
            <a:r>
              <a:rPr lang="it-IT" sz="2000" dirty="0" err="1">
                <a:solidFill>
                  <a:srgbClr val="002060"/>
                </a:solidFill>
              </a:rPr>
              <a:t>displacement</a:t>
            </a:r>
            <a:r>
              <a:rPr lang="it-IT" sz="2000" dirty="0">
                <a:solidFill>
                  <a:srgbClr val="002060"/>
                </a:solidFill>
              </a:rPr>
              <a:t> </a:t>
            </a:r>
            <a:r>
              <a:rPr lang="it-IT" sz="2000" dirty="0" err="1">
                <a:solidFill>
                  <a:srgbClr val="002060"/>
                </a:solidFill>
              </a:rPr>
              <a:t>measured</a:t>
            </a:r>
            <a:r>
              <a:rPr lang="it-IT" sz="2000" dirty="0">
                <a:solidFill>
                  <a:srgbClr val="002060"/>
                </a:solidFill>
              </a:rPr>
              <a:t> in non-bending </a:t>
            </a:r>
            <a:r>
              <a:rPr lang="it-IT" sz="2000" dirty="0" err="1">
                <a:solidFill>
                  <a:srgbClr val="002060"/>
                </a:solidFill>
              </a:rPr>
              <a:t>view</a:t>
            </a:r>
            <a:endParaRPr lang="it-IT" sz="2000" dirty="0">
              <a:solidFill>
                <a:srgbClr val="002060"/>
              </a:solidFill>
            </a:endParaRPr>
          </a:p>
        </p:txBody>
      </p:sp>
    </p:spTree>
    <p:extLst>
      <p:ext uri="{BB962C8B-B14F-4D97-AF65-F5344CB8AC3E}">
        <p14:creationId xmlns:p14="http://schemas.microsoft.com/office/powerpoint/2010/main" val="244690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MS in </a:t>
            </a:r>
            <a:r>
              <a:rPr lang="it-IT" dirty="0" err="1">
                <a:solidFill>
                  <a:schemeClr val="bg1"/>
                </a:solidFill>
              </a:rPr>
              <a:t>each</a:t>
            </a:r>
            <a:r>
              <a:rPr lang="it-IT" dirty="0">
                <a:solidFill>
                  <a:schemeClr val="bg1"/>
                </a:solidFill>
              </a:rPr>
              <a:t> </a:t>
            </a:r>
            <a:r>
              <a:rPr lang="it-IT">
                <a:solidFill>
                  <a:schemeClr val="bg1"/>
                </a:solidFill>
              </a:rPr>
              <a:t>element </a:t>
            </a:r>
            <a:r>
              <a:rPr lang="it-IT" dirty="0">
                <a:solidFill>
                  <a:schemeClr val="bg1"/>
                </a:solidFill>
              </a:rPr>
              <a:t>of </a:t>
            </a:r>
            <a:r>
              <a:rPr lang="it-IT" dirty="0" err="1">
                <a:solidFill>
                  <a:schemeClr val="bg1"/>
                </a:solidFill>
              </a:rPr>
              <a:t>tracking</a:t>
            </a:r>
            <a:r>
              <a:rPr lang="it-IT" dirty="0">
                <a:solidFill>
                  <a:schemeClr val="bg1"/>
                </a:solidFill>
              </a:rPr>
              <a:t> </a:t>
            </a:r>
            <a:r>
              <a:rPr lang="it-IT" dirty="0" err="1">
                <a:solidFill>
                  <a:schemeClr val="bg1"/>
                </a:solidFill>
              </a:rPr>
              <a:t>system</a:t>
            </a:r>
            <a:endParaRPr lang="it-IT" dirty="0">
              <a:solidFill>
                <a:schemeClr val="bg1"/>
              </a:solidFill>
            </a:endParaRPr>
          </a:p>
        </p:txBody>
      </p:sp>
      <p:sp>
        <p:nvSpPr>
          <p:cNvPr id="6" name="TextBox 5">
            <a:extLst>
              <a:ext uri="{FF2B5EF4-FFF2-40B4-BE49-F238E27FC236}">
                <a16:creationId xmlns:a16="http://schemas.microsoft.com/office/drawing/2014/main" id="{DDE8974C-F393-BB4D-8476-BEB015C9380A}"/>
              </a:ext>
            </a:extLst>
          </p:cNvPr>
          <p:cNvSpPr txBox="1"/>
          <p:nvPr/>
        </p:nvSpPr>
        <p:spPr>
          <a:xfrm>
            <a:off x="685800" y="2069068"/>
            <a:ext cx="3665042" cy="369332"/>
          </a:xfrm>
          <a:prstGeom prst="rect">
            <a:avLst/>
          </a:prstGeom>
          <a:noFill/>
        </p:spPr>
        <p:txBody>
          <a:bodyPr wrap="none" rtlCol="0">
            <a:spAutoFit/>
          </a:bodyPr>
          <a:lstStyle/>
          <a:p>
            <a:r>
              <a:rPr lang="it-IT" b="1" dirty="0" err="1">
                <a:solidFill>
                  <a:srgbClr val="FF0000"/>
                </a:solidFill>
              </a:rPr>
              <a:t>projected</a:t>
            </a:r>
            <a:r>
              <a:rPr lang="it-IT" b="1" dirty="0">
                <a:solidFill>
                  <a:srgbClr val="FF0000"/>
                </a:solidFill>
              </a:rPr>
              <a:t>  </a:t>
            </a:r>
            <a:r>
              <a:rPr lang="it-IT" b="1" dirty="0" err="1">
                <a:solidFill>
                  <a:srgbClr val="FF0000"/>
                </a:solidFill>
              </a:rPr>
              <a:t>displacement</a:t>
            </a:r>
            <a:r>
              <a:rPr lang="it-IT" b="1" dirty="0">
                <a:solidFill>
                  <a:srgbClr val="FF0000"/>
                </a:solidFill>
              </a:rPr>
              <a:t> </a:t>
            </a:r>
            <a:r>
              <a:rPr lang="it-IT" b="1" dirty="0" err="1">
                <a:solidFill>
                  <a:srgbClr val="FF0000"/>
                </a:solidFill>
                <a:latin typeface="Arial" panose="020B0604020202020204" pitchFamily="34" charset="0"/>
                <a:cs typeface="Arial" panose="020B0604020202020204" pitchFamily="34" charset="0"/>
              </a:rPr>
              <a:t>RMS</a:t>
            </a:r>
            <a:r>
              <a:rPr lang="it-IT" b="1" baseline="-25000" dirty="0" err="1">
                <a:solidFill>
                  <a:srgbClr val="FF0000"/>
                </a:solidFill>
                <a:latin typeface="Arial" panose="020B0604020202020204" pitchFamily="34" charset="0"/>
                <a:cs typeface="Arial" panose="020B0604020202020204" pitchFamily="34" charset="0"/>
              </a:rPr>
              <a:t>y</a:t>
            </a:r>
            <a:r>
              <a:rPr lang="it-IT" b="1" baseline="-25000" dirty="0">
                <a:solidFill>
                  <a:srgbClr val="FF0000"/>
                </a:solidFill>
                <a:latin typeface="Arial" panose="020B0604020202020204" pitchFamily="34" charset="0"/>
                <a:cs typeface="Arial" panose="020B0604020202020204" pitchFamily="34" charset="0"/>
              </a:rPr>
              <a:t> </a:t>
            </a:r>
            <a:r>
              <a:rPr lang="it-IT" b="1" dirty="0">
                <a:solidFill>
                  <a:srgbClr val="FF0000"/>
                </a:solidFill>
                <a:latin typeface="Arial" panose="020B0604020202020204" pitchFamily="34" charset="0"/>
                <a:cs typeface="Arial" panose="020B0604020202020204" pitchFamily="34" charset="0"/>
              </a:rPr>
              <a:t>(cm)</a:t>
            </a:r>
            <a:endParaRPr lang="it-IT" dirty="0"/>
          </a:p>
        </p:txBody>
      </p:sp>
      <p:graphicFrame>
        <p:nvGraphicFramePr>
          <p:cNvPr id="2" name="Table 1">
            <a:extLst>
              <a:ext uri="{FF2B5EF4-FFF2-40B4-BE49-F238E27FC236}">
                <a16:creationId xmlns:a16="http://schemas.microsoft.com/office/drawing/2014/main" id="{436923C9-E51E-7E4A-BF63-FD83D012D0DA}"/>
              </a:ext>
            </a:extLst>
          </p:cNvPr>
          <p:cNvGraphicFramePr>
            <a:graphicFrameLocks noGrp="1"/>
          </p:cNvGraphicFramePr>
          <p:nvPr>
            <p:extLst>
              <p:ext uri="{D42A27DB-BD31-4B8C-83A1-F6EECF244321}">
                <p14:modId xmlns:p14="http://schemas.microsoft.com/office/powerpoint/2010/main" val="2529352547"/>
              </p:ext>
            </p:extLst>
          </p:nvPr>
        </p:nvGraphicFramePr>
        <p:xfrm>
          <a:off x="252130" y="2426820"/>
          <a:ext cx="4243669" cy="3165225"/>
        </p:xfrm>
        <a:graphic>
          <a:graphicData uri="http://schemas.openxmlformats.org/drawingml/2006/table">
            <a:tbl>
              <a:tblPr firstRow="1" bandRow="1">
                <a:tableStyleId>{5C22544A-7EE6-4342-B048-85BDC9FD1C3A}</a:tableStyleId>
              </a:tblPr>
              <a:tblGrid>
                <a:gridCol w="755255">
                  <a:extLst>
                    <a:ext uri="{9D8B030D-6E8A-4147-A177-3AD203B41FA5}">
                      <a16:colId xmlns:a16="http://schemas.microsoft.com/office/drawing/2014/main" val="2354520021"/>
                    </a:ext>
                  </a:extLst>
                </a:gridCol>
                <a:gridCol w="1033605">
                  <a:extLst>
                    <a:ext uri="{9D8B030D-6E8A-4147-A177-3AD203B41FA5}">
                      <a16:colId xmlns:a16="http://schemas.microsoft.com/office/drawing/2014/main" val="2781535630"/>
                    </a:ext>
                  </a:extLst>
                </a:gridCol>
                <a:gridCol w="1159410">
                  <a:extLst>
                    <a:ext uri="{9D8B030D-6E8A-4147-A177-3AD203B41FA5}">
                      <a16:colId xmlns:a16="http://schemas.microsoft.com/office/drawing/2014/main" val="3871401220"/>
                    </a:ext>
                  </a:extLst>
                </a:gridCol>
                <a:gridCol w="1295399">
                  <a:extLst>
                    <a:ext uri="{9D8B030D-6E8A-4147-A177-3AD203B41FA5}">
                      <a16:colId xmlns:a16="http://schemas.microsoft.com/office/drawing/2014/main" val="566499650"/>
                    </a:ext>
                  </a:extLst>
                </a:gridCol>
              </a:tblGrid>
              <a:tr h="452175">
                <a:tc>
                  <a:txBody>
                    <a:bodyPr/>
                    <a:lstStyle/>
                    <a:p>
                      <a:pPr algn="ctr"/>
                      <a:endParaRPr lang="it-IT" dirty="0"/>
                    </a:p>
                  </a:txBody>
                  <a:tcPr/>
                </a:tc>
                <a:tc>
                  <a:txBody>
                    <a:bodyPr/>
                    <a:lstStyle/>
                    <a:p>
                      <a:pPr algn="ctr"/>
                      <a:r>
                        <a:rPr lang="it-IT" dirty="0"/>
                        <a:t>VTX</a:t>
                      </a:r>
                    </a:p>
                  </a:txBody>
                  <a:tcPr/>
                </a:tc>
                <a:tc>
                  <a:txBody>
                    <a:bodyPr/>
                    <a:lstStyle/>
                    <a:p>
                      <a:pPr algn="ctr"/>
                      <a:r>
                        <a:rPr lang="it-IT" dirty="0"/>
                        <a:t>ITR</a:t>
                      </a:r>
                    </a:p>
                  </a:txBody>
                  <a:tcPr/>
                </a:tc>
                <a:tc>
                  <a:txBody>
                    <a:bodyPr/>
                    <a:lstStyle/>
                    <a:p>
                      <a:pPr algn="ctr"/>
                      <a:r>
                        <a:rPr lang="it-IT" dirty="0"/>
                        <a:t>MSD</a:t>
                      </a:r>
                    </a:p>
                  </a:txBody>
                  <a:tcPr/>
                </a:tc>
                <a:extLst>
                  <a:ext uri="{0D108BD9-81ED-4DB2-BD59-A6C34878D82A}">
                    <a16:rowId xmlns:a16="http://schemas.microsoft.com/office/drawing/2014/main" val="1814783617"/>
                  </a:ext>
                </a:extLst>
              </a:tr>
              <a:tr h="452175">
                <a:tc>
                  <a:txBody>
                    <a:bodyPr/>
                    <a:lstStyle/>
                    <a:p>
                      <a:pPr algn="ctr"/>
                      <a:r>
                        <a:rPr lang="it-IT" dirty="0"/>
                        <a:t>p</a:t>
                      </a:r>
                    </a:p>
                  </a:txBody>
                  <a:tcPr/>
                </a:tc>
                <a:tc>
                  <a:txBody>
                    <a:bodyPr/>
                    <a:lstStyle/>
                    <a:p>
                      <a:pPr algn="r"/>
                      <a:r>
                        <a:rPr lang="it-IT" dirty="0"/>
                        <a:t>0.0038</a:t>
                      </a:r>
                    </a:p>
                  </a:txBody>
                  <a:tcPr/>
                </a:tc>
                <a:tc>
                  <a:txBody>
                    <a:bodyPr/>
                    <a:lstStyle/>
                    <a:p>
                      <a:pPr algn="r"/>
                      <a:r>
                        <a:rPr lang="it-IT" dirty="0"/>
                        <a:t>0.0035</a:t>
                      </a:r>
                    </a:p>
                  </a:txBody>
                  <a:tcPr/>
                </a:tc>
                <a:tc>
                  <a:txBody>
                    <a:bodyPr/>
                    <a:lstStyle/>
                    <a:p>
                      <a:pPr algn="r"/>
                      <a:r>
                        <a:rPr lang="it-IT" dirty="0"/>
                        <a:t>0.037</a:t>
                      </a:r>
                    </a:p>
                  </a:txBody>
                  <a:tcPr/>
                </a:tc>
                <a:extLst>
                  <a:ext uri="{0D108BD9-81ED-4DB2-BD59-A6C34878D82A}">
                    <a16:rowId xmlns:a16="http://schemas.microsoft.com/office/drawing/2014/main" val="4272871974"/>
                  </a:ext>
                </a:extLst>
              </a:tr>
              <a:tr h="452175">
                <a:tc>
                  <a:txBody>
                    <a:bodyPr/>
                    <a:lstStyle/>
                    <a:p>
                      <a:pPr algn="ctr"/>
                      <a:r>
                        <a:rPr lang="it-IT" baseline="30000" dirty="0"/>
                        <a:t>4</a:t>
                      </a:r>
                      <a:r>
                        <a:rPr lang="it-IT" dirty="0"/>
                        <a:t>He</a:t>
                      </a:r>
                    </a:p>
                  </a:txBody>
                  <a:tcPr/>
                </a:tc>
                <a:tc>
                  <a:txBody>
                    <a:bodyPr/>
                    <a:lstStyle/>
                    <a:p>
                      <a:pPr algn="r"/>
                      <a:r>
                        <a:rPr lang="it-IT" dirty="0"/>
                        <a:t>0.0016</a:t>
                      </a:r>
                    </a:p>
                  </a:txBody>
                  <a:tcPr/>
                </a:tc>
                <a:tc>
                  <a:txBody>
                    <a:bodyPr/>
                    <a:lstStyle/>
                    <a:p>
                      <a:pPr algn="r"/>
                      <a:r>
                        <a:rPr lang="it-IT" dirty="0"/>
                        <a:t>0.0015</a:t>
                      </a:r>
                    </a:p>
                  </a:txBody>
                  <a:tcPr/>
                </a:tc>
                <a:tc>
                  <a:txBody>
                    <a:bodyPr/>
                    <a:lstStyle/>
                    <a:p>
                      <a:pPr algn="r"/>
                      <a:r>
                        <a:rPr lang="it-IT" dirty="0"/>
                        <a:t>0.016</a:t>
                      </a:r>
                    </a:p>
                  </a:txBody>
                  <a:tcPr/>
                </a:tc>
                <a:extLst>
                  <a:ext uri="{0D108BD9-81ED-4DB2-BD59-A6C34878D82A}">
                    <a16:rowId xmlns:a16="http://schemas.microsoft.com/office/drawing/2014/main" val="2522159472"/>
                  </a:ext>
                </a:extLst>
              </a:tr>
              <a:tr h="452175">
                <a:tc>
                  <a:txBody>
                    <a:bodyPr/>
                    <a:lstStyle/>
                    <a:p>
                      <a:pPr algn="ctr"/>
                      <a:r>
                        <a:rPr lang="it-IT" baseline="30000" dirty="0"/>
                        <a:t>7</a:t>
                      </a:r>
                      <a:r>
                        <a:rPr lang="it-IT" dirty="0"/>
                        <a:t>Li</a:t>
                      </a:r>
                    </a:p>
                  </a:txBody>
                  <a:tcPr/>
                </a:tc>
                <a:tc>
                  <a:txBody>
                    <a:bodyPr/>
                    <a:lstStyle/>
                    <a:p>
                      <a:pPr algn="r"/>
                      <a:r>
                        <a:rPr lang="it-IT" dirty="0"/>
                        <a:t>0.0012</a:t>
                      </a:r>
                    </a:p>
                  </a:txBody>
                  <a:tcPr/>
                </a:tc>
                <a:tc>
                  <a:txBody>
                    <a:bodyPr/>
                    <a:lstStyle/>
                    <a:p>
                      <a:pPr algn="r"/>
                      <a:r>
                        <a:rPr lang="it-IT" dirty="0"/>
                        <a:t>0.0013</a:t>
                      </a:r>
                    </a:p>
                  </a:txBody>
                  <a:tcPr/>
                </a:tc>
                <a:tc>
                  <a:txBody>
                    <a:bodyPr/>
                    <a:lstStyle/>
                    <a:p>
                      <a:pPr algn="r"/>
                      <a:r>
                        <a:rPr lang="it-IT" dirty="0"/>
                        <a:t>0.015</a:t>
                      </a:r>
                    </a:p>
                  </a:txBody>
                  <a:tcPr/>
                </a:tc>
                <a:extLst>
                  <a:ext uri="{0D108BD9-81ED-4DB2-BD59-A6C34878D82A}">
                    <a16:rowId xmlns:a16="http://schemas.microsoft.com/office/drawing/2014/main" val="3453008791"/>
                  </a:ext>
                </a:extLst>
              </a:tr>
              <a:tr h="452175">
                <a:tc>
                  <a:txBody>
                    <a:bodyPr/>
                    <a:lstStyle/>
                    <a:p>
                      <a:pPr algn="ctr"/>
                      <a:r>
                        <a:rPr lang="it-IT" baseline="30000" dirty="0"/>
                        <a:t>10</a:t>
                      </a:r>
                      <a:r>
                        <a:rPr lang="it-IT" dirty="0"/>
                        <a:t>Be</a:t>
                      </a:r>
                    </a:p>
                  </a:txBody>
                  <a:tcPr/>
                </a:tc>
                <a:tc>
                  <a:txBody>
                    <a:bodyPr/>
                    <a:lstStyle/>
                    <a:p>
                      <a:pPr algn="r"/>
                      <a:r>
                        <a:rPr lang="it-IT" dirty="0"/>
                        <a:t>0.0009</a:t>
                      </a:r>
                    </a:p>
                  </a:txBody>
                  <a:tcPr/>
                </a:tc>
                <a:tc>
                  <a:txBody>
                    <a:bodyPr/>
                    <a:lstStyle/>
                    <a:p>
                      <a:pPr algn="r"/>
                      <a:r>
                        <a:rPr lang="it-IT" dirty="0"/>
                        <a:t>0.0013</a:t>
                      </a:r>
                    </a:p>
                  </a:txBody>
                  <a:tcPr/>
                </a:tc>
                <a:tc>
                  <a:txBody>
                    <a:bodyPr/>
                    <a:lstStyle/>
                    <a:p>
                      <a:pPr algn="r"/>
                      <a:r>
                        <a:rPr lang="it-IT" dirty="0"/>
                        <a:t>0.012</a:t>
                      </a:r>
                    </a:p>
                  </a:txBody>
                  <a:tcPr/>
                </a:tc>
                <a:extLst>
                  <a:ext uri="{0D108BD9-81ED-4DB2-BD59-A6C34878D82A}">
                    <a16:rowId xmlns:a16="http://schemas.microsoft.com/office/drawing/2014/main" val="1593653687"/>
                  </a:ext>
                </a:extLst>
              </a:tr>
              <a:tr h="452175">
                <a:tc>
                  <a:txBody>
                    <a:bodyPr/>
                    <a:lstStyle/>
                    <a:p>
                      <a:pPr algn="ctr"/>
                      <a:r>
                        <a:rPr lang="it-IT" baseline="30000" dirty="0"/>
                        <a:t>11</a:t>
                      </a:r>
                      <a:r>
                        <a:rPr lang="it-IT" dirty="0"/>
                        <a:t>B </a:t>
                      </a:r>
                    </a:p>
                  </a:txBody>
                  <a:tcPr/>
                </a:tc>
                <a:tc>
                  <a:txBody>
                    <a:bodyPr/>
                    <a:lstStyle/>
                    <a:p>
                      <a:pPr algn="r"/>
                      <a:r>
                        <a:rPr lang="it-IT" dirty="0"/>
                        <a:t>0.0010</a:t>
                      </a:r>
                    </a:p>
                  </a:txBody>
                  <a:tcPr/>
                </a:tc>
                <a:tc>
                  <a:txBody>
                    <a:bodyPr/>
                    <a:lstStyle/>
                    <a:p>
                      <a:pPr algn="r"/>
                      <a:r>
                        <a:rPr lang="it-IT" dirty="0"/>
                        <a:t>0.0011</a:t>
                      </a:r>
                    </a:p>
                  </a:txBody>
                  <a:tcPr/>
                </a:tc>
                <a:tc>
                  <a:txBody>
                    <a:bodyPr/>
                    <a:lstStyle/>
                    <a:p>
                      <a:pPr algn="r"/>
                      <a:r>
                        <a:rPr lang="it-IT" dirty="0"/>
                        <a:t>0.014</a:t>
                      </a:r>
                    </a:p>
                  </a:txBody>
                  <a:tcPr/>
                </a:tc>
                <a:extLst>
                  <a:ext uri="{0D108BD9-81ED-4DB2-BD59-A6C34878D82A}">
                    <a16:rowId xmlns:a16="http://schemas.microsoft.com/office/drawing/2014/main" val="3975399848"/>
                  </a:ext>
                </a:extLst>
              </a:tr>
              <a:tr h="452175">
                <a:tc>
                  <a:txBody>
                    <a:bodyPr/>
                    <a:lstStyle/>
                    <a:p>
                      <a:pPr algn="ctr"/>
                      <a:r>
                        <a:rPr lang="it-IT" baseline="30000" dirty="0"/>
                        <a:t>12</a:t>
                      </a:r>
                      <a:r>
                        <a:rPr lang="it-IT" dirty="0"/>
                        <a:t>C</a:t>
                      </a:r>
                    </a:p>
                  </a:txBody>
                  <a:tcPr/>
                </a:tc>
                <a:tc>
                  <a:txBody>
                    <a:bodyPr/>
                    <a:lstStyle/>
                    <a:p>
                      <a:pPr algn="r"/>
                      <a:r>
                        <a:rPr lang="it-IT" dirty="0"/>
                        <a:t>0.0011</a:t>
                      </a:r>
                    </a:p>
                  </a:txBody>
                  <a:tcPr/>
                </a:tc>
                <a:tc>
                  <a:txBody>
                    <a:bodyPr/>
                    <a:lstStyle/>
                    <a:p>
                      <a:pPr algn="r"/>
                      <a:r>
                        <a:rPr lang="it-IT" dirty="0"/>
                        <a:t>0.0013</a:t>
                      </a:r>
                    </a:p>
                  </a:txBody>
                  <a:tcPr/>
                </a:tc>
                <a:tc>
                  <a:txBody>
                    <a:bodyPr/>
                    <a:lstStyle/>
                    <a:p>
                      <a:pPr algn="r"/>
                      <a:r>
                        <a:rPr lang="it-IT" dirty="0"/>
                        <a:t>0.016</a:t>
                      </a:r>
                    </a:p>
                  </a:txBody>
                  <a:tcPr/>
                </a:tc>
                <a:extLst>
                  <a:ext uri="{0D108BD9-81ED-4DB2-BD59-A6C34878D82A}">
                    <a16:rowId xmlns:a16="http://schemas.microsoft.com/office/drawing/2014/main" val="754021037"/>
                  </a:ext>
                </a:extLst>
              </a:tr>
            </a:tbl>
          </a:graphicData>
        </a:graphic>
      </p:graphicFrame>
      <p:sp>
        <p:nvSpPr>
          <p:cNvPr id="12" name="TextBox 11">
            <a:extLst>
              <a:ext uri="{FF2B5EF4-FFF2-40B4-BE49-F238E27FC236}">
                <a16:creationId xmlns:a16="http://schemas.microsoft.com/office/drawing/2014/main" id="{722395EB-A490-6A44-A3BD-DB1A24837425}"/>
              </a:ext>
            </a:extLst>
          </p:cNvPr>
          <p:cNvSpPr txBox="1"/>
          <p:nvPr/>
        </p:nvSpPr>
        <p:spPr>
          <a:xfrm>
            <a:off x="728193" y="1246704"/>
            <a:ext cx="2579937" cy="369332"/>
          </a:xfrm>
          <a:prstGeom prst="rect">
            <a:avLst/>
          </a:prstGeom>
          <a:noFill/>
        </p:spPr>
        <p:txBody>
          <a:bodyPr wrap="none" rtlCol="0">
            <a:spAutoFit/>
          </a:bodyPr>
          <a:lstStyle/>
          <a:p>
            <a:r>
              <a:rPr lang="it-IT" b="1" baseline="30000" dirty="0">
                <a:solidFill>
                  <a:srgbClr val="0070C0"/>
                </a:solidFill>
              </a:rPr>
              <a:t>16</a:t>
            </a:r>
            <a:r>
              <a:rPr lang="it-IT" b="1" dirty="0">
                <a:solidFill>
                  <a:srgbClr val="0070C0"/>
                </a:solidFill>
              </a:rPr>
              <a:t>O </a:t>
            </a:r>
            <a:r>
              <a:rPr lang="it-IT" b="1" dirty="0" err="1">
                <a:solidFill>
                  <a:srgbClr val="0070C0"/>
                </a:solidFill>
              </a:rPr>
              <a:t>primaries</a:t>
            </a:r>
            <a:r>
              <a:rPr lang="it-IT" b="1" dirty="0">
                <a:solidFill>
                  <a:srgbClr val="0070C0"/>
                </a:solidFill>
              </a:rPr>
              <a:t> 200 </a:t>
            </a:r>
            <a:r>
              <a:rPr lang="it-IT" b="1" dirty="0" err="1">
                <a:solidFill>
                  <a:srgbClr val="0070C0"/>
                </a:solidFill>
              </a:rPr>
              <a:t>MeV</a:t>
            </a:r>
            <a:r>
              <a:rPr lang="it-IT" b="1" dirty="0">
                <a:solidFill>
                  <a:srgbClr val="0070C0"/>
                </a:solidFill>
              </a:rPr>
              <a:t>/u</a:t>
            </a:r>
          </a:p>
        </p:txBody>
      </p:sp>
      <p:sp>
        <p:nvSpPr>
          <p:cNvPr id="13" name="TextBox 12">
            <a:extLst>
              <a:ext uri="{FF2B5EF4-FFF2-40B4-BE49-F238E27FC236}">
                <a16:creationId xmlns:a16="http://schemas.microsoft.com/office/drawing/2014/main" id="{DCA7EAA3-36F9-804E-8CDB-91223D290FA0}"/>
              </a:ext>
            </a:extLst>
          </p:cNvPr>
          <p:cNvSpPr txBox="1"/>
          <p:nvPr/>
        </p:nvSpPr>
        <p:spPr>
          <a:xfrm>
            <a:off x="5029200" y="1199169"/>
            <a:ext cx="3861077" cy="369332"/>
          </a:xfrm>
          <a:prstGeom prst="rect">
            <a:avLst/>
          </a:prstGeom>
          <a:noFill/>
        </p:spPr>
        <p:txBody>
          <a:bodyPr wrap="square" rtlCol="0">
            <a:spAutoFit/>
          </a:bodyPr>
          <a:lstStyle/>
          <a:p>
            <a:r>
              <a:rPr lang="it-IT" b="1" dirty="0" err="1">
                <a:solidFill>
                  <a:srgbClr val="0070C0"/>
                </a:solidFill>
              </a:rPr>
              <a:t>Summed</a:t>
            </a:r>
            <a:r>
              <a:rPr lang="it-IT" b="1" dirty="0">
                <a:solidFill>
                  <a:srgbClr val="0070C0"/>
                </a:solidFill>
              </a:rPr>
              <a:t> over </a:t>
            </a:r>
            <a:r>
              <a:rPr lang="it-IT" b="1" dirty="0" err="1">
                <a:solidFill>
                  <a:srgbClr val="0070C0"/>
                </a:solidFill>
              </a:rPr>
              <a:t>all</a:t>
            </a:r>
            <a:r>
              <a:rPr lang="it-IT" b="1" dirty="0">
                <a:solidFill>
                  <a:srgbClr val="0070C0"/>
                </a:solidFill>
              </a:rPr>
              <a:t> </a:t>
            </a:r>
            <a:r>
              <a:rPr lang="it-IT" b="1" dirty="0" err="1">
                <a:solidFill>
                  <a:srgbClr val="0070C0"/>
                </a:solidFill>
              </a:rPr>
              <a:t>secondary</a:t>
            </a:r>
            <a:r>
              <a:rPr lang="it-IT" b="1" dirty="0">
                <a:solidFill>
                  <a:srgbClr val="0070C0"/>
                </a:solidFill>
              </a:rPr>
              <a:t> </a:t>
            </a:r>
            <a:r>
              <a:rPr lang="it-IT" b="1" dirty="0" err="1">
                <a:solidFill>
                  <a:srgbClr val="0070C0"/>
                </a:solidFill>
              </a:rPr>
              <a:t>energies</a:t>
            </a:r>
            <a:endParaRPr lang="it-IT" b="1" dirty="0">
              <a:solidFill>
                <a:srgbClr val="0070C0"/>
              </a:solidFill>
            </a:endParaRPr>
          </a:p>
        </p:txBody>
      </p:sp>
      <p:sp>
        <p:nvSpPr>
          <p:cNvPr id="14" name="TextBox 13">
            <a:extLst>
              <a:ext uri="{FF2B5EF4-FFF2-40B4-BE49-F238E27FC236}">
                <a16:creationId xmlns:a16="http://schemas.microsoft.com/office/drawing/2014/main" id="{2F733F3C-D2CE-1240-962C-6C40060969F0}"/>
              </a:ext>
            </a:extLst>
          </p:cNvPr>
          <p:cNvSpPr txBox="1"/>
          <p:nvPr/>
        </p:nvSpPr>
        <p:spPr>
          <a:xfrm>
            <a:off x="5988372" y="2069068"/>
            <a:ext cx="1968809" cy="369332"/>
          </a:xfrm>
          <a:prstGeom prst="rect">
            <a:avLst/>
          </a:prstGeom>
          <a:noFill/>
        </p:spPr>
        <p:txBody>
          <a:bodyPr wrap="none" rtlCol="0">
            <a:spAutoFit/>
          </a:bodyPr>
          <a:lstStyle/>
          <a:p>
            <a:r>
              <a:rPr lang="it-IT" b="1" dirty="0" err="1">
                <a:solidFill>
                  <a:srgbClr val="FF0000"/>
                </a:solidFill>
                <a:latin typeface="Symbol" pitchFamily="2" charset="2"/>
              </a:rPr>
              <a:t>q</a:t>
            </a:r>
            <a:r>
              <a:rPr lang="it-IT" b="1" baseline="-25000" dirty="0" err="1">
                <a:solidFill>
                  <a:srgbClr val="FF0000"/>
                </a:solidFill>
              </a:rPr>
              <a:t>plane</a:t>
            </a:r>
            <a:r>
              <a:rPr lang="it-IT" b="1" dirty="0">
                <a:solidFill>
                  <a:srgbClr val="FF0000"/>
                </a:solidFill>
              </a:rPr>
              <a:t> </a:t>
            </a:r>
            <a:r>
              <a:rPr lang="it-IT" b="1" dirty="0" err="1">
                <a:solidFill>
                  <a:srgbClr val="FF0000"/>
                </a:solidFill>
                <a:latin typeface="Arial" panose="020B0604020202020204" pitchFamily="34" charset="0"/>
                <a:cs typeface="Arial" panose="020B0604020202020204" pitchFamily="34" charset="0"/>
              </a:rPr>
              <a:t>RMS</a:t>
            </a:r>
            <a:r>
              <a:rPr lang="it-IT" b="1" baseline="-25000" dirty="0" err="1">
                <a:solidFill>
                  <a:srgbClr val="FF0000"/>
                </a:solidFill>
                <a:latin typeface="Symbol" pitchFamily="2" charset="2"/>
                <a:cs typeface="Arial" panose="020B0604020202020204" pitchFamily="34" charset="0"/>
              </a:rPr>
              <a:t>q</a:t>
            </a:r>
            <a:r>
              <a:rPr lang="it-IT" b="1" baseline="-25000" dirty="0">
                <a:solidFill>
                  <a:srgbClr val="FF0000"/>
                </a:solidFill>
                <a:latin typeface="Arial" panose="020B0604020202020204" pitchFamily="34" charset="0"/>
                <a:cs typeface="Arial" panose="020B0604020202020204" pitchFamily="34" charset="0"/>
              </a:rPr>
              <a:t> </a:t>
            </a:r>
            <a:r>
              <a:rPr lang="it-IT" b="1" dirty="0">
                <a:solidFill>
                  <a:srgbClr val="FF0000"/>
                </a:solidFill>
                <a:latin typeface="Arial" panose="020B0604020202020204" pitchFamily="34" charset="0"/>
                <a:cs typeface="Arial" panose="020B0604020202020204" pitchFamily="34" charset="0"/>
              </a:rPr>
              <a:t>(</a:t>
            </a:r>
            <a:r>
              <a:rPr lang="it-IT" b="1" dirty="0" err="1">
                <a:solidFill>
                  <a:srgbClr val="FF0000"/>
                </a:solidFill>
                <a:latin typeface="Arial" panose="020B0604020202020204" pitchFamily="34" charset="0"/>
                <a:cs typeface="Arial" panose="020B0604020202020204" pitchFamily="34" charset="0"/>
              </a:rPr>
              <a:t>deg</a:t>
            </a:r>
            <a:r>
              <a:rPr lang="it-IT" b="1" dirty="0">
                <a:solidFill>
                  <a:srgbClr val="FF0000"/>
                </a:solidFill>
                <a:latin typeface="Arial" panose="020B0604020202020204" pitchFamily="34" charset="0"/>
                <a:cs typeface="Arial" panose="020B0604020202020204" pitchFamily="34" charset="0"/>
              </a:rPr>
              <a:t>)</a:t>
            </a:r>
            <a:r>
              <a:rPr lang="it-IT" dirty="0">
                <a:solidFill>
                  <a:srgbClr val="FF0000"/>
                </a:solidFill>
              </a:rPr>
              <a:t> </a:t>
            </a:r>
          </a:p>
        </p:txBody>
      </p:sp>
      <p:graphicFrame>
        <p:nvGraphicFramePr>
          <p:cNvPr id="15" name="Table 14">
            <a:extLst>
              <a:ext uri="{FF2B5EF4-FFF2-40B4-BE49-F238E27FC236}">
                <a16:creationId xmlns:a16="http://schemas.microsoft.com/office/drawing/2014/main" id="{0473F3D7-F900-6D45-8364-7F21CE49609C}"/>
              </a:ext>
            </a:extLst>
          </p:cNvPr>
          <p:cNvGraphicFramePr>
            <a:graphicFrameLocks noGrp="1"/>
          </p:cNvGraphicFramePr>
          <p:nvPr>
            <p:extLst>
              <p:ext uri="{D42A27DB-BD31-4B8C-83A1-F6EECF244321}">
                <p14:modId xmlns:p14="http://schemas.microsoft.com/office/powerpoint/2010/main" val="1580280207"/>
              </p:ext>
            </p:extLst>
          </p:nvPr>
        </p:nvGraphicFramePr>
        <p:xfrm>
          <a:off x="4664193" y="2426820"/>
          <a:ext cx="4243669" cy="3165225"/>
        </p:xfrm>
        <a:graphic>
          <a:graphicData uri="http://schemas.openxmlformats.org/drawingml/2006/table">
            <a:tbl>
              <a:tblPr firstRow="1" bandRow="1">
                <a:tableStyleId>{5C22544A-7EE6-4342-B048-85BDC9FD1C3A}</a:tableStyleId>
              </a:tblPr>
              <a:tblGrid>
                <a:gridCol w="755255">
                  <a:extLst>
                    <a:ext uri="{9D8B030D-6E8A-4147-A177-3AD203B41FA5}">
                      <a16:colId xmlns:a16="http://schemas.microsoft.com/office/drawing/2014/main" val="2354520021"/>
                    </a:ext>
                  </a:extLst>
                </a:gridCol>
                <a:gridCol w="1033605">
                  <a:extLst>
                    <a:ext uri="{9D8B030D-6E8A-4147-A177-3AD203B41FA5}">
                      <a16:colId xmlns:a16="http://schemas.microsoft.com/office/drawing/2014/main" val="2781535630"/>
                    </a:ext>
                  </a:extLst>
                </a:gridCol>
                <a:gridCol w="1159410">
                  <a:extLst>
                    <a:ext uri="{9D8B030D-6E8A-4147-A177-3AD203B41FA5}">
                      <a16:colId xmlns:a16="http://schemas.microsoft.com/office/drawing/2014/main" val="3871401220"/>
                    </a:ext>
                  </a:extLst>
                </a:gridCol>
                <a:gridCol w="1295399">
                  <a:extLst>
                    <a:ext uri="{9D8B030D-6E8A-4147-A177-3AD203B41FA5}">
                      <a16:colId xmlns:a16="http://schemas.microsoft.com/office/drawing/2014/main" val="566499650"/>
                    </a:ext>
                  </a:extLst>
                </a:gridCol>
              </a:tblGrid>
              <a:tr h="452175">
                <a:tc>
                  <a:txBody>
                    <a:bodyPr/>
                    <a:lstStyle/>
                    <a:p>
                      <a:pPr algn="ctr"/>
                      <a:endParaRPr lang="it-IT" dirty="0"/>
                    </a:p>
                  </a:txBody>
                  <a:tcPr/>
                </a:tc>
                <a:tc>
                  <a:txBody>
                    <a:bodyPr/>
                    <a:lstStyle/>
                    <a:p>
                      <a:pPr algn="ctr"/>
                      <a:r>
                        <a:rPr lang="it-IT" dirty="0"/>
                        <a:t>VTX</a:t>
                      </a:r>
                    </a:p>
                  </a:txBody>
                  <a:tcPr/>
                </a:tc>
                <a:tc>
                  <a:txBody>
                    <a:bodyPr/>
                    <a:lstStyle/>
                    <a:p>
                      <a:pPr algn="ctr"/>
                      <a:r>
                        <a:rPr lang="it-IT" dirty="0"/>
                        <a:t>ITR</a:t>
                      </a:r>
                    </a:p>
                  </a:txBody>
                  <a:tcPr/>
                </a:tc>
                <a:tc>
                  <a:txBody>
                    <a:bodyPr/>
                    <a:lstStyle/>
                    <a:p>
                      <a:pPr algn="ctr"/>
                      <a:r>
                        <a:rPr lang="it-IT" dirty="0"/>
                        <a:t>MSD</a:t>
                      </a:r>
                    </a:p>
                  </a:txBody>
                  <a:tcPr/>
                </a:tc>
                <a:extLst>
                  <a:ext uri="{0D108BD9-81ED-4DB2-BD59-A6C34878D82A}">
                    <a16:rowId xmlns:a16="http://schemas.microsoft.com/office/drawing/2014/main" val="1814783617"/>
                  </a:ext>
                </a:extLst>
              </a:tr>
              <a:tr h="452175">
                <a:tc>
                  <a:txBody>
                    <a:bodyPr/>
                    <a:lstStyle/>
                    <a:p>
                      <a:pPr algn="ctr"/>
                      <a:r>
                        <a:rPr lang="it-IT" dirty="0"/>
                        <a:t>p</a:t>
                      </a:r>
                    </a:p>
                  </a:txBody>
                  <a:tcPr/>
                </a:tc>
                <a:tc>
                  <a:txBody>
                    <a:bodyPr/>
                    <a:lstStyle/>
                    <a:p>
                      <a:pPr algn="r"/>
                      <a:r>
                        <a:rPr lang="it-IT" dirty="0"/>
                        <a:t>0.138</a:t>
                      </a:r>
                    </a:p>
                  </a:txBody>
                  <a:tcPr/>
                </a:tc>
                <a:tc>
                  <a:txBody>
                    <a:bodyPr/>
                    <a:lstStyle/>
                    <a:p>
                      <a:pPr algn="r"/>
                      <a:r>
                        <a:rPr lang="it-IT" dirty="0"/>
                        <a:t>0.176</a:t>
                      </a:r>
                    </a:p>
                  </a:txBody>
                  <a:tcPr/>
                </a:tc>
                <a:tc>
                  <a:txBody>
                    <a:bodyPr/>
                    <a:lstStyle/>
                    <a:p>
                      <a:pPr algn="r"/>
                      <a:r>
                        <a:rPr lang="it-IT" dirty="0"/>
                        <a:t>0.203</a:t>
                      </a:r>
                    </a:p>
                  </a:txBody>
                  <a:tcPr/>
                </a:tc>
                <a:extLst>
                  <a:ext uri="{0D108BD9-81ED-4DB2-BD59-A6C34878D82A}">
                    <a16:rowId xmlns:a16="http://schemas.microsoft.com/office/drawing/2014/main" val="4272871974"/>
                  </a:ext>
                </a:extLst>
              </a:tr>
              <a:tr h="452175">
                <a:tc>
                  <a:txBody>
                    <a:bodyPr/>
                    <a:lstStyle/>
                    <a:p>
                      <a:pPr algn="ctr"/>
                      <a:r>
                        <a:rPr lang="it-IT" baseline="30000" dirty="0"/>
                        <a:t>4</a:t>
                      </a:r>
                      <a:r>
                        <a:rPr lang="it-IT" dirty="0"/>
                        <a:t>He</a:t>
                      </a:r>
                    </a:p>
                  </a:txBody>
                  <a:tcPr/>
                </a:tc>
                <a:tc>
                  <a:txBody>
                    <a:bodyPr/>
                    <a:lstStyle/>
                    <a:p>
                      <a:pPr algn="r"/>
                      <a:r>
                        <a:rPr lang="it-IT" dirty="0"/>
                        <a:t>0.063</a:t>
                      </a:r>
                    </a:p>
                  </a:txBody>
                  <a:tcPr/>
                </a:tc>
                <a:tc>
                  <a:txBody>
                    <a:bodyPr/>
                    <a:lstStyle/>
                    <a:p>
                      <a:pPr algn="r"/>
                      <a:r>
                        <a:rPr lang="it-IT" dirty="0"/>
                        <a:t>0.096</a:t>
                      </a:r>
                    </a:p>
                  </a:txBody>
                  <a:tcPr/>
                </a:tc>
                <a:tc>
                  <a:txBody>
                    <a:bodyPr/>
                    <a:lstStyle/>
                    <a:p>
                      <a:pPr algn="r"/>
                      <a:r>
                        <a:rPr lang="it-IT" dirty="0"/>
                        <a:t>0.122</a:t>
                      </a:r>
                    </a:p>
                  </a:txBody>
                  <a:tcPr/>
                </a:tc>
                <a:extLst>
                  <a:ext uri="{0D108BD9-81ED-4DB2-BD59-A6C34878D82A}">
                    <a16:rowId xmlns:a16="http://schemas.microsoft.com/office/drawing/2014/main" val="2522159472"/>
                  </a:ext>
                </a:extLst>
              </a:tr>
              <a:tr h="452175">
                <a:tc>
                  <a:txBody>
                    <a:bodyPr/>
                    <a:lstStyle/>
                    <a:p>
                      <a:pPr algn="ctr"/>
                      <a:r>
                        <a:rPr lang="it-IT" baseline="30000" dirty="0"/>
                        <a:t>7</a:t>
                      </a:r>
                      <a:r>
                        <a:rPr lang="it-IT" dirty="0"/>
                        <a:t>Li</a:t>
                      </a:r>
                    </a:p>
                  </a:txBody>
                  <a:tcPr/>
                </a:tc>
                <a:tc>
                  <a:txBody>
                    <a:bodyPr/>
                    <a:lstStyle/>
                    <a:p>
                      <a:pPr algn="r"/>
                      <a:r>
                        <a:rPr lang="it-IT" dirty="0"/>
                        <a:t>0.051</a:t>
                      </a:r>
                    </a:p>
                  </a:txBody>
                  <a:tcPr/>
                </a:tc>
                <a:tc>
                  <a:txBody>
                    <a:bodyPr/>
                    <a:lstStyle/>
                    <a:p>
                      <a:pPr algn="r"/>
                      <a:r>
                        <a:rPr lang="it-IT" dirty="0"/>
                        <a:t>0.082</a:t>
                      </a:r>
                    </a:p>
                  </a:txBody>
                  <a:tcPr/>
                </a:tc>
                <a:tc>
                  <a:txBody>
                    <a:bodyPr/>
                    <a:lstStyle/>
                    <a:p>
                      <a:pPr algn="r"/>
                      <a:r>
                        <a:rPr lang="it-IT" dirty="0"/>
                        <a:t>0.112</a:t>
                      </a:r>
                    </a:p>
                  </a:txBody>
                  <a:tcPr/>
                </a:tc>
                <a:extLst>
                  <a:ext uri="{0D108BD9-81ED-4DB2-BD59-A6C34878D82A}">
                    <a16:rowId xmlns:a16="http://schemas.microsoft.com/office/drawing/2014/main" val="3453008791"/>
                  </a:ext>
                </a:extLst>
              </a:tr>
              <a:tr h="452175">
                <a:tc>
                  <a:txBody>
                    <a:bodyPr/>
                    <a:lstStyle/>
                    <a:p>
                      <a:pPr algn="ctr"/>
                      <a:r>
                        <a:rPr lang="it-IT" baseline="30000" dirty="0"/>
                        <a:t>10</a:t>
                      </a:r>
                      <a:r>
                        <a:rPr lang="it-IT" dirty="0"/>
                        <a:t>Be</a:t>
                      </a:r>
                    </a:p>
                  </a:txBody>
                  <a:tcPr/>
                </a:tc>
                <a:tc>
                  <a:txBody>
                    <a:bodyPr/>
                    <a:lstStyle/>
                    <a:p>
                      <a:pPr algn="r"/>
                      <a:r>
                        <a:rPr lang="it-IT" dirty="0"/>
                        <a:t>0.042</a:t>
                      </a:r>
                    </a:p>
                  </a:txBody>
                  <a:tcPr/>
                </a:tc>
                <a:tc>
                  <a:txBody>
                    <a:bodyPr/>
                    <a:lstStyle/>
                    <a:p>
                      <a:pPr algn="r"/>
                      <a:r>
                        <a:rPr lang="it-IT" dirty="0"/>
                        <a:t>0.079</a:t>
                      </a:r>
                    </a:p>
                  </a:txBody>
                  <a:tcPr/>
                </a:tc>
                <a:tc>
                  <a:txBody>
                    <a:bodyPr/>
                    <a:lstStyle/>
                    <a:p>
                      <a:pPr algn="r"/>
                      <a:r>
                        <a:rPr lang="it-IT" dirty="0"/>
                        <a:t>0.094</a:t>
                      </a:r>
                    </a:p>
                  </a:txBody>
                  <a:tcPr/>
                </a:tc>
                <a:extLst>
                  <a:ext uri="{0D108BD9-81ED-4DB2-BD59-A6C34878D82A}">
                    <a16:rowId xmlns:a16="http://schemas.microsoft.com/office/drawing/2014/main" val="1593653687"/>
                  </a:ext>
                </a:extLst>
              </a:tr>
              <a:tr h="452175">
                <a:tc>
                  <a:txBody>
                    <a:bodyPr/>
                    <a:lstStyle/>
                    <a:p>
                      <a:pPr algn="ctr"/>
                      <a:r>
                        <a:rPr lang="it-IT" baseline="30000" dirty="0"/>
                        <a:t>11</a:t>
                      </a:r>
                      <a:r>
                        <a:rPr lang="it-IT" dirty="0"/>
                        <a:t>B </a:t>
                      </a:r>
                    </a:p>
                  </a:txBody>
                  <a:tcPr/>
                </a:tc>
                <a:tc>
                  <a:txBody>
                    <a:bodyPr/>
                    <a:lstStyle/>
                    <a:p>
                      <a:pPr algn="r"/>
                      <a:r>
                        <a:rPr lang="it-IT" dirty="0"/>
                        <a:t>0.048</a:t>
                      </a:r>
                    </a:p>
                  </a:txBody>
                  <a:tcPr/>
                </a:tc>
                <a:tc>
                  <a:txBody>
                    <a:bodyPr/>
                    <a:lstStyle/>
                    <a:p>
                      <a:pPr algn="r"/>
                      <a:r>
                        <a:rPr lang="it-IT" dirty="0"/>
                        <a:t>0.077</a:t>
                      </a:r>
                    </a:p>
                  </a:txBody>
                  <a:tcPr/>
                </a:tc>
                <a:tc>
                  <a:txBody>
                    <a:bodyPr/>
                    <a:lstStyle/>
                    <a:p>
                      <a:pPr algn="r"/>
                      <a:r>
                        <a:rPr lang="it-IT" dirty="0"/>
                        <a:t>0.111</a:t>
                      </a:r>
                    </a:p>
                  </a:txBody>
                  <a:tcPr/>
                </a:tc>
                <a:extLst>
                  <a:ext uri="{0D108BD9-81ED-4DB2-BD59-A6C34878D82A}">
                    <a16:rowId xmlns:a16="http://schemas.microsoft.com/office/drawing/2014/main" val="3975399848"/>
                  </a:ext>
                </a:extLst>
              </a:tr>
              <a:tr h="452175">
                <a:tc>
                  <a:txBody>
                    <a:bodyPr/>
                    <a:lstStyle/>
                    <a:p>
                      <a:pPr algn="ctr"/>
                      <a:r>
                        <a:rPr lang="it-IT" baseline="30000" dirty="0"/>
                        <a:t>12</a:t>
                      </a:r>
                      <a:r>
                        <a:rPr lang="it-IT" dirty="0"/>
                        <a:t>C</a:t>
                      </a:r>
                    </a:p>
                  </a:txBody>
                  <a:tcPr/>
                </a:tc>
                <a:tc>
                  <a:txBody>
                    <a:bodyPr/>
                    <a:lstStyle/>
                    <a:p>
                      <a:pPr algn="r"/>
                      <a:r>
                        <a:rPr lang="it-IT" dirty="0"/>
                        <a:t>0.054</a:t>
                      </a:r>
                    </a:p>
                  </a:txBody>
                  <a:tcPr/>
                </a:tc>
                <a:tc>
                  <a:txBody>
                    <a:bodyPr/>
                    <a:lstStyle/>
                    <a:p>
                      <a:pPr algn="r"/>
                      <a:r>
                        <a:rPr lang="it-IT" dirty="0"/>
                        <a:t>0.087</a:t>
                      </a:r>
                    </a:p>
                  </a:txBody>
                  <a:tcPr/>
                </a:tc>
                <a:tc>
                  <a:txBody>
                    <a:bodyPr/>
                    <a:lstStyle/>
                    <a:p>
                      <a:pPr algn="r"/>
                      <a:r>
                        <a:rPr lang="it-IT" dirty="0"/>
                        <a:t>0.121</a:t>
                      </a:r>
                    </a:p>
                  </a:txBody>
                  <a:tcPr/>
                </a:tc>
                <a:extLst>
                  <a:ext uri="{0D108BD9-81ED-4DB2-BD59-A6C34878D82A}">
                    <a16:rowId xmlns:a16="http://schemas.microsoft.com/office/drawing/2014/main" val="754021037"/>
                  </a:ext>
                </a:extLst>
              </a:tr>
            </a:tbl>
          </a:graphicData>
        </a:graphic>
      </p:graphicFrame>
      <p:sp>
        <p:nvSpPr>
          <p:cNvPr id="3" name="TextBox 2">
            <a:extLst>
              <a:ext uri="{FF2B5EF4-FFF2-40B4-BE49-F238E27FC236}">
                <a16:creationId xmlns:a16="http://schemas.microsoft.com/office/drawing/2014/main" id="{B8A4E101-6B9A-3343-8E7C-361DA42A4FC4}"/>
              </a:ext>
            </a:extLst>
          </p:cNvPr>
          <p:cNvSpPr txBox="1"/>
          <p:nvPr/>
        </p:nvSpPr>
        <p:spPr>
          <a:xfrm>
            <a:off x="2225098" y="1654926"/>
            <a:ext cx="4560929" cy="369332"/>
          </a:xfrm>
          <a:prstGeom prst="rect">
            <a:avLst/>
          </a:prstGeom>
          <a:noFill/>
        </p:spPr>
        <p:txBody>
          <a:bodyPr wrap="none" rtlCol="0">
            <a:spAutoFit/>
          </a:bodyPr>
          <a:lstStyle/>
          <a:p>
            <a:r>
              <a:rPr lang="it-IT" i="1" dirty="0" err="1"/>
              <a:t>Calculated</a:t>
            </a:r>
            <a:r>
              <a:rPr lang="it-IT" i="1" dirty="0"/>
              <a:t> </a:t>
            </a:r>
            <a:r>
              <a:rPr lang="it-IT" i="1" dirty="0" err="1"/>
              <a:t>only</a:t>
            </a:r>
            <a:r>
              <a:rPr lang="it-IT" i="1" dirty="0"/>
              <a:t> for </a:t>
            </a:r>
            <a:r>
              <a:rPr lang="it-IT" i="1" dirty="0" err="1"/>
              <a:t>particles</a:t>
            </a:r>
            <a:r>
              <a:rPr lang="it-IT" i="1" dirty="0"/>
              <a:t> </a:t>
            </a:r>
            <a:r>
              <a:rPr lang="it-IT" i="1" dirty="0" err="1"/>
              <a:t>produced</a:t>
            </a:r>
            <a:r>
              <a:rPr lang="it-IT" i="1" dirty="0"/>
              <a:t> in target</a:t>
            </a:r>
          </a:p>
        </p:txBody>
      </p:sp>
      <p:sp>
        <p:nvSpPr>
          <p:cNvPr id="4" name="TextBox 3">
            <a:extLst>
              <a:ext uri="{FF2B5EF4-FFF2-40B4-BE49-F238E27FC236}">
                <a16:creationId xmlns:a16="http://schemas.microsoft.com/office/drawing/2014/main" id="{2F19ACA0-1E4E-DD47-B37F-E0B8CE36FE9B}"/>
              </a:ext>
            </a:extLst>
          </p:cNvPr>
          <p:cNvSpPr txBox="1"/>
          <p:nvPr/>
        </p:nvSpPr>
        <p:spPr>
          <a:xfrm>
            <a:off x="1371600" y="5935522"/>
            <a:ext cx="6992042" cy="369332"/>
          </a:xfrm>
          <a:prstGeom prst="rect">
            <a:avLst/>
          </a:prstGeom>
          <a:noFill/>
        </p:spPr>
        <p:txBody>
          <a:bodyPr wrap="none" rtlCol="0">
            <a:spAutoFit/>
          </a:bodyPr>
          <a:lstStyle/>
          <a:p>
            <a:r>
              <a:rPr lang="it-IT" b="1" dirty="0" err="1">
                <a:solidFill>
                  <a:srgbClr val="FF0000"/>
                </a:solidFill>
              </a:rPr>
              <a:t>Behaviour</a:t>
            </a:r>
            <a:r>
              <a:rPr lang="it-IT" b="1" dirty="0">
                <a:solidFill>
                  <a:srgbClr val="FF0000"/>
                </a:solidFill>
              </a:rPr>
              <a:t> for </a:t>
            </a:r>
            <a:r>
              <a:rPr lang="it-IT" b="1" dirty="0" err="1">
                <a:solidFill>
                  <a:srgbClr val="FF0000"/>
                </a:solidFill>
              </a:rPr>
              <a:t>increasing</a:t>
            </a:r>
            <a:r>
              <a:rPr lang="it-IT" b="1" dirty="0">
                <a:solidFill>
                  <a:srgbClr val="FF0000"/>
                </a:solidFill>
              </a:rPr>
              <a:t> </a:t>
            </a:r>
            <a:r>
              <a:rPr lang="it-IT" b="1" dirty="0" err="1">
                <a:solidFill>
                  <a:srgbClr val="FF0000"/>
                </a:solidFill>
              </a:rPr>
              <a:t>Z</a:t>
            </a:r>
            <a:r>
              <a:rPr lang="it-IT" b="1" dirty="0">
                <a:solidFill>
                  <a:srgbClr val="FF0000"/>
                </a:solidFill>
              </a:rPr>
              <a:t> </a:t>
            </a:r>
            <a:r>
              <a:rPr lang="it-IT" b="1" dirty="0" err="1">
                <a:solidFill>
                  <a:srgbClr val="FF0000"/>
                </a:solidFill>
              </a:rPr>
              <a:t>has</a:t>
            </a:r>
            <a:r>
              <a:rPr lang="it-IT" b="1" dirty="0">
                <a:solidFill>
                  <a:srgbClr val="FF0000"/>
                </a:solidFill>
              </a:rPr>
              <a:t> to be </a:t>
            </a:r>
            <a:r>
              <a:rPr lang="it-IT" b="1" dirty="0" err="1">
                <a:solidFill>
                  <a:srgbClr val="FF0000"/>
                </a:solidFill>
              </a:rPr>
              <a:t>understood</a:t>
            </a:r>
            <a:r>
              <a:rPr lang="it-IT" b="1" dirty="0">
                <a:solidFill>
                  <a:srgbClr val="FF0000"/>
                </a:solidFill>
              </a:rPr>
              <a:t>: </a:t>
            </a:r>
            <a:r>
              <a:rPr lang="it-IT" b="1" dirty="0" err="1">
                <a:solidFill>
                  <a:srgbClr val="FF0000"/>
                </a:solidFill>
              </a:rPr>
              <a:t>maybe</a:t>
            </a:r>
            <a:r>
              <a:rPr lang="it-IT" b="1" dirty="0">
                <a:solidFill>
                  <a:srgbClr val="FF0000"/>
                </a:solidFill>
              </a:rPr>
              <a:t> </a:t>
            </a:r>
            <a:r>
              <a:rPr lang="it-IT" b="1" dirty="0" err="1">
                <a:solidFill>
                  <a:srgbClr val="FF0000"/>
                </a:solidFill>
              </a:rPr>
              <a:t>it’s</a:t>
            </a:r>
            <a:r>
              <a:rPr lang="it-IT" b="1" dirty="0">
                <a:solidFill>
                  <a:srgbClr val="FF0000"/>
                </a:solidFill>
              </a:rPr>
              <a:t> </a:t>
            </a:r>
            <a:r>
              <a:rPr lang="it-IT" b="1" dirty="0" err="1">
                <a:solidFill>
                  <a:srgbClr val="FF0000"/>
                </a:solidFill>
              </a:rPr>
              <a:t>not</a:t>
            </a:r>
            <a:r>
              <a:rPr lang="it-IT" b="1" dirty="0">
                <a:solidFill>
                  <a:srgbClr val="FF0000"/>
                </a:solidFill>
              </a:rPr>
              <a:t> just MS</a:t>
            </a:r>
          </a:p>
        </p:txBody>
      </p:sp>
      <p:cxnSp>
        <p:nvCxnSpPr>
          <p:cNvPr id="16" name="Straight Arrow Connector 15">
            <a:extLst>
              <a:ext uri="{FF2B5EF4-FFF2-40B4-BE49-F238E27FC236}">
                <a16:creationId xmlns:a16="http://schemas.microsoft.com/office/drawing/2014/main" id="{A694D85A-9654-0C42-BFEC-3F8D2BF8396F}"/>
              </a:ext>
            </a:extLst>
          </p:cNvPr>
          <p:cNvCxnSpPr>
            <a:cxnSpLocks/>
          </p:cNvCxnSpPr>
          <p:nvPr/>
        </p:nvCxnSpPr>
        <p:spPr>
          <a:xfrm flipV="1">
            <a:off x="3733800" y="4953000"/>
            <a:ext cx="0" cy="888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B14D6CB-73FB-9342-B7C3-95DE0054FF98}"/>
              </a:ext>
            </a:extLst>
          </p:cNvPr>
          <p:cNvCxnSpPr>
            <a:cxnSpLocks/>
          </p:cNvCxnSpPr>
          <p:nvPr/>
        </p:nvCxnSpPr>
        <p:spPr>
          <a:xfrm flipV="1">
            <a:off x="6477000" y="4800600"/>
            <a:ext cx="309027" cy="10405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712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7580E2D-1677-B346-9FAF-35073271C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681" y="3981450"/>
            <a:ext cx="4123722" cy="2800350"/>
          </a:xfrm>
          <a:prstGeom prst="rect">
            <a:avLst/>
          </a:prstGeom>
        </p:spPr>
      </p:pic>
      <p:pic>
        <p:nvPicPr>
          <p:cNvPr id="17" name="Picture 16">
            <a:extLst>
              <a:ext uri="{FF2B5EF4-FFF2-40B4-BE49-F238E27FC236}">
                <a16:creationId xmlns:a16="http://schemas.microsoft.com/office/drawing/2014/main" id="{80D2A34D-A1D2-0941-8B30-B9B2983B2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964542"/>
            <a:ext cx="4148620" cy="2817258"/>
          </a:xfrm>
          <a:prstGeom prst="rect">
            <a:avLst/>
          </a:prstGeom>
        </p:spPr>
      </p:pic>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MS for the </a:t>
            </a:r>
            <a:r>
              <a:rPr lang="it-IT" dirty="0" err="1">
                <a:solidFill>
                  <a:schemeClr val="bg1"/>
                </a:solidFill>
              </a:rPr>
              <a:t>whole</a:t>
            </a:r>
            <a:r>
              <a:rPr lang="it-IT" dirty="0">
                <a:solidFill>
                  <a:schemeClr val="bg1"/>
                </a:solidFill>
              </a:rPr>
              <a:t> </a:t>
            </a:r>
            <a:r>
              <a:rPr lang="it-IT" dirty="0" err="1">
                <a:solidFill>
                  <a:schemeClr val="bg1"/>
                </a:solidFill>
              </a:rPr>
              <a:t>tracking</a:t>
            </a:r>
            <a:r>
              <a:rPr lang="it-IT" dirty="0">
                <a:solidFill>
                  <a:schemeClr val="bg1"/>
                </a:solidFill>
              </a:rPr>
              <a:t> </a:t>
            </a:r>
            <a:r>
              <a:rPr lang="it-IT" dirty="0" err="1">
                <a:solidFill>
                  <a:schemeClr val="bg1"/>
                </a:solidFill>
              </a:rPr>
              <a:t>system</a:t>
            </a:r>
            <a:endParaRPr lang="it-IT" dirty="0">
              <a:solidFill>
                <a:schemeClr val="bg1"/>
              </a:solidFill>
            </a:endParaRPr>
          </a:p>
        </p:txBody>
      </p:sp>
      <p:pic>
        <p:nvPicPr>
          <p:cNvPr id="3" name="Picture 2">
            <a:extLst>
              <a:ext uri="{FF2B5EF4-FFF2-40B4-BE49-F238E27FC236}">
                <a16:creationId xmlns:a16="http://schemas.microsoft.com/office/drawing/2014/main" id="{3C804635-D595-4344-BB30-8C7507424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26" y="1394346"/>
            <a:ext cx="4133538" cy="2807016"/>
          </a:xfrm>
          <a:prstGeom prst="rect">
            <a:avLst/>
          </a:prstGeom>
        </p:spPr>
      </p:pic>
      <p:sp>
        <p:nvSpPr>
          <p:cNvPr id="6" name="TextBox 5">
            <a:extLst>
              <a:ext uri="{FF2B5EF4-FFF2-40B4-BE49-F238E27FC236}">
                <a16:creationId xmlns:a16="http://schemas.microsoft.com/office/drawing/2014/main" id="{DDE8974C-F393-BB4D-8476-BEB015C9380A}"/>
              </a:ext>
            </a:extLst>
          </p:cNvPr>
          <p:cNvSpPr txBox="1"/>
          <p:nvPr/>
        </p:nvSpPr>
        <p:spPr>
          <a:xfrm>
            <a:off x="2170067" y="1066868"/>
            <a:ext cx="4335802" cy="369332"/>
          </a:xfrm>
          <a:prstGeom prst="rect">
            <a:avLst/>
          </a:prstGeom>
          <a:noFill/>
        </p:spPr>
        <p:txBody>
          <a:bodyPr wrap="none" rtlCol="0">
            <a:spAutoFit/>
          </a:bodyPr>
          <a:lstStyle/>
          <a:p>
            <a:r>
              <a:rPr lang="it-IT" dirty="0"/>
              <a:t>Total (i.e. from first </a:t>
            </a:r>
            <a:r>
              <a:rPr lang="it-IT" dirty="0" err="1"/>
              <a:t>layer</a:t>
            </a:r>
            <a:r>
              <a:rPr lang="it-IT" dirty="0"/>
              <a:t> of VTX to last MSD)</a:t>
            </a:r>
          </a:p>
        </p:txBody>
      </p:sp>
      <p:pic>
        <p:nvPicPr>
          <p:cNvPr id="10" name="Picture 9">
            <a:extLst>
              <a:ext uri="{FF2B5EF4-FFF2-40B4-BE49-F238E27FC236}">
                <a16:creationId xmlns:a16="http://schemas.microsoft.com/office/drawing/2014/main" id="{B8473815-22CA-1245-8052-64452800C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177" y="1371600"/>
            <a:ext cx="4167033" cy="2829762"/>
          </a:xfrm>
          <a:prstGeom prst="rect">
            <a:avLst/>
          </a:prstGeom>
        </p:spPr>
      </p:pic>
      <p:sp>
        <p:nvSpPr>
          <p:cNvPr id="11" name="TextBox 10">
            <a:extLst>
              <a:ext uri="{FF2B5EF4-FFF2-40B4-BE49-F238E27FC236}">
                <a16:creationId xmlns:a16="http://schemas.microsoft.com/office/drawing/2014/main" id="{6E442BF2-33E5-6C48-A8CF-96F336DC449F}"/>
              </a:ext>
            </a:extLst>
          </p:cNvPr>
          <p:cNvSpPr txBox="1"/>
          <p:nvPr/>
        </p:nvSpPr>
        <p:spPr>
          <a:xfrm>
            <a:off x="1660635" y="3200400"/>
            <a:ext cx="1763624" cy="369332"/>
          </a:xfrm>
          <a:prstGeom prst="rect">
            <a:avLst/>
          </a:prstGeom>
          <a:noFill/>
        </p:spPr>
        <p:txBody>
          <a:bodyPr wrap="none" rtlCol="0">
            <a:spAutoFit/>
          </a:bodyPr>
          <a:lstStyle/>
          <a:p>
            <a:r>
              <a:rPr lang="it-IT" b="1" dirty="0">
                <a:solidFill>
                  <a:srgbClr val="FF0000"/>
                </a:solidFill>
                <a:latin typeface="Arial" panose="020B0604020202020204" pitchFamily="34" charset="0"/>
                <a:cs typeface="Arial" panose="020B0604020202020204" pitchFamily="34" charset="0"/>
              </a:rPr>
              <a:t>RMS</a:t>
            </a:r>
            <a:r>
              <a:rPr lang="it-IT" b="1" baseline="-25000" dirty="0">
                <a:solidFill>
                  <a:srgbClr val="FF0000"/>
                </a:solidFill>
                <a:latin typeface="Arial" panose="020B0604020202020204" pitchFamily="34" charset="0"/>
                <a:cs typeface="Arial" panose="020B0604020202020204" pitchFamily="34" charset="0"/>
              </a:rPr>
              <a:t>y</a:t>
            </a:r>
            <a:r>
              <a:rPr lang="it-IT" b="1" dirty="0">
                <a:solidFill>
                  <a:srgbClr val="FF0000"/>
                </a:solidFill>
              </a:rPr>
              <a:t>~0.014 cm</a:t>
            </a:r>
          </a:p>
        </p:txBody>
      </p:sp>
      <p:sp>
        <p:nvSpPr>
          <p:cNvPr id="13" name="TextBox 12">
            <a:extLst>
              <a:ext uri="{FF2B5EF4-FFF2-40B4-BE49-F238E27FC236}">
                <a16:creationId xmlns:a16="http://schemas.microsoft.com/office/drawing/2014/main" id="{91C62510-E91A-EF4B-9A90-12F2D5BC07D1}"/>
              </a:ext>
            </a:extLst>
          </p:cNvPr>
          <p:cNvSpPr txBox="1"/>
          <p:nvPr/>
        </p:nvSpPr>
        <p:spPr>
          <a:xfrm>
            <a:off x="6166722" y="3200400"/>
            <a:ext cx="1271502" cy="369332"/>
          </a:xfrm>
          <a:prstGeom prst="rect">
            <a:avLst/>
          </a:prstGeom>
          <a:noFill/>
        </p:spPr>
        <p:txBody>
          <a:bodyPr wrap="none" rtlCol="0">
            <a:spAutoFit/>
          </a:bodyPr>
          <a:lstStyle/>
          <a:p>
            <a:r>
              <a:rPr lang="it-IT" b="1" dirty="0">
                <a:solidFill>
                  <a:srgbClr val="FF0000"/>
                </a:solidFill>
                <a:latin typeface="Arial" panose="020B0604020202020204" pitchFamily="34" charset="0"/>
                <a:cs typeface="Arial" panose="020B0604020202020204" pitchFamily="34" charset="0"/>
              </a:rPr>
              <a:t>RMS</a:t>
            </a:r>
            <a:r>
              <a:rPr lang="it-IT" b="1" baseline="-25000" dirty="0">
                <a:solidFill>
                  <a:srgbClr val="FF0000"/>
                </a:solidFill>
                <a:latin typeface="Symbol" pitchFamily="2" charset="2"/>
              </a:rPr>
              <a:t>q</a:t>
            </a:r>
            <a:r>
              <a:rPr lang="it-IT" b="1" dirty="0">
                <a:solidFill>
                  <a:srgbClr val="FF0000"/>
                </a:solidFill>
              </a:rPr>
              <a:t>~0.1</a:t>
            </a:r>
            <a:r>
              <a:rPr lang="it-IT" b="1" baseline="30000" dirty="0">
                <a:solidFill>
                  <a:srgbClr val="FF0000"/>
                </a:solidFill>
              </a:rPr>
              <a:t>o</a:t>
            </a:r>
          </a:p>
        </p:txBody>
      </p:sp>
      <p:sp>
        <p:nvSpPr>
          <p:cNvPr id="12" name="TextBox 11">
            <a:extLst>
              <a:ext uri="{FF2B5EF4-FFF2-40B4-BE49-F238E27FC236}">
                <a16:creationId xmlns:a16="http://schemas.microsoft.com/office/drawing/2014/main" id="{8C93E115-7BF4-894A-B879-852E532F6695}"/>
              </a:ext>
            </a:extLst>
          </p:cNvPr>
          <p:cNvSpPr txBox="1"/>
          <p:nvPr/>
        </p:nvSpPr>
        <p:spPr>
          <a:xfrm>
            <a:off x="1066800" y="1840468"/>
            <a:ext cx="463588" cy="369332"/>
          </a:xfrm>
          <a:prstGeom prst="rect">
            <a:avLst/>
          </a:prstGeom>
          <a:noFill/>
        </p:spPr>
        <p:txBody>
          <a:bodyPr wrap="none" rtlCol="0">
            <a:spAutoFit/>
          </a:bodyPr>
          <a:lstStyle/>
          <a:p>
            <a:r>
              <a:rPr lang="it-IT" b="1" baseline="30000" dirty="0">
                <a:solidFill>
                  <a:srgbClr val="0070C0"/>
                </a:solidFill>
              </a:rPr>
              <a:t>12</a:t>
            </a:r>
            <a:r>
              <a:rPr lang="it-IT" b="1" dirty="0">
                <a:solidFill>
                  <a:srgbClr val="0070C0"/>
                </a:solidFill>
              </a:rPr>
              <a:t>C</a:t>
            </a:r>
          </a:p>
        </p:txBody>
      </p:sp>
      <p:sp>
        <p:nvSpPr>
          <p:cNvPr id="15" name="TextBox 14">
            <a:extLst>
              <a:ext uri="{FF2B5EF4-FFF2-40B4-BE49-F238E27FC236}">
                <a16:creationId xmlns:a16="http://schemas.microsoft.com/office/drawing/2014/main" id="{14A5EC0C-A68F-E342-A6D3-4038C3DCA5C8}"/>
              </a:ext>
            </a:extLst>
          </p:cNvPr>
          <p:cNvSpPr txBox="1"/>
          <p:nvPr/>
        </p:nvSpPr>
        <p:spPr>
          <a:xfrm>
            <a:off x="5301230" y="1817722"/>
            <a:ext cx="463588" cy="369332"/>
          </a:xfrm>
          <a:prstGeom prst="rect">
            <a:avLst/>
          </a:prstGeom>
          <a:noFill/>
        </p:spPr>
        <p:txBody>
          <a:bodyPr wrap="none" rtlCol="0">
            <a:spAutoFit/>
          </a:bodyPr>
          <a:lstStyle/>
          <a:p>
            <a:r>
              <a:rPr lang="it-IT" b="1" baseline="30000" dirty="0">
                <a:solidFill>
                  <a:srgbClr val="0070C0"/>
                </a:solidFill>
              </a:rPr>
              <a:t>12</a:t>
            </a:r>
            <a:r>
              <a:rPr lang="it-IT" b="1" dirty="0">
                <a:solidFill>
                  <a:srgbClr val="0070C0"/>
                </a:solidFill>
              </a:rPr>
              <a:t>C</a:t>
            </a:r>
          </a:p>
        </p:txBody>
      </p:sp>
      <p:sp>
        <p:nvSpPr>
          <p:cNvPr id="20" name="TextBox 19">
            <a:extLst>
              <a:ext uri="{FF2B5EF4-FFF2-40B4-BE49-F238E27FC236}">
                <a16:creationId xmlns:a16="http://schemas.microsoft.com/office/drawing/2014/main" id="{1E9B1D2D-D463-9F42-921B-9040C4167AC7}"/>
              </a:ext>
            </a:extLst>
          </p:cNvPr>
          <p:cNvSpPr txBox="1"/>
          <p:nvPr/>
        </p:nvSpPr>
        <p:spPr>
          <a:xfrm>
            <a:off x="1501851" y="5898118"/>
            <a:ext cx="1763624" cy="369332"/>
          </a:xfrm>
          <a:prstGeom prst="rect">
            <a:avLst/>
          </a:prstGeom>
          <a:noFill/>
        </p:spPr>
        <p:txBody>
          <a:bodyPr wrap="none" rtlCol="0">
            <a:spAutoFit/>
          </a:bodyPr>
          <a:lstStyle/>
          <a:p>
            <a:r>
              <a:rPr lang="it-IT" b="1" dirty="0">
                <a:solidFill>
                  <a:srgbClr val="FF0000"/>
                </a:solidFill>
                <a:latin typeface="Arial" panose="020B0604020202020204" pitchFamily="34" charset="0"/>
                <a:cs typeface="Arial" panose="020B0604020202020204" pitchFamily="34" charset="0"/>
              </a:rPr>
              <a:t>RMS</a:t>
            </a:r>
            <a:r>
              <a:rPr lang="it-IT" b="1" baseline="-25000" dirty="0">
                <a:solidFill>
                  <a:srgbClr val="FF0000"/>
                </a:solidFill>
                <a:latin typeface="Arial" panose="020B0604020202020204" pitchFamily="34" charset="0"/>
                <a:cs typeface="Arial" panose="020B0604020202020204" pitchFamily="34" charset="0"/>
              </a:rPr>
              <a:t>y</a:t>
            </a:r>
            <a:r>
              <a:rPr lang="it-IT" b="1" dirty="0">
                <a:solidFill>
                  <a:srgbClr val="FF0000"/>
                </a:solidFill>
              </a:rPr>
              <a:t>~0.034 cm</a:t>
            </a:r>
          </a:p>
        </p:txBody>
      </p:sp>
      <p:sp>
        <p:nvSpPr>
          <p:cNvPr id="21" name="TextBox 20">
            <a:extLst>
              <a:ext uri="{FF2B5EF4-FFF2-40B4-BE49-F238E27FC236}">
                <a16:creationId xmlns:a16="http://schemas.microsoft.com/office/drawing/2014/main" id="{02EDAD40-AACC-E548-89DB-29FA5702F589}"/>
              </a:ext>
            </a:extLst>
          </p:cNvPr>
          <p:cNvSpPr txBox="1"/>
          <p:nvPr/>
        </p:nvSpPr>
        <p:spPr>
          <a:xfrm>
            <a:off x="6007938" y="5898118"/>
            <a:ext cx="1271502" cy="369332"/>
          </a:xfrm>
          <a:prstGeom prst="rect">
            <a:avLst/>
          </a:prstGeom>
          <a:noFill/>
        </p:spPr>
        <p:txBody>
          <a:bodyPr wrap="none" rtlCol="0">
            <a:spAutoFit/>
          </a:bodyPr>
          <a:lstStyle/>
          <a:p>
            <a:r>
              <a:rPr lang="it-IT" b="1" dirty="0">
                <a:solidFill>
                  <a:srgbClr val="FF0000"/>
                </a:solidFill>
                <a:latin typeface="Arial" panose="020B0604020202020204" pitchFamily="34" charset="0"/>
                <a:cs typeface="Arial" panose="020B0604020202020204" pitchFamily="34" charset="0"/>
              </a:rPr>
              <a:t>RMS</a:t>
            </a:r>
            <a:r>
              <a:rPr lang="it-IT" b="1" baseline="-25000" dirty="0">
                <a:solidFill>
                  <a:srgbClr val="FF0000"/>
                </a:solidFill>
                <a:latin typeface="Symbol" pitchFamily="2" charset="2"/>
              </a:rPr>
              <a:t>q</a:t>
            </a:r>
            <a:r>
              <a:rPr lang="it-IT" b="1" dirty="0">
                <a:solidFill>
                  <a:srgbClr val="FF0000"/>
                </a:solidFill>
              </a:rPr>
              <a:t>~0.2</a:t>
            </a:r>
            <a:r>
              <a:rPr lang="it-IT" b="1" baseline="30000" dirty="0">
                <a:solidFill>
                  <a:srgbClr val="FF0000"/>
                </a:solidFill>
              </a:rPr>
              <a:t>o</a:t>
            </a:r>
          </a:p>
        </p:txBody>
      </p:sp>
      <p:sp>
        <p:nvSpPr>
          <p:cNvPr id="22" name="TextBox 21">
            <a:extLst>
              <a:ext uri="{FF2B5EF4-FFF2-40B4-BE49-F238E27FC236}">
                <a16:creationId xmlns:a16="http://schemas.microsoft.com/office/drawing/2014/main" id="{841F0331-481F-0D49-AFFB-B658A7F42E37}"/>
              </a:ext>
            </a:extLst>
          </p:cNvPr>
          <p:cNvSpPr txBox="1"/>
          <p:nvPr/>
        </p:nvSpPr>
        <p:spPr>
          <a:xfrm>
            <a:off x="1066800" y="4507115"/>
            <a:ext cx="308098" cy="369332"/>
          </a:xfrm>
          <a:prstGeom prst="rect">
            <a:avLst/>
          </a:prstGeom>
          <a:noFill/>
        </p:spPr>
        <p:txBody>
          <a:bodyPr wrap="none" rtlCol="0">
            <a:spAutoFit/>
          </a:bodyPr>
          <a:lstStyle/>
          <a:p>
            <a:r>
              <a:rPr lang="it-IT" b="1" dirty="0" err="1">
                <a:solidFill>
                  <a:srgbClr val="0070C0"/>
                </a:solidFill>
              </a:rPr>
              <a:t>p</a:t>
            </a:r>
            <a:endParaRPr lang="it-IT" b="1" dirty="0">
              <a:solidFill>
                <a:srgbClr val="0070C0"/>
              </a:solidFill>
            </a:endParaRPr>
          </a:p>
        </p:txBody>
      </p:sp>
      <p:sp>
        <p:nvSpPr>
          <p:cNvPr id="23" name="TextBox 22">
            <a:extLst>
              <a:ext uri="{FF2B5EF4-FFF2-40B4-BE49-F238E27FC236}">
                <a16:creationId xmlns:a16="http://schemas.microsoft.com/office/drawing/2014/main" id="{B3C732E0-79CD-1F4E-963E-72C6F5682F0C}"/>
              </a:ext>
            </a:extLst>
          </p:cNvPr>
          <p:cNvSpPr txBox="1"/>
          <p:nvPr/>
        </p:nvSpPr>
        <p:spPr>
          <a:xfrm>
            <a:off x="5301230" y="4484369"/>
            <a:ext cx="308098" cy="369332"/>
          </a:xfrm>
          <a:prstGeom prst="rect">
            <a:avLst/>
          </a:prstGeom>
          <a:noFill/>
        </p:spPr>
        <p:txBody>
          <a:bodyPr wrap="none" rtlCol="0">
            <a:spAutoFit/>
          </a:bodyPr>
          <a:lstStyle/>
          <a:p>
            <a:r>
              <a:rPr lang="it-IT" b="1" dirty="0" err="1">
                <a:solidFill>
                  <a:srgbClr val="0070C0"/>
                </a:solidFill>
              </a:rPr>
              <a:t>p</a:t>
            </a:r>
            <a:endParaRPr lang="it-IT" b="1" dirty="0">
              <a:solidFill>
                <a:srgbClr val="0070C0"/>
              </a:solidFill>
            </a:endParaRPr>
          </a:p>
        </p:txBody>
      </p:sp>
      <p:sp>
        <p:nvSpPr>
          <p:cNvPr id="24" name="TextBox 23">
            <a:extLst>
              <a:ext uri="{FF2B5EF4-FFF2-40B4-BE49-F238E27FC236}">
                <a16:creationId xmlns:a16="http://schemas.microsoft.com/office/drawing/2014/main" id="{CEEE0A87-B64F-B64B-B6AD-73C718ECE8B3}"/>
              </a:ext>
            </a:extLst>
          </p:cNvPr>
          <p:cNvSpPr txBox="1"/>
          <p:nvPr/>
        </p:nvSpPr>
        <p:spPr>
          <a:xfrm>
            <a:off x="3048000" y="1383268"/>
            <a:ext cx="2579937" cy="369332"/>
          </a:xfrm>
          <a:prstGeom prst="rect">
            <a:avLst/>
          </a:prstGeom>
          <a:noFill/>
        </p:spPr>
        <p:txBody>
          <a:bodyPr wrap="none" rtlCol="0">
            <a:spAutoFit/>
          </a:bodyPr>
          <a:lstStyle/>
          <a:p>
            <a:r>
              <a:rPr lang="it-IT" b="1" baseline="30000" dirty="0">
                <a:solidFill>
                  <a:srgbClr val="0070C0"/>
                </a:solidFill>
              </a:rPr>
              <a:t>16</a:t>
            </a:r>
            <a:r>
              <a:rPr lang="it-IT" b="1" dirty="0">
                <a:solidFill>
                  <a:srgbClr val="0070C0"/>
                </a:solidFill>
              </a:rPr>
              <a:t>O </a:t>
            </a:r>
            <a:r>
              <a:rPr lang="it-IT" b="1" dirty="0" err="1">
                <a:solidFill>
                  <a:srgbClr val="0070C0"/>
                </a:solidFill>
              </a:rPr>
              <a:t>primaries</a:t>
            </a:r>
            <a:r>
              <a:rPr lang="it-IT" b="1" dirty="0">
                <a:solidFill>
                  <a:srgbClr val="0070C0"/>
                </a:solidFill>
              </a:rPr>
              <a:t> 200 </a:t>
            </a:r>
            <a:r>
              <a:rPr lang="it-IT" b="1" dirty="0" err="1">
                <a:solidFill>
                  <a:srgbClr val="0070C0"/>
                </a:solidFill>
              </a:rPr>
              <a:t>MeV</a:t>
            </a:r>
            <a:r>
              <a:rPr lang="it-IT" b="1" dirty="0">
                <a:solidFill>
                  <a:srgbClr val="0070C0"/>
                </a:solidFill>
              </a:rPr>
              <a:t>/u</a:t>
            </a:r>
          </a:p>
        </p:txBody>
      </p:sp>
      <p:sp>
        <p:nvSpPr>
          <p:cNvPr id="25" name="TextBox 24">
            <a:extLst>
              <a:ext uri="{FF2B5EF4-FFF2-40B4-BE49-F238E27FC236}">
                <a16:creationId xmlns:a16="http://schemas.microsoft.com/office/drawing/2014/main" id="{644B6C72-FC18-8C46-A164-4E686D42628B}"/>
              </a:ext>
            </a:extLst>
          </p:cNvPr>
          <p:cNvSpPr txBox="1"/>
          <p:nvPr/>
        </p:nvSpPr>
        <p:spPr>
          <a:xfrm>
            <a:off x="7065332" y="2594227"/>
            <a:ext cx="2054215" cy="646331"/>
          </a:xfrm>
          <a:prstGeom prst="rect">
            <a:avLst/>
          </a:prstGeom>
          <a:noFill/>
        </p:spPr>
        <p:txBody>
          <a:bodyPr wrap="square" rtlCol="0">
            <a:spAutoFit/>
          </a:bodyPr>
          <a:lstStyle/>
          <a:p>
            <a:r>
              <a:rPr lang="it-IT" b="1" dirty="0" err="1">
                <a:solidFill>
                  <a:srgbClr val="0070C0"/>
                </a:solidFill>
              </a:rPr>
              <a:t>Summed</a:t>
            </a:r>
            <a:r>
              <a:rPr lang="it-IT" b="1" dirty="0">
                <a:solidFill>
                  <a:srgbClr val="0070C0"/>
                </a:solidFill>
              </a:rPr>
              <a:t> over </a:t>
            </a:r>
            <a:r>
              <a:rPr lang="it-IT" b="1" dirty="0" err="1">
                <a:solidFill>
                  <a:srgbClr val="0070C0"/>
                </a:solidFill>
              </a:rPr>
              <a:t>all</a:t>
            </a:r>
            <a:r>
              <a:rPr lang="it-IT" b="1" dirty="0">
                <a:solidFill>
                  <a:srgbClr val="0070C0"/>
                </a:solidFill>
              </a:rPr>
              <a:t> </a:t>
            </a:r>
            <a:r>
              <a:rPr lang="it-IT" b="1" dirty="0" err="1">
                <a:solidFill>
                  <a:srgbClr val="0070C0"/>
                </a:solidFill>
              </a:rPr>
              <a:t>secondary</a:t>
            </a:r>
            <a:r>
              <a:rPr lang="it-IT" b="1" dirty="0">
                <a:solidFill>
                  <a:srgbClr val="0070C0"/>
                </a:solidFill>
              </a:rPr>
              <a:t> </a:t>
            </a:r>
            <a:r>
              <a:rPr lang="it-IT" b="1" dirty="0" err="1">
                <a:solidFill>
                  <a:srgbClr val="0070C0"/>
                </a:solidFill>
              </a:rPr>
              <a:t>energies</a:t>
            </a:r>
            <a:endParaRPr lang="it-IT" b="1" dirty="0">
              <a:solidFill>
                <a:srgbClr val="0070C0"/>
              </a:solidFill>
            </a:endParaRPr>
          </a:p>
        </p:txBody>
      </p:sp>
      <p:sp>
        <p:nvSpPr>
          <p:cNvPr id="26" name="TextBox 25">
            <a:extLst>
              <a:ext uri="{FF2B5EF4-FFF2-40B4-BE49-F238E27FC236}">
                <a16:creationId xmlns:a16="http://schemas.microsoft.com/office/drawing/2014/main" id="{4A4CCCE4-7888-844B-9675-0EA461BA5098}"/>
              </a:ext>
            </a:extLst>
          </p:cNvPr>
          <p:cNvSpPr txBox="1"/>
          <p:nvPr/>
        </p:nvSpPr>
        <p:spPr>
          <a:xfrm>
            <a:off x="2116216" y="659402"/>
            <a:ext cx="4560929" cy="369332"/>
          </a:xfrm>
          <a:prstGeom prst="rect">
            <a:avLst/>
          </a:prstGeom>
          <a:noFill/>
        </p:spPr>
        <p:txBody>
          <a:bodyPr wrap="none" rtlCol="0">
            <a:spAutoFit/>
          </a:bodyPr>
          <a:lstStyle/>
          <a:p>
            <a:r>
              <a:rPr lang="it-IT" i="1" dirty="0" err="1">
                <a:solidFill>
                  <a:schemeClr val="bg1"/>
                </a:solidFill>
              </a:rPr>
              <a:t>Calculated</a:t>
            </a:r>
            <a:r>
              <a:rPr lang="it-IT" i="1" dirty="0">
                <a:solidFill>
                  <a:schemeClr val="bg1"/>
                </a:solidFill>
              </a:rPr>
              <a:t> </a:t>
            </a:r>
            <a:r>
              <a:rPr lang="it-IT" i="1" dirty="0" err="1">
                <a:solidFill>
                  <a:schemeClr val="bg1"/>
                </a:solidFill>
              </a:rPr>
              <a:t>only</a:t>
            </a:r>
            <a:r>
              <a:rPr lang="it-IT" i="1" dirty="0">
                <a:solidFill>
                  <a:schemeClr val="bg1"/>
                </a:solidFill>
              </a:rPr>
              <a:t> for </a:t>
            </a:r>
            <a:r>
              <a:rPr lang="it-IT" i="1" dirty="0" err="1">
                <a:solidFill>
                  <a:schemeClr val="bg1"/>
                </a:solidFill>
              </a:rPr>
              <a:t>particles</a:t>
            </a:r>
            <a:r>
              <a:rPr lang="it-IT" i="1" dirty="0">
                <a:solidFill>
                  <a:schemeClr val="bg1"/>
                </a:solidFill>
              </a:rPr>
              <a:t> </a:t>
            </a:r>
            <a:r>
              <a:rPr lang="it-IT" i="1" dirty="0" err="1">
                <a:solidFill>
                  <a:schemeClr val="bg1"/>
                </a:solidFill>
              </a:rPr>
              <a:t>produced</a:t>
            </a:r>
            <a:r>
              <a:rPr lang="it-IT" i="1" dirty="0">
                <a:solidFill>
                  <a:schemeClr val="bg1"/>
                </a:solidFill>
              </a:rPr>
              <a:t> in target</a:t>
            </a:r>
          </a:p>
        </p:txBody>
      </p:sp>
    </p:spTree>
    <p:extLst>
      <p:ext uri="{BB962C8B-B14F-4D97-AF65-F5344CB8AC3E}">
        <p14:creationId xmlns:p14="http://schemas.microsoft.com/office/powerpoint/2010/main" val="384033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Basic </a:t>
            </a:r>
            <a:r>
              <a:rPr lang="it-IT" dirty="0" err="1">
                <a:solidFill>
                  <a:schemeClr val="bg1"/>
                </a:solidFill>
              </a:rPr>
              <a:t>instructions</a:t>
            </a:r>
            <a:r>
              <a:rPr lang="it-IT" dirty="0">
                <a:solidFill>
                  <a:schemeClr val="bg1"/>
                </a:solidFill>
              </a:rPr>
              <a:t> for FLUKA </a:t>
            </a:r>
            <a:r>
              <a:rPr lang="it-IT" dirty="0" err="1">
                <a:solidFill>
                  <a:schemeClr val="bg1"/>
                </a:solidFill>
              </a:rPr>
              <a:t>Footers</a:t>
            </a:r>
            <a:endParaRPr lang="it-IT" dirty="0">
              <a:solidFill>
                <a:schemeClr val="bg1"/>
              </a:solidFill>
            </a:endParaRPr>
          </a:p>
        </p:txBody>
      </p:sp>
      <p:cxnSp>
        <p:nvCxnSpPr>
          <p:cNvPr id="7" name="Straight Connector 6">
            <a:extLst>
              <a:ext uri="{FF2B5EF4-FFF2-40B4-BE49-F238E27FC236}">
                <a16:creationId xmlns:a16="http://schemas.microsoft.com/office/drawing/2014/main" id="{42C3FC4D-844B-6242-8E68-954095BD9F5A}"/>
              </a:ext>
            </a:extLst>
          </p:cNvPr>
          <p:cNvCxnSpPr/>
          <p:nvPr/>
        </p:nvCxnSpPr>
        <p:spPr>
          <a:xfrm>
            <a:off x="3657600" y="-152400"/>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058ABF-7435-A14F-BD2A-F18ACAF4CE32}"/>
              </a:ext>
            </a:extLst>
          </p:cNvPr>
          <p:cNvPicPr>
            <a:picLocks noChangeAspect="1"/>
          </p:cNvPicPr>
          <p:nvPr/>
        </p:nvPicPr>
        <p:blipFill>
          <a:blip r:embed="rId2"/>
          <a:stretch>
            <a:fillRect/>
          </a:stretch>
        </p:blipFill>
        <p:spPr>
          <a:xfrm>
            <a:off x="1069084" y="1816025"/>
            <a:ext cx="6553200" cy="3719183"/>
          </a:xfrm>
          <a:prstGeom prst="rect">
            <a:avLst/>
          </a:prstGeom>
        </p:spPr>
      </p:pic>
      <p:sp>
        <p:nvSpPr>
          <p:cNvPr id="9" name="Rectangle 8">
            <a:extLst>
              <a:ext uri="{FF2B5EF4-FFF2-40B4-BE49-F238E27FC236}">
                <a16:creationId xmlns:a16="http://schemas.microsoft.com/office/drawing/2014/main" id="{E95EEB48-35CA-E246-AD98-218E1C8623BA}"/>
              </a:ext>
            </a:extLst>
          </p:cNvPr>
          <p:cNvSpPr/>
          <p:nvPr/>
        </p:nvSpPr>
        <p:spPr>
          <a:xfrm>
            <a:off x="371710" y="6005051"/>
            <a:ext cx="9586423" cy="400110"/>
          </a:xfrm>
          <a:prstGeom prst="rect">
            <a:avLst/>
          </a:prstGeom>
        </p:spPr>
        <p:txBody>
          <a:bodyPr wrap="square">
            <a:spAutoFit/>
          </a:bodyPr>
          <a:lstStyle/>
          <a:p>
            <a:r>
              <a:rPr lang="it-IT" sz="2000" dirty="0">
                <a:hlinkClick r:id="rId3"/>
              </a:rPr>
              <a:t>http://arpg-serv.ing2.uniroma1.it/twiki/bin/view/Main/FOOTSimulation</a:t>
            </a:r>
            <a:endParaRPr lang="it-IT" sz="2000" dirty="0"/>
          </a:p>
        </p:txBody>
      </p:sp>
      <p:sp>
        <p:nvSpPr>
          <p:cNvPr id="12" name="TextBox 11">
            <a:extLst>
              <a:ext uri="{FF2B5EF4-FFF2-40B4-BE49-F238E27FC236}">
                <a16:creationId xmlns:a16="http://schemas.microsoft.com/office/drawing/2014/main" id="{36A61879-1278-BA48-AFD1-AA6E5CA077FF}"/>
              </a:ext>
            </a:extLst>
          </p:cNvPr>
          <p:cNvSpPr txBox="1"/>
          <p:nvPr/>
        </p:nvSpPr>
        <p:spPr>
          <a:xfrm>
            <a:off x="3087231" y="5604941"/>
            <a:ext cx="2055137" cy="400110"/>
          </a:xfrm>
          <a:prstGeom prst="rect">
            <a:avLst/>
          </a:prstGeom>
          <a:noFill/>
        </p:spPr>
        <p:txBody>
          <a:bodyPr wrap="square" rtlCol="0">
            <a:spAutoFit/>
          </a:bodyPr>
          <a:lstStyle/>
          <a:p>
            <a:pPr algn="ctr"/>
            <a:r>
              <a:rPr lang="it-IT" sz="2000" dirty="0" err="1"/>
              <a:t>Wiki</a:t>
            </a:r>
            <a:r>
              <a:rPr lang="it-IT" sz="2000" dirty="0"/>
              <a:t> page: </a:t>
            </a:r>
          </a:p>
        </p:txBody>
      </p:sp>
      <p:sp>
        <p:nvSpPr>
          <p:cNvPr id="13" name="Rectangle 12">
            <a:extLst>
              <a:ext uri="{FF2B5EF4-FFF2-40B4-BE49-F238E27FC236}">
                <a16:creationId xmlns:a16="http://schemas.microsoft.com/office/drawing/2014/main" id="{4EBF9A78-5B05-8C48-BD66-88FFA44E2C08}"/>
              </a:ext>
            </a:extLst>
          </p:cNvPr>
          <p:cNvSpPr/>
          <p:nvPr/>
        </p:nvSpPr>
        <p:spPr>
          <a:xfrm>
            <a:off x="228600" y="1306837"/>
            <a:ext cx="9215556" cy="369332"/>
          </a:xfrm>
          <a:prstGeom prst="rect">
            <a:avLst/>
          </a:prstGeom>
        </p:spPr>
        <p:txBody>
          <a:bodyPr wrap="square">
            <a:spAutoFit/>
          </a:bodyPr>
          <a:lstStyle/>
          <a:p>
            <a:r>
              <a:rPr lang="it-IT" b="1" dirty="0">
                <a:solidFill>
                  <a:srgbClr val="C00000"/>
                </a:solidFill>
              </a:rPr>
              <a:t>http://arpg-serv.ing2.uniroma1.it/</a:t>
            </a:r>
            <a:r>
              <a:rPr lang="it-IT" b="1" dirty="0" err="1">
                <a:solidFill>
                  <a:srgbClr val="C00000"/>
                </a:solidFill>
              </a:rPr>
              <a:t>twiki</a:t>
            </a:r>
            <a:r>
              <a:rPr lang="it-IT" b="1" dirty="0">
                <a:solidFill>
                  <a:srgbClr val="C00000"/>
                </a:solidFill>
              </a:rPr>
              <a:t>/pub/</a:t>
            </a:r>
            <a:r>
              <a:rPr lang="it-IT" b="1" dirty="0" err="1">
                <a:solidFill>
                  <a:srgbClr val="C00000"/>
                </a:solidFill>
              </a:rPr>
              <a:t>Main</a:t>
            </a:r>
            <a:r>
              <a:rPr lang="it-IT" b="1" dirty="0">
                <a:solidFill>
                  <a:srgbClr val="C00000"/>
                </a:solidFill>
              </a:rPr>
              <a:t>/</a:t>
            </a:r>
            <a:r>
              <a:rPr lang="it-IT" b="1" dirty="0" err="1">
                <a:solidFill>
                  <a:srgbClr val="C00000"/>
                </a:solidFill>
              </a:rPr>
              <a:t>FOOTSimulation</a:t>
            </a:r>
            <a:r>
              <a:rPr lang="it-IT" b="1" dirty="0">
                <a:solidFill>
                  <a:srgbClr val="C00000"/>
                </a:solidFill>
              </a:rPr>
              <a:t>/</a:t>
            </a:r>
            <a:r>
              <a:rPr lang="it-IT" b="1" dirty="0" err="1">
                <a:solidFill>
                  <a:srgbClr val="C00000"/>
                </a:solidFill>
              </a:rPr>
              <a:t>FOOT_simulation.pdf</a:t>
            </a:r>
            <a:endParaRPr lang="it-IT" b="1" dirty="0">
              <a:solidFill>
                <a:srgbClr val="C00000"/>
              </a:solidFill>
            </a:endParaRPr>
          </a:p>
        </p:txBody>
      </p:sp>
    </p:spTree>
    <p:extLst>
      <p:ext uri="{BB962C8B-B14F-4D97-AF65-F5344CB8AC3E}">
        <p14:creationId xmlns:p14="http://schemas.microsoft.com/office/powerpoint/2010/main" val="257076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err="1">
                <a:solidFill>
                  <a:schemeClr val="bg1"/>
                </a:solidFill>
              </a:rPr>
              <a:t>Conclusions</a:t>
            </a:r>
            <a:endParaRPr lang="it-IT" dirty="0">
              <a:solidFill>
                <a:schemeClr val="bg1"/>
              </a:solidFill>
            </a:endParaRPr>
          </a:p>
        </p:txBody>
      </p:sp>
      <p:sp>
        <p:nvSpPr>
          <p:cNvPr id="2" name="TextBox 1">
            <a:extLst>
              <a:ext uri="{FF2B5EF4-FFF2-40B4-BE49-F238E27FC236}">
                <a16:creationId xmlns:a16="http://schemas.microsoft.com/office/drawing/2014/main" id="{21184064-5CA3-524F-B06A-D21B5B9DC5B0}"/>
              </a:ext>
            </a:extLst>
          </p:cNvPr>
          <p:cNvSpPr txBox="1"/>
          <p:nvPr/>
        </p:nvSpPr>
        <p:spPr>
          <a:xfrm>
            <a:off x="17524" y="1254196"/>
            <a:ext cx="9126476" cy="473975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it-IT" sz="2200" dirty="0" err="1"/>
              <a:t>Managing</a:t>
            </a:r>
            <a:r>
              <a:rPr lang="it-IT" sz="2200" dirty="0"/>
              <a:t> of </a:t>
            </a:r>
            <a:r>
              <a:rPr lang="it-IT" sz="2200" dirty="0" err="1"/>
              <a:t>geometry</a:t>
            </a:r>
            <a:r>
              <a:rPr lang="it-IT" sz="2200" dirty="0"/>
              <a:t> for the </a:t>
            </a:r>
            <a:r>
              <a:rPr lang="it-IT" sz="2200" dirty="0" err="1"/>
              <a:t>whole</a:t>
            </a:r>
            <a:r>
              <a:rPr lang="it-IT" sz="2200" dirty="0"/>
              <a:t> </a:t>
            </a:r>
            <a:r>
              <a:rPr lang="it-IT" sz="2200" dirty="0" err="1"/>
              <a:t>electronic</a:t>
            </a:r>
            <a:r>
              <a:rPr lang="it-IT" sz="2200" dirty="0"/>
              <a:t> </a:t>
            </a:r>
            <a:r>
              <a:rPr lang="it-IT" sz="2200" dirty="0" err="1"/>
              <a:t>apparatus</a:t>
            </a:r>
            <a:r>
              <a:rPr lang="it-IT" sz="2200" dirty="0"/>
              <a:t> </a:t>
            </a:r>
            <a:r>
              <a:rPr lang="it-IT" sz="2200" dirty="0" err="1"/>
              <a:t>now</a:t>
            </a:r>
            <a:r>
              <a:rPr lang="it-IT" sz="2200" dirty="0"/>
              <a:t> </a:t>
            </a:r>
            <a:r>
              <a:rPr lang="it-IT" sz="2200" dirty="0" err="1"/>
              <a:t>practically</a:t>
            </a:r>
            <a:r>
              <a:rPr lang="it-IT" sz="2200" dirty="0"/>
              <a:t> </a:t>
            </a:r>
            <a:r>
              <a:rPr lang="it-IT" sz="2200" dirty="0" err="1"/>
              <a:t>completed</a:t>
            </a:r>
            <a:r>
              <a:rPr lang="it-IT" sz="2200" dirty="0"/>
              <a:t> in </a:t>
            </a:r>
            <a:r>
              <a:rPr lang="it-IT" sz="2200" dirty="0" err="1"/>
              <a:t>Shoe</a:t>
            </a:r>
            <a:r>
              <a:rPr lang="it-IT" sz="2200" dirty="0"/>
              <a:t> (</a:t>
            </a:r>
            <a:r>
              <a:rPr lang="it-IT" sz="2200" dirty="0" err="1"/>
              <a:t>remind</a:t>
            </a:r>
            <a:r>
              <a:rPr lang="it-IT" sz="2200" dirty="0"/>
              <a:t> </a:t>
            </a:r>
            <a:r>
              <a:rPr lang="it-IT" sz="2200" dirty="0" err="1"/>
              <a:t>that</a:t>
            </a:r>
            <a:r>
              <a:rPr lang="it-IT" sz="2200" dirty="0"/>
              <a:t> some </a:t>
            </a:r>
            <a:r>
              <a:rPr lang="it-IT" sz="2200" dirty="0" err="1"/>
              <a:t>parameters</a:t>
            </a:r>
            <a:r>
              <a:rPr lang="it-IT" sz="2200" dirty="0"/>
              <a:t> must be </a:t>
            </a:r>
            <a:r>
              <a:rPr lang="it-IT" sz="2200" dirty="0" err="1"/>
              <a:t>necessarily</a:t>
            </a:r>
            <a:r>
              <a:rPr lang="it-IT" sz="2200" dirty="0"/>
              <a:t> set </a:t>
            </a:r>
            <a:r>
              <a:rPr lang="it-IT" sz="2200" dirty="0" err="1"/>
              <a:t>manually</a:t>
            </a:r>
            <a:r>
              <a:rPr lang="it-IT" sz="2200" dirty="0"/>
              <a:t> by the </a:t>
            </a:r>
            <a:r>
              <a:rPr lang="it-IT" sz="2200" dirty="0" err="1"/>
              <a:t>user</a:t>
            </a:r>
            <a:r>
              <a:rPr lang="it-IT" sz="2200" dirty="0"/>
              <a:t>. </a:t>
            </a:r>
            <a:r>
              <a:rPr lang="it-IT" sz="2200" dirty="0" err="1"/>
              <a:t>See</a:t>
            </a:r>
            <a:r>
              <a:rPr lang="it-IT" sz="2200" dirty="0"/>
              <a:t> </a:t>
            </a:r>
            <a:r>
              <a:rPr lang="it-IT" sz="2200" dirty="0" err="1"/>
              <a:t>references</a:t>
            </a:r>
            <a:r>
              <a:rPr lang="it-IT" sz="2200" dirty="0"/>
              <a:t> in Slide 3 )</a:t>
            </a:r>
          </a:p>
          <a:p>
            <a:pPr marL="285750" indent="-285750">
              <a:spcAft>
                <a:spcPts val="1200"/>
              </a:spcAft>
              <a:buFont typeface="Arial" panose="020B0604020202020204" pitchFamily="34" charset="0"/>
              <a:buChar char="•"/>
            </a:pPr>
            <a:r>
              <a:rPr lang="it-IT" sz="2200" dirty="0"/>
              <a:t>Default (or </a:t>
            </a:r>
            <a:r>
              <a:rPr lang="it-IT" sz="2200" dirty="0" err="1"/>
              <a:t>preferred</a:t>
            </a:r>
            <a:r>
              <a:rPr lang="it-IT" sz="2200" dirty="0"/>
              <a:t>) </a:t>
            </a:r>
            <a:r>
              <a:rPr lang="it-IT" sz="2200" dirty="0" err="1"/>
              <a:t>distances</a:t>
            </a:r>
            <a:r>
              <a:rPr lang="it-IT" sz="2200" dirty="0"/>
              <a:t> and </a:t>
            </a:r>
            <a:r>
              <a:rPr lang="it-IT" sz="2200" dirty="0" err="1"/>
              <a:t>positioning</a:t>
            </a:r>
            <a:r>
              <a:rPr lang="it-IT" sz="2200" dirty="0"/>
              <a:t> (</a:t>
            </a:r>
            <a:r>
              <a:rPr lang="it-IT" sz="2200" dirty="0" err="1"/>
              <a:t>most</a:t>
            </a:r>
            <a:r>
              <a:rPr lang="it-IT" sz="2200" dirty="0"/>
              <a:t> </a:t>
            </a:r>
            <a:r>
              <a:rPr lang="it-IT" sz="2200" dirty="0" err="1"/>
              <a:t>relevant</a:t>
            </a:r>
            <a:r>
              <a:rPr lang="it-IT" sz="2200" dirty="0"/>
              <a:t>: </a:t>
            </a:r>
            <a:r>
              <a:rPr lang="it-IT" sz="2200" dirty="0" err="1"/>
              <a:t>distance</a:t>
            </a:r>
            <a:r>
              <a:rPr lang="it-IT" sz="2200" dirty="0"/>
              <a:t> of </a:t>
            </a:r>
            <a:r>
              <a:rPr lang="it-IT" sz="2200" dirty="0" err="1"/>
              <a:t>TW+calo</a:t>
            </a:r>
            <a:r>
              <a:rPr lang="it-IT" sz="2200" dirty="0"/>
              <a:t> from target) for </a:t>
            </a:r>
            <a:r>
              <a:rPr lang="it-IT" sz="2200" dirty="0" err="1"/>
              <a:t>our</a:t>
            </a:r>
            <a:r>
              <a:rPr lang="it-IT" sz="2200" dirty="0"/>
              <a:t> «</a:t>
            </a:r>
            <a:r>
              <a:rPr lang="it-IT" sz="2200" dirty="0" err="1"/>
              <a:t>preferred</a:t>
            </a:r>
            <a:r>
              <a:rPr lang="it-IT" sz="2200" dirty="0"/>
              <a:t>» </a:t>
            </a:r>
            <a:r>
              <a:rPr lang="it-IT" sz="2200" dirty="0" err="1"/>
              <a:t>sites</a:t>
            </a:r>
            <a:r>
              <a:rPr lang="it-IT" sz="2200" dirty="0"/>
              <a:t> (GSI, CNAO, …)</a:t>
            </a:r>
          </a:p>
          <a:p>
            <a:pPr marL="285750" indent="-285750">
              <a:spcAft>
                <a:spcPts val="1200"/>
              </a:spcAft>
              <a:buFont typeface="Arial" panose="020B0604020202020204" pitchFamily="34" charset="0"/>
              <a:buChar char="•"/>
            </a:pPr>
            <a:r>
              <a:rPr lang="it-IT" sz="2200" dirty="0"/>
              <a:t>To be </a:t>
            </a:r>
            <a:r>
              <a:rPr lang="it-IT" sz="2200" dirty="0" err="1"/>
              <a:t>discussed</a:t>
            </a:r>
            <a:r>
              <a:rPr lang="it-IT" sz="2200" dirty="0"/>
              <a:t>: some </a:t>
            </a:r>
            <a:r>
              <a:rPr lang="it-IT" sz="2200" dirty="0" err="1"/>
              <a:t>details</a:t>
            </a:r>
            <a:r>
              <a:rPr lang="it-IT" sz="2200" dirty="0"/>
              <a:t> to be </a:t>
            </a:r>
            <a:r>
              <a:rPr lang="it-IT" sz="2200" dirty="0" err="1"/>
              <a:t>refined</a:t>
            </a:r>
            <a:r>
              <a:rPr lang="it-IT" sz="2200" dirty="0"/>
              <a:t> (for </a:t>
            </a:r>
            <a:r>
              <a:rPr lang="it-IT" sz="2200" dirty="0" err="1"/>
              <a:t>example</a:t>
            </a:r>
            <a:r>
              <a:rPr lang="it-IT" sz="2200" dirty="0"/>
              <a:t>: TW </a:t>
            </a:r>
            <a:r>
              <a:rPr lang="it-IT" sz="2200" dirty="0" err="1"/>
              <a:t>wrapping</a:t>
            </a:r>
            <a:r>
              <a:rPr lang="it-IT" sz="2200" dirty="0"/>
              <a:t>…)</a:t>
            </a:r>
          </a:p>
          <a:p>
            <a:pPr marL="285750" indent="-285750">
              <a:spcAft>
                <a:spcPts val="1200"/>
              </a:spcAft>
              <a:buFont typeface="Arial" panose="020B0604020202020204" pitchFamily="34" charset="0"/>
              <a:buChar char="•"/>
            </a:pPr>
            <a:r>
              <a:rPr lang="it-IT" sz="2200" dirty="0" err="1"/>
              <a:t>Calorimeter</a:t>
            </a:r>
            <a:r>
              <a:rPr lang="it-IT" sz="2200" dirty="0"/>
              <a:t>: </a:t>
            </a:r>
            <a:r>
              <a:rPr lang="it-IT" sz="2200" dirty="0" err="1"/>
              <a:t>Module</a:t>
            </a:r>
            <a:r>
              <a:rPr lang="it-IT" sz="2200" dirty="0"/>
              <a:t> </a:t>
            </a:r>
            <a:r>
              <a:rPr lang="it-IT" sz="2200" dirty="0" err="1"/>
              <a:t>Description</a:t>
            </a:r>
            <a:r>
              <a:rPr lang="it-IT" sz="2200" dirty="0"/>
              <a:t>? Gaps to be </a:t>
            </a:r>
            <a:r>
              <a:rPr lang="it-IT" sz="2200" dirty="0" err="1"/>
              <a:t>checked</a:t>
            </a:r>
            <a:r>
              <a:rPr lang="it-IT" sz="2200" dirty="0"/>
              <a:t>. </a:t>
            </a:r>
            <a:r>
              <a:rPr lang="it-IT" sz="2200" dirty="0" err="1"/>
              <a:t>Preparing</a:t>
            </a:r>
            <a:r>
              <a:rPr lang="it-IT" sz="2200" dirty="0"/>
              <a:t> for the new FLUKA body (</a:t>
            </a:r>
            <a:r>
              <a:rPr lang="it-IT" sz="2200" dirty="0" err="1"/>
              <a:t>truncated</a:t>
            </a:r>
            <a:r>
              <a:rPr lang="it-IT" sz="2200" dirty="0"/>
              <a:t> </a:t>
            </a:r>
            <a:r>
              <a:rPr lang="it-IT" sz="2200" dirty="0" err="1"/>
              <a:t>pyramid</a:t>
            </a:r>
            <a:r>
              <a:rPr lang="it-IT" sz="2200" dirty="0"/>
              <a:t>. Help </a:t>
            </a:r>
            <a:r>
              <a:rPr lang="it-IT" sz="2200" dirty="0" err="1"/>
              <a:t>needed</a:t>
            </a:r>
            <a:r>
              <a:rPr lang="it-IT" sz="2200" dirty="0"/>
              <a:t> for </a:t>
            </a:r>
            <a:r>
              <a:rPr lang="it-IT" sz="2200" dirty="0" err="1"/>
              <a:t>graphic</a:t>
            </a:r>
            <a:r>
              <a:rPr lang="it-IT" sz="2200" dirty="0"/>
              <a:t> </a:t>
            </a:r>
            <a:r>
              <a:rPr lang="it-IT" sz="2200" dirty="0" err="1"/>
              <a:t>interface</a:t>
            </a:r>
            <a:r>
              <a:rPr lang="it-IT" sz="2200" dirty="0"/>
              <a:t>)</a:t>
            </a:r>
          </a:p>
          <a:p>
            <a:pPr marL="285750" indent="-285750">
              <a:spcAft>
                <a:spcPts val="1200"/>
              </a:spcAft>
              <a:buFont typeface="Arial" panose="020B0604020202020204" pitchFamily="34" charset="0"/>
              <a:buChar char="•"/>
            </a:pPr>
            <a:r>
              <a:rPr lang="it-IT" sz="2200" dirty="0" err="1"/>
              <a:t>Strict</a:t>
            </a:r>
            <a:r>
              <a:rPr lang="it-IT" sz="2200" dirty="0"/>
              <a:t> </a:t>
            </a:r>
            <a:r>
              <a:rPr lang="it-IT" sz="2200" dirty="0" err="1"/>
              <a:t>interaction</a:t>
            </a:r>
            <a:r>
              <a:rPr lang="it-IT" sz="2200" dirty="0"/>
              <a:t> </a:t>
            </a:r>
            <a:r>
              <a:rPr lang="it-IT" sz="2200" dirty="0" err="1"/>
              <a:t>between</a:t>
            </a:r>
            <a:r>
              <a:rPr lang="it-IT" sz="2200" dirty="0"/>
              <a:t> </a:t>
            </a:r>
            <a:r>
              <a:rPr lang="it-IT" sz="2200" dirty="0" err="1"/>
              <a:t>reconstruction</a:t>
            </a:r>
            <a:r>
              <a:rPr lang="it-IT" sz="2200" dirty="0"/>
              <a:t> and </a:t>
            </a:r>
            <a:r>
              <a:rPr lang="it-IT" sz="2200" dirty="0" err="1"/>
              <a:t>simulation</a:t>
            </a:r>
            <a:r>
              <a:rPr lang="it-IT" sz="2200" dirty="0"/>
              <a:t> </a:t>
            </a:r>
            <a:r>
              <a:rPr lang="it-IT" sz="2200" dirty="0" err="1"/>
              <a:t>developers</a:t>
            </a:r>
            <a:r>
              <a:rPr lang="it-IT" sz="2200" dirty="0"/>
              <a:t> </a:t>
            </a:r>
            <a:r>
              <a:rPr lang="it-IT" sz="2200" dirty="0" err="1"/>
              <a:t>needed</a:t>
            </a:r>
            <a:endParaRPr lang="it-IT" sz="2200" dirty="0"/>
          </a:p>
          <a:p>
            <a:pPr marL="285750" indent="-285750">
              <a:spcAft>
                <a:spcPts val="1200"/>
              </a:spcAft>
              <a:buFont typeface="Arial" panose="020B0604020202020204" pitchFamily="34" charset="0"/>
              <a:buChar char="•"/>
            </a:pPr>
            <a:r>
              <a:rPr lang="it-IT" sz="2200" dirty="0" err="1"/>
              <a:t>Still</a:t>
            </a:r>
            <a:r>
              <a:rPr lang="it-IT" sz="2200" dirty="0"/>
              <a:t> open: </a:t>
            </a:r>
            <a:r>
              <a:rPr lang="it-IT" sz="2200" dirty="0" err="1"/>
              <a:t>investigation</a:t>
            </a:r>
            <a:r>
              <a:rPr lang="it-IT" sz="2200" dirty="0"/>
              <a:t> of </a:t>
            </a:r>
            <a:r>
              <a:rPr lang="it-IT" sz="2200" dirty="0" err="1"/>
              <a:t>effects</a:t>
            </a:r>
            <a:r>
              <a:rPr lang="it-IT" sz="2200" dirty="0"/>
              <a:t> of </a:t>
            </a:r>
            <a:r>
              <a:rPr lang="it-IT" sz="2200" dirty="0" err="1"/>
              <a:t>explicit</a:t>
            </a:r>
            <a:r>
              <a:rPr lang="it-IT" sz="2200" dirty="0"/>
              <a:t> production of </a:t>
            </a:r>
            <a:r>
              <a:rPr lang="it-IT" sz="2200" dirty="0">
                <a:latin typeface="Symbol" pitchFamily="2" charset="2"/>
              </a:rPr>
              <a:t>d</a:t>
            </a:r>
            <a:r>
              <a:rPr lang="it-IT" sz="2200" dirty="0"/>
              <a:t>-</a:t>
            </a:r>
            <a:r>
              <a:rPr lang="it-IT" sz="2200" dirty="0" err="1"/>
              <a:t>rays</a:t>
            </a:r>
            <a:r>
              <a:rPr lang="it-IT" sz="2200" dirty="0"/>
              <a:t> </a:t>
            </a:r>
          </a:p>
          <a:p>
            <a:pPr>
              <a:spcAft>
                <a:spcPts val="1200"/>
              </a:spcAft>
            </a:pPr>
            <a:endParaRPr lang="it-IT" sz="2200" dirty="0"/>
          </a:p>
        </p:txBody>
      </p:sp>
    </p:spTree>
    <p:extLst>
      <p:ext uri="{BB962C8B-B14F-4D97-AF65-F5344CB8AC3E}">
        <p14:creationId xmlns:p14="http://schemas.microsoft.com/office/powerpoint/2010/main" val="2616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MSD </a:t>
            </a:r>
            <a:r>
              <a:rPr lang="it-IT" dirty="0" err="1">
                <a:solidFill>
                  <a:schemeClr val="bg1"/>
                </a:solidFill>
              </a:rPr>
              <a:t>detail</a:t>
            </a:r>
            <a:endParaRPr lang="it-IT" dirty="0">
              <a:solidFill>
                <a:schemeClr val="bg1"/>
              </a:solidFill>
            </a:endParaRPr>
          </a:p>
        </p:txBody>
      </p:sp>
      <p:pic>
        <p:nvPicPr>
          <p:cNvPr id="6" name="Picture 5">
            <a:extLst>
              <a:ext uri="{FF2B5EF4-FFF2-40B4-BE49-F238E27FC236}">
                <a16:creationId xmlns:a16="http://schemas.microsoft.com/office/drawing/2014/main" id="{E3EDB51E-5681-D241-AC03-B553B6381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799"/>
            <a:ext cx="7010400" cy="4646237"/>
          </a:xfrm>
          <a:prstGeom prst="rect">
            <a:avLst/>
          </a:prstGeom>
        </p:spPr>
      </p:pic>
      <p:sp>
        <p:nvSpPr>
          <p:cNvPr id="7" name="TextBox 6">
            <a:extLst>
              <a:ext uri="{FF2B5EF4-FFF2-40B4-BE49-F238E27FC236}">
                <a16:creationId xmlns:a16="http://schemas.microsoft.com/office/drawing/2014/main" id="{AF306A75-3820-234F-B2F6-C30AC1165B13}"/>
              </a:ext>
            </a:extLst>
          </p:cNvPr>
          <p:cNvSpPr txBox="1"/>
          <p:nvPr/>
        </p:nvSpPr>
        <p:spPr>
          <a:xfrm>
            <a:off x="1375793" y="3997523"/>
            <a:ext cx="1134138" cy="646331"/>
          </a:xfrm>
          <a:prstGeom prst="rect">
            <a:avLst/>
          </a:prstGeom>
          <a:noFill/>
        </p:spPr>
        <p:txBody>
          <a:bodyPr wrap="square" rtlCol="0">
            <a:spAutoFit/>
          </a:bodyPr>
          <a:lstStyle/>
          <a:p>
            <a:r>
              <a:rPr lang="it-IT" b="1" dirty="0">
                <a:solidFill>
                  <a:srgbClr val="FF0000"/>
                </a:solidFill>
              </a:rPr>
              <a:t>1 </a:t>
            </a:r>
            <a:r>
              <a:rPr lang="it-IT" b="1" dirty="0">
                <a:solidFill>
                  <a:srgbClr val="FF0000"/>
                </a:solidFill>
                <a:latin typeface="Symbol" pitchFamily="2" charset="2"/>
              </a:rPr>
              <a:t>m</a:t>
            </a:r>
            <a:r>
              <a:rPr lang="it-IT" b="1" dirty="0">
                <a:solidFill>
                  <a:srgbClr val="FF0000"/>
                </a:solidFill>
              </a:rPr>
              <a:t>m Al </a:t>
            </a:r>
            <a:r>
              <a:rPr lang="it-IT" b="1" dirty="0" err="1">
                <a:solidFill>
                  <a:srgbClr val="FF0000"/>
                </a:solidFill>
              </a:rPr>
              <a:t>layer</a:t>
            </a:r>
            <a:endParaRPr lang="it-IT" b="1" dirty="0">
              <a:solidFill>
                <a:srgbClr val="FF0000"/>
              </a:solidFill>
            </a:endParaRPr>
          </a:p>
        </p:txBody>
      </p:sp>
      <p:cxnSp>
        <p:nvCxnSpPr>
          <p:cNvPr id="9" name="Straight Arrow Connector 8">
            <a:extLst>
              <a:ext uri="{FF2B5EF4-FFF2-40B4-BE49-F238E27FC236}">
                <a16:creationId xmlns:a16="http://schemas.microsoft.com/office/drawing/2014/main" id="{8F3FBF4B-DB60-2043-8A59-E1C624E8D8A4}"/>
              </a:ext>
            </a:extLst>
          </p:cNvPr>
          <p:cNvCxnSpPr/>
          <p:nvPr/>
        </p:nvCxnSpPr>
        <p:spPr>
          <a:xfrm flipV="1">
            <a:off x="2120644" y="3733800"/>
            <a:ext cx="685800" cy="2637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9CA0E5-DC89-8649-8DF3-15D38FE226DC}"/>
              </a:ext>
            </a:extLst>
          </p:cNvPr>
          <p:cNvSpPr txBox="1"/>
          <p:nvPr/>
        </p:nvSpPr>
        <p:spPr>
          <a:xfrm>
            <a:off x="6692283" y="2685187"/>
            <a:ext cx="1134138" cy="369332"/>
          </a:xfrm>
          <a:prstGeom prst="rect">
            <a:avLst/>
          </a:prstGeom>
          <a:noFill/>
        </p:spPr>
        <p:txBody>
          <a:bodyPr wrap="square" rtlCol="0">
            <a:spAutoFit/>
          </a:bodyPr>
          <a:lstStyle/>
          <a:p>
            <a:r>
              <a:rPr lang="it-IT" b="1" dirty="0">
                <a:solidFill>
                  <a:srgbClr val="FF0000"/>
                </a:solidFill>
              </a:rPr>
              <a:t>Si0</a:t>
            </a:r>
            <a:r>
              <a:rPr lang="it-IT" b="1" baseline="-25000" dirty="0">
                <a:solidFill>
                  <a:srgbClr val="FF0000"/>
                </a:solidFill>
              </a:rPr>
              <a:t>2</a:t>
            </a:r>
            <a:r>
              <a:rPr lang="it-IT" b="1" dirty="0">
                <a:solidFill>
                  <a:srgbClr val="FF0000"/>
                </a:solidFill>
              </a:rPr>
              <a:t> </a:t>
            </a:r>
            <a:r>
              <a:rPr lang="it-IT" b="1" dirty="0" err="1">
                <a:solidFill>
                  <a:srgbClr val="FF0000"/>
                </a:solidFill>
              </a:rPr>
              <a:t>layer</a:t>
            </a:r>
            <a:endParaRPr lang="it-IT" b="1" dirty="0">
              <a:solidFill>
                <a:srgbClr val="FF0000"/>
              </a:solidFill>
            </a:endParaRPr>
          </a:p>
        </p:txBody>
      </p:sp>
      <p:cxnSp>
        <p:nvCxnSpPr>
          <p:cNvPr id="11" name="Straight Arrow Connector 10">
            <a:extLst>
              <a:ext uri="{FF2B5EF4-FFF2-40B4-BE49-F238E27FC236}">
                <a16:creationId xmlns:a16="http://schemas.microsoft.com/office/drawing/2014/main" id="{859EE498-C6B0-D74D-A00C-C3CE49E90C5B}"/>
              </a:ext>
            </a:extLst>
          </p:cNvPr>
          <p:cNvCxnSpPr>
            <a:cxnSpLocks/>
          </p:cNvCxnSpPr>
          <p:nvPr/>
        </p:nvCxnSpPr>
        <p:spPr>
          <a:xfrm flipH="1">
            <a:off x="6172200" y="3331518"/>
            <a:ext cx="868680" cy="7832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82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98FD5-E6E0-1543-B96D-04E2499AA17C}"/>
              </a:ext>
            </a:extLst>
          </p:cNvPr>
          <p:cNvSpPr>
            <a:spLocks noGrp="1"/>
          </p:cNvSpPr>
          <p:nvPr>
            <p:ph type="title"/>
          </p:nvPr>
        </p:nvSpPr>
        <p:spPr>
          <a:xfrm>
            <a:off x="371710" y="187887"/>
            <a:ext cx="8476780" cy="492443"/>
          </a:xfrm>
        </p:spPr>
        <p:txBody>
          <a:bodyPr/>
          <a:lstStyle/>
          <a:p>
            <a:pPr algn="ctr"/>
            <a:r>
              <a:rPr lang="it-IT" dirty="0">
                <a:solidFill>
                  <a:schemeClr val="bg1"/>
                </a:solidFill>
              </a:rPr>
              <a:t>ITR </a:t>
            </a:r>
            <a:r>
              <a:rPr lang="it-IT" dirty="0" err="1">
                <a:solidFill>
                  <a:schemeClr val="bg1"/>
                </a:solidFill>
              </a:rPr>
              <a:t>now</a:t>
            </a:r>
            <a:r>
              <a:rPr lang="it-IT" dirty="0">
                <a:solidFill>
                  <a:schemeClr val="bg1"/>
                </a:solidFill>
              </a:rPr>
              <a:t> with </a:t>
            </a:r>
            <a:r>
              <a:rPr lang="it-IT" dirty="0" err="1">
                <a:solidFill>
                  <a:schemeClr val="bg1"/>
                </a:solidFill>
              </a:rPr>
              <a:t>support</a:t>
            </a:r>
            <a:r>
              <a:rPr lang="it-IT" dirty="0">
                <a:solidFill>
                  <a:schemeClr val="bg1"/>
                </a:solidFill>
              </a:rPr>
              <a:t>: </a:t>
            </a:r>
            <a:r>
              <a:rPr lang="it-IT" dirty="0" err="1">
                <a:solidFill>
                  <a:schemeClr val="bg1"/>
                </a:solidFill>
              </a:rPr>
              <a:t>details</a:t>
            </a:r>
            <a:endParaRPr lang="it-IT" dirty="0">
              <a:solidFill>
                <a:schemeClr val="bg1"/>
              </a:solidFill>
            </a:endParaRPr>
          </a:p>
        </p:txBody>
      </p:sp>
      <p:pic>
        <p:nvPicPr>
          <p:cNvPr id="3" name="Picture 2">
            <a:extLst>
              <a:ext uri="{FF2B5EF4-FFF2-40B4-BE49-F238E27FC236}">
                <a16:creationId xmlns:a16="http://schemas.microsoft.com/office/drawing/2014/main" id="{392493B7-2A7B-E948-93F8-5DC56E0E9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114800"/>
            <a:ext cx="3813276" cy="2527300"/>
          </a:xfrm>
          <a:prstGeom prst="rect">
            <a:avLst/>
          </a:prstGeom>
        </p:spPr>
      </p:pic>
      <p:pic>
        <p:nvPicPr>
          <p:cNvPr id="7" name="Picture 6">
            <a:extLst>
              <a:ext uri="{FF2B5EF4-FFF2-40B4-BE49-F238E27FC236}">
                <a16:creationId xmlns:a16="http://schemas.microsoft.com/office/drawing/2014/main" id="{660E888B-2C15-1448-A48F-AFD24B1A3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5422900" cy="3594100"/>
          </a:xfrm>
          <a:prstGeom prst="rect">
            <a:avLst/>
          </a:prstGeom>
        </p:spPr>
      </p:pic>
      <p:sp>
        <p:nvSpPr>
          <p:cNvPr id="9" name="TextBox 8">
            <a:extLst>
              <a:ext uri="{FF2B5EF4-FFF2-40B4-BE49-F238E27FC236}">
                <a16:creationId xmlns:a16="http://schemas.microsoft.com/office/drawing/2014/main" id="{6E69D39C-B2FC-E440-9C9F-E7DBF2A6BEB6}"/>
              </a:ext>
            </a:extLst>
          </p:cNvPr>
          <p:cNvSpPr txBox="1"/>
          <p:nvPr/>
        </p:nvSpPr>
        <p:spPr>
          <a:xfrm>
            <a:off x="5534665" y="1828800"/>
            <a:ext cx="3313825" cy="923330"/>
          </a:xfrm>
          <a:prstGeom prst="rect">
            <a:avLst/>
          </a:prstGeom>
          <a:noFill/>
        </p:spPr>
        <p:txBody>
          <a:bodyPr wrap="square" rtlCol="0">
            <a:spAutoFit/>
          </a:bodyPr>
          <a:lstStyle/>
          <a:p>
            <a:r>
              <a:rPr lang="it-IT" b="1" dirty="0" err="1">
                <a:solidFill>
                  <a:srgbClr val="FF0000"/>
                </a:solidFill>
              </a:rPr>
              <a:t>Support</a:t>
            </a:r>
            <a:r>
              <a:rPr lang="it-IT" b="1" dirty="0">
                <a:solidFill>
                  <a:srgbClr val="FF0000"/>
                </a:solidFill>
              </a:rPr>
              <a:t> </a:t>
            </a:r>
            <a:r>
              <a:rPr lang="it-IT" b="1" dirty="0" err="1">
                <a:solidFill>
                  <a:srgbClr val="FF0000"/>
                </a:solidFill>
              </a:rPr>
              <a:t>was</a:t>
            </a:r>
            <a:r>
              <a:rPr lang="it-IT" b="1" dirty="0">
                <a:solidFill>
                  <a:srgbClr val="FF0000"/>
                </a:solidFill>
              </a:rPr>
              <a:t> </a:t>
            </a:r>
            <a:r>
              <a:rPr lang="it-IT" b="1" dirty="0" err="1">
                <a:solidFill>
                  <a:srgbClr val="FF0000"/>
                </a:solidFill>
              </a:rPr>
              <a:t>already</a:t>
            </a:r>
            <a:r>
              <a:rPr lang="it-IT" b="1" dirty="0">
                <a:solidFill>
                  <a:srgbClr val="FF0000"/>
                </a:solidFill>
              </a:rPr>
              <a:t> </a:t>
            </a:r>
            <a:r>
              <a:rPr lang="it-IT" b="1" dirty="0" err="1">
                <a:solidFill>
                  <a:srgbClr val="FF0000"/>
                </a:solidFill>
              </a:rPr>
              <a:t>defined</a:t>
            </a:r>
            <a:r>
              <a:rPr lang="it-IT" b="1" dirty="0">
                <a:solidFill>
                  <a:srgbClr val="FF0000"/>
                </a:solidFill>
              </a:rPr>
              <a:t> in </a:t>
            </a:r>
            <a:r>
              <a:rPr lang="it-IT" b="1" dirty="0" err="1">
                <a:solidFill>
                  <a:srgbClr val="FF0000"/>
                </a:solidFill>
              </a:rPr>
              <a:t>versions</a:t>
            </a:r>
            <a:r>
              <a:rPr lang="it-IT" b="1" dirty="0">
                <a:solidFill>
                  <a:srgbClr val="FF0000"/>
                </a:solidFill>
              </a:rPr>
              <a:t> </a:t>
            </a:r>
            <a:r>
              <a:rPr lang="it-IT" b="1" dirty="0" err="1">
                <a:solidFill>
                  <a:srgbClr val="FF0000"/>
                </a:solidFill>
              </a:rPr>
              <a:t>previous</a:t>
            </a:r>
            <a:r>
              <a:rPr lang="it-IT" b="1" dirty="0">
                <a:solidFill>
                  <a:srgbClr val="FF0000"/>
                </a:solidFill>
              </a:rPr>
              <a:t> to SHOE </a:t>
            </a:r>
            <a:r>
              <a:rPr lang="it-IT" b="1" dirty="0" err="1">
                <a:solidFill>
                  <a:srgbClr val="FF0000"/>
                </a:solidFill>
              </a:rPr>
              <a:t>geometry</a:t>
            </a:r>
            <a:r>
              <a:rPr lang="it-IT" b="1" dirty="0">
                <a:solidFill>
                  <a:srgbClr val="FF0000"/>
                </a:solidFill>
              </a:rPr>
              <a:t> management</a:t>
            </a:r>
          </a:p>
        </p:txBody>
      </p:sp>
      <p:sp>
        <p:nvSpPr>
          <p:cNvPr id="10" name="TextBox 9">
            <a:extLst>
              <a:ext uri="{FF2B5EF4-FFF2-40B4-BE49-F238E27FC236}">
                <a16:creationId xmlns:a16="http://schemas.microsoft.com/office/drawing/2014/main" id="{35173120-F771-134A-B61B-44AF5B1EAD4D}"/>
              </a:ext>
            </a:extLst>
          </p:cNvPr>
          <p:cNvSpPr txBox="1"/>
          <p:nvPr/>
        </p:nvSpPr>
        <p:spPr>
          <a:xfrm>
            <a:off x="3895063" y="2706985"/>
            <a:ext cx="1134138" cy="369332"/>
          </a:xfrm>
          <a:prstGeom prst="rect">
            <a:avLst/>
          </a:prstGeom>
          <a:noFill/>
        </p:spPr>
        <p:txBody>
          <a:bodyPr wrap="square" rtlCol="0">
            <a:spAutoFit/>
          </a:bodyPr>
          <a:lstStyle/>
          <a:p>
            <a:r>
              <a:rPr lang="it-IT" b="1" dirty="0" err="1">
                <a:solidFill>
                  <a:srgbClr val="FF0000"/>
                </a:solidFill>
              </a:rPr>
              <a:t>SiC</a:t>
            </a:r>
            <a:r>
              <a:rPr lang="it-IT" b="1" dirty="0">
                <a:solidFill>
                  <a:srgbClr val="FF0000"/>
                </a:solidFill>
              </a:rPr>
              <a:t> </a:t>
            </a:r>
            <a:r>
              <a:rPr lang="it-IT" b="1" dirty="0" err="1">
                <a:solidFill>
                  <a:srgbClr val="FF0000"/>
                </a:solidFill>
              </a:rPr>
              <a:t>foam</a:t>
            </a:r>
            <a:endParaRPr lang="it-IT" b="1" dirty="0">
              <a:solidFill>
                <a:srgbClr val="FF0000"/>
              </a:solidFill>
            </a:endParaRPr>
          </a:p>
        </p:txBody>
      </p:sp>
      <p:sp>
        <p:nvSpPr>
          <p:cNvPr id="11" name="TextBox 10">
            <a:extLst>
              <a:ext uri="{FF2B5EF4-FFF2-40B4-BE49-F238E27FC236}">
                <a16:creationId xmlns:a16="http://schemas.microsoft.com/office/drawing/2014/main" id="{BEFC244A-F062-CC4B-B295-C814D893C009}"/>
              </a:ext>
            </a:extLst>
          </p:cNvPr>
          <p:cNvSpPr txBox="1"/>
          <p:nvPr/>
        </p:nvSpPr>
        <p:spPr>
          <a:xfrm>
            <a:off x="3304110" y="5308481"/>
            <a:ext cx="1134138" cy="369332"/>
          </a:xfrm>
          <a:prstGeom prst="rect">
            <a:avLst/>
          </a:prstGeom>
          <a:noFill/>
        </p:spPr>
        <p:txBody>
          <a:bodyPr wrap="square" rtlCol="0">
            <a:spAutoFit/>
          </a:bodyPr>
          <a:lstStyle/>
          <a:p>
            <a:r>
              <a:rPr lang="it-IT" b="1" dirty="0">
                <a:solidFill>
                  <a:srgbClr val="FF0000"/>
                </a:solidFill>
              </a:rPr>
              <a:t>Al </a:t>
            </a:r>
            <a:r>
              <a:rPr lang="it-IT" b="1" dirty="0" err="1">
                <a:solidFill>
                  <a:srgbClr val="FF0000"/>
                </a:solidFill>
              </a:rPr>
              <a:t>layers</a:t>
            </a:r>
            <a:endParaRPr lang="it-IT" b="1" dirty="0">
              <a:solidFill>
                <a:srgbClr val="FF0000"/>
              </a:solidFill>
            </a:endParaRPr>
          </a:p>
        </p:txBody>
      </p:sp>
      <p:sp>
        <p:nvSpPr>
          <p:cNvPr id="12" name="TextBox 11">
            <a:extLst>
              <a:ext uri="{FF2B5EF4-FFF2-40B4-BE49-F238E27FC236}">
                <a16:creationId xmlns:a16="http://schemas.microsoft.com/office/drawing/2014/main" id="{54B9969D-09D6-304C-87AD-A14BA4A5D51F}"/>
              </a:ext>
            </a:extLst>
          </p:cNvPr>
          <p:cNvSpPr txBox="1"/>
          <p:nvPr/>
        </p:nvSpPr>
        <p:spPr>
          <a:xfrm>
            <a:off x="2030166" y="5378450"/>
            <a:ext cx="1134138" cy="646331"/>
          </a:xfrm>
          <a:prstGeom prst="rect">
            <a:avLst/>
          </a:prstGeom>
          <a:noFill/>
        </p:spPr>
        <p:txBody>
          <a:bodyPr wrap="square" rtlCol="0">
            <a:spAutoFit/>
          </a:bodyPr>
          <a:lstStyle/>
          <a:p>
            <a:r>
              <a:rPr lang="it-IT" b="1" dirty="0" err="1">
                <a:solidFill>
                  <a:srgbClr val="FF0000"/>
                </a:solidFill>
              </a:rPr>
              <a:t>Kapton</a:t>
            </a:r>
            <a:r>
              <a:rPr lang="it-IT" b="1" dirty="0">
                <a:solidFill>
                  <a:srgbClr val="FF0000"/>
                </a:solidFill>
              </a:rPr>
              <a:t> </a:t>
            </a:r>
            <a:r>
              <a:rPr lang="it-IT" b="1" dirty="0" err="1">
                <a:solidFill>
                  <a:srgbClr val="FF0000"/>
                </a:solidFill>
              </a:rPr>
              <a:t>layers</a:t>
            </a:r>
            <a:endParaRPr lang="it-IT" b="1" dirty="0">
              <a:solidFill>
                <a:srgbClr val="FF0000"/>
              </a:solidFill>
            </a:endParaRPr>
          </a:p>
        </p:txBody>
      </p:sp>
      <p:sp>
        <p:nvSpPr>
          <p:cNvPr id="13" name="TextBox 12">
            <a:extLst>
              <a:ext uri="{FF2B5EF4-FFF2-40B4-BE49-F238E27FC236}">
                <a16:creationId xmlns:a16="http://schemas.microsoft.com/office/drawing/2014/main" id="{866FD812-AC05-5745-9764-FA20B94D6F3B}"/>
              </a:ext>
            </a:extLst>
          </p:cNvPr>
          <p:cNvSpPr txBox="1"/>
          <p:nvPr/>
        </p:nvSpPr>
        <p:spPr>
          <a:xfrm>
            <a:off x="1015551" y="5123815"/>
            <a:ext cx="1134138" cy="646331"/>
          </a:xfrm>
          <a:prstGeom prst="rect">
            <a:avLst/>
          </a:prstGeom>
          <a:noFill/>
        </p:spPr>
        <p:txBody>
          <a:bodyPr wrap="square" rtlCol="0">
            <a:spAutoFit/>
          </a:bodyPr>
          <a:lstStyle/>
          <a:p>
            <a:r>
              <a:rPr lang="it-IT" b="1" dirty="0" err="1">
                <a:solidFill>
                  <a:srgbClr val="FF0000"/>
                </a:solidFill>
              </a:rPr>
              <a:t>Epoxy</a:t>
            </a:r>
            <a:r>
              <a:rPr lang="it-IT" b="1" dirty="0">
                <a:solidFill>
                  <a:srgbClr val="FF0000"/>
                </a:solidFill>
              </a:rPr>
              <a:t> </a:t>
            </a:r>
            <a:r>
              <a:rPr lang="it-IT" b="1" dirty="0" err="1">
                <a:solidFill>
                  <a:srgbClr val="FF0000"/>
                </a:solidFill>
              </a:rPr>
              <a:t>layer</a:t>
            </a:r>
            <a:endParaRPr lang="it-IT" b="1" dirty="0">
              <a:solidFill>
                <a:srgbClr val="FF0000"/>
              </a:solidFill>
            </a:endParaRPr>
          </a:p>
        </p:txBody>
      </p:sp>
      <p:sp>
        <p:nvSpPr>
          <p:cNvPr id="14" name="TextBox 13">
            <a:extLst>
              <a:ext uri="{FF2B5EF4-FFF2-40B4-BE49-F238E27FC236}">
                <a16:creationId xmlns:a16="http://schemas.microsoft.com/office/drawing/2014/main" id="{06411254-4FB7-1E4B-8D1A-7DF88CD12A9B}"/>
              </a:ext>
            </a:extLst>
          </p:cNvPr>
          <p:cNvSpPr txBox="1"/>
          <p:nvPr/>
        </p:nvSpPr>
        <p:spPr>
          <a:xfrm>
            <a:off x="474349" y="3930134"/>
            <a:ext cx="1134138" cy="369332"/>
          </a:xfrm>
          <a:prstGeom prst="rect">
            <a:avLst/>
          </a:prstGeom>
          <a:noFill/>
        </p:spPr>
        <p:txBody>
          <a:bodyPr wrap="square" rtlCol="0">
            <a:spAutoFit/>
          </a:bodyPr>
          <a:lstStyle/>
          <a:p>
            <a:r>
              <a:rPr lang="it-IT" b="1" dirty="0">
                <a:solidFill>
                  <a:srgbClr val="FF0000"/>
                </a:solidFill>
              </a:rPr>
              <a:t>SiO</a:t>
            </a:r>
            <a:r>
              <a:rPr lang="it-IT" b="1" baseline="-25000" dirty="0">
                <a:solidFill>
                  <a:srgbClr val="FF0000"/>
                </a:solidFill>
              </a:rPr>
              <a:t>2</a:t>
            </a:r>
            <a:r>
              <a:rPr lang="it-IT" b="1" dirty="0">
                <a:solidFill>
                  <a:srgbClr val="FF0000"/>
                </a:solidFill>
              </a:rPr>
              <a:t> </a:t>
            </a:r>
            <a:r>
              <a:rPr lang="it-IT" b="1" dirty="0" err="1">
                <a:solidFill>
                  <a:srgbClr val="FF0000"/>
                </a:solidFill>
              </a:rPr>
              <a:t>layer</a:t>
            </a:r>
            <a:endParaRPr lang="it-IT" b="1" dirty="0">
              <a:solidFill>
                <a:srgbClr val="FF0000"/>
              </a:solidFill>
            </a:endParaRPr>
          </a:p>
        </p:txBody>
      </p:sp>
      <p:sp>
        <p:nvSpPr>
          <p:cNvPr id="15" name="TextBox 14">
            <a:extLst>
              <a:ext uri="{FF2B5EF4-FFF2-40B4-BE49-F238E27FC236}">
                <a16:creationId xmlns:a16="http://schemas.microsoft.com/office/drawing/2014/main" id="{99CF2690-30BD-A94C-A3B6-33355E4ECA4D}"/>
              </a:ext>
            </a:extLst>
          </p:cNvPr>
          <p:cNvSpPr txBox="1"/>
          <p:nvPr/>
        </p:nvSpPr>
        <p:spPr>
          <a:xfrm>
            <a:off x="609600" y="2698066"/>
            <a:ext cx="1134138" cy="369332"/>
          </a:xfrm>
          <a:prstGeom prst="rect">
            <a:avLst/>
          </a:prstGeom>
          <a:noFill/>
        </p:spPr>
        <p:txBody>
          <a:bodyPr wrap="square" rtlCol="0">
            <a:spAutoFit/>
          </a:bodyPr>
          <a:lstStyle/>
          <a:p>
            <a:r>
              <a:rPr lang="it-IT" b="1" dirty="0">
                <a:solidFill>
                  <a:srgbClr val="FF0000"/>
                </a:solidFill>
              </a:rPr>
              <a:t>Si </a:t>
            </a:r>
            <a:r>
              <a:rPr lang="it-IT" b="1" dirty="0" err="1">
                <a:solidFill>
                  <a:srgbClr val="FF0000"/>
                </a:solidFill>
              </a:rPr>
              <a:t>layers</a:t>
            </a:r>
            <a:endParaRPr lang="it-IT" b="1" dirty="0">
              <a:solidFill>
                <a:srgbClr val="FF0000"/>
              </a:solidFill>
            </a:endParaRPr>
          </a:p>
        </p:txBody>
      </p:sp>
      <p:cxnSp>
        <p:nvCxnSpPr>
          <p:cNvPr id="17" name="Straight Arrow Connector 16">
            <a:extLst>
              <a:ext uri="{FF2B5EF4-FFF2-40B4-BE49-F238E27FC236}">
                <a16:creationId xmlns:a16="http://schemas.microsoft.com/office/drawing/2014/main" id="{A14554CF-E6DA-E540-9DE4-751E6B7C022E}"/>
              </a:ext>
            </a:extLst>
          </p:cNvPr>
          <p:cNvCxnSpPr/>
          <p:nvPr/>
        </p:nvCxnSpPr>
        <p:spPr>
          <a:xfrm flipV="1">
            <a:off x="1219200" y="3666411"/>
            <a:ext cx="685800" cy="2637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759DA15-7FFD-E74E-BE83-BDC841F96103}"/>
              </a:ext>
            </a:extLst>
          </p:cNvPr>
          <p:cNvCxnSpPr>
            <a:cxnSpLocks/>
          </p:cNvCxnSpPr>
          <p:nvPr/>
        </p:nvCxnSpPr>
        <p:spPr>
          <a:xfrm flipV="1">
            <a:off x="1743738" y="4535001"/>
            <a:ext cx="748851" cy="6853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31A646D-6407-D34D-A3EC-5A6F5677BCEE}"/>
              </a:ext>
            </a:extLst>
          </p:cNvPr>
          <p:cNvCxnSpPr>
            <a:cxnSpLocks/>
          </p:cNvCxnSpPr>
          <p:nvPr/>
        </p:nvCxnSpPr>
        <p:spPr>
          <a:xfrm flipV="1">
            <a:off x="1483779" y="2821439"/>
            <a:ext cx="869559" cy="45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5C20A42-8235-B54B-84CF-F5219EC32354}"/>
              </a:ext>
            </a:extLst>
          </p:cNvPr>
          <p:cNvCxnSpPr>
            <a:cxnSpLocks/>
          </p:cNvCxnSpPr>
          <p:nvPr/>
        </p:nvCxnSpPr>
        <p:spPr>
          <a:xfrm flipV="1">
            <a:off x="2314096" y="4724400"/>
            <a:ext cx="318299" cy="663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36E18BB-2023-0B4B-8F7A-A95914EF2A5B}"/>
              </a:ext>
            </a:extLst>
          </p:cNvPr>
          <p:cNvCxnSpPr>
            <a:cxnSpLocks/>
          </p:cNvCxnSpPr>
          <p:nvPr/>
        </p:nvCxnSpPr>
        <p:spPr>
          <a:xfrm flipV="1">
            <a:off x="2352715" y="4631382"/>
            <a:ext cx="710232" cy="747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7811852-4D1F-BA47-BA11-35BDF091E274}"/>
              </a:ext>
            </a:extLst>
          </p:cNvPr>
          <p:cNvCxnSpPr>
            <a:cxnSpLocks/>
          </p:cNvCxnSpPr>
          <p:nvPr/>
        </p:nvCxnSpPr>
        <p:spPr>
          <a:xfrm flipV="1">
            <a:off x="2390852" y="4741208"/>
            <a:ext cx="1189227" cy="6142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7FC9CC-774A-FA4A-8FC9-01ED85665532}"/>
              </a:ext>
            </a:extLst>
          </p:cNvPr>
          <p:cNvCxnSpPr>
            <a:cxnSpLocks/>
          </p:cNvCxnSpPr>
          <p:nvPr/>
        </p:nvCxnSpPr>
        <p:spPr>
          <a:xfrm flipH="1" flipV="1">
            <a:off x="2809103" y="4299466"/>
            <a:ext cx="904178" cy="1078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41D4F51-E56C-EA45-84CA-93535A85CCCB}"/>
              </a:ext>
            </a:extLst>
          </p:cNvPr>
          <p:cNvCxnSpPr>
            <a:cxnSpLocks/>
          </p:cNvCxnSpPr>
          <p:nvPr/>
        </p:nvCxnSpPr>
        <p:spPr>
          <a:xfrm flipH="1" flipV="1">
            <a:off x="3394738" y="4279626"/>
            <a:ext cx="318543" cy="11278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43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1547E-957C-EF4D-8832-119DF17963CD}"/>
              </a:ext>
            </a:extLst>
          </p:cNvPr>
          <p:cNvPicPr>
            <a:picLocks noChangeAspect="1"/>
          </p:cNvPicPr>
          <p:nvPr/>
        </p:nvPicPr>
        <p:blipFill>
          <a:blip r:embed="rId2"/>
          <a:stretch>
            <a:fillRect/>
          </a:stretch>
        </p:blipFill>
        <p:spPr>
          <a:xfrm>
            <a:off x="186917" y="434108"/>
            <a:ext cx="8608475" cy="6186705"/>
          </a:xfrm>
          <a:prstGeom prst="rect">
            <a:avLst/>
          </a:prstGeom>
        </p:spPr>
      </p:pic>
      <p:sp>
        <p:nvSpPr>
          <p:cNvPr id="5" name="Rectangle">
            <a:extLst>
              <a:ext uri="{FF2B5EF4-FFF2-40B4-BE49-F238E27FC236}">
                <a16:creationId xmlns:a16="http://schemas.microsoft.com/office/drawing/2014/main" id="{FB3CC382-77DC-514B-B61B-2C6C0A9F7ECC}"/>
              </a:ext>
            </a:extLst>
          </p:cNvPr>
          <p:cNvSpPr/>
          <p:nvPr/>
        </p:nvSpPr>
        <p:spPr>
          <a:xfrm rot="16200000">
            <a:off x="4038846" y="-4010749"/>
            <a:ext cx="1066308" cy="9144000"/>
          </a:xfrm>
          <a:prstGeom prst="rect">
            <a:avLst/>
          </a:prstGeom>
          <a:blipFill>
            <a:blip r:embed="rId3"/>
          </a:blipFill>
          <a:ln w="12700">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p>
        </p:txBody>
      </p:sp>
      <p:sp>
        <p:nvSpPr>
          <p:cNvPr id="6" name="Title 4">
            <a:extLst>
              <a:ext uri="{FF2B5EF4-FFF2-40B4-BE49-F238E27FC236}">
                <a16:creationId xmlns:a16="http://schemas.microsoft.com/office/drawing/2014/main" id="{BF7B060B-BDFB-2C42-9E62-E6A1F1E06ADD}"/>
              </a:ext>
            </a:extLst>
          </p:cNvPr>
          <p:cNvSpPr txBox="1">
            <a:spLocks/>
          </p:cNvSpPr>
          <p:nvPr/>
        </p:nvSpPr>
        <p:spPr>
          <a:xfrm>
            <a:off x="371710" y="187887"/>
            <a:ext cx="8476780" cy="492443"/>
          </a:xfrm>
          <a:prstGeom prst="rect">
            <a:avLst/>
          </a:prstGeom>
        </p:spPr>
        <p:txBody>
          <a:bodyPr/>
          <a:lstStyle>
            <a:lvl1pPr>
              <a:defRPr>
                <a:latin typeface="+mj-lt"/>
                <a:ea typeface="+mj-ea"/>
                <a:cs typeface="+mj-cs"/>
              </a:defRPr>
            </a:lvl1pPr>
          </a:lstStyle>
          <a:p>
            <a:pPr algn="ctr" defTabSz="914400"/>
            <a:r>
              <a:rPr lang="it-IT" sz="3200" kern="0" dirty="0">
                <a:solidFill>
                  <a:schemeClr val="bg1"/>
                </a:solidFill>
              </a:rPr>
              <a:t>BGO Crystal </a:t>
            </a:r>
            <a:r>
              <a:rPr lang="it-IT" sz="3200" kern="0" dirty="0" err="1">
                <a:solidFill>
                  <a:schemeClr val="bg1"/>
                </a:solidFill>
              </a:rPr>
              <a:t>geometry</a:t>
            </a:r>
            <a:endParaRPr lang="it-IT" sz="3200" kern="0" dirty="0">
              <a:solidFill>
                <a:schemeClr val="bg1"/>
              </a:solidFill>
            </a:endParaRPr>
          </a:p>
        </p:txBody>
      </p:sp>
      <p:sp>
        <p:nvSpPr>
          <p:cNvPr id="7" name="TextBox 6">
            <a:extLst>
              <a:ext uri="{FF2B5EF4-FFF2-40B4-BE49-F238E27FC236}">
                <a16:creationId xmlns:a16="http://schemas.microsoft.com/office/drawing/2014/main" id="{1EA285DC-C11A-214C-88C7-F9C5E13D2157}"/>
              </a:ext>
            </a:extLst>
          </p:cNvPr>
          <p:cNvSpPr txBox="1"/>
          <p:nvPr/>
        </p:nvSpPr>
        <p:spPr>
          <a:xfrm>
            <a:off x="6019800" y="5715000"/>
            <a:ext cx="2614242" cy="369332"/>
          </a:xfrm>
          <a:prstGeom prst="rect">
            <a:avLst/>
          </a:prstGeom>
          <a:noFill/>
        </p:spPr>
        <p:txBody>
          <a:bodyPr wrap="none" rtlCol="0">
            <a:spAutoFit/>
          </a:bodyPr>
          <a:lstStyle/>
          <a:p>
            <a:r>
              <a:rPr lang="it-IT" i="1" dirty="0">
                <a:solidFill>
                  <a:srgbClr val="FF0000"/>
                </a:solidFill>
              </a:rPr>
              <a:t>L. </a:t>
            </a:r>
            <a:r>
              <a:rPr lang="it-IT" i="1" dirty="0" err="1">
                <a:solidFill>
                  <a:srgbClr val="FF0000"/>
                </a:solidFill>
              </a:rPr>
              <a:t>Scavarda</a:t>
            </a:r>
            <a:r>
              <a:rPr lang="it-IT" i="1" dirty="0">
                <a:solidFill>
                  <a:srgbClr val="FF0000"/>
                </a:solidFill>
              </a:rPr>
              <a:t>, E. Lopez </a:t>
            </a:r>
            <a:r>
              <a:rPr lang="it-IT" i="1" dirty="0" err="1">
                <a:solidFill>
                  <a:srgbClr val="FF0000"/>
                </a:solidFill>
              </a:rPr>
              <a:t>Torrs</a:t>
            </a:r>
            <a:endParaRPr lang="it-IT" i="1" dirty="0">
              <a:solidFill>
                <a:srgbClr val="FF0000"/>
              </a:solidFill>
            </a:endParaRPr>
          </a:p>
        </p:txBody>
      </p:sp>
      <p:pic>
        <p:nvPicPr>
          <p:cNvPr id="10" name="Picture 9" descr="FOOT_logo.gif">
            <a:extLst>
              <a:ext uri="{FF2B5EF4-FFF2-40B4-BE49-F238E27FC236}">
                <a16:creationId xmlns:a16="http://schemas.microsoft.com/office/drawing/2014/main" id="{079A37FE-3A0A-EB4D-8C44-444D7C23F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598" y="0"/>
            <a:ext cx="533402" cy="533458"/>
          </a:xfrm>
          <a:prstGeom prst="rect">
            <a:avLst/>
          </a:prstGeom>
          <a:solidFill>
            <a:schemeClr val="bg1"/>
          </a:solidFill>
        </p:spPr>
      </p:pic>
      <p:sp>
        <p:nvSpPr>
          <p:cNvPr id="2" name="TextBox 1">
            <a:extLst>
              <a:ext uri="{FF2B5EF4-FFF2-40B4-BE49-F238E27FC236}">
                <a16:creationId xmlns:a16="http://schemas.microsoft.com/office/drawing/2014/main" id="{AD5D236E-3F51-2B47-8472-BCB697C43D37}"/>
              </a:ext>
            </a:extLst>
          </p:cNvPr>
          <p:cNvSpPr txBox="1"/>
          <p:nvPr/>
        </p:nvSpPr>
        <p:spPr>
          <a:xfrm>
            <a:off x="304800" y="6210271"/>
            <a:ext cx="8471129" cy="584775"/>
          </a:xfrm>
          <a:prstGeom prst="rect">
            <a:avLst/>
          </a:prstGeom>
          <a:noFill/>
        </p:spPr>
        <p:txBody>
          <a:bodyPr wrap="square" rtlCol="0">
            <a:spAutoFit/>
          </a:bodyPr>
          <a:lstStyle/>
          <a:p>
            <a:r>
              <a:rPr lang="it-IT" sz="1600" i="1" dirty="0">
                <a:latin typeface="American Typewriter" panose="02090604020004020304" pitchFamily="18" charset="77"/>
              </a:rPr>
              <a:t>(Technical </a:t>
            </a:r>
            <a:r>
              <a:rPr lang="it-IT" sz="1600" i="1" dirty="0" err="1">
                <a:latin typeface="American Typewriter" panose="02090604020004020304" pitchFamily="18" charset="77"/>
              </a:rPr>
              <a:t>questions</a:t>
            </a:r>
            <a:r>
              <a:rPr lang="it-IT" sz="1600" i="1" dirty="0">
                <a:latin typeface="American Typewriter" panose="02090604020004020304" pitchFamily="18" charset="77"/>
              </a:rPr>
              <a:t> </a:t>
            </a:r>
            <a:r>
              <a:rPr lang="it-IT" sz="1600" i="1" dirty="0" err="1">
                <a:latin typeface="American Typewriter" panose="02090604020004020304" pitchFamily="18" charset="77"/>
              </a:rPr>
              <a:t>concerning</a:t>
            </a:r>
            <a:r>
              <a:rPr lang="it-IT" sz="1600" i="1" dirty="0">
                <a:latin typeface="American Typewriter" panose="02090604020004020304" pitchFamily="18" charset="77"/>
              </a:rPr>
              <a:t> the way in </a:t>
            </a:r>
            <a:r>
              <a:rPr lang="it-IT" sz="1600" i="1" dirty="0" err="1">
                <a:latin typeface="American Typewriter" panose="02090604020004020304" pitchFamily="18" charset="77"/>
              </a:rPr>
              <a:t>which</a:t>
            </a:r>
            <a:r>
              <a:rPr lang="it-IT" sz="1600" i="1" dirty="0">
                <a:latin typeface="American Typewriter" panose="02090604020004020304" pitchFamily="18" charset="77"/>
              </a:rPr>
              <a:t> «</a:t>
            </a:r>
            <a:r>
              <a:rPr lang="it-IT" sz="1600" i="1" dirty="0" err="1">
                <a:latin typeface="American Typewriter" panose="02090604020004020304" pitchFamily="18" charset="77"/>
              </a:rPr>
              <a:t>Combinatorial</a:t>
            </a:r>
            <a:r>
              <a:rPr lang="it-IT" sz="1600" i="1" dirty="0">
                <a:latin typeface="American Typewriter" panose="02090604020004020304" pitchFamily="18" charset="77"/>
              </a:rPr>
              <a:t> </a:t>
            </a:r>
            <a:r>
              <a:rPr lang="it-IT" sz="1600" i="1" dirty="0" err="1">
                <a:latin typeface="American Typewriter" panose="02090604020004020304" pitchFamily="18" charset="77"/>
              </a:rPr>
              <a:t>Geometry</a:t>
            </a:r>
            <a:r>
              <a:rPr lang="it-IT" sz="1600" i="1" dirty="0">
                <a:latin typeface="American Typewriter" panose="02090604020004020304" pitchFamily="18" charset="77"/>
              </a:rPr>
              <a:t>» of FLUKA </a:t>
            </a:r>
            <a:r>
              <a:rPr lang="it-IT" sz="1600" i="1" dirty="0" err="1">
                <a:latin typeface="American Typewriter" panose="02090604020004020304" pitchFamily="18" charset="77"/>
              </a:rPr>
              <a:t>is</a:t>
            </a:r>
            <a:r>
              <a:rPr lang="it-IT" sz="1600" i="1" dirty="0">
                <a:latin typeface="American Typewriter" panose="02090604020004020304" pitchFamily="18" charset="77"/>
              </a:rPr>
              <a:t> </a:t>
            </a:r>
            <a:r>
              <a:rPr lang="it-IT" sz="1600" i="1" dirty="0" err="1">
                <a:latin typeface="American Typewriter" panose="02090604020004020304" pitchFamily="18" charset="77"/>
              </a:rPr>
              <a:t>working</a:t>
            </a:r>
            <a:r>
              <a:rPr lang="it-IT" sz="1600" i="1" dirty="0">
                <a:latin typeface="American Typewriter" panose="02090604020004020304" pitchFamily="18" charset="77"/>
              </a:rPr>
              <a:t>)</a:t>
            </a:r>
          </a:p>
        </p:txBody>
      </p:sp>
    </p:spTree>
    <p:extLst>
      <p:ext uri="{BB962C8B-B14F-4D97-AF65-F5344CB8AC3E}">
        <p14:creationId xmlns:p14="http://schemas.microsoft.com/office/powerpoint/2010/main" val="195658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7B17C-6605-FB49-AC17-C30F9E41C8BA}"/>
              </a:ext>
            </a:extLst>
          </p:cNvPr>
          <p:cNvPicPr>
            <a:picLocks noChangeAspect="1"/>
          </p:cNvPicPr>
          <p:nvPr/>
        </p:nvPicPr>
        <p:blipFill>
          <a:blip r:embed="rId2"/>
          <a:stretch>
            <a:fillRect/>
          </a:stretch>
        </p:blipFill>
        <p:spPr>
          <a:xfrm>
            <a:off x="0" y="381000"/>
            <a:ext cx="9144000" cy="6577642"/>
          </a:xfrm>
          <a:prstGeom prst="rect">
            <a:avLst/>
          </a:prstGeom>
        </p:spPr>
      </p:pic>
      <p:sp>
        <p:nvSpPr>
          <p:cNvPr id="3" name="Rectangle">
            <a:extLst>
              <a:ext uri="{FF2B5EF4-FFF2-40B4-BE49-F238E27FC236}">
                <a16:creationId xmlns:a16="http://schemas.microsoft.com/office/drawing/2014/main" id="{1EC8965F-A2EF-E541-BDC2-64743B247BB1}"/>
              </a:ext>
            </a:extLst>
          </p:cNvPr>
          <p:cNvSpPr/>
          <p:nvPr/>
        </p:nvSpPr>
        <p:spPr>
          <a:xfrm rot="16200000">
            <a:off x="4038846" y="-4010749"/>
            <a:ext cx="1066308" cy="9144000"/>
          </a:xfrm>
          <a:prstGeom prst="rect">
            <a:avLst/>
          </a:prstGeom>
          <a:blipFill>
            <a:blip r:embed="rId3"/>
          </a:blipFill>
          <a:ln w="12700">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p>
        </p:txBody>
      </p:sp>
      <p:sp>
        <p:nvSpPr>
          <p:cNvPr id="4" name="Title 4">
            <a:extLst>
              <a:ext uri="{FF2B5EF4-FFF2-40B4-BE49-F238E27FC236}">
                <a16:creationId xmlns:a16="http://schemas.microsoft.com/office/drawing/2014/main" id="{4F9777D6-D4F3-1640-9B9F-424FA403335C}"/>
              </a:ext>
            </a:extLst>
          </p:cNvPr>
          <p:cNvSpPr txBox="1">
            <a:spLocks/>
          </p:cNvSpPr>
          <p:nvPr/>
        </p:nvSpPr>
        <p:spPr>
          <a:xfrm>
            <a:off x="371710" y="187887"/>
            <a:ext cx="8476780" cy="492443"/>
          </a:xfrm>
          <a:prstGeom prst="rect">
            <a:avLst/>
          </a:prstGeom>
        </p:spPr>
        <p:txBody>
          <a:bodyPr/>
          <a:lstStyle>
            <a:lvl1pPr>
              <a:defRPr>
                <a:latin typeface="+mj-lt"/>
                <a:ea typeface="+mj-ea"/>
                <a:cs typeface="+mj-cs"/>
              </a:defRPr>
            </a:lvl1pPr>
          </a:lstStyle>
          <a:p>
            <a:pPr algn="ctr" defTabSz="914400"/>
            <a:r>
              <a:rPr lang="it-IT" sz="3200" kern="0" dirty="0">
                <a:solidFill>
                  <a:schemeClr val="bg1"/>
                </a:solidFill>
              </a:rPr>
              <a:t>FULL calo </a:t>
            </a:r>
            <a:r>
              <a:rPr lang="it-IT" sz="3200" kern="0" dirty="0" err="1">
                <a:solidFill>
                  <a:schemeClr val="bg1"/>
                </a:solidFill>
              </a:rPr>
              <a:t>geometry</a:t>
            </a:r>
            <a:endParaRPr lang="it-IT" sz="3200" kern="0" dirty="0">
              <a:solidFill>
                <a:schemeClr val="bg1"/>
              </a:solidFill>
            </a:endParaRPr>
          </a:p>
        </p:txBody>
      </p:sp>
      <p:sp>
        <p:nvSpPr>
          <p:cNvPr id="5" name="TextBox 4">
            <a:extLst>
              <a:ext uri="{FF2B5EF4-FFF2-40B4-BE49-F238E27FC236}">
                <a16:creationId xmlns:a16="http://schemas.microsoft.com/office/drawing/2014/main" id="{C611E57C-A724-3F48-925C-9A25E62997DA}"/>
              </a:ext>
            </a:extLst>
          </p:cNvPr>
          <p:cNvSpPr txBox="1"/>
          <p:nvPr/>
        </p:nvSpPr>
        <p:spPr>
          <a:xfrm>
            <a:off x="762000" y="5334000"/>
            <a:ext cx="2614242" cy="369332"/>
          </a:xfrm>
          <a:prstGeom prst="rect">
            <a:avLst/>
          </a:prstGeom>
          <a:noFill/>
        </p:spPr>
        <p:txBody>
          <a:bodyPr wrap="none" rtlCol="0">
            <a:spAutoFit/>
          </a:bodyPr>
          <a:lstStyle/>
          <a:p>
            <a:r>
              <a:rPr lang="it-IT" i="1" dirty="0">
                <a:solidFill>
                  <a:srgbClr val="FF0000"/>
                </a:solidFill>
              </a:rPr>
              <a:t>L. </a:t>
            </a:r>
            <a:r>
              <a:rPr lang="it-IT" i="1" dirty="0" err="1">
                <a:solidFill>
                  <a:srgbClr val="FF0000"/>
                </a:solidFill>
              </a:rPr>
              <a:t>Scavarda</a:t>
            </a:r>
            <a:r>
              <a:rPr lang="it-IT" i="1" dirty="0">
                <a:solidFill>
                  <a:srgbClr val="FF0000"/>
                </a:solidFill>
              </a:rPr>
              <a:t>, E. Lopez </a:t>
            </a:r>
            <a:r>
              <a:rPr lang="it-IT" i="1" dirty="0" err="1">
                <a:solidFill>
                  <a:srgbClr val="FF0000"/>
                </a:solidFill>
              </a:rPr>
              <a:t>Torrs</a:t>
            </a:r>
            <a:endParaRPr lang="it-IT" i="1" dirty="0">
              <a:solidFill>
                <a:srgbClr val="FF0000"/>
              </a:solidFill>
            </a:endParaRPr>
          </a:p>
        </p:txBody>
      </p:sp>
      <p:cxnSp>
        <p:nvCxnSpPr>
          <p:cNvPr id="8" name="Straight Arrow Connector 7">
            <a:extLst>
              <a:ext uri="{FF2B5EF4-FFF2-40B4-BE49-F238E27FC236}">
                <a16:creationId xmlns:a16="http://schemas.microsoft.com/office/drawing/2014/main" id="{FD674855-9AEC-DD48-AC3A-E84F8F3D66A0}"/>
              </a:ext>
            </a:extLst>
          </p:cNvPr>
          <p:cNvCxnSpPr>
            <a:cxnSpLocks/>
          </p:cNvCxnSpPr>
          <p:nvPr/>
        </p:nvCxnSpPr>
        <p:spPr>
          <a:xfrm>
            <a:off x="7543800" y="1438211"/>
            <a:ext cx="228600" cy="305758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1B16D7B-5B3A-C141-BD5C-F1D986AC1F15}"/>
              </a:ext>
            </a:extLst>
          </p:cNvPr>
          <p:cNvCxnSpPr>
            <a:cxnSpLocks/>
          </p:cNvCxnSpPr>
          <p:nvPr/>
        </p:nvCxnSpPr>
        <p:spPr>
          <a:xfrm flipH="1">
            <a:off x="7961194" y="2738651"/>
            <a:ext cx="250209" cy="17526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3E257E9-5BCE-D44A-BCA5-71DA9D6907CC}"/>
              </a:ext>
            </a:extLst>
          </p:cNvPr>
          <p:cNvCxnSpPr>
            <a:cxnSpLocks/>
          </p:cNvCxnSpPr>
          <p:nvPr/>
        </p:nvCxnSpPr>
        <p:spPr>
          <a:xfrm flipH="1">
            <a:off x="8086298" y="2128805"/>
            <a:ext cx="618699" cy="236244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7AAF25-0417-7E48-AF9E-6A103DA9CCC8}"/>
              </a:ext>
            </a:extLst>
          </p:cNvPr>
          <p:cNvSpPr txBox="1"/>
          <p:nvPr/>
        </p:nvSpPr>
        <p:spPr>
          <a:xfrm>
            <a:off x="6553200" y="4454766"/>
            <a:ext cx="2542684" cy="646331"/>
          </a:xfrm>
          <a:prstGeom prst="rect">
            <a:avLst/>
          </a:prstGeom>
          <a:noFill/>
        </p:spPr>
        <p:txBody>
          <a:bodyPr wrap="none" rtlCol="0">
            <a:spAutoFit/>
          </a:bodyPr>
          <a:lstStyle/>
          <a:p>
            <a:pPr algn="ctr"/>
            <a:r>
              <a:rPr lang="it-IT" dirty="0">
                <a:latin typeface="American Typewriter" panose="02090604020004020304" pitchFamily="18" charset="77"/>
              </a:rPr>
              <a:t>10 </a:t>
            </a:r>
            <a:r>
              <a:rPr lang="it-IT" dirty="0" err="1">
                <a:latin typeface="American Typewriter" panose="02090604020004020304" pitchFamily="18" charset="77"/>
              </a:rPr>
              <a:t>different</a:t>
            </a:r>
            <a:r>
              <a:rPr lang="it-IT" dirty="0">
                <a:latin typeface="American Typewriter" panose="02090604020004020304" pitchFamily="18" charset="77"/>
              </a:rPr>
              <a:t> air boxes</a:t>
            </a:r>
          </a:p>
          <a:p>
            <a:pPr algn="ctr"/>
            <a:r>
              <a:rPr lang="it-IT" dirty="0">
                <a:latin typeface="American Typewriter" panose="02090604020004020304" pitchFamily="18" charset="77"/>
              </a:rPr>
              <a:t>with 4 air </a:t>
            </a:r>
            <a:r>
              <a:rPr lang="it-IT" dirty="0" err="1">
                <a:latin typeface="American Typewriter" panose="02090604020004020304" pitchFamily="18" charset="77"/>
              </a:rPr>
              <a:t>modules</a:t>
            </a:r>
            <a:endParaRPr lang="it-IT" dirty="0">
              <a:latin typeface="American Typewriter" panose="02090604020004020304" pitchFamily="18" charset="77"/>
            </a:endParaRPr>
          </a:p>
        </p:txBody>
      </p:sp>
      <p:pic>
        <p:nvPicPr>
          <p:cNvPr id="12" name="Picture 11" descr="FOOT_logo.gif">
            <a:extLst>
              <a:ext uri="{FF2B5EF4-FFF2-40B4-BE49-F238E27FC236}">
                <a16:creationId xmlns:a16="http://schemas.microsoft.com/office/drawing/2014/main" id="{9D38B6F4-31F6-9641-A4DC-930C05EA9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598" y="42250"/>
            <a:ext cx="533402" cy="533458"/>
          </a:xfrm>
          <a:prstGeom prst="rect">
            <a:avLst/>
          </a:prstGeom>
          <a:solidFill>
            <a:schemeClr val="bg1"/>
          </a:solidFill>
        </p:spPr>
      </p:pic>
    </p:spTree>
    <p:extLst>
      <p:ext uri="{BB962C8B-B14F-4D97-AF65-F5344CB8AC3E}">
        <p14:creationId xmlns:p14="http://schemas.microsoft.com/office/powerpoint/2010/main" val="279070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chermata 2019-12-03 alle 11.45.11.png" descr="Schermata 2019-12-03 alle 11.45.11.png"/>
          <p:cNvPicPr>
            <a:picLocks noChangeAspect="1"/>
          </p:cNvPicPr>
          <p:nvPr/>
        </p:nvPicPr>
        <p:blipFill>
          <a:blip r:embed="rId2">
            <a:extLst/>
          </a:blip>
          <a:stretch>
            <a:fillRect/>
          </a:stretch>
        </p:blipFill>
        <p:spPr>
          <a:xfrm>
            <a:off x="4673513" y="1033150"/>
            <a:ext cx="4363878" cy="3830515"/>
          </a:xfrm>
          <a:prstGeom prst="rect">
            <a:avLst/>
          </a:prstGeom>
          <a:ln w="12700">
            <a:miter lim="400000"/>
          </a:ln>
          <a:effectLst>
            <a:outerShdw blurRad="63500" dist="25400" dir="5400000" rotWithShape="0">
              <a:srgbClr val="000000">
                <a:alpha val="50000"/>
              </a:srgbClr>
            </a:outerShdw>
          </a:effectLst>
        </p:spPr>
      </p:pic>
      <p:pic>
        <p:nvPicPr>
          <p:cNvPr id="120" name="Schermata 2019-12-03 alle 11.42.59.png" descr="Schermata 2019-12-03 alle 11.42.59.png"/>
          <p:cNvPicPr>
            <a:picLocks noChangeAspect="1"/>
          </p:cNvPicPr>
          <p:nvPr/>
        </p:nvPicPr>
        <p:blipFill>
          <a:blip r:embed="rId3">
            <a:extLst/>
          </a:blip>
          <a:stretch>
            <a:fillRect/>
          </a:stretch>
        </p:blipFill>
        <p:spPr>
          <a:xfrm>
            <a:off x="-104000" y="964370"/>
            <a:ext cx="4639179" cy="4333800"/>
          </a:xfrm>
          <a:prstGeom prst="rect">
            <a:avLst/>
          </a:prstGeom>
          <a:ln w="12700">
            <a:miter lim="400000"/>
          </a:ln>
        </p:spPr>
      </p:pic>
      <p:sp>
        <p:nvSpPr>
          <p:cNvPr id="121" name="Newgeom_1.0"/>
          <p:cNvSpPr txBox="1"/>
          <p:nvPr/>
        </p:nvSpPr>
        <p:spPr>
          <a:xfrm>
            <a:off x="1600443" y="494259"/>
            <a:ext cx="1376595" cy="310214"/>
          </a:xfrm>
          <a:prstGeom prst="rect">
            <a:avLst/>
          </a:prstGeom>
          <a:ln w="50800" cap="rnd">
            <a:solidFill>
              <a:schemeClr val="accent5">
                <a:hueOff val="-82419"/>
                <a:satOff val="-9513"/>
                <a:lumOff val="-16343"/>
              </a:schemeClr>
            </a:solidFill>
            <a:custDash>
              <a:ds d="100000" sp="200000"/>
            </a:custDash>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200" b="0">
                <a:latin typeface="American Typewriter"/>
                <a:ea typeface="American Typewriter"/>
                <a:cs typeface="American Typewriter"/>
                <a:sym typeface="American Typewriter"/>
              </a:defRPr>
            </a:lvl1pPr>
          </a:lstStyle>
          <a:p>
            <a:r>
              <a:rPr sz="1547"/>
              <a:t>Newgeom_1.0</a:t>
            </a:r>
          </a:p>
        </p:txBody>
      </p:sp>
      <p:pic>
        <p:nvPicPr>
          <p:cNvPr id="122" name="Line" descr="Line"/>
          <p:cNvPicPr>
            <a:picLocks/>
          </p:cNvPicPr>
          <p:nvPr/>
        </p:nvPicPr>
        <p:blipFill>
          <a:blip r:embed="rId4">
            <a:extLst/>
          </a:blip>
          <a:stretch>
            <a:fillRect/>
          </a:stretch>
        </p:blipFill>
        <p:spPr>
          <a:xfrm rot="20475033">
            <a:off x="174008" y="4121089"/>
            <a:ext cx="5040051" cy="173366"/>
          </a:xfrm>
          <a:prstGeom prst="rect">
            <a:avLst/>
          </a:prstGeom>
        </p:spPr>
      </p:pic>
      <p:sp>
        <p:nvSpPr>
          <p:cNvPr id="124" name="makecalogeometry"/>
          <p:cNvSpPr txBox="1"/>
          <p:nvPr/>
        </p:nvSpPr>
        <p:spPr>
          <a:xfrm>
            <a:off x="6255795" y="494259"/>
            <a:ext cx="1884876" cy="310214"/>
          </a:xfrm>
          <a:prstGeom prst="rect">
            <a:avLst/>
          </a:prstGeom>
          <a:ln w="50800" cap="rnd">
            <a:solidFill>
              <a:schemeClr val="accent5">
                <a:hueOff val="-82419"/>
                <a:satOff val="-9513"/>
                <a:lumOff val="-16343"/>
              </a:schemeClr>
            </a:solidFill>
            <a:custDash>
              <a:ds d="100000" sp="200000"/>
            </a:custDash>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200" b="0">
                <a:latin typeface="American Typewriter"/>
                <a:ea typeface="American Typewriter"/>
                <a:cs typeface="American Typewriter"/>
                <a:sym typeface="American Typewriter"/>
              </a:defRPr>
            </a:lvl1pPr>
          </a:lstStyle>
          <a:p>
            <a:r>
              <a:rPr sz="1547"/>
              <a:t>makecalogeometry</a:t>
            </a:r>
          </a:p>
        </p:txBody>
      </p:sp>
      <p:sp>
        <p:nvSpPr>
          <p:cNvPr id="125" name="Module information"/>
          <p:cNvSpPr/>
          <p:nvPr/>
        </p:nvSpPr>
        <p:spPr>
          <a:xfrm>
            <a:off x="7552114" y="1131534"/>
            <a:ext cx="1402322" cy="600124"/>
          </a:xfrm>
          <a:prstGeom prst="roundRect">
            <a:avLst>
              <a:gd name="adj" fmla="val 22320"/>
            </a:avLst>
          </a:prstGeom>
          <a:solidFill>
            <a:schemeClr val="accent3">
              <a:hueOff val="-274225"/>
              <a:satOff val="26768"/>
              <a:lumOff val="1136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2200" b="0">
                <a:latin typeface="American Typewriter"/>
                <a:ea typeface="American Typewriter"/>
                <a:cs typeface="American Typewriter"/>
                <a:sym typeface="American Typewriter"/>
              </a:defRPr>
            </a:lvl1pPr>
          </a:lstStyle>
          <a:p>
            <a:r>
              <a:rPr sz="1547" b="1" u="sng" dirty="0"/>
              <a:t>Module</a:t>
            </a:r>
            <a:r>
              <a:rPr sz="1547" dirty="0"/>
              <a:t> information</a:t>
            </a:r>
          </a:p>
        </p:txBody>
      </p:sp>
      <p:sp>
        <p:nvSpPr>
          <p:cNvPr id="126" name="Crystal information"/>
          <p:cNvSpPr/>
          <p:nvPr/>
        </p:nvSpPr>
        <p:spPr>
          <a:xfrm>
            <a:off x="2964106" y="1131534"/>
            <a:ext cx="1402321" cy="600124"/>
          </a:xfrm>
          <a:prstGeom prst="roundRect">
            <a:avLst>
              <a:gd name="adj" fmla="val 22320"/>
            </a:avLst>
          </a:prstGeom>
          <a:solidFill>
            <a:schemeClr val="accent3">
              <a:hueOff val="-274225"/>
              <a:satOff val="26768"/>
              <a:lumOff val="1136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2200" b="0">
                <a:latin typeface="American Typewriter"/>
                <a:ea typeface="American Typewriter"/>
                <a:cs typeface="American Typewriter"/>
                <a:sym typeface="American Typewriter"/>
              </a:defRPr>
            </a:lvl1pPr>
          </a:lstStyle>
          <a:p>
            <a:r>
              <a:rPr sz="1547" b="1" u="sng" dirty="0"/>
              <a:t>Crystal</a:t>
            </a:r>
            <a:r>
              <a:rPr sz="1547" dirty="0"/>
              <a:t> information</a:t>
            </a:r>
          </a:p>
        </p:txBody>
      </p:sp>
      <p:sp>
        <p:nvSpPr>
          <p:cNvPr id="127" name="missing"/>
          <p:cNvSpPr txBox="1"/>
          <p:nvPr/>
        </p:nvSpPr>
        <p:spPr>
          <a:xfrm rot="20456393">
            <a:off x="3598740" y="3743098"/>
            <a:ext cx="714940"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0">
                <a:solidFill>
                  <a:schemeClr val="accent5"/>
                </a:solidFill>
                <a:latin typeface="American Typewriter"/>
                <a:ea typeface="American Typewriter"/>
                <a:cs typeface="American Typewriter"/>
                <a:sym typeface="American Typewriter"/>
              </a:defRPr>
            </a:lvl1pPr>
          </a:lstStyle>
          <a:p>
            <a:r>
              <a:rPr sz="1266" b="1" dirty="0"/>
              <a:t>missing</a:t>
            </a:r>
          </a:p>
        </p:txBody>
      </p:sp>
      <p:sp>
        <p:nvSpPr>
          <p:cNvPr id="128" name="Two different versions on baltig:"/>
          <p:cNvSpPr txBox="1"/>
          <p:nvPr/>
        </p:nvSpPr>
        <p:spPr>
          <a:xfrm>
            <a:off x="2777352" y="-30791"/>
            <a:ext cx="4029694"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a:latin typeface="American Typewriter"/>
                <a:ea typeface="American Typewriter"/>
                <a:cs typeface="American Typewriter"/>
                <a:sym typeface="American Typewriter"/>
              </a:defRPr>
            </a:lvl1pPr>
          </a:lstStyle>
          <a:p>
            <a:r>
              <a:rPr sz="2400" b="1" dirty="0">
                <a:latin typeface="American Typewriter" panose="02090604020004020304" pitchFamily="18" charset="77"/>
                <a:cs typeface="Arial" panose="020B0604020202020204" pitchFamily="34" charset="0"/>
              </a:rPr>
              <a:t>Two different </a:t>
            </a:r>
            <a:r>
              <a:rPr lang="en-US" sz="2400" b="1" dirty="0">
                <a:latin typeface="American Typewriter" panose="02090604020004020304" pitchFamily="18" charset="77"/>
                <a:cs typeface="Arial" panose="020B0604020202020204" pitchFamily="34" charset="0"/>
              </a:rPr>
              <a:t>approaches</a:t>
            </a:r>
            <a:endParaRPr sz="2400" b="1" dirty="0">
              <a:latin typeface="American Typewriter" panose="02090604020004020304" pitchFamily="18" charset="77"/>
              <a:cs typeface="Arial" panose="020B0604020202020204" pitchFamily="34" charset="0"/>
            </a:endParaRPr>
          </a:p>
        </p:txBody>
      </p:sp>
      <p:sp>
        <p:nvSpPr>
          <p:cNvPr id="129" name="“The main reason we need (or will need) the module information is a possible new version of the full calorimeter geometry. This new version could have one more crystal around the whole detector in order to cover the maximum area with the current budget. The idea is to 3D print the same modules containers, but the outside modules could have only 3 crystals. On the that configuration the module information (position, angle) can not be retrive from the central crystal for the outside modules. We think that with the current proposal, we will only need to change the FLUKA part of the geometry and the rest of the code could remained untouched.”…"/>
          <p:cNvSpPr txBox="1"/>
          <p:nvPr/>
        </p:nvSpPr>
        <p:spPr>
          <a:xfrm>
            <a:off x="279875" y="4976228"/>
            <a:ext cx="8708250" cy="1795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57">
              <a:defRPr sz="1800" b="0">
                <a:latin typeface="American Typewriter Condensed"/>
                <a:ea typeface="American Typewriter Condensed"/>
                <a:cs typeface="American Typewriter Condensed"/>
                <a:sym typeface="American Typewriter Condensed"/>
              </a:defRPr>
            </a:pPr>
            <a:r>
              <a:rPr sz="1400" dirty="0"/>
              <a:t>“</a:t>
            </a:r>
            <a:r>
              <a:rPr sz="1600" dirty="0">
                <a:solidFill>
                  <a:srgbClr val="FF0000"/>
                </a:solidFill>
              </a:rPr>
              <a:t>The main reason we need (or will need) the module information is a possible new version of the full calorimeter geometry. This new version could have one more crystal around the whole detector in order to cover the maximum area with the current budget. The idea is to 3D print the same modules containers, but the outside modules could have only 3 crystals. On that configuration the module information (position, angle) can not be retri</a:t>
            </a:r>
            <a:r>
              <a:rPr lang="en-US" sz="1600" dirty="0">
                <a:solidFill>
                  <a:srgbClr val="FF0000"/>
                </a:solidFill>
              </a:rPr>
              <a:t>e</a:t>
            </a:r>
            <a:r>
              <a:rPr sz="1600" dirty="0">
                <a:solidFill>
                  <a:srgbClr val="FF0000"/>
                </a:solidFill>
              </a:rPr>
              <a:t>ve</a:t>
            </a:r>
            <a:r>
              <a:rPr lang="en-US" sz="1600" dirty="0">
                <a:solidFill>
                  <a:srgbClr val="FF0000"/>
                </a:solidFill>
              </a:rPr>
              <a:t>d</a:t>
            </a:r>
            <a:r>
              <a:rPr sz="1600" dirty="0">
                <a:solidFill>
                  <a:srgbClr val="FF0000"/>
                </a:solidFill>
              </a:rPr>
              <a:t> from the central crystal for the outside modules. We think that with the current proposal, we will only need to change the FLUKA part of the geometry and the rest of the code could remained untouched</a:t>
            </a:r>
            <a:r>
              <a:rPr sz="1400" dirty="0"/>
              <a:t>.” </a:t>
            </a:r>
            <a:r>
              <a:rPr lang="en-US" sz="1400" dirty="0">
                <a:solidFill>
                  <a:srgbClr val="0070C0"/>
                </a:solidFill>
              </a:rPr>
              <a:t> </a:t>
            </a:r>
            <a:r>
              <a:rPr sz="1400" dirty="0">
                <a:solidFill>
                  <a:srgbClr val="0070C0"/>
                </a:solidFill>
                <a:latin typeface="American Typewriter"/>
                <a:ea typeface="American Typewriter"/>
                <a:cs typeface="American Typewriter"/>
                <a:sym typeface="American Typewriter"/>
              </a:rPr>
              <a:t>mail of </a:t>
            </a:r>
            <a:r>
              <a:rPr sz="1400" dirty="0" err="1">
                <a:solidFill>
                  <a:srgbClr val="0070C0"/>
                </a:solidFill>
                <a:latin typeface="American Typewriter"/>
                <a:ea typeface="American Typewriter"/>
                <a:cs typeface="American Typewriter"/>
                <a:sym typeface="American Typewriter"/>
              </a:rPr>
              <a:t>E.Lopez</a:t>
            </a:r>
            <a:r>
              <a:rPr sz="1400" dirty="0">
                <a:solidFill>
                  <a:srgbClr val="0070C0"/>
                </a:solidFill>
                <a:latin typeface="American Typewriter"/>
                <a:ea typeface="American Typewriter"/>
                <a:cs typeface="American Typewriter"/>
                <a:sym typeface="American Typewriter"/>
              </a:rPr>
              <a:t> Torres 8/10/2019.</a:t>
            </a:r>
          </a:p>
        </p:txBody>
      </p:sp>
      <p:sp>
        <p:nvSpPr>
          <p:cNvPr id="130" name="One example:"/>
          <p:cNvSpPr txBox="1"/>
          <p:nvPr/>
        </p:nvSpPr>
        <p:spPr>
          <a:xfrm>
            <a:off x="279875" y="577285"/>
            <a:ext cx="1013034"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0">
                <a:latin typeface="American Typewriter"/>
                <a:ea typeface="American Typewriter"/>
                <a:cs typeface="American Typewriter"/>
                <a:sym typeface="American Typewriter"/>
              </a:defRPr>
            </a:lvl1pPr>
          </a:lstStyle>
          <a:p>
            <a:r>
              <a:rPr sz="1600" b="1" dirty="0"/>
              <a:t>example:</a:t>
            </a:r>
          </a:p>
        </p:txBody>
      </p:sp>
      <p:sp>
        <p:nvSpPr>
          <p:cNvPr id="14" name="TextBox 13">
            <a:extLst>
              <a:ext uri="{FF2B5EF4-FFF2-40B4-BE49-F238E27FC236}">
                <a16:creationId xmlns:a16="http://schemas.microsoft.com/office/drawing/2014/main" id="{8429ED17-5042-5648-A821-0706906C71D9}"/>
              </a:ext>
            </a:extLst>
          </p:cNvPr>
          <p:cNvSpPr txBox="1"/>
          <p:nvPr/>
        </p:nvSpPr>
        <p:spPr>
          <a:xfrm>
            <a:off x="3981353" y="309593"/>
            <a:ext cx="1305294" cy="369332"/>
          </a:xfrm>
          <a:prstGeom prst="rect">
            <a:avLst/>
          </a:prstGeom>
          <a:noFill/>
        </p:spPr>
        <p:txBody>
          <a:bodyPr wrap="none" rtlCol="0">
            <a:spAutoFit/>
          </a:bodyPr>
          <a:lstStyle/>
          <a:p>
            <a:r>
              <a:rPr lang="it-IT" i="1" dirty="0">
                <a:solidFill>
                  <a:srgbClr val="FF0000"/>
                </a:solidFill>
              </a:rPr>
              <a:t>L. </a:t>
            </a:r>
            <a:r>
              <a:rPr lang="it-IT" i="1" dirty="0" err="1">
                <a:solidFill>
                  <a:srgbClr val="FF0000"/>
                </a:solidFill>
              </a:rPr>
              <a:t>Scavarda</a:t>
            </a:r>
            <a:r>
              <a:rPr lang="it-IT" i="1" dirty="0">
                <a:solidFill>
                  <a:srgbClr val="FF0000"/>
                </a:solidFill>
              </a:rPr>
              <a:t>,</a:t>
            </a:r>
          </a:p>
        </p:txBody>
      </p:sp>
      <p:pic>
        <p:nvPicPr>
          <p:cNvPr id="15" name="Picture 14" descr="FOOT_logo.gif">
            <a:extLst>
              <a:ext uri="{FF2B5EF4-FFF2-40B4-BE49-F238E27FC236}">
                <a16:creationId xmlns:a16="http://schemas.microsoft.com/office/drawing/2014/main" id="{8BB9EC4E-0640-704A-9E0A-959DD1632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598" y="42250"/>
            <a:ext cx="533402" cy="533458"/>
          </a:xfrm>
          <a:prstGeom prst="rect">
            <a:avLst/>
          </a:prstGeom>
          <a:solidFill>
            <a:schemeClr val="bg1"/>
          </a:solidFill>
        </p:spPr>
      </p:pic>
    </p:spTree>
    <p:extLst>
      <p:ext uri="{BB962C8B-B14F-4D97-AF65-F5344CB8AC3E}">
        <p14:creationId xmlns:p14="http://schemas.microsoft.com/office/powerpoint/2010/main" val="30314503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E31813-DCF1-EE41-A945-29B9E58D1841}"/>
              </a:ext>
            </a:extLst>
          </p:cNvPr>
          <p:cNvPicPr>
            <a:picLocks noChangeAspect="1"/>
          </p:cNvPicPr>
          <p:nvPr/>
        </p:nvPicPr>
        <p:blipFill>
          <a:blip r:embed="rId2"/>
          <a:stretch>
            <a:fillRect/>
          </a:stretch>
        </p:blipFill>
        <p:spPr>
          <a:xfrm>
            <a:off x="0" y="1059120"/>
            <a:ext cx="9124666" cy="5875080"/>
          </a:xfrm>
          <a:prstGeom prst="rect">
            <a:avLst/>
          </a:prstGeom>
        </p:spPr>
      </p:pic>
      <p:sp>
        <p:nvSpPr>
          <p:cNvPr id="6" name="Title 4">
            <a:extLst>
              <a:ext uri="{FF2B5EF4-FFF2-40B4-BE49-F238E27FC236}">
                <a16:creationId xmlns:a16="http://schemas.microsoft.com/office/drawing/2014/main" id="{F2E98903-1465-5E40-AE77-553C3780187F}"/>
              </a:ext>
            </a:extLst>
          </p:cNvPr>
          <p:cNvSpPr txBox="1">
            <a:spLocks/>
          </p:cNvSpPr>
          <p:nvPr/>
        </p:nvSpPr>
        <p:spPr>
          <a:xfrm>
            <a:off x="371710" y="187887"/>
            <a:ext cx="8476780" cy="492443"/>
          </a:xfrm>
          <a:prstGeom prst="rect">
            <a:avLst/>
          </a:prstGeom>
        </p:spPr>
        <p:txBody>
          <a:bodyPr/>
          <a:lstStyle>
            <a:lvl1pPr>
              <a:defRPr>
                <a:latin typeface="+mj-lt"/>
                <a:ea typeface="+mj-ea"/>
                <a:cs typeface="+mj-cs"/>
              </a:defRPr>
            </a:lvl1pPr>
          </a:lstStyle>
          <a:p>
            <a:pPr algn="ctr" defTabSz="914400"/>
            <a:r>
              <a:rPr lang="it-IT" sz="2800" kern="0" dirty="0" err="1">
                <a:solidFill>
                  <a:schemeClr val="bg1"/>
                </a:solidFill>
              </a:rPr>
              <a:t>Check</a:t>
            </a:r>
            <a:r>
              <a:rPr lang="it-IT" sz="2800" kern="0" dirty="0">
                <a:solidFill>
                  <a:schemeClr val="bg1"/>
                </a:solidFill>
              </a:rPr>
              <a:t> of </a:t>
            </a:r>
            <a:r>
              <a:rPr lang="it-IT" sz="2800" kern="0" dirty="0" err="1">
                <a:solidFill>
                  <a:schemeClr val="bg1"/>
                </a:solidFill>
              </a:rPr>
              <a:t>energy</a:t>
            </a:r>
            <a:r>
              <a:rPr lang="it-IT" sz="2800" kern="0" dirty="0">
                <a:solidFill>
                  <a:schemeClr val="bg1"/>
                </a:solidFill>
              </a:rPr>
              <a:t> </a:t>
            </a:r>
            <a:r>
              <a:rPr lang="it-IT" sz="2800" kern="0" dirty="0" err="1">
                <a:solidFill>
                  <a:schemeClr val="bg1"/>
                </a:solidFill>
              </a:rPr>
              <a:t>deposition</a:t>
            </a:r>
            <a:r>
              <a:rPr lang="it-IT" sz="2800" kern="0" dirty="0">
                <a:solidFill>
                  <a:schemeClr val="bg1"/>
                </a:solidFill>
              </a:rPr>
              <a:t> in Calo</a:t>
            </a:r>
          </a:p>
        </p:txBody>
      </p:sp>
      <p:sp>
        <p:nvSpPr>
          <p:cNvPr id="7" name="TextBox 6">
            <a:extLst>
              <a:ext uri="{FF2B5EF4-FFF2-40B4-BE49-F238E27FC236}">
                <a16:creationId xmlns:a16="http://schemas.microsoft.com/office/drawing/2014/main" id="{A0931AA9-1730-8546-9CE3-BA273CF25DB6}"/>
              </a:ext>
            </a:extLst>
          </p:cNvPr>
          <p:cNvSpPr txBox="1"/>
          <p:nvPr/>
        </p:nvSpPr>
        <p:spPr>
          <a:xfrm>
            <a:off x="3909686" y="1059120"/>
            <a:ext cx="1305294" cy="369332"/>
          </a:xfrm>
          <a:prstGeom prst="rect">
            <a:avLst/>
          </a:prstGeom>
          <a:noFill/>
        </p:spPr>
        <p:txBody>
          <a:bodyPr wrap="none" rtlCol="0">
            <a:spAutoFit/>
          </a:bodyPr>
          <a:lstStyle/>
          <a:p>
            <a:r>
              <a:rPr lang="it-IT" i="1" dirty="0">
                <a:solidFill>
                  <a:srgbClr val="FF0000"/>
                </a:solidFill>
              </a:rPr>
              <a:t>L. </a:t>
            </a:r>
            <a:r>
              <a:rPr lang="it-IT" i="1" dirty="0" err="1">
                <a:solidFill>
                  <a:srgbClr val="FF0000"/>
                </a:solidFill>
              </a:rPr>
              <a:t>Scavarda</a:t>
            </a:r>
            <a:r>
              <a:rPr lang="it-IT" i="1" dirty="0">
                <a:solidFill>
                  <a:srgbClr val="FF0000"/>
                </a:solidFill>
              </a:rPr>
              <a:t>,</a:t>
            </a:r>
          </a:p>
        </p:txBody>
      </p:sp>
    </p:spTree>
    <p:extLst>
      <p:ext uri="{BB962C8B-B14F-4D97-AF65-F5344CB8AC3E}">
        <p14:creationId xmlns:p14="http://schemas.microsoft.com/office/powerpoint/2010/main" val="3239261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16451</TotalTime>
  <Words>1119</Words>
  <Application>Microsoft Macintosh PowerPoint</Application>
  <PresentationFormat>On-screen Show (4:3)</PresentationFormat>
  <Paragraphs>199</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American Typewriter</vt:lpstr>
      <vt:lpstr>American Typewriter Condensed</vt:lpstr>
      <vt:lpstr>Arial</vt:lpstr>
      <vt:lpstr>Avenir Medium</vt:lpstr>
      <vt:lpstr>Baskerville SemiBold</vt:lpstr>
      <vt:lpstr>Calibri</vt:lpstr>
      <vt:lpstr>Futura</vt:lpstr>
      <vt:lpstr>Helvetica Neue Thin</vt:lpstr>
      <vt:lpstr>Symbol</vt:lpstr>
      <vt:lpstr>Office Theme</vt:lpstr>
      <vt:lpstr>Status of FLUKA Simulation</vt:lpstr>
      <vt:lpstr>Import of calo branch in newgeom completed also for FLUKA geometry</vt:lpstr>
      <vt:lpstr>Basic instructions for FLUKA Footers</vt:lpstr>
      <vt:lpstr>MSD detail</vt:lpstr>
      <vt:lpstr>ITR now with support: details</vt:lpstr>
      <vt:lpstr>PowerPoint Presentation</vt:lpstr>
      <vt:lpstr>PowerPoint Presentation</vt:lpstr>
      <vt:lpstr>PowerPoint Presentation</vt:lpstr>
      <vt:lpstr>PowerPoint Presentation</vt:lpstr>
      <vt:lpstr>Next improvement starting for FLUKA</vt:lpstr>
      <vt:lpstr>To be done in TW</vt:lpstr>
      <vt:lpstr>Mag Field Map</vt:lpstr>
      <vt:lpstr>First production</vt:lpstr>
      <vt:lpstr>Some preliminary analysis</vt:lpstr>
      <vt:lpstr>Re-interactions in the tracking system: some preliminary numbers</vt:lpstr>
      <vt:lpstr>Reinteraction in VTX</vt:lpstr>
      <vt:lpstr>Reinteraction in ITR</vt:lpstr>
      <vt:lpstr>Reinteraction in MSD</vt:lpstr>
      <vt:lpstr>Reinteractions in MSD</vt:lpstr>
      <vt:lpstr>Bending in Magnetic Field and acceptance</vt:lpstr>
      <vt:lpstr>Shift in TW+Calo positioning to match bending</vt:lpstr>
      <vt:lpstr>Particle acceptance loss: some preliminary numbers (measured w/o magnetic field)</vt:lpstr>
      <vt:lpstr>Example of ion sailing through the calo</vt:lpstr>
      <vt:lpstr>Longer distance from target (150 cm)</vt:lpstr>
      <vt:lpstr>Longer distance from target (150 cm)</vt:lpstr>
      <vt:lpstr>MS in the tracking system</vt:lpstr>
      <vt:lpstr>MS in the tracking system</vt:lpstr>
      <vt:lpstr>MS in each element of tracking system</vt:lpstr>
      <vt:lpstr>MS for the whole tracking system</vt:lpstr>
      <vt:lpstr>Conclusions</vt:lpstr>
    </vt:vector>
  </TitlesOfParts>
  <Manager/>
  <Company>INFN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 Simulation Status</dc:title>
  <dc:subject/>
  <dc:creator>G.B.</dc:creator>
  <cp:keywords/>
  <dc:description/>
  <cp:lastModifiedBy>Microsoft Office User</cp:lastModifiedBy>
  <cp:revision>272</cp:revision>
  <cp:lastPrinted>2019-11-19T12:55:12Z</cp:lastPrinted>
  <dcterms:created xsi:type="dcterms:W3CDTF">2016-10-07T11:56:04Z</dcterms:created>
  <dcterms:modified xsi:type="dcterms:W3CDTF">2019-12-05T09:36:06Z</dcterms:modified>
  <cp:category/>
</cp:coreProperties>
</file>