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1pPr>
    <a:lvl2pPr marL="0" marR="0" indent="228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2pPr>
    <a:lvl3pPr marL="0" marR="0" indent="457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3pPr>
    <a:lvl4pPr marL="0" marR="0" indent="685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4pPr>
    <a:lvl5pPr marL="0" marR="0" indent="9144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5pPr>
    <a:lvl6pPr marL="0" marR="0" indent="11430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6pPr>
    <a:lvl7pPr marL="0" marR="0" indent="13716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7pPr>
    <a:lvl8pPr marL="0" marR="0" indent="16002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8pPr>
    <a:lvl9pPr marL="0" marR="0" indent="182880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200" u="none" kumimoji="0" normalizeH="0">
        <a:ln>
          <a:noFill/>
        </a:ln>
        <a:solidFill>
          <a:schemeClr val="accent5">
            <a:lumOff val="-29866"/>
          </a:schemeClr>
        </a:solidFill>
        <a:effectLst/>
        <a:uFillTx/>
        <a:latin typeface="American Typewriter"/>
        <a:ea typeface="American Typewriter"/>
        <a:cs typeface="American Typewriter"/>
        <a:sym typeface="American Typewri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Shape 16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18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19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2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Shape 3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08" name="Shape 3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Oxygen basetracks are present in these layers, but form only 2-segments track not attached to plate 3 probably due to distorsions (first plates were more compressed)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50" name="Shape 3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solo dati</a:t>
            </a:r>
          </a:p>
          <a:p>
            <a:pPr/>
            <a:r>
              <a:t>+ commenti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Shape 376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7" name="Shape 377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 R0 dove si trovano?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86" name="Shape 38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vtx_plot/c_vxy.pdf</a:t>
            </a:r>
          </a:p>
          <a:p>
            <a:pPr/>
            <a:r>
              <a:t>vtx_plot/c_oxytheta.pdf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94" name="Shape 39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vtx_plot/c_n.pdf</a:t>
            </a:r>
          </a:p>
          <a:p>
            <a:pPr/>
            <a:r>
              <a:t>vtx_plot/c_impactparameter.pdf</a:t>
            </a:r>
          </a:p>
          <a:p>
            <a:pPr/>
            <a:r>
              <a:t>vtx_plot/c_probability.pdf</a:t>
            </a:r>
          </a:p>
          <a:p>
            <a:pPr/>
            <a:r>
              <a:t>vtx_plot/c_maxaperture.pdf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Shape 40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402" name="Shape 40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vtx_plot/c_Theta.pdf</a:t>
            </a:r>
          </a:p>
          <a:p>
            <a:pPr/>
            <a:r>
              <a:t>vtx_plot/c_npl.pdf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Giovanni Mela"/>
          <p:cNvSpPr txBox="1"/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–Giovanni Mela</a:t>
            </a:r>
          </a:p>
        </p:txBody>
      </p:sp>
      <p:sp>
        <p:nvSpPr>
          <p:cNvPr id="94" name="“Inserisci qui una citazione”."/>
          <p:cNvSpPr txBox="1"/>
          <p:nvPr>
            <p:ph type="body" sz="quarter" idx="14"/>
          </p:nvPr>
        </p:nvSpPr>
        <p:spPr>
          <a:xfrm>
            <a:off x="1270000" y="4267112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“Inserisci qui una citazione”. </a:t>
            </a:r>
          </a:p>
        </p:txBody>
      </p:sp>
      <p:sp>
        <p:nvSpPr>
          <p:cNvPr id="9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magine"/>
          <p:cNvSpPr/>
          <p:nvPr>
            <p:ph type="pic" idx="13"/>
          </p:nvPr>
        </p:nvSpPr>
        <p:spPr>
          <a:xfrm>
            <a:off x="-949853" y="0"/>
            <a:ext cx="14904506" cy="9944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ov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73" y="745433"/>
            <a:ext cx="11938205" cy="101601"/>
          </a:xfrm>
          <a:prstGeom prst="rect">
            <a:avLst/>
          </a:prstGeom>
        </p:spPr>
      </p:pic>
      <p:sp>
        <p:nvSpPr>
          <p:cNvPr id="112" name="Titolo Testo"/>
          <p:cNvSpPr txBox="1"/>
          <p:nvPr>
            <p:ph type="title"/>
          </p:nvPr>
        </p:nvSpPr>
        <p:spPr>
          <a:xfrm>
            <a:off x="406229" y="0"/>
            <a:ext cx="11099801" cy="850900"/>
          </a:xfrm>
          <a:prstGeom prst="rect">
            <a:avLst/>
          </a:prstGeom>
        </p:spPr>
        <p:txBody>
          <a:bodyPr/>
          <a:lstStyle>
            <a:lvl1pPr algn="l">
              <a:defRPr cap="small" sz="4500">
                <a:solidFill>
                  <a:schemeClr val="accent5">
                    <a:lumOff val="-29866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13" name="Numero diapositiva"/>
          <p:cNvSpPr txBox="1"/>
          <p:nvPr>
            <p:ph type="sldNum" sz="quarter" idx="2"/>
          </p:nvPr>
        </p:nvSpPr>
        <p:spPr>
          <a:xfrm>
            <a:off x="12664541" y="9429294"/>
            <a:ext cx="340260" cy="3243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14" name="Corpo livello uno…"/>
          <p:cNvSpPr txBox="1"/>
          <p:nvPr>
            <p:ph type="body" idx="1"/>
          </p:nvPr>
        </p:nvSpPr>
        <p:spPr>
          <a:xfrm>
            <a:off x="406229" y="1303866"/>
            <a:ext cx="12192343" cy="7931284"/>
          </a:xfrm>
          <a:prstGeom prst="rect">
            <a:avLst/>
          </a:prstGeom>
        </p:spPr>
        <p:txBody>
          <a:bodyPr/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  <a:lvl2pPr>
              <a:defRPr>
                <a:latin typeface="Palatino"/>
                <a:ea typeface="Palatino"/>
                <a:cs typeface="Palatino"/>
                <a:sym typeface="Palatino"/>
              </a:defRPr>
            </a:lvl2pPr>
            <a:lvl3pPr>
              <a:defRPr>
                <a:latin typeface="Palatino"/>
                <a:ea typeface="Palatino"/>
                <a:cs typeface="Palatino"/>
                <a:sym typeface="Palatino"/>
              </a:defRPr>
            </a:lvl3pPr>
            <a:lvl4pPr>
              <a:defRPr>
                <a:latin typeface="Palatino"/>
                <a:ea typeface="Palatino"/>
                <a:cs typeface="Palatino"/>
                <a:sym typeface="Palatino"/>
              </a:defRPr>
            </a:lvl4pPr>
            <a:lvl5pPr>
              <a:defRPr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itolo Testo"/>
          <p:cNvSpPr txBox="1"/>
          <p:nvPr>
            <p:ph type="title"/>
          </p:nvPr>
        </p:nvSpPr>
        <p:spPr>
          <a:xfrm>
            <a:off x="952500" y="254000"/>
            <a:ext cx="11099800" cy="1209716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29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3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Titolo Testo"/>
          <p:cNvSpPr txBox="1"/>
          <p:nvPr>
            <p:ph type="title"/>
          </p:nvPr>
        </p:nvSpPr>
        <p:spPr>
          <a:xfrm>
            <a:off x="952500" y="254000"/>
            <a:ext cx="11099800" cy="10795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14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ovo cop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Linea Linea" descr="Linea Linea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73" y="745433"/>
            <a:ext cx="11938205" cy="101601"/>
          </a:xfrm>
          <a:prstGeom prst="rect">
            <a:avLst/>
          </a:prstGeom>
        </p:spPr>
      </p:pic>
      <p:sp>
        <p:nvSpPr>
          <p:cNvPr id="155" name="Titolo Testo"/>
          <p:cNvSpPr txBox="1"/>
          <p:nvPr>
            <p:ph type="title"/>
          </p:nvPr>
        </p:nvSpPr>
        <p:spPr>
          <a:xfrm>
            <a:off x="406229" y="0"/>
            <a:ext cx="11099801" cy="850900"/>
          </a:xfrm>
          <a:prstGeom prst="rect">
            <a:avLst/>
          </a:prstGeom>
        </p:spPr>
        <p:txBody>
          <a:bodyPr/>
          <a:lstStyle>
            <a:lvl1pPr algn="l">
              <a:defRPr cap="small" sz="4500">
                <a:solidFill>
                  <a:schemeClr val="accent1">
                    <a:hueOff val="114395"/>
                    <a:lumOff val="-24975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Titolo Testo</a:t>
            </a:r>
          </a:p>
        </p:txBody>
      </p:sp>
      <p:sp>
        <p:nvSpPr>
          <p:cNvPr id="156" name="Numero diapositiva"/>
          <p:cNvSpPr txBox="1"/>
          <p:nvPr>
            <p:ph type="sldNum" sz="quarter" idx="2"/>
          </p:nvPr>
        </p:nvSpPr>
        <p:spPr>
          <a:xfrm>
            <a:off x="12664541" y="9429294"/>
            <a:ext cx="340260" cy="3243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57" name="Corpo livello uno…"/>
          <p:cNvSpPr txBox="1"/>
          <p:nvPr>
            <p:ph type="body" idx="1"/>
          </p:nvPr>
        </p:nvSpPr>
        <p:spPr>
          <a:xfrm>
            <a:off x="406229" y="1303866"/>
            <a:ext cx="12192343" cy="7931284"/>
          </a:xfrm>
          <a:prstGeom prst="rect">
            <a:avLst/>
          </a:prstGeom>
        </p:spPr>
        <p:txBody>
          <a:bodyPr/>
          <a:lstStyle>
            <a:lvl1pPr>
              <a:defRPr>
                <a:latin typeface="Palatino"/>
                <a:ea typeface="Palatino"/>
                <a:cs typeface="Palatino"/>
                <a:sym typeface="Palatino"/>
              </a:defRPr>
            </a:lvl1pPr>
            <a:lvl2pPr>
              <a:defRPr>
                <a:latin typeface="Palatino"/>
                <a:ea typeface="Palatino"/>
                <a:cs typeface="Palatino"/>
                <a:sym typeface="Palatino"/>
              </a:defRPr>
            </a:lvl2pPr>
            <a:lvl3pPr>
              <a:defRPr>
                <a:latin typeface="Palatino"/>
                <a:ea typeface="Palatino"/>
                <a:cs typeface="Palatino"/>
                <a:sym typeface="Palatino"/>
              </a:defRPr>
            </a:lvl3pPr>
            <a:lvl4pPr>
              <a:defRPr>
                <a:latin typeface="Palatino"/>
                <a:ea typeface="Palatino"/>
                <a:cs typeface="Palatino"/>
                <a:sym typeface="Palatino"/>
              </a:defRPr>
            </a:lvl4pPr>
            <a:lvl5pPr>
              <a:defRPr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magine"/>
          <p:cNvSpPr/>
          <p:nvPr>
            <p:ph type="pic" idx="13"/>
          </p:nvPr>
        </p:nvSpPr>
        <p:spPr>
          <a:xfrm>
            <a:off x="1622088" y="289099"/>
            <a:ext cx="9753603" cy="650578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olo Testo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Titolo Testo</a:t>
            </a:r>
          </a:p>
        </p:txBody>
      </p:sp>
      <p:sp>
        <p:nvSpPr>
          <p:cNvPr id="22" name="Corpo livello uno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Centr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Testo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magine"/>
          <p:cNvSpPr/>
          <p:nvPr>
            <p:ph type="pic" idx="13"/>
          </p:nvPr>
        </p:nvSpPr>
        <p:spPr>
          <a:xfrm>
            <a:off x="2263775" y="613833"/>
            <a:ext cx="12401550" cy="82677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olo Testo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40" name="Corpo livello uno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- In al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7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, punti elenco 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magine"/>
          <p:cNvSpPr/>
          <p:nvPr>
            <p:ph type="pic" idx="13"/>
          </p:nvPr>
        </p:nvSpPr>
        <p:spPr>
          <a:xfrm>
            <a:off x="4086225" y="2586566"/>
            <a:ext cx="9429750" cy="62865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67" name="Corpo livello uno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68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ti ele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rpo livello uno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per pag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magine"/>
          <p:cNvSpPr/>
          <p:nvPr>
            <p:ph type="pic" sz="quarter" idx="13"/>
          </p:nvPr>
        </p:nvSpPr>
        <p:spPr>
          <a:xfrm>
            <a:off x="6680200" y="5029200"/>
            <a:ext cx="6054748" cy="4038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magine"/>
          <p:cNvSpPr/>
          <p:nvPr>
            <p:ph type="pic" sz="quarter" idx="14"/>
          </p:nvPr>
        </p:nvSpPr>
        <p:spPr>
          <a:xfrm>
            <a:off x="6502400" y="889000"/>
            <a:ext cx="5867400" cy="39116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magine"/>
          <p:cNvSpPr/>
          <p:nvPr>
            <p:ph type="pic" idx="15"/>
          </p:nvPr>
        </p:nvSpPr>
        <p:spPr>
          <a:xfrm>
            <a:off x="-2374900" y="889000"/>
            <a:ext cx="11982450" cy="7988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Relationship Id="rId4" Type="http://schemas.openxmlformats.org/officeDocument/2006/relationships/image" Target="../media/image1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tif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g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jpe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rcRect l="0" t="0" r="37278" b="0"/>
          <a:stretch>
            <a:fillRect/>
          </a:stretch>
        </p:blipFill>
        <p:spPr>
          <a:xfrm>
            <a:off x="10713460" y="159839"/>
            <a:ext cx="2265840" cy="2032053"/>
          </a:xfrm>
          <a:prstGeom prst="rect">
            <a:avLst/>
          </a:prstGeom>
          <a:ln w="12700">
            <a:miter lim="400000"/>
          </a:ln>
        </p:spPr>
      </p:pic>
      <p:sp>
        <p:nvSpPr>
          <p:cNvPr id="167" name="Nuclear emulsions:…"/>
          <p:cNvSpPr txBox="1"/>
          <p:nvPr/>
        </p:nvSpPr>
        <p:spPr>
          <a:xfrm>
            <a:off x="555729" y="2717799"/>
            <a:ext cx="11893342" cy="215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defRPr cap="small" sz="68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Nuclear emulsions: </a:t>
            </a:r>
          </a:p>
          <a:p>
            <a:pPr algn="ctr">
              <a:lnSpc>
                <a:spcPct val="80000"/>
              </a:lnSpc>
              <a:defRPr cap="small" sz="6800">
                <a:solidFill>
                  <a:srgbClr val="BB370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status of the analysis</a:t>
            </a:r>
          </a:p>
        </p:txBody>
      </p:sp>
      <p:sp>
        <p:nvSpPr>
          <p:cNvPr id="168" name="A. Alexandrov, B. Capone, A. Di Crescenzo, G. De Lellis, G. Galati,  A. Iuliano, A. Lauria, M. C. Montesi, A. Pastore, V. Tioukov"/>
          <p:cNvSpPr txBox="1"/>
          <p:nvPr/>
        </p:nvSpPr>
        <p:spPr>
          <a:xfrm>
            <a:off x="555729" y="6593956"/>
            <a:ext cx="11893342" cy="970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80000"/>
              </a:lnSpc>
              <a:defRPr sz="29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A. Alexandrov, B. Capone, A. Di Crescenzo, G. De Lellis, </a:t>
            </a:r>
            <a:r>
              <a:rPr u="sng"/>
              <a:t>G. Galati</a:t>
            </a:r>
            <a:r>
              <a:t>, </a:t>
            </a:r>
            <a:br/>
            <a:r>
              <a:t>A. Iuliano, A. Lauria, M. C. Montesi, A. Pastore, V. Tioukov</a:t>
            </a:r>
          </a:p>
        </p:txBody>
      </p:sp>
      <p:sp>
        <p:nvSpPr>
          <p:cNvPr id="169" name="Università di Napoli “Federico II”, INFN Napoli, INFN Bari"/>
          <p:cNvSpPr txBox="1"/>
          <p:nvPr/>
        </p:nvSpPr>
        <p:spPr>
          <a:xfrm>
            <a:off x="555729" y="7909262"/>
            <a:ext cx="11893342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80000"/>
              </a:lnSpc>
              <a:defRPr i="1" sz="29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Università di Napoli “Federico II”, INFN Napoli, INFN Bari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Schermata 2019-12-04 alle 20.36.13.png" descr="Schermata 2019-12-04 alle 20.36.13.png"/>
          <p:cNvPicPr>
            <a:picLocks noChangeAspect="1"/>
          </p:cNvPicPr>
          <p:nvPr/>
        </p:nvPicPr>
        <p:blipFill>
          <a:blip r:embed="rId2">
            <a:extLst/>
          </a:blip>
          <a:srcRect l="3172" t="5788" r="3172" b="10695"/>
          <a:stretch>
            <a:fillRect/>
          </a:stretch>
        </p:blipFill>
        <p:spPr>
          <a:xfrm>
            <a:off x="12009" y="1154775"/>
            <a:ext cx="12980782" cy="6962138"/>
          </a:xfrm>
          <a:prstGeom prst="rect">
            <a:avLst/>
          </a:prstGeom>
          <a:ln w="12700">
            <a:miter lim="400000"/>
          </a:ln>
        </p:spPr>
      </p:pic>
      <p:sp>
        <p:nvSpPr>
          <p:cNvPr id="267" name="Tracking Validation with Montecarlo"/>
          <p:cNvSpPr txBox="1"/>
          <p:nvPr>
            <p:ph type="title"/>
          </p:nvPr>
        </p:nvSpPr>
        <p:spPr>
          <a:xfrm>
            <a:off x="406229" y="0"/>
            <a:ext cx="12539563" cy="850900"/>
          </a:xfrm>
          <a:prstGeom prst="rect">
            <a:avLst/>
          </a:prstGeom>
        </p:spPr>
        <p:txBody>
          <a:bodyPr/>
          <a:lstStyle/>
          <a:p>
            <a:pPr/>
            <a:r>
              <a:t>Tracking Validation with Montecarlo</a:t>
            </a:r>
          </a:p>
        </p:txBody>
      </p:sp>
      <p:sp>
        <p:nvSpPr>
          <p:cNvPr id="26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9" name="Blue = MC true Red = MC reconstructed"/>
          <p:cNvSpPr txBox="1"/>
          <p:nvPr/>
        </p:nvSpPr>
        <p:spPr>
          <a:xfrm>
            <a:off x="4443152" y="3118024"/>
            <a:ext cx="3516921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rPr>
                <a:solidFill>
                  <a:srgbClr val="0433FF"/>
                </a:solidFill>
              </a:rPr>
              <a:t>Blue = MC true</a:t>
            </a:r>
            <a:br/>
            <a:r>
              <a:t>Red = MC reconstructed</a:t>
            </a:r>
          </a:p>
        </p:txBody>
      </p:sp>
      <p:sp>
        <p:nvSpPr>
          <p:cNvPr id="270" name="Polyethylene"/>
          <p:cNvSpPr txBox="1"/>
          <p:nvPr/>
        </p:nvSpPr>
        <p:spPr>
          <a:xfrm>
            <a:off x="1741350" y="7900857"/>
            <a:ext cx="1844346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Polyethylene</a:t>
            </a:r>
          </a:p>
        </p:txBody>
      </p:sp>
      <p:sp>
        <p:nvSpPr>
          <p:cNvPr id="271" name="Nuclear Emulsions"/>
          <p:cNvSpPr txBox="1"/>
          <p:nvPr/>
        </p:nvSpPr>
        <p:spPr>
          <a:xfrm>
            <a:off x="5199640" y="7601591"/>
            <a:ext cx="151297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t>Nuclear</a:t>
            </a:r>
            <a:br/>
            <a:r>
              <a:t>Emulsions</a:t>
            </a:r>
          </a:p>
        </p:txBody>
      </p:sp>
      <p:sp>
        <p:nvSpPr>
          <p:cNvPr id="272" name="Lexan"/>
          <p:cNvSpPr txBox="1"/>
          <p:nvPr/>
        </p:nvSpPr>
        <p:spPr>
          <a:xfrm>
            <a:off x="7960072" y="7550791"/>
            <a:ext cx="95333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Lexan</a:t>
            </a:r>
          </a:p>
        </p:txBody>
      </p:sp>
      <p:sp>
        <p:nvSpPr>
          <p:cNvPr id="273" name="W 0.5mm"/>
          <p:cNvSpPr txBox="1"/>
          <p:nvPr/>
        </p:nvSpPr>
        <p:spPr>
          <a:xfrm>
            <a:off x="8742759" y="7817491"/>
            <a:ext cx="1065100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t>W</a:t>
            </a:r>
            <a:br/>
            <a:r>
              <a:t>0.5mm</a:t>
            </a:r>
          </a:p>
        </p:txBody>
      </p:sp>
      <p:sp>
        <p:nvSpPr>
          <p:cNvPr id="274" name="W 0.9mm"/>
          <p:cNvSpPr txBox="1"/>
          <p:nvPr/>
        </p:nvSpPr>
        <p:spPr>
          <a:xfrm>
            <a:off x="9667229" y="7550791"/>
            <a:ext cx="1065099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>
                <a:solidFill>
                  <a:srgbClr val="000000"/>
                </a:solidFill>
              </a:defRPr>
            </a:pPr>
            <a:r>
              <a:t>W</a:t>
            </a:r>
            <a:br/>
            <a:r>
              <a:t>0.9mm</a:t>
            </a:r>
          </a:p>
        </p:txBody>
      </p:sp>
      <p:sp>
        <p:nvSpPr>
          <p:cNvPr id="275" name="Lead"/>
          <p:cNvSpPr txBox="1"/>
          <p:nvPr/>
        </p:nvSpPr>
        <p:spPr>
          <a:xfrm>
            <a:off x="11014119" y="8147691"/>
            <a:ext cx="76502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Lead</a:t>
            </a:r>
          </a:p>
        </p:txBody>
      </p:sp>
      <p:sp>
        <p:nvSpPr>
          <p:cNvPr id="276" name="End of the Track"/>
          <p:cNvSpPr txBox="1"/>
          <p:nvPr/>
        </p:nvSpPr>
        <p:spPr>
          <a:xfrm>
            <a:off x="4178505" y="840218"/>
            <a:ext cx="4202357" cy="629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519937">
              <a:defRPr cap="small" sz="3204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End of the Track</a:t>
            </a:r>
          </a:p>
        </p:txBody>
      </p:sp>
      <p:pic>
        <p:nvPicPr>
          <p:cNvPr id="277" name="Linea Linea" descr="Linea 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7254695">
            <a:off x="8635423" y="5157255"/>
            <a:ext cx="1569537" cy="457905"/>
          </a:xfrm>
          <a:prstGeom prst="rect">
            <a:avLst/>
          </a:prstGeom>
        </p:spPr>
      </p:pic>
      <p:pic>
        <p:nvPicPr>
          <p:cNvPr id="279" name="Linea Linea" descr="Linea Linea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7254695">
            <a:off x="9407311" y="6086314"/>
            <a:ext cx="1569537" cy="457905"/>
          </a:xfrm>
          <a:prstGeom prst="rect">
            <a:avLst/>
          </a:prstGeom>
        </p:spPr>
      </p:pic>
      <p:sp>
        <p:nvSpPr>
          <p:cNvPr id="281" name="Sudden change in track scattering due to different passive material / different width"/>
          <p:cNvSpPr txBox="1"/>
          <p:nvPr/>
        </p:nvSpPr>
        <p:spPr>
          <a:xfrm>
            <a:off x="9847761" y="3829224"/>
            <a:ext cx="2580366" cy="17526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Sudden change in track scattering due to different passive material / different width</a:t>
            </a:r>
          </a:p>
        </p:txBody>
      </p:sp>
      <p:sp>
        <p:nvSpPr>
          <p:cNvPr id="282" name="A dedicated tracking should be done for each section…"/>
          <p:cNvSpPr txBox="1"/>
          <p:nvPr>
            <p:ph type="body" sz="quarter" idx="1"/>
          </p:nvPr>
        </p:nvSpPr>
        <p:spPr>
          <a:xfrm>
            <a:off x="406229" y="8459657"/>
            <a:ext cx="12192343" cy="1042193"/>
          </a:xfrm>
          <a:prstGeom prst="rect">
            <a:avLst/>
          </a:prstGeom>
        </p:spPr>
        <p:txBody>
          <a:bodyPr/>
          <a:lstStyle/>
          <a:p>
            <a:pPr marL="360045" indent="-360045" defTabSz="473201">
              <a:spcBef>
                <a:spcPts val="0"/>
              </a:spcBef>
              <a:defRPr sz="2592"/>
            </a:pPr>
            <a:r>
              <a:t>A dedicated tracking should be done for each section</a:t>
            </a:r>
          </a:p>
          <a:p>
            <a:pPr marL="360045" indent="-360045" defTabSz="473201">
              <a:spcBef>
                <a:spcPts val="0"/>
              </a:spcBef>
              <a:defRPr sz="2592"/>
            </a:pPr>
            <a:r>
              <a:t>Necessity to implement an algorithm to merge the tracks from different tracking</a:t>
            </a:r>
          </a:p>
        </p:txBody>
      </p:sp>
      <p:sp>
        <p:nvSpPr>
          <p:cNvPr id="283" name="Rettangolo"/>
          <p:cNvSpPr/>
          <p:nvPr/>
        </p:nvSpPr>
        <p:spPr>
          <a:xfrm>
            <a:off x="998997" y="1443933"/>
            <a:ext cx="3166809" cy="6081460"/>
          </a:xfrm>
          <a:prstGeom prst="rect">
            <a:avLst/>
          </a:prstGeom>
          <a:solidFill>
            <a:srgbClr val="929292">
              <a:alpha val="23265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4" name="Rettangolo"/>
          <p:cNvSpPr/>
          <p:nvPr/>
        </p:nvSpPr>
        <p:spPr>
          <a:xfrm>
            <a:off x="4178505" y="1440066"/>
            <a:ext cx="3705728" cy="6087984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  <a:alpha val="29272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5" name="Rettangolo"/>
          <p:cNvSpPr/>
          <p:nvPr/>
        </p:nvSpPr>
        <p:spPr>
          <a:xfrm>
            <a:off x="7884232" y="1443933"/>
            <a:ext cx="1041879" cy="6056060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  <a:alpha val="2265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6" name="Rettangolo"/>
          <p:cNvSpPr/>
          <p:nvPr/>
        </p:nvSpPr>
        <p:spPr>
          <a:xfrm>
            <a:off x="8906950" y="1440066"/>
            <a:ext cx="765023" cy="6110726"/>
          </a:xfrm>
          <a:prstGeom prst="rect">
            <a:avLst/>
          </a:prstGeom>
          <a:solidFill>
            <a:schemeClr val="accent1">
              <a:alpha val="2265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7" name="Rettangolo"/>
          <p:cNvSpPr/>
          <p:nvPr/>
        </p:nvSpPr>
        <p:spPr>
          <a:xfrm>
            <a:off x="9654529" y="1443933"/>
            <a:ext cx="765023" cy="6110726"/>
          </a:xfrm>
          <a:prstGeom prst="rect">
            <a:avLst/>
          </a:prstGeom>
          <a:solidFill>
            <a:schemeClr val="accent5">
              <a:hueOff val="-82419"/>
              <a:satOff val="-9513"/>
              <a:lumOff val="-16343"/>
              <a:alpha val="2265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88" name="Rettangolo"/>
          <p:cNvSpPr/>
          <p:nvPr/>
        </p:nvSpPr>
        <p:spPr>
          <a:xfrm>
            <a:off x="10419551" y="1440066"/>
            <a:ext cx="2179020" cy="6110726"/>
          </a:xfrm>
          <a:prstGeom prst="rect">
            <a:avLst/>
          </a:prstGeom>
          <a:solidFill>
            <a:schemeClr val="accent6">
              <a:hueOff val="-146070"/>
              <a:satOff val="-10048"/>
              <a:lumOff val="-30626"/>
              <a:alpha val="2265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1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"/>
                            </p:stCondLst>
                            <p:childTnLst>
                              <p:par>
                                <p:cTn id="24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6" dur="1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"/>
                            </p:stCondLst>
                            <p:childTnLst>
                              <p:par>
                                <p:cTn id="28" presetClass="entr" nodeType="after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0" dur="1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"/>
                            </p:stCondLst>
                            <p:childTnLst>
                              <p:par>
                                <p:cTn id="32" presetClass="entr" nodeType="after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4" dur="1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"/>
                            </p:stCondLst>
                            <p:childTnLst>
                              <p:par>
                                <p:cTn id="36" presetClass="entr" nodeType="after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8" dur="1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Class="entr" nodeType="after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1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5" grpId="7"/>
      <p:bldP build="whole" bldLvl="1" animBg="1" rev="0" advAuto="0" spid="277" grpId="1"/>
      <p:bldP build="whole" bldLvl="1" animBg="1" rev="0" advAuto="0" spid="288" grpId="10"/>
      <p:bldP build="whole" bldLvl="1" animBg="1" rev="0" advAuto="0" spid="283" grpId="5"/>
      <p:bldP build="whole" bldLvl="1" animBg="1" rev="0" advAuto="0" spid="282" grpId="4"/>
      <p:bldP build="whole" bldLvl="1" animBg="1" rev="0" advAuto="0" spid="281" grpId="3"/>
      <p:bldP build="whole" bldLvl="1" animBg="1" rev="0" advAuto="0" spid="279" grpId="2"/>
      <p:bldP build="whole" bldLvl="1" animBg="1" rev="0" advAuto="0" spid="286" grpId="8"/>
      <p:bldP build="whole" bldLvl="1" animBg="1" rev="0" advAuto="0" spid="284" grpId="6"/>
      <p:bldP build="whole" bldLvl="1" animBg="1" rev="0" advAuto="0" spid="287" grpId="9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Rettangolo"/>
          <p:cNvSpPr/>
          <p:nvPr/>
        </p:nvSpPr>
        <p:spPr>
          <a:xfrm>
            <a:off x="-354393" y="796233"/>
            <a:ext cx="13549625" cy="8662309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000000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1" name="Examples of Tracking Iss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Examples of Tracking Issues</a:t>
            </a:r>
          </a:p>
        </p:txBody>
      </p:sp>
      <p:sp>
        <p:nvSpPr>
          <p:cNvPr id="29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3" name="Schermata 2019-11-07 alle 19.56.32.png" descr="Schermata 2019-11-07 alle 19.56.32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603"/>
          <a:stretch>
            <a:fillRect/>
          </a:stretch>
        </p:blipFill>
        <p:spPr>
          <a:xfrm>
            <a:off x="1365160" y="3307775"/>
            <a:ext cx="11601540" cy="6004514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94" name="Schermata 2019-08-01 alle 20.40.21.png" descr="Schermata 2019-08-01 alle 20.40.21.png"/>
          <p:cNvPicPr>
            <a:picLocks noChangeAspect="1"/>
          </p:cNvPicPr>
          <p:nvPr/>
        </p:nvPicPr>
        <p:blipFill>
          <a:blip r:embed="rId3">
            <a:extLst/>
          </a:blip>
          <a:srcRect l="0" t="28175" r="4503" b="28175"/>
          <a:stretch>
            <a:fillRect/>
          </a:stretch>
        </p:blipFill>
        <p:spPr>
          <a:xfrm>
            <a:off x="134590" y="3702049"/>
            <a:ext cx="8571331" cy="1117608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pic>
        <p:nvPicPr>
          <p:cNvPr id="295" name="Schermata 2019-10-28 alle 16.54.50.png" descr="Schermata 2019-10-28 alle 16.54.50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5390" y="821798"/>
            <a:ext cx="11320640" cy="2822772"/>
          </a:xfrm>
          <a:prstGeom prst="rect">
            <a:avLst/>
          </a:prstGeom>
          <a:ln w="12700">
            <a:solidFill>
              <a:srgbClr val="FFFFFF"/>
            </a:solidFill>
            <a:miter lim="400000"/>
          </a:ln>
        </p:spPr>
      </p:pic>
      <p:sp>
        <p:nvSpPr>
          <p:cNvPr id="296" name="(Montecarlo)"/>
          <p:cNvSpPr txBox="1"/>
          <p:nvPr/>
        </p:nvSpPr>
        <p:spPr>
          <a:xfrm>
            <a:off x="185390" y="8740547"/>
            <a:ext cx="231599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cap="small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(Montecarlo)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Efficiency Plate by Plate (All Tracks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Efficiency Plate by Plate (All Tracks)</a:t>
            </a:r>
          </a:p>
        </p:txBody>
      </p:sp>
      <p:sp>
        <p:nvSpPr>
          <p:cNvPr id="299" name="Numero diapositiva"/>
          <p:cNvSpPr txBox="1"/>
          <p:nvPr>
            <p:ph type="sldNum" sz="quarter" idx="2"/>
          </p:nvPr>
        </p:nvSpPr>
        <p:spPr>
          <a:xfrm>
            <a:off x="-30500" y="9429294"/>
            <a:ext cx="340259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0" name="text_Eff_plate_=.pdf" descr="text_Eff_plate_=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6022" y="8995053"/>
            <a:ext cx="5117315" cy="693587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01" name="Tabella"/>
          <p:cNvGraphicFramePr/>
          <p:nvPr/>
        </p:nvGraphicFramePr>
        <p:xfrm>
          <a:off x="406229" y="847033"/>
          <a:ext cx="5713062" cy="8169050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140072"/>
                <a:gridCol w="1064288"/>
                <a:gridCol w="1073240"/>
                <a:gridCol w="1282687"/>
                <a:gridCol w="1140072"/>
              </a:tblGrid>
              <a:tr h="558256"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Plate Id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Nseg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Nseg expected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Eff_plate all tracks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Eff_plate OXY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6426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6426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100.00%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100.00%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6357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7469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85.11%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85.23%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12798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13526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94.62%</a:t>
                      </a: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94.44%</a:t>
                      </a:r>
                    </a:p>
                  </a:txBody>
                  <a:tcPr marL="50800" marR="50800" marT="50800" marB="50800" anchor="ctr" anchorCtr="0" horzOverflow="overflow">
                    <a:lnB w="0">
                      <a:miter lim="400000"/>
                    </a:lnB>
                  </a:tcPr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13409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14878</a:t>
                      </a:r>
                    </a:p>
                  </a:txBody>
                  <a:tcPr marL="50800" marR="50800" marT="50800" marB="50800" anchor="ctr" anchorCtr="0" horzOverflow="overflow">
                    <a:lnR w="0">
                      <a:miter lim="400000"/>
                    </a:lnR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90.13%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90.00%</a:t>
                      </a:r>
                    </a:p>
                  </a:txBody>
                  <a:tcPr marL="50800" marR="50800" marT="50800" marB="50800" anchor="ctr" anchorCtr="0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14337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15609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91.85%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91.72%</a:t>
                      </a:r>
                    </a:p>
                  </a:txBody>
                  <a:tcPr marL="50800" marR="50800" marT="50800" marB="50800" anchor="ctr" anchorCtr="0" horzOverflow="overflow">
                    <a:lnT w="0">
                      <a:miter lim="400000"/>
                    </a:lnT>
                  </a:tcPr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14132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16105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87.75%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87.72%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13067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16487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79.26%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78.39%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15048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16625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90.51%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90.45%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15194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17017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89.29%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89.18%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15719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17245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91.15%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91.24%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15570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17355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89.71%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89.42%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15583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17342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89.86%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89.66%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14492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17068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84.91%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84.98%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14811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16831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88.00%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87.64%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6539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13348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16651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80.16%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77.90%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graphicFrame>
        <p:nvGraphicFramePr>
          <p:cNvPr id="302" name="Tabella"/>
          <p:cNvGraphicFramePr/>
          <p:nvPr/>
        </p:nvGraphicFramePr>
        <p:xfrm>
          <a:off x="6750056" y="847033"/>
          <a:ext cx="5835873" cy="8068955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164634"/>
                <a:gridCol w="1096887"/>
                <a:gridCol w="1224789"/>
                <a:gridCol w="1172226"/>
                <a:gridCol w="1164634"/>
              </a:tblGrid>
              <a:tr h="589758"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Plate Id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Nseg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Nseg expected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Eff_plate all tracks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7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700">
                          <a:solidFill>
                            <a:srgbClr val="FFFFFF"/>
                          </a:solidFill>
                          <a:sym typeface="Helvetica Neue"/>
                        </a:rPr>
                        <a:t>Eff_plate OXY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</a:tr>
              <a:tr h="475036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14741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16711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88.21%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87.80%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B8B8B8"/>
                      </a:solidFill>
                      <a:miter lim="400000"/>
                    </a:lnT>
                  </a:tcPr>
                </a:tc>
              </a:tr>
              <a:tr h="445752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12406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16016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77.46%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75.82%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13589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16185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83.96%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81.85%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19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14569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16956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85.92%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85.20%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14129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16797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84.12%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83.37%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10631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15761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67.45%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59.35%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12550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15155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82.81%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80.26%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10681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12833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83.23%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80.26%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9037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10230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88.34%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88.53%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7311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8038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90.96%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90.68%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6886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7279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94.60%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96.16%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5525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6393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86.42%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78.18%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5880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6362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92.42%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93.85%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29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5839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6262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93.24%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93.26%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  <a:tr h="503515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600">
                          <a:solidFill>
                            <a:srgbClr val="FFFFFF"/>
                          </a:solidFill>
                          <a:sym typeface="Helvetica Neue"/>
                        </a:rPr>
                        <a:t>30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  <a:lnR w="12700">
                      <a:solidFill>
                        <a:srgbClr val="B8B8B8"/>
                      </a:solidFill>
                      <a:miter lim="400000"/>
                    </a:lnR>
                    <a:lnT w="12700">
                      <a:solidFill>
                        <a:srgbClr val="B8B8B8"/>
                      </a:solidFill>
                      <a:miter lim="400000"/>
                    </a:lnT>
                    <a:lnB w="12700">
                      <a:solidFill>
                        <a:srgbClr val="B8B8B8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5686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B8B8B8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6208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91.59%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>
                          <a:sym typeface="Helvetica Neue"/>
                        </a:rPr>
                        <a:t>92.34%</a:t>
                      </a:r>
                    </a:p>
                  </a:txBody>
                  <a:tcPr marL="50800" marR="50800" marT="50800" marB="50800" anchor="ctr" anchorCtr="0" horzOverflow="overflow"/>
                </a:tc>
              </a:tr>
            </a:tbl>
          </a:graphicData>
        </a:graphic>
      </p:graphicFrame>
      <p:sp>
        <p:nvSpPr>
          <p:cNvPr id="303" name="Efficiency can be further improved…"/>
          <p:cNvSpPr txBox="1"/>
          <p:nvPr/>
        </p:nvSpPr>
        <p:spPr>
          <a:xfrm>
            <a:off x="6750056" y="8926639"/>
            <a:ext cx="4755974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Efficiency can be further improved</a:t>
            </a:r>
          </a:p>
          <a:p>
            <a:pPr/>
            <a:r>
              <a:t>Optimization still on-going</a:t>
            </a:r>
          </a:p>
        </p:txBody>
      </p:sp>
      <p:pic>
        <p:nvPicPr>
          <p:cNvPr id="304" name="Rettangolo Rettangolo" descr="Rettangolo Rettangolo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93529" y="1379889"/>
            <a:ext cx="3303002" cy="1051180"/>
          </a:xfrm>
          <a:prstGeom prst="rect">
            <a:avLst/>
          </a:prstGeom>
        </p:spPr>
      </p:pic>
      <p:sp>
        <p:nvSpPr>
          <p:cNvPr id="306" name="Testo"/>
          <p:cNvSpPr txBox="1"/>
          <p:nvPr/>
        </p:nvSpPr>
        <p:spPr>
          <a:xfrm>
            <a:off x="12664541" y="9429294"/>
            <a:ext cx="340260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4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Tracks’ Segments in Each Lay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Tracks’ Segments in Each Layer</a:t>
            </a:r>
          </a:p>
        </p:txBody>
      </p:sp>
      <p:sp>
        <p:nvSpPr>
          <p:cNvPr id="31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2" name="Schermata 2019-12-03 alle 17.00.03.png" descr="Schermata 2019-12-03 alle 17.00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2973" y="1988939"/>
            <a:ext cx="13947342" cy="7259719"/>
          </a:xfrm>
          <a:prstGeom prst="rect">
            <a:avLst/>
          </a:prstGeom>
          <a:ln w="12700">
            <a:miter lim="400000"/>
          </a:ln>
        </p:spPr>
      </p:pic>
      <p:sp>
        <p:nvSpPr>
          <p:cNvPr id="313" name="Plate 1"/>
          <p:cNvSpPr txBox="1"/>
          <p:nvPr/>
        </p:nvSpPr>
        <p:spPr>
          <a:xfrm rot="5400000">
            <a:off x="11508204" y="3548641"/>
            <a:ext cx="1118921" cy="463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Plate 1</a:t>
            </a:r>
          </a:p>
        </p:txBody>
      </p:sp>
      <p:sp>
        <p:nvSpPr>
          <p:cNvPr id="314" name="Rettangolo"/>
          <p:cNvSpPr/>
          <p:nvPr/>
        </p:nvSpPr>
        <p:spPr>
          <a:xfrm>
            <a:off x="7874110" y="2362749"/>
            <a:ext cx="3962008" cy="2834880"/>
          </a:xfrm>
          <a:prstGeom prst="rect">
            <a:avLst/>
          </a:prstGeom>
          <a:solidFill>
            <a:srgbClr val="929292">
              <a:alpha val="4186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5" name="Rettangolo"/>
          <p:cNvSpPr/>
          <p:nvPr/>
        </p:nvSpPr>
        <p:spPr>
          <a:xfrm>
            <a:off x="3045310" y="2362749"/>
            <a:ext cx="4828801" cy="2834880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  <a:alpha val="41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6" name="Rettangolo"/>
          <p:cNvSpPr/>
          <p:nvPr/>
        </p:nvSpPr>
        <p:spPr>
          <a:xfrm>
            <a:off x="1445609" y="2362749"/>
            <a:ext cx="1599702" cy="2834880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  <a:alpha val="41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17" name="Plate 1"/>
          <p:cNvSpPr txBox="1"/>
          <p:nvPr/>
        </p:nvSpPr>
        <p:spPr>
          <a:xfrm rot="5400000">
            <a:off x="11474742" y="7243574"/>
            <a:ext cx="1118921" cy="463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Plate 1</a:t>
            </a:r>
          </a:p>
        </p:txBody>
      </p:sp>
      <p:sp>
        <p:nvSpPr>
          <p:cNvPr id="318" name="Plate 77"/>
          <p:cNvSpPr txBox="1"/>
          <p:nvPr/>
        </p:nvSpPr>
        <p:spPr>
          <a:xfrm rot="16200000">
            <a:off x="261689" y="3453202"/>
            <a:ext cx="1309798" cy="463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Plate 77</a:t>
            </a:r>
          </a:p>
        </p:txBody>
      </p:sp>
      <p:sp>
        <p:nvSpPr>
          <p:cNvPr id="319" name="Plate 77"/>
          <p:cNvSpPr txBox="1"/>
          <p:nvPr/>
        </p:nvSpPr>
        <p:spPr>
          <a:xfrm rot="16200000">
            <a:off x="261689" y="7243573"/>
            <a:ext cx="1309798" cy="4630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Plate 77</a:t>
            </a:r>
          </a:p>
        </p:txBody>
      </p:sp>
      <p:sp>
        <p:nvSpPr>
          <p:cNvPr id="320" name="Rettangolo"/>
          <p:cNvSpPr/>
          <p:nvPr/>
        </p:nvSpPr>
        <p:spPr>
          <a:xfrm>
            <a:off x="7840648" y="6057682"/>
            <a:ext cx="3962007" cy="2834880"/>
          </a:xfrm>
          <a:prstGeom prst="rect">
            <a:avLst/>
          </a:prstGeom>
          <a:solidFill>
            <a:srgbClr val="929292">
              <a:alpha val="41866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1" name="Rettangolo"/>
          <p:cNvSpPr/>
          <p:nvPr/>
        </p:nvSpPr>
        <p:spPr>
          <a:xfrm>
            <a:off x="3011847" y="6057682"/>
            <a:ext cx="4828802" cy="2834880"/>
          </a:xfrm>
          <a:prstGeom prst="rect">
            <a:avLst/>
          </a:prstGeom>
          <a:solidFill>
            <a:schemeClr val="accent4">
              <a:hueOff val="-461056"/>
              <a:satOff val="4338"/>
              <a:lumOff val="-10225"/>
              <a:alpha val="41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22" name="Rettangolo"/>
          <p:cNvSpPr/>
          <p:nvPr/>
        </p:nvSpPr>
        <p:spPr>
          <a:xfrm>
            <a:off x="1412147" y="6057682"/>
            <a:ext cx="1599701" cy="2834880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  <a:alpha val="41866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graphicFrame>
        <p:nvGraphicFramePr>
          <p:cNvPr id="323" name="Tabella"/>
          <p:cNvGraphicFramePr/>
          <p:nvPr/>
        </p:nvGraphicFramePr>
        <p:xfrm>
          <a:off x="9407143" y="1054970"/>
          <a:ext cx="933398" cy="9333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895296"/>
              </a:tblGrid>
              <a:tr h="895296">
                <a:tc>
                  <a:txBody>
                    <a:bodyPr/>
                    <a:lstStyle/>
                    <a:p>
                      <a:pPr defTabSz="914400">
                        <a:defRPr b="1" sz="36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r>
                        <a:t>S1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4" name="Tabella"/>
          <p:cNvGraphicFramePr/>
          <p:nvPr/>
        </p:nvGraphicFramePr>
        <p:xfrm>
          <a:off x="5011844" y="1109452"/>
          <a:ext cx="933398" cy="9333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895296"/>
              </a:tblGrid>
              <a:tr h="89529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3600">
                          <a:solidFill>
                            <a:srgbClr val="FFFFFF"/>
                          </a:solidFill>
                          <a:sym typeface="Helvetica Neue"/>
                        </a:rPr>
                        <a:t>S2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9BA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25" name="Tabella"/>
          <p:cNvGraphicFramePr/>
          <p:nvPr/>
        </p:nvGraphicFramePr>
        <p:xfrm>
          <a:off x="1764131" y="1129883"/>
          <a:ext cx="933398" cy="93339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895296"/>
              </a:tblGrid>
              <a:tr h="895296">
                <a:tc>
                  <a:txBody>
                    <a:bodyPr/>
                    <a:lstStyle/>
                    <a:p>
                      <a:pPr defTabSz="914400">
                        <a:defRPr b="1" sz="3600">
                          <a:solidFill>
                            <a:srgbClr val="FFFFFF"/>
                          </a:solidFill>
                          <a:sym typeface="Helvetica Neue"/>
                        </a:defRPr>
                      </a:pPr>
                      <a:r>
                        <a:t>S3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Class="entr" nodeType="after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1" dur="10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6" dur="10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Class="entr" nodeType="after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0" dur="1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5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Class="entr" nodeType="after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4" grpId="1"/>
      <p:bldP build="whole" bldLvl="1" animBg="1" rev="0" advAuto="0" spid="321" grpId="4"/>
      <p:bldP build="whole" bldLvl="1" animBg="1" rev="0" advAuto="0" spid="316" grpId="6"/>
      <p:bldP build="whole" bldLvl="1" animBg="1" rev="0" advAuto="0" spid="322" grpId="5"/>
      <p:bldP build="whole" bldLvl="1" animBg="1" rev="0" advAuto="0" spid="315" grpId="3"/>
      <p:bldP build="whole" bldLvl="1" animBg="1" rev="0" advAuto="0" spid="320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Oxygen segments plate by plate"/>
          <p:cNvSpPr txBox="1"/>
          <p:nvPr>
            <p:ph type="title"/>
          </p:nvPr>
        </p:nvSpPr>
        <p:spPr>
          <a:xfrm>
            <a:off x="406229" y="0"/>
            <a:ext cx="11099801" cy="796234"/>
          </a:xfrm>
          <a:prstGeom prst="rect">
            <a:avLst/>
          </a:prstGeom>
        </p:spPr>
        <p:txBody>
          <a:bodyPr/>
          <a:lstStyle>
            <a:lvl1pPr defTabSz="543305">
              <a:defRPr sz="4185"/>
            </a:lvl1pPr>
          </a:lstStyle>
          <a:p>
            <a:pPr/>
            <a:r>
              <a:t>Oxygen segments plate by plate</a:t>
            </a:r>
          </a:p>
        </p:txBody>
      </p:sp>
      <p:sp>
        <p:nvSpPr>
          <p:cNvPr id="32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9" name="Segment with theta&lt;0.04 belonging to tracks with at least 4 segments"/>
          <p:cNvSpPr txBox="1"/>
          <p:nvPr/>
        </p:nvSpPr>
        <p:spPr>
          <a:xfrm>
            <a:off x="86604" y="984971"/>
            <a:ext cx="9830091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small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Segment with theta&lt;0.04 belonging to tracks with at least 4 segments</a:t>
            </a:r>
          </a:p>
        </p:txBody>
      </p:sp>
      <p:pic>
        <p:nvPicPr>
          <p:cNvPr id="330" name="Schermata 2019-12-05 alle 00.45.28.png" descr="Schermata 2019-12-05 alle 00.45.28.png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04" y="1825650"/>
            <a:ext cx="6663373" cy="5304793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MC Reco"/>
          <p:cNvSpPr txBox="1"/>
          <p:nvPr/>
        </p:nvSpPr>
        <p:spPr>
          <a:xfrm>
            <a:off x="3418290" y="2689250"/>
            <a:ext cx="127716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MC Reco</a:t>
            </a:r>
          </a:p>
        </p:txBody>
      </p:sp>
      <p:sp>
        <p:nvSpPr>
          <p:cNvPr id="332" name="DATA"/>
          <p:cNvSpPr txBox="1"/>
          <p:nvPr/>
        </p:nvSpPr>
        <p:spPr>
          <a:xfrm>
            <a:off x="863775" y="2257450"/>
            <a:ext cx="88572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DATA</a:t>
            </a:r>
          </a:p>
        </p:txBody>
      </p:sp>
      <p:sp>
        <p:nvSpPr>
          <p:cNvPr id="333" name="Bragg Peak"/>
          <p:cNvSpPr txBox="1"/>
          <p:nvPr/>
        </p:nvSpPr>
        <p:spPr>
          <a:xfrm>
            <a:off x="4506810" y="3656014"/>
            <a:ext cx="1628929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Bragg Peak</a:t>
            </a:r>
          </a:p>
        </p:txBody>
      </p:sp>
      <p:sp>
        <p:nvSpPr>
          <p:cNvPr id="334" name="Linea"/>
          <p:cNvSpPr/>
          <p:nvPr/>
        </p:nvSpPr>
        <p:spPr>
          <a:xfrm flipH="1">
            <a:off x="5414697" y="4030633"/>
            <a:ext cx="311898" cy="543713"/>
          </a:xfrm>
          <a:prstGeom prst="line">
            <a:avLst/>
          </a:prstGeom>
          <a:ln w="254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35" name="Mc Normalized to Data"/>
          <p:cNvSpPr txBox="1"/>
          <p:nvPr/>
        </p:nvSpPr>
        <p:spPr>
          <a:xfrm>
            <a:off x="679480" y="5986464"/>
            <a:ext cx="3733697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small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Mc Normalized to Data</a:t>
            </a:r>
          </a:p>
        </p:txBody>
      </p:sp>
      <p:pic>
        <p:nvPicPr>
          <p:cNvPr id="336" name="Schermata 2019-12-05 alle 09.18.09.png" descr="Schermata 2019-12-05 alle 09.18.0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07449" y="5522348"/>
            <a:ext cx="4927203" cy="3791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Schermata 2019-12-05 alle 09.19.32.png" descr="Schermata 2019-12-05 alle 09.19.3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91946" y="1454871"/>
            <a:ext cx="5249497" cy="40716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chermata 2019-12-04 alle 18.54.51.png" descr="Schermata 2019-12-04 alle 18.54.51.png"/>
          <p:cNvPicPr>
            <a:picLocks noChangeAspect="1"/>
          </p:cNvPicPr>
          <p:nvPr/>
        </p:nvPicPr>
        <p:blipFill>
          <a:blip r:embed="rId3">
            <a:extLst/>
          </a:blip>
          <a:srcRect l="0" t="5637" r="0" b="0"/>
          <a:stretch>
            <a:fillRect/>
          </a:stretch>
        </p:blipFill>
        <p:spPr>
          <a:xfrm>
            <a:off x="0" y="1806758"/>
            <a:ext cx="13004800" cy="6530248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All Segments plate by plate"/>
          <p:cNvSpPr txBox="1"/>
          <p:nvPr>
            <p:ph type="title"/>
          </p:nvPr>
        </p:nvSpPr>
        <p:spPr>
          <a:xfrm>
            <a:off x="406229" y="0"/>
            <a:ext cx="12428442" cy="850900"/>
          </a:xfrm>
          <a:prstGeom prst="rect">
            <a:avLst/>
          </a:prstGeom>
        </p:spPr>
        <p:txBody>
          <a:bodyPr/>
          <a:lstStyle/>
          <a:p>
            <a:pPr/>
            <a:r>
              <a:t>All Segments plate by plate</a:t>
            </a:r>
          </a:p>
        </p:txBody>
      </p:sp>
      <p:sp>
        <p:nvSpPr>
          <p:cNvPr id="34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2" name="DATA"/>
          <p:cNvSpPr txBox="1"/>
          <p:nvPr/>
        </p:nvSpPr>
        <p:spPr>
          <a:xfrm>
            <a:off x="1474868" y="2369060"/>
            <a:ext cx="885725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0433FF"/>
                </a:solidFill>
              </a:defRPr>
            </a:lvl1pPr>
          </a:lstStyle>
          <a:p>
            <a:pPr/>
            <a:r>
              <a:t>DATA</a:t>
            </a:r>
          </a:p>
        </p:txBody>
      </p:sp>
      <p:sp>
        <p:nvSpPr>
          <p:cNvPr id="343" name="MC Reco"/>
          <p:cNvSpPr txBox="1"/>
          <p:nvPr/>
        </p:nvSpPr>
        <p:spPr>
          <a:xfrm>
            <a:off x="5104934" y="4269230"/>
            <a:ext cx="1277164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MC Reco</a:t>
            </a:r>
          </a:p>
        </p:txBody>
      </p:sp>
      <p:sp>
        <p:nvSpPr>
          <p:cNvPr id="344" name="Bragg Peak"/>
          <p:cNvSpPr txBox="1"/>
          <p:nvPr/>
        </p:nvSpPr>
        <p:spPr>
          <a:xfrm>
            <a:off x="5805986" y="2800860"/>
            <a:ext cx="162892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lvl1pPr>
          </a:lstStyle>
          <a:p>
            <a:pPr/>
            <a:r>
              <a:t>Bragg Peak</a:t>
            </a:r>
          </a:p>
        </p:txBody>
      </p:sp>
      <p:sp>
        <p:nvSpPr>
          <p:cNvPr id="345" name="Linea"/>
          <p:cNvSpPr/>
          <p:nvPr/>
        </p:nvSpPr>
        <p:spPr>
          <a:xfrm flipH="1">
            <a:off x="5104934" y="3243776"/>
            <a:ext cx="762467" cy="421178"/>
          </a:xfrm>
          <a:prstGeom prst="line">
            <a:avLst/>
          </a:prstGeom>
          <a:ln w="254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6" name="Expected effect of thermal treatment…"/>
          <p:cNvSpPr txBox="1"/>
          <p:nvPr/>
        </p:nvSpPr>
        <p:spPr>
          <a:xfrm>
            <a:off x="6620449" y="4325071"/>
            <a:ext cx="5075886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Expected effect of thermal treatment</a:t>
            </a:r>
          </a:p>
          <a:p>
            <a:pPr algn="ctr">
              <a:def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defRPr>
            </a:pPr>
            <a:r>
              <a:t>(not included in Simulation)</a:t>
            </a:r>
          </a:p>
        </p:txBody>
      </p:sp>
      <p:sp>
        <p:nvSpPr>
          <p:cNvPr id="347" name="Linea"/>
          <p:cNvSpPr/>
          <p:nvPr/>
        </p:nvSpPr>
        <p:spPr>
          <a:xfrm>
            <a:off x="8555137" y="5071848"/>
            <a:ext cx="1" cy="493276"/>
          </a:xfrm>
          <a:prstGeom prst="line">
            <a:avLst/>
          </a:prstGeom>
          <a:ln w="25400">
            <a:solidFill>
              <a:schemeClr val="accent3">
                <a:hueOff val="914337"/>
                <a:satOff val="31515"/>
                <a:lumOff val="-30790"/>
              </a:schemeClr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48" name="Mc Normalized to Data"/>
          <p:cNvSpPr txBox="1"/>
          <p:nvPr/>
        </p:nvSpPr>
        <p:spPr>
          <a:xfrm>
            <a:off x="1162864" y="8565109"/>
            <a:ext cx="9793349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cap="small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Mc Normalized to Data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Example of a Vertex with High Multipli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4140"/>
            </a:lvl1pPr>
          </a:lstStyle>
          <a:p>
            <a:pPr/>
            <a:r>
              <a:t>Example of a Vertex with High Multiplicity</a:t>
            </a:r>
          </a:p>
        </p:txBody>
      </p:sp>
      <p:sp>
        <p:nvSpPr>
          <p:cNvPr id="35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4" name="Co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55" name="Schermata 2019-12-04 alle 17.33.50.png" descr="Schermata 2019-12-04 alle 17.33.5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03866"/>
            <a:ext cx="13004801" cy="7600780"/>
          </a:xfrm>
          <a:prstGeom prst="rect">
            <a:avLst/>
          </a:prstGeom>
          <a:ln w="12700">
            <a:miter lim="400000"/>
          </a:ln>
        </p:spPr>
      </p:pic>
      <p:sp>
        <p:nvSpPr>
          <p:cNvPr id="356" name="(Data)"/>
          <p:cNvSpPr txBox="1"/>
          <p:nvPr/>
        </p:nvSpPr>
        <p:spPr>
          <a:xfrm>
            <a:off x="185390" y="8053745"/>
            <a:ext cx="231599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cap="small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(Data)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Example of a Vertex with High Multipli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4140"/>
            </a:lvl1pPr>
          </a:lstStyle>
          <a:p>
            <a:pPr/>
            <a:r>
              <a:t>Example of a Vertex with High Multiplicity</a:t>
            </a:r>
          </a:p>
        </p:txBody>
      </p:sp>
      <p:sp>
        <p:nvSpPr>
          <p:cNvPr id="35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60" name="Schermata 2019-12-04 alle 17.34.37.png" descr="Schermata 2019-12-04 alle 17.34.3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679968"/>
            <a:ext cx="13004800" cy="4393664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(Data)"/>
          <p:cNvSpPr txBox="1"/>
          <p:nvPr/>
        </p:nvSpPr>
        <p:spPr>
          <a:xfrm>
            <a:off x="-1" y="6375528"/>
            <a:ext cx="231600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cap="small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(Data)</a:t>
            </a:r>
          </a:p>
        </p:txBody>
      </p:sp>
      <p:sp>
        <p:nvSpPr>
          <p:cNvPr id="362" name="backscattering"/>
          <p:cNvSpPr txBox="1"/>
          <p:nvPr/>
        </p:nvSpPr>
        <p:spPr>
          <a:xfrm>
            <a:off x="622317" y="5802267"/>
            <a:ext cx="2107820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backscattering</a:t>
            </a:r>
          </a:p>
        </p:txBody>
      </p:sp>
      <p:sp>
        <p:nvSpPr>
          <p:cNvPr id="363" name="Linea"/>
          <p:cNvSpPr/>
          <p:nvPr/>
        </p:nvSpPr>
        <p:spPr>
          <a:xfrm flipV="1">
            <a:off x="1685207" y="5594038"/>
            <a:ext cx="331279" cy="331279"/>
          </a:xfrm>
          <a:prstGeom prst="line">
            <a:avLst/>
          </a:prstGeom>
          <a:ln w="254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algn="ctr">
              <a:defRPr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Example of a Vertex with High Multiplic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37463">
              <a:defRPr sz="4140"/>
            </a:lvl1pPr>
          </a:lstStyle>
          <a:p>
            <a:pPr/>
            <a:r>
              <a:t>Example of a Vertex with High Multiplicity</a:t>
            </a:r>
          </a:p>
        </p:txBody>
      </p:sp>
      <p:sp>
        <p:nvSpPr>
          <p:cNvPr id="366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67" name="Corpo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68" name="Schermata 2019-12-04 alle 17.36.06.png" descr="Schermata 2019-12-04 alle 17.36.0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847033"/>
            <a:ext cx="13004801" cy="72418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1" name="Schermata 2019-12-04 alle 17.37.34.png"/>
          <p:cNvGrpSpPr/>
          <p:nvPr/>
        </p:nvGrpSpPr>
        <p:grpSpPr>
          <a:xfrm>
            <a:off x="6393617" y="745433"/>
            <a:ext cx="6611183" cy="4422475"/>
            <a:chOff x="0" y="0"/>
            <a:chExt cx="6611182" cy="4422474"/>
          </a:xfrm>
        </p:grpSpPr>
        <p:pic>
          <p:nvPicPr>
            <p:cNvPr id="370" name="Schermata 2019-12-04 alle 17.37.34.png" descr="Schermata 2019-12-04 alle 17.37.34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0" y="88900"/>
              <a:ext cx="6357183" cy="40922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69" name="Schermata 2019-12-04 alle 17.37.34.png" descr="Schermata 2019-12-04 alle 17.37.34.png"/>
            <p:cNvPicPr>
              <a:picLocks noChangeAspect="0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" y="0"/>
              <a:ext cx="6611184" cy="4422475"/>
            </a:xfrm>
            <a:prstGeom prst="rect">
              <a:avLst/>
            </a:prstGeom>
            <a:effectLst/>
          </p:spPr>
        </p:pic>
      </p:grpSp>
      <p:grpSp>
        <p:nvGrpSpPr>
          <p:cNvPr id="374" name="Schermata 2019-12-04 alle 17.43.23.png"/>
          <p:cNvGrpSpPr/>
          <p:nvPr/>
        </p:nvGrpSpPr>
        <p:grpSpPr>
          <a:xfrm>
            <a:off x="4036540" y="7507427"/>
            <a:ext cx="8562031" cy="2246174"/>
            <a:chOff x="0" y="0"/>
            <a:chExt cx="8562030" cy="2246172"/>
          </a:xfrm>
        </p:grpSpPr>
        <p:pic>
          <p:nvPicPr>
            <p:cNvPr id="373" name="Schermata 2019-12-04 alle 17.43.23.png" descr="Schermata 2019-12-04 alle 17.43.23.png"/>
            <p:cNvPicPr>
              <a:picLocks noChangeAspect="1"/>
            </p:cNvPicPr>
            <p:nvPr/>
          </p:nvPicPr>
          <p:blipFill>
            <a:blip r:embed="rId6">
              <a:extLst/>
            </a:blip>
            <a:srcRect l="0" t="44022" r="0" b="0"/>
            <a:stretch>
              <a:fillRect/>
            </a:stretch>
          </p:blipFill>
          <p:spPr>
            <a:xfrm>
              <a:off x="127000" y="88900"/>
              <a:ext cx="8308031" cy="191597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72" name="Schermata 2019-12-04 alle 17.43.23.png" descr="Schermata 2019-12-04 alle 17.43.23.png"/>
            <p:cNvPicPr>
              <a:picLocks noChangeAspect="0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-1"/>
              <a:ext cx="8562031" cy="2246174"/>
            </a:xfrm>
            <a:prstGeom prst="rect">
              <a:avLst/>
            </a:prstGeom>
            <a:effectLst/>
          </p:spPr>
        </p:pic>
      </p:grpSp>
      <p:sp>
        <p:nvSpPr>
          <p:cNvPr id="375" name="(Data)"/>
          <p:cNvSpPr txBox="1"/>
          <p:nvPr/>
        </p:nvSpPr>
        <p:spPr>
          <a:xfrm>
            <a:off x="118926" y="745433"/>
            <a:ext cx="231599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defRPr cap="small" sz="24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(Data)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1" grpId="1"/>
      <p:bldP build="whole" bldLvl="1" animBg="1" rev="0" advAuto="0" spid="374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Vertices Reconstr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Vertices Reconstruction</a:t>
            </a:r>
          </a:p>
        </p:txBody>
      </p:sp>
      <p:sp>
        <p:nvSpPr>
          <p:cNvPr id="38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81" name="c_vxy.pdf" descr="c_vxy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377031" y="990010"/>
            <a:ext cx="6125492" cy="4861502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Simulation beam: (3x3)cm…"/>
          <p:cNvSpPr txBox="1"/>
          <p:nvPr>
            <p:ph type="body" sz="quarter" idx="1"/>
          </p:nvPr>
        </p:nvSpPr>
        <p:spPr>
          <a:xfrm>
            <a:off x="377031" y="5851332"/>
            <a:ext cx="5242597" cy="850901"/>
          </a:xfrm>
          <a:prstGeom prst="rect">
            <a:avLst/>
          </a:prstGeom>
        </p:spPr>
        <p:txBody>
          <a:bodyPr/>
          <a:lstStyle/>
          <a:p>
            <a:pPr marL="277199" indent="-277199" defTabSz="449833">
              <a:spcBef>
                <a:spcPts val="0"/>
              </a:spcBef>
              <a:defRPr sz="2233"/>
            </a:pPr>
            <a:r>
              <a:t>Simulation beam: (3x3)cm</a:t>
            </a:r>
          </a:p>
          <a:p>
            <a:pPr marL="277199" indent="-277199" defTabSz="449833">
              <a:spcBef>
                <a:spcPts val="0"/>
              </a:spcBef>
              <a:defRPr sz="2233"/>
            </a:pPr>
            <a:r>
              <a:t>Data spot: (2.5x2.5)cm</a:t>
            </a:r>
          </a:p>
        </p:txBody>
      </p:sp>
      <p:pic>
        <p:nvPicPr>
          <p:cNvPr id="383" name="c_OxyTheta.pdf" descr="c_OxyTheta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89408" y="2568081"/>
            <a:ext cx="6545090" cy="5194517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The angle of simulated Oxygen beam should have a larger smearing"/>
          <p:cNvSpPr txBox="1"/>
          <p:nvPr/>
        </p:nvSpPr>
        <p:spPr>
          <a:xfrm>
            <a:off x="6350697" y="7762778"/>
            <a:ext cx="642268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marL="342264" indent="-342264" defTabSz="449833">
              <a:spcBef>
                <a:spcPts val="3200"/>
              </a:spcBef>
              <a:buSzPct val="145000"/>
              <a:buChar char="•"/>
              <a:defRPr sz="2233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The angle of simulated Oxygen beam should have a larger smearing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canning Stat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Scanning Status</a:t>
            </a:r>
          </a:p>
        </p:txBody>
      </p:sp>
      <p:sp>
        <p:nvSpPr>
          <p:cNvPr id="172" name="Numero diapositiva"/>
          <p:cNvSpPr txBox="1"/>
          <p:nvPr>
            <p:ph type="sldNum" sz="quarter" idx="2"/>
          </p:nvPr>
        </p:nvSpPr>
        <p:spPr>
          <a:xfrm>
            <a:off x="178949" y="9252595"/>
            <a:ext cx="227281" cy="32430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76" name="Gruppo"/>
          <p:cNvGrpSpPr/>
          <p:nvPr/>
        </p:nvGrpSpPr>
        <p:grpSpPr>
          <a:xfrm>
            <a:off x="178623" y="1007239"/>
            <a:ext cx="6769101" cy="3302001"/>
            <a:chOff x="0" y="0"/>
            <a:chExt cx="6769100" cy="3302000"/>
          </a:xfrm>
        </p:grpSpPr>
        <p:graphicFrame>
          <p:nvGraphicFramePr>
            <p:cNvPr id="173" name="Gruppo"/>
            <p:cNvGraphicFramePr/>
            <p:nvPr/>
          </p:nvGraphicFramePr>
          <p:xfrm>
            <a:off x="0" y="0"/>
            <a:ext cx="6769100" cy="3302000"/>
          </p:xfrm>
          <a:graphic xmlns:a="http://schemas.openxmlformats.org/drawingml/2006/main">
            <a:graphicData uri="http://schemas.openxmlformats.org/drawingml/2006/table">
              <a:tbl>
                <a:tblPr firstCol="1" firstRow="1" lastCol="0" lastRow="0" bandCol="0" bandRow="0" rtl="0">
                  <a:tableStyleId>{4C3C2611-4C71-4FC5-86AE-919BDF0F9419}</a:tableStyleId>
                </a:tblPr>
                <a:tblGrid>
                  <a:gridCol w="2695177"/>
                  <a:gridCol w="1998102"/>
                  <a:gridCol w="1998102"/>
                </a:tblGrid>
                <a:tr h="1323169"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3000">
                            <a:sym typeface="Helvetica Neue"/>
                          </a:defRPr>
                        </a:pPr>
                      </a:p>
                    </a:txBody>
                    <a:tcPr marL="50800" marR="50800" marT="50800" marB="50800" anchor="ctr" anchorCtr="0" horzOverflow="overflow">
                      <a:lnR w="38100">
                        <a:solidFill>
                          <a:srgbClr val="164F86"/>
                        </a:solidFill>
                        <a:miter lim="400000"/>
                      </a:lnR>
                      <a:lnB w="38100">
                        <a:solidFill>
                          <a:srgbClr val="000000"/>
                        </a:solidFill>
                        <a:miter lim="400000"/>
                      </a:lnB>
                      <a:noFill/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700">
                            <a:solidFill>
                              <a:srgbClr val="FFFFFF"/>
                            </a:solidFill>
                            <a:sym typeface="Helvetica Neue"/>
                          </a:rPr>
                          <a:t>Oxygen  200 MeV/n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5">
                          <a:lumOff val="-29866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lnSpc>
                            <a:spcPct val="90000"/>
                          </a:lnSpc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2700">
                            <a:solidFill>
                              <a:srgbClr val="FFFFFF"/>
                            </a:solidFill>
                            <a:sym typeface="Helvetica Neue"/>
                          </a:rPr>
                          <a:t>Oxygen  400 MeV/n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5">
                          <a:lumOff val="-29866"/>
                        </a:schemeClr>
                      </a:solidFill>
                    </a:tcPr>
                  </a:tc>
                </a:tr>
                <a:tr h="949367">
                  <a:tc>
                    <a:txBody>
                      <a:bodyPr/>
                      <a:lstStyle/>
                      <a:p>
                        <a:pPr algn="ctr" defTabSz="914400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3000">
                            <a:solidFill>
                              <a:srgbClr val="FFFFFF"/>
                            </a:solidFill>
                            <a:sym typeface="Helvetica Neue"/>
                          </a:rPr>
                          <a:t>Carbon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000000"/>
                        </a:solidFill>
                        <a:miter lim="400000"/>
                      </a:lnR>
                      <a:lnT w="38100">
                        <a:solidFill>
                          <a:srgbClr val="000000"/>
                        </a:solidFill>
                        <a:miter lim="400000"/>
                      </a:lnT>
                      <a:lnB w="381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GSI1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GSI3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</a:tr>
                <a:tr h="949367">
                  <a:tc>
                    <a:txBody>
                      <a:bodyPr/>
                      <a:lstStyle/>
                      <a:p>
                        <a:pPr algn="ctr" defTabSz="914400">
                          <a:defRPr b="0" sz="1800">
                            <a:solidFill>
                              <a:srgbClr val="000000"/>
                            </a:solidFill>
                          </a:defRPr>
                        </a:pPr>
                        <a:r>
                          <a:rPr b="1" sz="3000">
                            <a:solidFill>
                              <a:srgbClr val="FFFFFF"/>
                            </a:solidFill>
                            <a:sym typeface="Helvetica Neue"/>
                          </a:rPr>
                          <a:t>Polyethylene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000000"/>
                        </a:solidFill>
                        <a:miter lim="400000"/>
                      </a:lnR>
                      <a:lnT w="38100">
                        <a:solidFill>
                          <a:srgbClr val="000000"/>
                        </a:solidFill>
                        <a:miter lim="400000"/>
                      </a:lnT>
                      <a:lnB w="38100">
                        <a:solidFill>
                          <a:srgbClr val="000000"/>
                        </a:solidFill>
                        <a:miter lim="400000"/>
                      </a:lnB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GSI2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000000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  <a:solidFill>
                        <a:schemeClr val="accent3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algn="ctr" defTabSz="914400">
                          <a:defRPr sz="1800"/>
                        </a:pPr>
                        <a:r>
                          <a:rPr sz="3000">
                            <a:sym typeface="Helvetica Neue"/>
                          </a:rPr>
                          <a:t>GSI4</a:t>
                        </a:r>
                      </a:p>
                    </a:txBody>
                    <a:tcPr marL="50800" marR="50800" marT="50800" marB="50800" anchor="ctr" anchorCtr="0" horzOverflow="overflow">
                      <a:lnL w="38100">
                        <a:solidFill>
                          <a:srgbClr val="164F86"/>
                        </a:solidFill>
                        <a:miter lim="400000"/>
                      </a:lnL>
                      <a:lnR w="38100">
                        <a:solidFill>
                          <a:srgbClr val="164F86"/>
                        </a:solidFill>
                        <a:miter lim="400000"/>
                      </a:lnR>
                      <a:lnT w="38100">
                        <a:solidFill>
                          <a:srgbClr val="164F86"/>
                        </a:solidFill>
                        <a:miter lim="400000"/>
                      </a:lnT>
                      <a:lnB w="38100">
                        <a:solidFill>
                          <a:srgbClr val="164F86"/>
                        </a:solidFill>
                        <a:miter lim="400000"/>
                      </a:lnB>
                    </a:tcPr>
                  </a:tc>
                </a:tr>
              </a:tbl>
            </a:graphicData>
          </a:graphic>
        </p:graphicFrame>
        <p:sp>
          <p:nvSpPr>
            <p:cNvPr id="174" name="Target"/>
            <p:cNvSpPr txBox="1"/>
            <p:nvPr/>
          </p:nvSpPr>
          <p:spPr>
            <a:xfrm>
              <a:off x="175180" y="866150"/>
              <a:ext cx="2565615" cy="48497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ctr" defTabSz="233679">
                <a:defRPr b="1" cap="small" sz="2480">
                  <a:solidFill>
                    <a:schemeClr val="accent1">
                      <a:lumOff val="-13575"/>
                    </a:schemeClr>
                  </a:solidFill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Target</a:t>
              </a:r>
            </a:p>
          </p:txBody>
        </p:sp>
        <p:sp>
          <p:nvSpPr>
            <p:cNvPr id="175" name="Beam"/>
            <p:cNvSpPr txBox="1"/>
            <p:nvPr/>
          </p:nvSpPr>
          <p:spPr>
            <a:xfrm rot="16200000">
              <a:off x="1680317" y="571151"/>
              <a:ext cx="1608954" cy="5120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 fontScale="100000" lnSpcReduction="0"/>
            </a:bodyPr>
            <a:lstStyle>
              <a:lvl1pPr algn="ctr" defTabSz="233679">
                <a:defRPr b="1" cap="small" sz="2480">
                  <a:latin typeface="Palatino"/>
                  <a:ea typeface="Palatino"/>
                  <a:cs typeface="Palatino"/>
                  <a:sym typeface="Palatino"/>
                </a:defRPr>
              </a:lvl1pPr>
            </a:lstStyle>
            <a:p>
              <a:pPr/>
              <a:r>
                <a:t>Beam</a:t>
              </a:r>
            </a:p>
          </p:txBody>
        </p:sp>
      </p:grpSp>
      <p:sp>
        <p:nvSpPr>
          <p:cNvPr id="177" name="520 emulsions exposed…"/>
          <p:cNvSpPr txBox="1"/>
          <p:nvPr>
            <p:ph type="body" sz="quarter" idx="1"/>
          </p:nvPr>
        </p:nvSpPr>
        <p:spPr>
          <a:xfrm>
            <a:off x="7112375" y="1013530"/>
            <a:ext cx="5608657" cy="3366360"/>
          </a:xfrm>
          <a:prstGeom prst="rect">
            <a:avLst/>
          </a:prstGeom>
        </p:spPr>
        <p:txBody>
          <a:bodyPr/>
          <a:lstStyle/>
          <a:p>
            <a:pPr marL="360000" indent="-360000">
              <a:spcBef>
                <a:spcPts val="1900"/>
              </a:spcBef>
              <a:buSzPct val="100000"/>
              <a:buChar char="➡"/>
              <a:defRPr sz="2600"/>
            </a:pPr>
            <a:r>
              <a:t> 520 emulsions exposed</a:t>
            </a:r>
          </a:p>
          <a:p>
            <a:pPr marL="360000" indent="-360000">
              <a:spcBef>
                <a:spcPts val="1900"/>
              </a:spcBef>
              <a:buSzPct val="100000"/>
              <a:buChar char="➡"/>
              <a:defRPr sz="2600"/>
            </a:pPr>
            <a:r>
              <a:t>Scanning started on May 7 2019</a:t>
            </a:r>
          </a:p>
          <a:p>
            <a:pPr marL="360000" indent="-360000">
              <a:spcBef>
                <a:spcPts val="1900"/>
              </a:spcBef>
              <a:buSzPct val="100000"/>
              <a:buChar char="➡"/>
              <a:defRPr sz="2600"/>
            </a:pPr>
            <a:r>
              <a:t>GSI2: completed (120 emulsions)</a:t>
            </a:r>
          </a:p>
          <a:p>
            <a:pPr marL="360000" indent="-360000">
              <a:spcBef>
                <a:spcPts val="1900"/>
              </a:spcBef>
              <a:buSzPct val="100000"/>
              <a:buChar char="➡"/>
              <a:defRPr sz="2600"/>
            </a:pPr>
            <a:r>
              <a:t>GSI1: completed (120 emulsions)</a:t>
            </a:r>
          </a:p>
          <a:p>
            <a:pPr marL="360000" indent="-360000">
              <a:spcBef>
                <a:spcPts val="1900"/>
              </a:spcBef>
              <a:buSzPct val="100000"/>
              <a:buChar char="➡"/>
              <a:defRPr sz="2600"/>
            </a:pPr>
            <a:r>
              <a:t>Total: 240/520</a:t>
            </a:r>
          </a:p>
        </p:txBody>
      </p:sp>
      <p:sp>
        <p:nvSpPr>
          <p:cNvPr id="178" name="scanning has been interrupted for urgent work in lab for more than one month…"/>
          <p:cNvSpPr txBox="1"/>
          <p:nvPr/>
        </p:nvSpPr>
        <p:spPr>
          <a:xfrm>
            <a:off x="178949" y="4388088"/>
            <a:ext cx="5238676" cy="50266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1" marL="719999" indent="-539999">
              <a:lnSpc>
                <a:spcPct val="130000"/>
              </a:lnSpc>
              <a:spcBef>
                <a:spcPts val="200"/>
              </a:spcBef>
              <a:buSzPct val="140000"/>
              <a:buChar char="•"/>
              <a:defRPr sz="29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scanning has been interrupted for urgent work in lab for more than one month</a:t>
            </a:r>
          </a:p>
          <a:p>
            <a:pPr lvl="1" marL="719999" indent="-539999">
              <a:lnSpc>
                <a:spcPct val="130000"/>
              </a:lnSpc>
              <a:spcBef>
                <a:spcPts val="200"/>
              </a:spcBef>
              <a:buSzPct val="140000"/>
              <a:buChar char="•"/>
              <a:defRPr sz="29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now we have a completely new scanning laboratory</a:t>
            </a:r>
          </a:p>
          <a:p>
            <a:pPr lvl="1" marL="719999" indent="-539999">
              <a:lnSpc>
                <a:spcPct val="130000"/>
              </a:lnSpc>
              <a:spcBef>
                <a:spcPts val="200"/>
              </a:spcBef>
              <a:buSzPct val="140000"/>
              <a:buChar char="•"/>
              <a:defRPr sz="29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we resumed the scanning work one week ago</a:t>
            </a:r>
          </a:p>
        </p:txBody>
      </p:sp>
      <p:sp>
        <p:nvSpPr>
          <p:cNvPr id="179" name="Testo"/>
          <p:cNvSpPr txBox="1"/>
          <p:nvPr/>
        </p:nvSpPr>
        <p:spPr>
          <a:xfrm>
            <a:off x="12721031" y="9429294"/>
            <a:ext cx="227280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  <p:pic>
        <p:nvPicPr>
          <p:cNvPr id="180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8431" y="4540094"/>
            <a:ext cx="6832601" cy="51244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Vertices Characteris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Vertices Characteristics</a:t>
            </a:r>
          </a:p>
        </p:txBody>
      </p:sp>
      <p:sp>
        <p:nvSpPr>
          <p:cNvPr id="389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0" name="c_n.pdf" descr="c_n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7582" y="938085"/>
            <a:ext cx="5847790" cy="464110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1" name="c_probability.pdf" descr="c_probability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11160" y="5489575"/>
            <a:ext cx="5372577" cy="42639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92" name="c_impactparameter.pdf" descr="c_impactparameter.pdf"/>
          <p:cNvPicPr>
            <a:picLocks noChangeAspect="1"/>
          </p:cNvPicPr>
          <p:nvPr/>
        </p:nvPicPr>
        <p:blipFill>
          <a:blip r:embed="rId5">
            <a:extLst/>
          </a:blip>
          <a:srcRect l="0" t="0" r="0" b="0"/>
          <a:stretch>
            <a:fillRect/>
          </a:stretch>
        </p:blipFill>
        <p:spPr>
          <a:xfrm>
            <a:off x="6849529" y="963882"/>
            <a:ext cx="5815048" cy="4615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Daughters Characteris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Daughters Characteristics</a:t>
            </a:r>
          </a:p>
        </p:txBody>
      </p:sp>
      <p:sp>
        <p:nvSpPr>
          <p:cNvPr id="397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98" name="c_Theta.pdf" descr="c_Theta.pdf"/>
          <p:cNvPicPr>
            <a:picLocks noChangeAspect="1"/>
          </p:cNvPicPr>
          <p:nvPr/>
        </p:nvPicPr>
        <p:blipFill>
          <a:blip r:embed="rId3">
            <a:extLst/>
          </a:blip>
          <a:srcRect l="0" t="0" r="0" b="0"/>
          <a:stretch>
            <a:fillRect/>
          </a:stretch>
        </p:blipFill>
        <p:spPr>
          <a:xfrm>
            <a:off x="160430" y="1891528"/>
            <a:ext cx="6559748" cy="5206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c_npl.pdf" descr="c_npl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2400" y="1891528"/>
            <a:ext cx="6559820" cy="5206207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Particles’ charge identification: see next talk by B. Capone"/>
          <p:cNvSpPr txBox="1"/>
          <p:nvPr>
            <p:ph type="body" sz="quarter" idx="1"/>
          </p:nvPr>
        </p:nvSpPr>
        <p:spPr>
          <a:xfrm>
            <a:off x="406229" y="7885769"/>
            <a:ext cx="12192343" cy="850901"/>
          </a:xfrm>
          <a:prstGeom prst="rect">
            <a:avLst/>
          </a:prstGeom>
        </p:spPr>
        <p:txBody>
          <a:bodyPr/>
          <a:lstStyle/>
          <a:p>
            <a:pPr/>
            <a:r>
              <a:t>Particles’ charge identification: see next talk by B. Capone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it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3734"/>
            </a:lvl1pPr>
          </a:lstStyle>
          <a:p>
            <a:pPr/>
            <a:r>
              <a:t>New Idea for High Ionising Particle Acquisition</a:t>
            </a:r>
          </a:p>
        </p:txBody>
      </p:sp>
      <p:pic>
        <p:nvPicPr>
          <p:cNvPr id="405" name="Picture 4" descr="Picture 4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5224" y="1474893"/>
            <a:ext cx="7914350" cy="7728858"/>
          </a:xfrm>
          <a:prstGeom prst="rect">
            <a:avLst/>
          </a:prstGeom>
          <a:ln w="12700">
            <a:miter lim="400000"/>
          </a:ln>
        </p:spPr>
      </p:pic>
      <p:sp>
        <p:nvSpPr>
          <p:cNvPr id="406" name="Slide Number Placeholder 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07" name="Straight Arrow Connector 5"/>
          <p:cNvSpPr/>
          <p:nvPr/>
        </p:nvSpPr>
        <p:spPr>
          <a:xfrm>
            <a:off x="2545224" y="9022177"/>
            <a:ext cx="7914350" cy="1"/>
          </a:xfrm>
          <a:prstGeom prst="line">
            <a:avLst/>
          </a:prstGeom>
          <a:ln w="12700">
            <a:solidFill>
              <a:srgbClr val="000000"/>
            </a:solidFill>
            <a:miter/>
            <a:headEnd type="triangle"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08" name="TextBox 6"/>
          <p:cNvSpPr txBox="1"/>
          <p:nvPr/>
        </p:nvSpPr>
        <p:spPr>
          <a:xfrm>
            <a:off x="6250499" y="8492342"/>
            <a:ext cx="1072079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90 µm </a:t>
            </a:r>
          </a:p>
        </p:txBody>
      </p:sp>
      <p:sp>
        <p:nvSpPr>
          <p:cNvPr id="409" name="Straight Arrow Connector 7"/>
          <p:cNvSpPr/>
          <p:nvPr/>
        </p:nvSpPr>
        <p:spPr>
          <a:xfrm flipV="1">
            <a:off x="2743045" y="1474894"/>
            <a:ext cx="1" cy="7728857"/>
          </a:xfrm>
          <a:prstGeom prst="line">
            <a:avLst/>
          </a:prstGeom>
          <a:ln w="12700">
            <a:solidFill>
              <a:srgbClr val="000000"/>
            </a:solidFill>
            <a:miter/>
            <a:headEnd type="triangle"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10" name="TextBox 10"/>
          <p:cNvSpPr txBox="1"/>
          <p:nvPr/>
        </p:nvSpPr>
        <p:spPr>
          <a:xfrm>
            <a:off x="2808069" y="5095623"/>
            <a:ext cx="1072079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90 µm </a:t>
            </a:r>
          </a:p>
        </p:txBody>
      </p:sp>
      <p:sp>
        <p:nvSpPr>
          <p:cNvPr id="411" name="Title 3"/>
          <p:cNvSpPr txBox="1"/>
          <p:nvPr/>
        </p:nvSpPr>
        <p:spPr>
          <a:xfrm>
            <a:off x="3529919" y="847033"/>
            <a:ext cx="6513238" cy="62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14095">
              <a:defRPr cap="small" sz="3080">
                <a:solidFill>
                  <a:schemeClr val="accent1">
                    <a:hueOff val="114395"/>
                    <a:lumOff val="-24975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Oxygen ion track in emulsion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Tit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3734"/>
            </a:lvl1pPr>
          </a:lstStyle>
          <a:p>
            <a:pPr/>
            <a:r>
              <a:t>New Idea for High Ionising Particle Acquisition</a:t>
            </a:r>
          </a:p>
        </p:txBody>
      </p:sp>
      <p:pic>
        <p:nvPicPr>
          <p:cNvPr id="414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5224" y="1476000"/>
            <a:ext cx="7914701" cy="7729201"/>
          </a:xfrm>
          <a:prstGeom prst="rect">
            <a:avLst/>
          </a:prstGeom>
          <a:ln w="12700">
            <a:miter lim="400000"/>
          </a:ln>
        </p:spPr>
      </p:pic>
      <p:sp>
        <p:nvSpPr>
          <p:cNvPr id="415" name="Slide Number Placeholder 1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16" name="Title 3"/>
          <p:cNvSpPr txBox="1"/>
          <p:nvPr/>
        </p:nvSpPr>
        <p:spPr>
          <a:xfrm>
            <a:off x="3529919" y="847033"/>
            <a:ext cx="6513238" cy="627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 defTabSz="514095">
              <a:defRPr cap="small" sz="3080">
                <a:solidFill>
                  <a:schemeClr val="accent1">
                    <a:hueOff val="114395"/>
                    <a:lumOff val="-24975"/>
                  </a:schemeClr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Average Image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 3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3734"/>
            </a:lvl1pPr>
          </a:lstStyle>
          <a:p>
            <a:pPr/>
            <a:r>
              <a:t>New Idea for High Ionising Particle Acquisition</a:t>
            </a:r>
          </a:p>
        </p:txBody>
      </p:sp>
      <p:pic>
        <p:nvPicPr>
          <p:cNvPr id="419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45658" y="1458173"/>
            <a:ext cx="4502139" cy="4396620"/>
          </a:xfrm>
          <a:prstGeom prst="rect">
            <a:avLst/>
          </a:prstGeom>
          <a:ln w="12700">
            <a:miter lim="400000"/>
          </a:ln>
        </p:spPr>
      </p:pic>
      <p:pic>
        <p:nvPicPr>
          <p:cNvPr id="420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68423" y="1458173"/>
            <a:ext cx="6584899" cy="4465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5031" y="5923793"/>
            <a:ext cx="5343394" cy="36236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Picture 5" descr="Picture 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689176" y="5923793"/>
            <a:ext cx="5343394" cy="3623681"/>
          </a:xfrm>
          <a:prstGeom prst="rect">
            <a:avLst/>
          </a:prstGeom>
          <a:ln w="12700">
            <a:miter lim="400000"/>
          </a:ln>
        </p:spPr>
      </p:pic>
      <p:sp>
        <p:nvSpPr>
          <p:cNvPr id="423" name="Straight Connector 7"/>
          <p:cNvSpPr/>
          <p:nvPr/>
        </p:nvSpPr>
        <p:spPr>
          <a:xfrm>
            <a:off x="1145658" y="3810173"/>
            <a:ext cx="4502139" cy="1"/>
          </a:xfrm>
          <a:prstGeom prst="line">
            <a:avLst/>
          </a:prstGeom>
          <a:ln w="3175">
            <a:solidFill>
              <a:srgbClr val="FFFF00"/>
            </a:solidFill>
            <a:prstDash val="lgDash"/>
            <a:miter/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4" name="Straight Connector 8"/>
          <p:cNvSpPr/>
          <p:nvPr/>
        </p:nvSpPr>
        <p:spPr>
          <a:xfrm flipH="1">
            <a:off x="3378995" y="1458172"/>
            <a:ext cx="1" cy="4396621"/>
          </a:xfrm>
          <a:prstGeom prst="line">
            <a:avLst/>
          </a:prstGeom>
          <a:ln w="3175">
            <a:solidFill>
              <a:srgbClr val="FFFF00"/>
            </a:solidFill>
            <a:prstDash val="lgDash"/>
            <a:miter/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5" name="Straight Arrow Connector 12"/>
          <p:cNvSpPr/>
          <p:nvPr/>
        </p:nvSpPr>
        <p:spPr>
          <a:xfrm>
            <a:off x="1395060" y="3810172"/>
            <a:ext cx="1105409" cy="2491245"/>
          </a:xfrm>
          <a:prstGeom prst="line">
            <a:avLst/>
          </a:prstGeom>
          <a:ln w="3175">
            <a:solidFill>
              <a:srgbClr val="5B9BD5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6" name="Straight Arrow Connector 14"/>
          <p:cNvSpPr/>
          <p:nvPr/>
        </p:nvSpPr>
        <p:spPr>
          <a:xfrm>
            <a:off x="3378995" y="4983203"/>
            <a:ext cx="3310182" cy="1235457"/>
          </a:xfrm>
          <a:prstGeom prst="line">
            <a:avLst/>
          </a:prstGeom>
          <a:ln w="3175">
            <a:solidFill>
              <a:srgbClr val="5B9BD5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7" name="TextBox 15"/>
          <p:cNvSpPr txBox="1"/>
          <p:nvPr/>
        </p:nvSpPr>
        <p:spPr>
          <a:xfrm>
            <a:off x="7247220" y="7134965"/>
            <a:ext cx="1938898" cy="866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Due to</a:t>
            </a:r>
          </a:p>
          <a:p>
            <a:pPr algn="ctr"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delta-rays</a:t>
            </a:r>
          </a:p>
        </p:txBody>
      </p:sp>
      <p:sp>
        <p:nvSpPr>
          <p:cNvPr id="428" name="Straight Arrow Connector 17"/>
          <p:cNvSpPr/>
          <p:nvPr/>
        </p:nvSpPr>
        <p:spPr>
          <a:xfrm>
            <a:off x="8837353" y="8116176"/>
            <a:ext cx="348765" cy="508372"/>
          </a:xfrm>
          <a:prstGeom prst="line">
            <a:avLst/>
          </a:prstGeom>
          <a:ln w="3175">
            <a:solidFill>
              <a:srgbClr val="5B9BD5"/>
            </a:solidFill>
            <a:miter/>
            <a:tailEnd type="triangle"/>
          </a:ln>
        </p:spPr>
        <p:txBody>
          <a:bodyPr lIns="65023" tIns="65023" rIns="65023" bIns="65023"/>
          <a:lstStyle/>
          <a:p>
            <a:pPr defTabSz="1300480">
              <a:defRPr sz="2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429" name="Slide Number Placeholder 6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Next Step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Next Steps</a:t>
            </a:r>
          </a:p>
        </p:txBody>
      </p:sp>
      <p:sp>
        <p:nvSpPr>
          <p:cNvPr id="43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433" name="Scanning of GSI3 and GSI4 emulsions…"/>
          <p:cNvSpPr txBox="1"/>
          <p:nvPr>
            <p:ph type="body" idx="1"/>
          </p:nvPr>
        </p:nvSpPr>
        <p:spPr>
          <a:xfrm>
            <a:off x="340258" y="1143782"/>
            <a:ext cx="12324284" cy="7931284"/>
          </a:xfrm>
          <a:prstGeom prst="rect">
            <a:avLst/>
          </a:prstGeom>
        </p:spPr>
        <p:txBody>
          <a:bodyPr/>
          <a:lstStyle/>
          <a:p>
            <a:pPr>
              <a:defRPr sz="2700"/>
            </a:pPr>
            <a:r>
              <a:t>Scanning of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GSI3</a:t>
            </a:r>
            <a:r>
              <a:t> and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GSI4</a:t>
            </a:r>
            <a:r>
              <a:t> emulsions</a:t>
            </a:r>
          </a:p>
          <a:p>
            <a:pPr>
              <a:defRPr sz="2700"/>
            </a:pPr>
            <a:r>
              <a:t>Linking and alignment of </a:t>
            </a:r>
            <a:r>
              <a:rPr>
                <a:solidFill>
                  <a:schemeClr val="accent5">
                    <a:lumOff val="-29866"/>
                  </a:schemeClr>
                </a:solidFill>
              </a:rPr>
              <a:t>GSI1</a:t>
            </a:r>
            <a:r>
              <a:t> plates already started</a:t>
            </a:r>
          </a:p>
          <a:p>
            <a:pPr>
              <a:defRPr sz="2700"/>
            </a:pPr>
            <a:r>
              <a:rPr>
                <a:solidFill>
                  <a:schemeClr val="accent5">
                    <a:lumOff val="-29866"/>
                  </a:schemeClr>
                </a:solidFill>
              </a:rPr>
              <a:t>Improve scanning efficiency</a:t>
            </a:r>
            <a:r>
              <a:t>: new approach for images acquisition dedicated to high ionizing particles </a:t>
            </a:r>
          </a:p>
          <a:p>
            <a:pPr>
              <a:defRPr sz="2700"/>
            </a:pPr>
            <a:r>
              <a:rPr>
                <a:solidFill>
                  <a:schemeClr val="accent5">
                    <a:lumOff val="-29866"/>
                  </a:schemeClr>
                </a:solidFill>
              </a:rPr>
              <a:t>Improve tracking efficiency</a:t>
            </a:r>
            <a:r>
              <a:t>: the optimization of the algorithms used in OPERA is not sufficient to face all the issues faced.</a:t>
            </a:r>
            <a:br/>
            <a:r>
              <a:t>New algorithms are needed.</a:t>
            </a:r>
          </a:p>
          <a:p>
            <a:pPr>
              <a:defRPr sz="2700"/>
            </a:pPr>
            <a:r>
              <a:rPr>
                <a:solidFill>
                  <a:schemeClr val="accent5">
                    <a:lumOff val="-29866"/>
                  </a:schemeClr>
                </a:solidFill>
              </a:rPr>
              <a:t>Visual inspection</a:t>
            </a:r>
            <a:r>
              <a:t> of reconstructed vertices to better understand interactions characteristics and validate the analysis</a:t>
            </a:r>
          </a:p>
          <a:p>
            <a:pPr>
              <a:defRPr sz="2700"/>
            </a:pPr>
            <a:r>
              <a:t>Mass identification by momentum (MCS) and range measurements in S3…S7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Reminder of Detector Struc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Reminder of Detector Structure</a:t>
            </a:r>
          </a:p>
        </p:txBody>
      </p:sp>
      <p:sp>
        <p:nvSpPr>
          <p:cNvPr id="183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84" name="Schermata 2019-05-31 alle 14.06.30.png" descr="Schermata 2019-05-31 alle 14.06.3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73518" y="985574"/>
            <a:ext cx="11847411" cy="85623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Detector Struc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Detector Structure</a:t>
            </a:r>
          </a:p>
        </p:txBody>
      </p:sp>
      <p:sp>
        <p:nvSpPr>
          <p:cNvPr id="187" name="Numero diapositiva"/>
          <p:cNvSpPr txBox="1"/>
          <p:nvPr>
            <p:ph type="sldNum" sz="quarter" idx="2"/>
          </p:nvPr>
        </p:nvSpPr>
        <p:spPr>
          <a:xfrm>
            <a:off x="178949" y="9271737"/>
            <a:ext cx="227281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194" name="Gruppo"/>
          <p:cNvGrpSpPr/>
          <p:nvPr/>
        </p:nvGrpSpPr>
        <p:grpSpPr>
          <a:xfrm>
            <a:off x="7356874" y="11591438"/>
            <a:ext cx="5488027" cy="1149110"/>
            <a:chOff x="0" y="0"/>
            <a:chExt cx="5488026" cy="1149109"/>
          </a:xfrm>
        </p:grpSpPr>
        <p:sp>
          <p:nvSpPr>
            <p:cNvPr id="188" name="S1"/>
            <p:cNvSpPr/>
            <p:nvPr/>
          </p:nvSpPr>
          <p:spPr>
            <a:xfrm>
              <a:off x="0" y="0"/>
              <a:ext cx="1516267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  <p:sp>
          <p:nvSpPr>
            <p:cNvPr id="189" name="S2"/>
            <p:cNvSpPr/>
            <p:nvPr/>
          </p:nvSpPr>
          <p:spPr>
            <a:xfrm>
              <a:off x="1516265" y="0"/>
              <a:ext cx="340388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190" name="S3"/>
            <p:cNvSpPr/>
            <p:nvPr/>
          </p:nvSpPr>
          <p:spPr>
            <a:xfrm>
              <a:off x="1856652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191" name="S5"/>
            <p:cNvSpPr/>
            <p:nvPr/>
          </p:nvSpPr>
          <p:spPr>
            <a:xfrm>
              <a:off x="2695310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192" name="S4"/>
            <p:cNvSpPr/>
            <p:nvPr/>
          </p:nvSpPr>
          <p:spPr>
            <a:xfrm>
              <a:off x="2374968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193" name="S6"/>
            <p:cNvSpPr/>
            <p:nvPr/>
          </p:nvSpPr>
          <p:spPr>
            <a:xfrm>
              <a:off x="3414764" y="0"/>
              <a:ext cx="2073263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</p:grpSp>
      <p:graphicFrame>
        <p:nvGraphicFramePr>
          <p:cNvPr id="195" name="Tabella"/>
          <p:cNvGraphicFramePr/>
          <p:nvPr/>
        </p:nvGraphicFramePr>
        <p:xfrm>
          <a:off x="2062428" y="1503349"/>
          <a:ext cx="7825502" cy="761221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658631"/>
                <a:gridCol w="2588770"/>
                <a:gridCol w="3539999"/>
              </a:tblGrid>
              <a:tr h="1257644"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36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164F86"/>
                      </a:solidFill>
                      <a:miter lim="400000"/>
                    </a:lnR>
                    <a:lnB w="381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sym typeface="Helvetica Neue"/>
                        </a:rPr>
                        <a:t>Oxygen 200 MeV/n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5">
                        <a:lumOff val="-29866"/>
                      </a:schemeClr>
                    </a:solidFill>
                  </a:tcPr>
                </a:tc>
                <a:tc hMerge="1">
                  <a:tcPr/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S1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5E5E5E"/>
                          </a:solidFill>
                        </a:rPr>
                        <a:t>C2H4 (30x2mm) + 30 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sym typeface="Helvetica Neue"/>
                        </a:rPr>
                        <a:t>S2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9BA00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chemeClr val="accent4">
                              <a:hueOff val="-1081314"/>
                              <a:satOff val="4338"/>
                              <a:lumOff val="-8931"/>
                            </a:schemeClr>
                          </a:solidFill>
                        </a:rPr>
                        <a:t>Emu (36)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S3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chemeClr val="accent3"/>
                          </a:solidFill>
                        </a:rPr>
                        <a:t>Lexan (10x1mm)+10emu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S4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19A3FC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28A5F9"/>
                          </a:solidFill>
                        </a:rPr>
                        <a:t>W (7x0.5mm)+7emu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S5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EB261F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EB261F"/>
                          </a:solidFill>
                        </a:rPr>
                        <a:t>W (7x0.9mm)+7emu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sz="3600">
                          <a:sym typeface="Helvetica Neue"/>
                        </a:defRPr>
                      </a:pPr>
                      <a:r>
                        <a:t>S6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000000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94175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941751"/>
                          </a:solidFill>
                        </a:rPr>
                        <a:t>Pb (20x1mm)+20emu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600">
                          <a:solidFill>
                            <a:srgbClr val="FFFFFF"/>
                          </a:solidFill>
                          <a:sym typeface="Helvetica Neue"/>
                        </a:rPr>
                        <a:t>S7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941751"/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spcBef>
                          <a:spcPts val="4200"/>
                        </a:spcBef>
                        <a:defRPr b="1" sz="3300">
                          <a:solidFill>
                            <a:schemeClr val="accent5">
                              <a:lumOff val="-29866"/>
                            </a:schemeClr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  <a:r>
                        <a:rPr>
                          <a:solidFill>
                            <a:srgbClr val="941751"/>
                          </a:solidFill>
                        </a:rPr>
                        <a:t>Pb (9x2mm)+10emu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 hMerge="1">
                  <a:tcPr/>
                </a:tc>
              </a:tr>
            </a:tbl>
          </a:graphicData>
        </a:graphic>
      </p:graphicFrame>
      <p:grpSp>
        <p:nvGrpSpPr>
          <p:cNvPr id="202" name="Gruppo"/>
          <p:cNvGrpSpPr/>
          <p:nvPr/>
        </p:nvGrpSpPr>
        <p:grpSpPr>
          <a:xfrm>
            <a:off x="6110194" y="12783402"/>
            <a:ext cx="6951756" cy="1149111"/>
            <a:chOff x="0" y="0"/>
            <a:chExt cx="6951755" cy="1149109"/>
          </a:xfrm>
        </p:grpSpPr>
        <p:sp>
          <p:nvSpPr>
            <p:cNvPr id="196" name="S1"/>
            <p:cNvSpPr/>
            <p:nvPr/>
          </p:nvSpPr>
          <p:spPr>
            <a:xfrm>
              <a:off x="0" y="0"/>
              <a:ext cx="3031201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  <p:sp>
          <p:nvSpPr>
            <p:cNvPr id="197" name="S2"/>
            <p:cNvSpPr/>
            <p:nvPr/>
          </p:nvSpPr>
          <p:spPr>
            <a:xfrm>
              <a:off x="2979995" y="0"/>
              <a:ext cx="340387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198" name="S3"/>
            <p:cNvSpPr/>
            <p:nvPr/>
          </p:nvSpPr>
          <p:spPr>
            <a:xfrm>
              <a:off x="3320382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199" name="S5"/>
            <p:cNvSpPr/>
            <p:nvPr/>
          </p:nvSpPr>
          <p:spPr>
            <a:xfrm>
              <a:off x="4159040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200" name="S4"/>
            <p:cNvSpPr/>
            <p:nvPr/>
          </p:nvSpPr>
          <p:spPr>
            <a:xfrm>
              <a:off x="3838698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201" name="S6"/>
            <p:cNvSpPr/>
            <p:nvPr/>
          </p:nvSpPr>
          <p:spPr>
            <a:xfrm>
              <a:off x="4878493" y="0"/>
              <a:ext cx="2073263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</p:grpSp>
      <p:grpSp>
        <p:nvGrpSpPr>
          <p:cNvPr id="209" name="Gruppo"/>
          <p:cNvGrpSpPr/>
          <p:nvPr/>
        </p:nvGrpSpPr>
        <p:grpSpPr>
          <a:xfrm>
            <a:off x="406229" y="11591438"/>
            <a:ext cx="5967072" cy="1149110"/>
            <a:chOff x="0" y="0"/>
            <a:chExt cx="5967071" cy="1149109"/>
          </a:xfrm>
        </p:grpSpPr>
        <p:sp>
          <p:nvSpPr>
            <p:cNvPr id="203" name="S2"/>
            <p:cNvSpPr/>
            <p:nvPr/>
          </p:nvSpPr>
          <p:spPr>
            <a:xfrm>
              <a:off x="3031200" y="0"/>
              <a:ext cx="340387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204" name="S3"/>
            <p:cNvSpPr/>
            <p:nvPr/>
          </p:nvSpPr>
          <p:spPr>
            <a:xfrm>
              <a:off x="3371586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205" name="S5"/>
            <p:cNvSpPr/>
            <p:nvPr/>
          </p:nvSpPr>
          <p:spPr>
            <a:xfrm>
              <a:off x="4210245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206" name="S4"/>
            <p:cNvSpPr/>
            <p:nvPr/>
          </p:nvSpPr>
          <p:spPr>
            <a:xfrm>
              <a:off x="3889902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207" name="S6"/>
            <p:cNvSpPr/>
            <p:nvPr/>
          </p:nvSpPr>
          <p:spPr>
            <a:xfrm>
              <a:off x="4929697" y="0"/>
              <a:ext cx="1037375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  <p:sp>
          <p:nvSpPr>
            <p:cNvPr id="208" name="S1"/>
            <p:cNvSpPr/>
            <p:nvPr/>
          </p:nvSpPr>
          <p:spPr>
            <a:xfrm>
              <a:off x="0" y="0"/>
              <a:ext cx="3031201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</p:grpSp>
      <p:sp>
        <p:nvSpPr>
          <p:cNvPr id="210" name="Testo"/>
          <p:cNvSpPr txBox="1"/>
          <p:nvPr/>
        </p:nvSpPr>
        <p:spPr>
          <a:xfrm>
            <a:off x="12721031" y="9429294"/>
            <a:ext cx="227280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From Scanning to Reconstr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From Scanning to Reconstruction</a:t>
            </a:r>
          </a:p>
        </p:txBody>
      </p:sp>
      <p:sp>
        <p:nvSpPr>
          <p:cNvPr id="213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14" name="easyrec.png" descr="easyre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876800"/>
            <a:ext cx="13004800" cy="340009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1. Scanning"/>
          <p:cNvSpPr txBox="1"/>
          <p:nvPr/>
        </p:nvSpPr>
        <p:spPr>
          <a:xfrm>
            <a:off x="286773" y="1586444"/>
            <a:ext cx="2095237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43305">
              <a:defRPr cap="small" sz="279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1. Scanning</a:t>
            </a:r>
          </a:p>
        </p:txBody>
      </p:sp>
      <p:pic>
        <p:nvPicPr>
          <p:cNvPr id="216" name="microscopio_OPERA.JPG" descr="microscopio_OPER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86790" y="975610"/>
            <a:ext cx="2829460" cy="3772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microtracce.pdf" descr="microtracc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48843" y="1707055"/>
            <a:ext cx="4752541" cy="2896080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2. Linking Microtracks into Basetracks"/>
          <p:cNvSpPr txBox="1"/>
          <p:nvPr/>
        </p:nvSpPr>
        <p:spPr>
          <a:xfrm>
            <a:off x="6202236" y="975610"/>
            <a:ext cx="6632436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defTabSz="525779">
              <a:defRPr cap="small" sz="27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2. Linking Microtracks into Basetracks</a:t>
            </a:r>
          </a:p>
        </p:txBody>
      </p:sp>
      <p:sp>
        <p:nvSpPr>
          <p:cNvPr id="219" name="3. Alignment Between Plates"/>
          <p:cNvSpPr txBox="1"/>
          <p:nvPr/>
        </p:nvSpPr>
        <p:spPr>
          <a:xfrm>
            <a:off x="133187" y="8276889"/>
            <a:ext cx="4110737" cy="1152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defRPr cap="small" sz="3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3. Alignment Between Plates</a:t>
            </a:r>
          </a:p>
        </p:txBody>
      </p:sp>
      <p:sp>
        <p:nvSpPr>
          <p:cNvPr id="220" name="4. Tracking Reconstruction"/>
          <p:cNvSpPr txBox="1"/>
          <p:nvPr/>
        </p:nvSpPr>
        <p:spPr>
          <a:xfrm>
            <a:off x="4434059" y="8276889"/>
            <a:ext cx="4110737" cy="1152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defRPr cap="small" sz="3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4. Tracking Reconstruction</a:t>
            </a:r>
          </a:p>
        </p:txBody>
      </p:sp>
      <p:sp>
        <p:nvSpPr>
          <p:cNvPr id="221" name="5. Vertexing Reconstruction"/>
          <p:cNvSpPr txBox="1"/>
          <p:nvPr/>
        </p:nvSpPr>
        <p:spPr>
          <a:xfrm>
            <a:off x="8723935" y="8276889"/>
            <a:ext cx="4110737" cy="11524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 algn="ctr">
              <a:defRPr cap="small" sz="3000"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5. Vertexing Reconstruction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SI2 Analysis Statu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GSI2 Analysis Status</a:t>
            </a:r>
          </a:p>
        </p:txBody>
      </p:sp>
      <p:sp>
        <p:nvSpPr>
          <p:cNvPr id="224" name="Numero diapositiva"/>
          <p:cNvSpPr txBox="1"/>
          <p:nvPr>
            <p:ph type="sldNum" sz="quarter" idx="2"/>
          </p:nvPr>
        </p:nvSpPr>
        <p:spPr>
          <a:xfrm>
            <a:off x="178949" y="9271737"/>
            <a:ext cx="227281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31" name="Gruppo"/>
          <p:cNvGrpSpPr/>
          <p:nvPr/>
        </p:nvGrpSpPr>
        <p:grpSpPr>
          <a:xfrm>
            <a:off x="7356874" y="11591438"/>
            <a:ext cx="5488027" cy="1149110"/>
            <a:chOff x="0" y="0"/>
            <a:chExt cx="5488026" cy="1149109"/>
          </a:xfrm>
        </p:grpSpPr>
        <p:sp>
          <p:nvSpPr>
            <p:cNvPr id="225" name="S1"/>
            <p:cNvSpPr/>
            <p:nvPr/>
          </p:nvSpPr>
          <p:spPr>
            <a:xfrm>
              <a:off x="0" y="0"/>
              <a:ext cx="1516267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  <p:sp>
          <p:nvSpPr>
            <p:cNvPr id="226" name="S2"/>
            <p:cNvSpPr/>
            <p:nvPr/>
          </p:nvSpPr>
          <p:spPr>
            <a:xfrm>
              <a:off x="1516265" y="0"/>
              <a:ext cx="340388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227" name="S3"/>
            <p:cNvSpPr/>
            <p:nvPr/>
          </p:nvSpPr>
          <p:spPr>
            <a:xfrm>
              <a:off x="1856652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228" name="S5"/>
            <p:cNvSpPr/>
            <p:nvPr/>
          </p:nvSpPr>
          <p:spPr>
            <a:xfrm>
              <a:off x="2695310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229" name="S4"/>
            <p:cNvSpPr/>
            <p:nvPr/>
          </p:nvSpPr>
          <p:spPr>
            <a:xfrm>
              <a:off x="2374968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230" name="S6"/>
            <p:cNvSpPr/>
            <p:nvPr/>
          </p:nvSpPr>
          <p:spPr>
            <a:xfrm>
              <a:off x="3414764" y="0"/>
              <a:ext cx="2073263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</p:grpSp>
      <p:graphicFrame>
        <p:nvGraphicFramePr>
          <p:cNvPr id="232" name="Tabella"/>
          <p:cNvGraphicFramePr/>
          <p:nvPr/>
        </p:nvGraphicFramePr>
        <p:xfrm>
          <a:off x="406229" y="1470117"/>
          <a:ext cx="12230442" cy="761221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719908"/>
                <a:gridCol w="2132379"/>
                <a:gridCol w="2114783"/>
                <a:gridCol w="2153182"/>
                <a:gridCol w="1854129"/>
                <a:gridCol w="2013624"/>
              </a:tblGrid>
              <a:tr h="1257644"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2000">
                          <a:sym typeface="Helvetica Neue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R w="38100">
                      <a:solidFill>
                        <a:srgbClr val="164F86"/>
                      </a:solidFill>
                      <a:miter lim="400000"/>
                    </a:lnR>
                    <a:lnB w="381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FFFFFF"/>
                          </a:solidFill>
                          <a:sym typeface="Helvetica Neue"/>
                        </a:rPr>
                        <a:t>Scanning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5">
                        <a:lumOff val="-298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FFFFFF"/>
                          </a:solidFill>
                          <a:sym typeface="Helvetica Neue"/>
                        </a:rPr>
                        <a:t>Linking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5">
                        <a:lumOff val="-298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FFFFFF"/>
                          </a:solidFill>
                          <a:sym typeface="Helvetica Neue"/>
                        </a:rPr>
                        <a:t>Alignment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5">
                        <a:lumOff val="-298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FFFFFF"/>
                          </a:solidFill>
                          <a:sym typeface="Helvetica Neue"/>
                        </a:rPr>
                        <a:t>Tracking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5">
                        <a:lumOff val="-29866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lnSpc>
                          <a:spcPct val="90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FFFFFF"/>
                          </a:solidFill>
                          <a:sym typeface="Helvetica Neue"/>
                        </a:rPr>
                        <a:t>Vertexing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  <a:solidFill>
                      <a:schemeClr val="accent5">
                        <a:lumOff val="-29866"/>
                      </a:schemeClr>
                    </a:solidFill>
                  </a:tcPr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sz="2000">
                          <a:sym typeface="Helvetica Neue"/>
                        </a:defRPr>
                      </a:pPr>
                      <a:r>
                        <a:t>S1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5E5E5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FFFFFF"/>
                          </a:solidFill>
                          <a:sym typeface="Helvetica Neue"/>
                        </a:rPr>
                        <a:t>S2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F9BA00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4000">
                          <a:sym typeface="Helvetica Neue"/>
                        </a:rPr>
                        <a:t>/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sz="2000">
                          <a:sym typeface="Helvetica Neue"/>
                        </a:defRPr>
                      </a:pPr>
                      <a:r>
                        <a:t>S3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4000">
                          <a:sym typeface="Helvetica Neue"/>
                        </a:rPr>
                        <a:t>/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sz="2000">
                          <a:sym typeface="Helvetica Neue"/>
                        </a:defRPr>
                      </a:pPr>
                      <a:r>
                        <a:t>S4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19A3FC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500">
                          <a:sym typeface="Helvetica Neue"/>
                        </a:rPr>
                        <a:t>to be done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4000">
                          <a:sym typeface="Helvetica Neue"/>
                        </a:rPr>
                        <a:t>/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sz="2000">
                          <a:sym typeface="Helvetica Neue"/>
                        </a:defRPr>
                      </a:pPr>
                      <a:r>
                        <a:t>S5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EB261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500">
                          <a:sym typeface="Helvetica Neue"/>
                        </a:rPr>
                        <a:t>to be done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4000">
                          <a:sym typeface="Helvetica Neue"/>
                        </a:rPr>
                        <a:t>/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sz="2000">
                          <a:sym typeface="Helvetica Neue"/>
                        </a:defRPr>
                      </a:pPr>
                      <a:r>
                        <a:t>S6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94175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500">
                          <a:sym typeface="Helvetica Neue"/>
                        </a:rPr>
                        <a:t>to be done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4000">
                          <a:sym typeface="Helvetica Neue"/>
                        </a:rPr>
                        <a:t>/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  <a:tr h="902352">
                <a:tc>
                  <a:txBody>
                    <a:bodyPr/>
                    <a:lstStyle/>
                    <a:p>
                      <a:pPr defTabSz="914400"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000">
                          <a:solidFill>
                            <a:srgbClr val="FFFFFF"/>
                          </a:solidFill>
                          <a:sym typeface="Helvetica Neue"/>
                        </a:rPr>
                        <a:t>S7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000000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000000"/>
                      </a:solidFill>
                      <a:miter lim="400000"/>
                    </a:lnT>
                    <a:lnB w="38100">
                      <a:solidFill>
                        <a:srgbClr val="000000"/>
                      </a:solidFill>
                      <a:miter lim="400000"/>
                    </a:lnB>
                    <a:solidFill>
                      <a:srgbClr val="941751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4000">
                          <a:sym typeface="Helvetica Neue"/>
                        </a:rPr>
                        <a:t>✔︎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2500">
                          <a:sym typeface="Helvetica Neue"/>
                        </a:rPr>
                        <a:t>to be done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b="1" sz="4000">
                          <a:sym typeface="Helvetica Neue"/>
                        </a:rPr>
                        <a:t>/</a:t>
                      </a:r>
                    </a:p>
                  </a:txBody>
                  <a:tcPr marL="50800" marR="50800" marT="50800" marB="50800" anchor="ctr" anchorCtr="0" horzOverflow="overflow">
                    <a:lnL w="38100">
                      <a:solidFill>
                        <a:srgbClr val="164F86"/>
                      </a:solidFill>
                      <a:miter lim="400000"/>
                    </a:lnL>
                    <a:lnR w="38100">
                      <a:solidFill>
                        <a:srgbClr val="164F86"/>
                      </a:solidFill>
                      <a:miter lim="400000"/>
                    </a:lnR>
                    <a:lnT w="38100">
                      <a:solidFill>
                        <a:srgbClr val="164F86"/>
                      </a:solidFill>
                      <a:miter lim="400000"/>
                    </a:lnT>
                    <a:lnB w="38100">
                      <a:solidFill>
                        <a:srgbClr val="164F8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grpSp>
        <p:nvGrpSpPr>
          <p:cNvPr id="239" name="Gruppo"/>
          <p:cNvGrpSpPr/>
          <p:nvPr/>
        </p:nvGrpSpPr>
        <p:grpSpPr>
          <a:xfrm>
            <a:off x="6110194" y="12783402"/>
            <a:ext cx="6951756" cy="1149111"/>
            <a:chOff x="0" y="0"/>
            <a:chExt cx="6951755" cy="1149109"/>
          </a:xfrm>
        </p:grpSpPr>
        <p:sp>
          <p:nvSpPr>
            <p:cNvPr id="233" name="S1"/>
            <p:cNvSpPr/>
            <p:nvPr/>
          </p:nvSpPr>
          <p:spPr>
            <a:xfrm>
              <a:off x="0" y="0"/>
              <a:ext cx="3031201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  <p:sp>
          <p:nvSpPr>
            <p:cNvPr id="234" name="S2"/>
            <p:cNvSpPr/>
            <p:nvPr/>
          </p:nvSpPr>
          <p:spPr>
            <a:xfrm>
              <a:off x="2979995" y="0"/>
              <a:ext cx="340387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235" name="S3"/>
            <p:cNvSpPr/>
            <p:nvPr/>
          </p:nvSpPr>
          <p:spPr>
            <a:xfrm>
              <a:off x="3320382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236" name="S5"/>
            <p:cNvSpPr/>
            <p:nvPr/>
          </p:nvSpPr>
          <p:spPr>
            <a:xfrm>
              <a:off x="4159040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237" name="S4"/>
            <p:cNvSpPr/>
            <p:nvPr/>
          </p:nvSpPr>
          <p:spPr>
            <a:xfrm>
              <a:off x="3838698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238" name="S6"/>
            <p:cNvSpPr/>
            <p:nvPr/>
          </p:nvSpPr>
          <p:spPr>
            <a:xfrm>
              <a:off x="4878493" y="0"/>
              <a:ext cx="2073263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</p:grpSp>
      <p:grpSp>
        <p:nvGrpSpPr>
          <p:cNvPr id="246" name="Gruppo"/>
          <p:cNvGrpSpPr/>
          <p:nvPr/>
        </p:nvGrpSpPr>
        <p:grpSpPr>
          <a:xfrm>
            <a:off x="406229" y="11591438"/>
            <a:ext cx="5967072" cy="1149110"/>
            <a:chOff x="0" y="0"/>
            <a:chExt cx="5967071" cy="1149109"/>
          </a:xfrm>
        </p:grpSpPr>
        <p:sp>
          <p:nvSpPr>
            <p:cNvPr id="240" name="S2"/>
            <p:cNvSpPr/>
            <p:nvPr/>
          </p:nvSpPr>
          <p:spPr>
            <a:xfrm>
              <a:off x="3031200" y="0"/>
              <a:ext cx="340387" cy="1149110"/>
            </a:xfrm>
            <a:prstGeom prst="rect">
              <a:avLst/>
            </a:prstGeom>
            <a:solidFill>
              <a:schemeClr val="accent4">
                <a:hueOff val="-461056"/>
                <a:satOff val="4338"/>
                <a:lumOff val="-10225"/>
              </a:schemeClr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S2</a:t>
              </a:r>
            </a:p>
          </p:txBody>
        </p:sp>
        <p:sp>
          <p:nvSpPr>
            <p:cNvPr id="241" name="S3"/>
            <p:cNvSpPr/>
            <p:nvPr/>
          </p:nvSpPr>
          <p:spPr>
            <a:xfrm>
              <a:off x="3371586" y="0"/>
              <a:ext cx="518317" cy="1149110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S3</a:t>
              </a:r>
            </a:p>
          </p:txBody>
        </p:sp>
        <p:sp>
          <p:nvSpPr>
            <p:cNvPr id="242" name="S5"/>
            <p:cNvSpPr/>
            <p:nvPr/>
          </p:nvSpPr>
          <p:spPr>
            <a:xfrm>
              <a:off x="4210245" y="0"/>
              <a:ext cx="719454" cy="1149110"/>
            </a:xfrm>
            <a:prstGeom prst="rect">
              <a:avLst/>
            </a:prstGeom>
            <a:solidFill>
              <a:srgbClr val="EB261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S5</a:t>
              </a:r>
            </a:p>
          </p:txBody>
        </p:sp>
        <p:sp>
          <p:nvSpPr>
            <p:cNvPr id="243" name="S4"/>
            <p:cNvSpPr/>
            <p:nvPr/>
          </p:nvSpPr>
          <p:spPr>
            <a:xfrm>
              <a:off x="3889902" y="0"/>
              <a:ext cx="324915" cy="1149110"/>
            </a:xfrm>
            <a:prstGeom prst="rect">
              <a:avLst/>
            </a:prstGeom>
            <a:solidFill>
              <a:srgbClr val="1AA3FC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S4</a:t>
              </a:r>
            </a:p>
          </p:txBody>
        </p:sp>
        <p:sp>
          <p:nvSpPr>
            <p:cNvPr id="244" name="S6"/>
            <p:cNvSpPr/>
            <p:nvPr/>
          </p:nvSpPr>
          <p:spPr>
            <a:xfrm>
              <a:off x="4929697" y="0"/>
              <a:ext cx="1037375" cy="1149110"/>
            </a:xfrm>
            <a:prstGeom prst="rect">
              <a:avLst/>
            </a:prstGeom>
            <a:solidFill>
              <a:srgbClr val="94175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S6</a:t>
              </a:r>
            </a:p>
          </p:txBody>
        </p:sp>
        <p:sp>
          <p:nvSpPr>
            <p:cNvPr id="245" name="S1"/>
            <p:cNvSpPr/>
            <p:nvPr/>
          </p:nvSpPr>
          <p:spPr>
            <a:xfrm>
              <a:off x="0" y="0"/>
              <a:ext cx="3031201" cy="1149110"/>
            </a:xfrm>
            <a:prstGeom prst="rect">
              <a:avLst/>
            </a:prstGeom>
            <a:solidFill>
              <a:srgbClr val="5E5E5E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defRPr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lvl1pPr>
            </a:lstStyle>
            <a:p>
              <a:pPr/>
              <a:r>
                <a:t>S1</a:t>
              </a:r>
            </a:p>
          </p:txBody>
        </p:sp>
      </p:grpSp>
      <p:sp>
        <p:nvSpPr>
          <p:cNvPr id="247" name="Testo"/>
          <p:cNvSpPr txBox="1"/>
          <p:nvPr/>
        </p:nvSpPr>
        <p:spPr>
          <a:xfrm>
            <a:off x="12721031" y="9429294"/>
            <a:ext cx="227280" cy="3243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ctr">
              <a:defRPr sz="16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Oxygens on Emulsion #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Oxygens on Emulsion #1</a:t>
            </a:r>
          </a:p>
        </p:txBody>
      </p:sp>
      <p:sp>
        <p:nvSpPr>
          <p:cNvPr id="250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1" name="Schermata 2019-12-03 alle 23.34.20.png" descr="Schermata 2019-12-03 alle 23.34.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020039"/>
            <a:ext cx="6757643" cy="4636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Schermata 2019-12-03 alle 23.33.31.png" descr="Schermata 2019-12-03 alle 23.33.3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44668" y="4876800"/>
            <a:ext cx="6203643" cy="426452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All Basetracks (no cuts)"/>
          <p:cNvSpPr txBox="1"/>
          <p:nvPr/>
        </p:nvSpPr>
        <p:spPr>
          <a:xfrm>
            <a:off x="7325131" y="1970028"/>
            <a:ext cx="3366853" cy="12617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 defTabSz="443991">
              <a:defRPr cap="small" sz="342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All Basetracks</a:t>
            </a:r>
            <a:br/>
            <a:r>
              <a:t>(no cuts)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Schermata 2019-12-03 alle 23.30.23.png" descr="Schermata 2019-12-03 alle 23.30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744668" y="4876800"/>
            <a:ext cx="6203643" cy="4293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" name="Schermata 2019-12-03 alle 23.30.01.png" descr="Schermata 2019-12-03 alle 23.30.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73" y="1020039"/>
            <a:ext cx="6757642" cy="465638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Oxygens on Emulsion #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Oxygens on Emulsion #1</a:t>
            </a:r>
          </a:p>
        </p:txBody>
      </p:sp>
      <p:sp>
        <p:nvSpPr>
          <p:cNvPr id="258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59" name="Theta&lt;0.04"/>
          <p:cNvSpPr txBox="1"/>
          <p:nvPr/>
        </p:nvSpPr>
        <p:spPr>
          <a:xfrm>
            <a:off x="8189965" y="313633"/>
            <a:ext cx="1637031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Theta&lt;0.04</a:t>
            </a:r>
          </a:p>
        </p:txBody>
      </p:sp>
      <p:sp>
        <p:nvSpPr>
          <p:cNvPr id="260" name="Oxy Beam: 19375…"/>
          <p:cNvSpPr txBox="1"/>
          <p:nvPr/>
        </p:nvSpPr>
        <p:spPr>
          <a:xfrm>
            <a:off x="7232991" y="2524394"/>
            <a:ext cx="4591305" cy="12700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Oxy Beam: 19375</a:t>
            </a:r>
          </a:p>
          <a:p>
            <a:pPr>
              <a:defRPr sz="4000"/>
            </a:pPr>
            <a:r>
              <a:t>Counting: 19397!!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Montecarlo Simul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Montecarlo Simulation</a:t>
            </a:r>
          </a:p>
        </p:txBody>
      </p:sp>
      <p:sp>
        <p:nvSpPr>
          <p:cNvPr id="263" name="Numero diapositiva"/>
          <p:cNvSpPr txBox="1"/>
          <p:nvPr>
            <p:ph type="sldNum" sz="quarter" idx="2"/>
          </p:nvPr>
        </p:nvSpPr>
        <p:spPr>
          <a:xfrm>
            <a:off x="12721031" y="9429294"/>
            <a:ext cx="227280" cy="3243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64" name="Beam: 10k Oxygen @200 MeV/n, Rectangular Shape 3x3,  Isotropic distribution…"/>
          <p:cNvSpPr txBox="1"/>
          <p:nvPr>
            <p:ph type="body" idx="1"/>
          </p:nvPr>
        </p:nvSpPr>
        <p:spPr>
          <a:xfrm>
            <a:off x="406229" y="1072221"/>
            <a:ext cx="12192343" cy="826192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3800"/>
              </a:spcBef>
              <a:defRPr sz="2900"/>
            </a:pPr>
            <a:r>
              <a:t>Beam: 10k Oxygen @200 MeV/n, Rectangular Shape 3x3, </a:t>
            </a:r>
            <a:br/>
            <a:r>
              <a:t>Isotropic distribution</a:t>
            </a:r>
          </a:p>
          <a:p>
            <a:pPr>
              <a:spcBef>
                <a:spcPts val="3800"/>
              </a:spcBef>
              <a:defRPr sz="2900"/>
            </a:pPr>
            <a:r>
              <a:t>Same detector structure (but </a:t>
            </a:r>
            <a:r>
              <a:rPr b="1"/>
              <a:t>no thermal treatment</a:t>
            </a:r>
            <a:r>
              <a:t> simulated in S2)</a:t>
            </a:r>
          </a:p>
          <a:p>
            <a:pPr>
              <a:spcBef>
                <a:spcPts val="3800"/>
              </a:spcBef>
              <a:defRPr sz="2900"/>
            </a:pPr>
            <a:r>
              <a:t>No cosmic rays or background were simulated</a:t>
            </a:r>
          </a:p>
          <a:p>
            <a:pPr>
              <a:spcBef>
                <a:spcPts val="3800"/>
              </a:spcBef>
              <a:defRPr sz="2900"/>
            </a:pPr>
            <a:r>
              <a:t>Montecarlo Simulation was converted into the raw data files format and underwent the tracking reconstruction with official software used in OPERA (FEDRA)</a:t>
            </a:r>
          </a:p>
          <a:p>
            <a:pPr>
              <a:spcBef>
                <a:spcPts val="3800"/>
              </a:spcBef>
              <a:defRPr sz="2900"/>
            </a:pPr>
            <a:r>
              <a:rPr b="1"/>
              <a:t>Flat</a:t>
            </a:r>
            <a:r>
              <a:t> efficiency was set at 90% efficiency as a temporary value (see later)</a:t>
            </a:r>
          </a:p>
          <a:p>
            <a:pPr>
              <a:spcBef>
                <a:spcPts val="3800"/>
              </a:spcBef>
              <a:defRPr sz="2900"/>
            </a:pPr>
            <a:r>
              <a:t>4 mrad smearing was applied on angles (data driven)</a:t>
            </a:r>
          </a:p>
          <a:p>
            <a:pPr>
              <a:spcBef>
                <a:spcPts val="3800"/>
              </a:spcBef>
              <a:defRPr sz="2900"/>
            </a:pPr>
            <a:r>
              <a:t>No misalignment was simulated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FFFFFF"/>
      </a:dk1>
      <a:lt1>
        <a:srgbClr val="B51700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chemeClr val="accent5">
                <a:lumOff val="-29866"/>
              </a:schemeClr>
            </a:solidFill>
            <a:effectLst/>
            <a:uFillTx/>
            <a:latin typeface="American Typewriter"/>
            <a:ea typeface="American Typewriter"/>
            <a:cs typeface="American Typewriter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chemeClr val="accent5">
                <a:lumOff val="-29866"/>
              </a:schemeClr>
            </a:solidFill>
            <a:effectLst/>
            <a:uFillTx/>
            <a:latin typeface="American Typewriter"/>
            <a:ea typeface="American Typewriter"/>
            <a:cs typeface="American Typewriter"/>
            <a:sym typeface="American Typewri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