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1"/>
    <p:sldMasterId id="2147483784" r:id="rId2"/>
  </p:sldMasterIdLst>
  <p:notesMasterIdLst>
    <p:notesMasterId r:id="rId33"/>
  </p:notesMasterIdLst>
  <p:sldIdLst>
    <p:sldId id="663" r:id="rId3"/>
    <p:sldId id="417" r:id="rId4"/>
    <p:sldId id="418" r:id="rId5"/>
    <p:sldId id="435" r:id="rId6"/>
    <p:sldId id="488" r:id="rId7"/>
    <p:sldId id="489" r:id="rId8"/>
    <p:sldId id="660" r:id="rId9"/>
    <p:sldId id="479" r:id="rId10"/>
    <p:sldId id="487" r:id="rId11"/>
    <p:sldId id="457" r:id="rId12"/>
    <p:sldId id="657" r:id="rId13"/>
    <p:sldId id="491" r:id="rId14"/>
    <p:sldId id="656" r:id="rId15"/>
    <p:sldId id="636" r:id="rId16"/>
    <p:sldId id="485" r:id="rId17"/>
    <p:sldId id="448" r:id="rId18"/>
    <p:sldId id="482" r:id="rId19"/>
    <p:sldId id="433" r:id="rId20"/>
    <p:sldId id="655" r:id="rId21"/>
    <p:sldId id="665" r:id="rId22"/>
    <p:sldId id="666" r:id="rId23"/>
    <p:sldId id="408" r:id="rId24"/>
    <p:sldId id="662" r:id="rId25"/>
    <p:sldId id="392" r:id="rId26"/>
    <p:sldId id="401" r:id="rId27"/>
    <p:sldId id="474" r:id="rId28"/>
    <p:sldId id="475" r:id="rId29"/>
    <p:sldId id="478" r:id="rId30"/>
    <p:sldId id="635" r:id="rId31"/>
    <p:sldId id="490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8F39"/>
    <a:srgbClr val="96A4AF"/>
    <a:srgbClr val="0D4019"/>
    <a:srgbClr val="59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8"/>
    <p:restoredTop sz="94618"/>
  </p:normalViewPr>
  <p:slideViewPr>
    <p:cSldViewPr snapToGrid="0" snapToObjects="1">
      <p:cViewPr varScale="1">
        <p:scale>
          <a:sx n="93" d="100"/>
          <a:sy n="93" d="100"/>
        </p:scale>
        <p:origin x="65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2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1AC9C-F32A-EE4C-96C2-8120234C6F63}" type="datetimeFigureOut">
              <a:rPr lang="en-US" smtClean="0"/>
              <a:t>12/5/19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4C257-6BB6-264C-B474-49E230F2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1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C257-6BB6-264C-B474-49E230F2FEE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5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C257-6BB6-264C-B474-49E230F2FEE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4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DE0B9C58-EC9A-C347-BA2A-D3521256155A}" type="slidenum">
              <a:rPr lang="en-US" altLang="x-none" sz="1200" i="0"/>
              <a:pPr eaLnBrk="1" hangingPunct="1"/>
              <a:t>17</a:t>
            </a:fld>
            <a:endParaRPr lang="en-US" altLang="x-none" sz="1200" i="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572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4C257-6BB6-264C-B474-49E230F2FE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23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Bookman Old Style" charset="0"/>
                <a:ea typeface="Bookman Old Style" charset="0"/>
                <a:cs typeface="Bookman Old Styl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subtitle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6669E-622F-D64A-9ADA-CB175465E0C9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08475" y="6356350"/>
            <a:ext cx="3646025" cy="365125"/>
          </a:xfrm>
        </p:spPr>
        <p:txBody>
          <a:bodyPr/>
          <a:lstStyle>
            <a:lvl1pPr>
              <a:defRPr>
                <a:latin typeface="Book Antiqua" charset="0"/>
                <a:ea typeface="Book Antiqua" charset="0"/>
                <a:cs typeface="Book Antiqua" charset="0"/>
              </a:defRPr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B8AC0-B342-044A-8B9B-7B4523E7E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C266C-3E60-6748-A906-F2764A6443C1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0438-AA51-F448-85A4-D895515A17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25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96C0-3418-5A45-A7E0-7D2AEE9F0D18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5428F-9A0B-FF4E-AA7D-740CA745E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47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pic>
        <p:nvPicPr>
          <p:cNvPr id="7" name="Picture 8" descr="meatball 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57150"/>
            <a:ext cx="9937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/>
          </p:cNvGrpSpPr>
          <p:nvPr userDrawn="1"/>
        </p:nvGrpSpPr>
        <p:grpSpPr bwMode="auto">
          <a:xfrm>
            <a:off x="5864225" y="6008688"/>
            <a:ext cx="3200400" cy="769937"/>
            <a:chOff x="6019072" y="5936159"/>
            <a:chExt cx="3201128" cy="769441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7772400" y="5936159"/>
              <a:ext cx="144780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4400" b="1">
                  <a:solidFill>
                    <a:srgbClr val="FF0000"/>
                  </a:solidFill>
                  <a:latin typeface="Arial Narrow" charset="0"/>
                </a:rPr>
                <a:t>NSRL</a:t>
              </a:r>
            </a:p>
          </p:txBody>
        </p:sp>
        <p:grpSp>
          <p:nvGrpSpPr>
            <p:cNvPr id="10" name="Group 6"/>
            <p:cNvGrpSpPr>
              <a:grpSpLocks/>
            </p:cNvGrpSpPr>
            <p:nvPr/>
          </p:nvGrpSpPr>
          <p:grpSpPr bwMode="auto">
            <a:xfrm>
              <a:off x="6019072" y="6012718"/>
              <a:ext cx="1981321" cy="556381"/>
              <a:chOff x="3595" y="3221"/>
              <a:chExt cx="1023" cy="322"/>
            </a:xfrm>
          </p:grpSpPr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3595" y="3221"/>
                <a:ext cx="98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2000">
                    <a:solidFill>
                      <a:srgbClr val="7F7F7F"/>
                    </a:solidFill>
                    <a:latin typeface="Arial Black" charset="0"/>
                  </a:rPr>
                  <a:t>Brookhaven</a:t>
                </a: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595" y="3383"/>
                <a:ext cx="1023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 eaLnBrk="0" hangingPunct="0"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x-none" sz="1200">
                    <a:solidFill>
                      <a:srgbClr val="7F7F7F"/>
                    </a:solidFill>
                    <a:latin typeface="Arial Black" charset="0"/>
                  </a:rPr>
                  <a:t>National Laboratory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5250"/>
            <a:ext cx="8229600" cy="9715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1148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295400"/>
            <a:ext cx="4114800" cy="23383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3786188"/>
            <a:ext cx="4114800" cy="2339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5E371-8957-AC4E-8019-9A2396B8AA39}" type="datetime1">
              <a:rPr lang="en-US" smtClean="0"/>
              <a:t>12/5/19</a:t>
            </a:fld>
            <a:endParaRPr lang="en-US"/>
          </a:p>
        </p:txBody>
      </p:sp>
      <p:sp>
        <p:nvSpPr>
          <p:cNvPr id="14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DAC85C9-4708-3A4A-8749-2AD9105270F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2893364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DBCDA-0745-C54B-B922-5E1475220325}" type="datetime1">
              <a:rPr lang="en-US" smtClean="0"/>
              <a:t>12/5/19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F66A9-29AA-B547-8B73-FA89F74AD5DB}" type="datetime1">
              <a:rPr lang="en-US" smtClean="0"/>
              <a:t>12/5/19</a:t>
            </a:fld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7AEF5-711B-2D44-8B5C-40AEA756FD1B}" type="datetime1">
              <a:rPr lang="en-US" smtClean="0"/>
              <a:t>12/5/19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924"/>
            <a:ext cx="9062977" cy="1143000"/>
          </a:xfrm>
        </p:spPr>
        <p:txBody>
          <a:bodyPr/>
          <a:lstStyle>
            <a:lvl1pPr>
              <a:defRPr b="1">
                <a:latin typeface="Chalkboard SE" charset="0"/>
                <a:ea typeface="Chalkboard SE" charset="0"/>
                <a:cs typeface="Chalkboard SE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  <a:lvl2pPr>
              <a:defRPr>
                <a:latin typeface="Bookman Old Style" charset="0"/>
                <a:ea typeface="Bookman Old Style" charset="0"/>
                <a:cs typeface="Bookman Old Style" charset="0"/>
              </a:defRPr>
            </a:lvl2pPr>
            <a:lvl3pPr>
              <a:defRPr>
                <a:latin typeface="Bookman Old Style" charset="0"/>
                <a:ea typeface="Bookman Old Style" charset="0"/>
                <a:cs typeface="Bookman Old Style" charset="0"/>
              </a:defRPr>
            </a:lvl3pPr>
            <a:lvl4pPr>
              <a:defRPr>
                <a:latin typeface="Bookman Old Style" charset="0"/>
                <a:ea typeface="Bookman Old Style" charset="0"/>
                <a:cs typeface="Bookman Old Style" charset="0"/>
              </a:defRPr>
            </a:lvl4pPr>
            <a:lvl5pPr>
              <a:defRPr>
                <a:latin typeface="Bookman Old Style" charset="0"/>
                <a:ea typeface="Bookman Old Style" charset="0"/>
                <a:cs typeface="Bookman Old Style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F98F3-CEBD-4F47-AE76-F2EF270CAE1F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0455" y="6356350"/>
            <a:ext cx="524333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F518-129A-6A49-8C53-7A1C86CE8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8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924"/>
            <a:ext cx="9062977" cy="1143000"/>
          </a:xfrm>
        </p:spPr>
        <p:txBody>
          <a:bodyPr/>
          <a:lstStyle>
            <a:lvl1pPr>
              <a:defRPr b="1">
                <a:latin typeface="Chalkboard SE" charset="0"/>
                <a:ea typeface="Chalkboard SE" charset="0"/>
                <a:cs typeface="Chalkboard SE" charset="0"/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ookman Old Style" charset="0"/>
                <a:ea typeface="Bookman Old Style" charset="0"/>
                <a:cs typeface="Bookman Old Style" charset="0"/>
              </a:defRPr>
            </a:lvl1pPr>
            <a:lvl2pPr>
              <a:defRPr>
                <a:latin typeface="Bookman Old Style" charset="0"/>
                <a:ea typeface="Bookman Old Style" charset="0"/>
                <a:cs typeface="Bookman Old Style" charset="0"/>
              </a:defRPr>
            </a:lvl2pPr>
            <a:lvl3pPr>
              <a:defRPr>
                <a:latin typeface="Bookman Old Style" charset="0"/>
                <a:ea typeface="Bookman Old Style" charset="0"/>
                <a:cs typeface="Bookman Old Style" charset="0"/>
              </a:defRPr>
            </a:lvl3pPr>
            <a:lvl4pPr>
              <a:defRPr>
                <a:latin typeface="Bookman Old Style" charset="0"/>
                <a:ea typeface="Bookman Old Style" charset="0"/>
                <a:cs typeface="Bookman Old Style" charset="0"/>
              </a:defRPr>
            </a:lvl4pPr>
            <a:lvl5pPr>
              <a:defRPr>
                <a:latin typeface="Bookman Old Style" charset="0"/>
                <a:ea typeface="Bookman Old Style" charset="0"/>
                <a:cs typeface="Bookman Old Style" charset="0"/>
              </a:defRPr>
            </a:lvl5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63AB-9802-7E4E-8076-B40CDB66388B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0455" y="6356350"/>
            <a:ext cx="524333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6F518-129A-6A49-8C53-7A1C86CE8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2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C05A2-A20D-004C-B36D-B5DC740E9C00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8A3CF-348E-1848-A65A-A7982662E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7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DD5ED-17BD-814F-9FFE-D3968BA025FF}" type="datetime1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ECEFC-4410-F54E-B9FA-0C921B2A65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2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0C8D3-B6A0-0C4D-8365-53FB02679044}" type="datetime1">
              <a:rPr lang="en-US" smtClean="0"/>
              <a:t>12/5/19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9B141-B400-DD4E-BC97-0C67FCBBA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E169B-09D7-8347-825A-C41D43FD9605}" type="datetime1">
              <a:rPr lang="en-US" smtClean="0"/>
              <a:t>12/5/19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667DF-E191-6341-BB43-597F96DAB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2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D3366-6D01-D942-AD23-7B6C0F95225C}" type="datetime1">
              <a:rPr lang="en-US" smtClean="0"/>
              <a:t>12/5/19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1A3E6-37A2-414B-9D7F-573D174CF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4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90962-872A-CC4B-9053-EC3DB78EC60A}" type="datetime1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16B3-3D7C-0442-B453-13C356BA9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0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D55C-79EC-6043-9CA2-5BA97C588FC1}" type="datetime1">
              <a:rPr lang="en-US" smtClean="0"/>
              <a:t>12/5/19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95414-C29C-4C49-AA1D-1551CE206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4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gi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0" y="6248400"/>
            <a:ext cx="9137650" cy="6096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E58D39-E697-C342-9739-D5B0C374AC37}" type="datetime1">
              <a:rPr lang="en-US" smtClean="0"/>
              <a:t>12/5/19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6101FB-76F0-0743-B296-18E0DD4B9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6" descr="logo_trasparente2.g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961" y="6236723"/>
            <a:ext cx="2151247" cy="5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7" descr="TIFPA_logopien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" y="6259033"/>
            <a:ext cx="153664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0" y="952500"/>
            <a:ext cx="9144000" cy="23813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50" y="6224588"/>
            <a:ext cx="9144000" cy="2381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halkboard SE" charset="0"/>
          <a:ea typeface="Chalkboard SE" charset="0"/>
          <a:cs typeface="Chalkboard SE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Book Antiqua" charset="0"/>
          <a:ea typeface="Book Antiqua" charset="0"/>
          <a:cs typeface="Book Antiqu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95250"/>
            <a:ext cx="8229600" cy="9715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48307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fld id="{D1682DE2-F359-E34D-8978-C052C765AA2D}" type="datetime1">
              <a:rPr lang="en-US" smtClean="0"/>
              <a:t>12/5/19</a:t>
            </a:fld>
            <a:endParaRPr lang="en-US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574471" name="Rectangle 7"/>
          <p:cNvSpPr>
            <a:spLocks noChangeArrowheads="1"/>
          </p:cNvSpPr>
          <p:nvPr/>
        </p:nvSpPr>
        <p:spPr bwMode="auto">
          <a:xfrm>
            <a:off x="914400" y="4106863"/>
            <a:ext cx="4127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i="0">
                <a:latin typeface="Algerian" charset="0"/>
              </a:rPr>
              <a:t>                                                                     </a:t>
            </a:r>
            <a:endParaRPr lang="en-US" altLang="x-none" sz="1800" i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3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</p:sldLayoutIdLst>
  <p:transition>
    <p:random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FFFF66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66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rgbClr val="FFFFC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C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5592E-2A7E-A344-B9DD-0D0EEF3F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b="1" dirty="0">
                <a:latin typeface="Chalkboard SE" panose="03050602040202020205" pitchFamily="66" charset="77"/>
              </a:rPr>
              <a:t>Review of fragmentation and radioprotection in space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A22D7-D3C9-0E4A-A8D2-701EDF1BD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7347" y="5480050"/>
            <a:ext cx="6400800" cy="1752600"/>
          </a:xfrm>
        </p:spPr>
        <p:txBody>
          <a:bodyPr/>
          <a:lstStyle/>
          <a:p>
            <a:r>
              <a:rPr lang="en-US" sz="2600" dirty="0">
                <a:solidFill>
                  <a:schemeClr val="accent6"/>
                </a:solidFill>
              </a:rPr>
              <a:t>Chiara La Tessa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3486A-155E-5044-A24C-85AD2E8A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7346" y="6356350"/>
            <a:ext cx="5492187" cy="365125"/>
          </a:xfrm>
        </p:spPr>
        <p:txBody>
          <a:bodyPr/>
          <a:lstStyle/>
          <a:p>
            <a:pPr>
              <a:defRPr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VII FOOT General Meeting, 4-6 December 2019, Rome, Italy</a:t>
            </a:r>
          </a:p>
        </p:txBody>
      </p:sp>
    </p:spTree>
    <p:extLst>
      <p:ext uri="{BB962C8B-B14F-4D97-AF65-F5344CB8AC3E}">
        <p14:creationId xmlns:p14="http://schemas.microsoft.com/office/powerpoint/2010/main" val="122952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76200" y="156929"/>
            <a:ext cx="8916988" cy="646112"/>
          </a:xfrm>
        </p:spPr>
        <p:txBody>
          <a:bodyPr/>
          <a:lstStyle/>
          <a:p>
            <a:r>
              <a:rPr lang="en-US" altLang="x-none" sz="3600" b="1" dirty="0"/>
              <a:t>Physical processes of interest</a:t>
            </a:r>
          </a:p>
        </p:txBody>
      </p:sp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23150" y="1014612"/>
            <a:ext cx="91208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buClr>
                <a:schemeClr val="accent1"/>
              </a:buClr>
              <a:buFont typeface="Wingdings" charset="2"/>
              <a:buChar char="q"/>
            </a:pPr>
            <a:r>
              <a:rPr lang="en-US" altLang="x-none" sz="2800" dirty="0">
                <a:solidFill>
                  <a:srgbClr val="000090"/>
                </a:solidFill>
                <a:latin typeface="Arial Rounded MT Bold" charset="0"/>
              </a:rPr>
              <a:t>Energy loss</a:t>
            </a:r>
          </a:p>
          <a:p>
            <a:pPr eaLnBrk="1" hangingPunct="1">
              <a:buClr>
                <a:schemeClr val="accent1"/>
              </a:buClr>
              <a:buFont typeface="Wingdings" charset="2"/>
              <a:buChar char="q"/>
            </a:pPr>
            <a:r>
              <a:rPr lang="en-US" altLang="x-none" sz="2800" dirty="0">
                <a:solidFill>
                  <a:srgbClr val="000090"/>
                </a:solidFill>
                <a:latin typeface="Arial Rounded MT Bold" charset="0"/>
              </a:rPr>
              <a:t>Multiple Coulomb scattering</a:t>
            </a:r>
          </a:p>
          <a:p>
            <a:pPr eaLnBrk="1" hangingPunct="1">
              <a:buClr>
                <a:schemeClr val="accent1"/>
              </a:buClr>
              <a:buFont typeface="Wingdings" charset="2"/>
              <a:buChar char="q"/>
            </a:pPr>
            <a:r>
              <a:rPr lang="en-US" altLang="x-none" sz="2800" dirty="0">
                <a:solidFill>
                  <a:srgbClr val="FF0000"/>
                </a:solidFill>
                <a:latin typeface="Arial Rounded MT Bold" charset="0"/>
              </a:rPr>
              <a:t>Nuclear fragmentation</a:t>
            </a:r>
          </a:p>
          <a:p>
            <a:pPr marL="0" indent="0" algn="just" eaLnBrk="1" hangingPunct="1">
              <a:buClr>
                <a:schemeClr val="accent1"/>
              </a:buClr>
            </a:pPr>
            <a:endParaRPr lang="en-US" altLang="x-none" sz="2600" dirty="0">
              <a:latin typeface="Arial Rounded MT Bold" charset="0"/>
            </a:endParaRPr>
          </a:p>
          <a:p>
            <a:pPr marL="0" indent="0" algn="just" eaLnBrk="1" hangingPunct="1">
              <a:buClr>
                <a:schemeClr val="accent1"/>
              </a:buClr>
            </a:pPr>
            <a:r>
              <a:rPr lang="en-US" altLang="x-none" sz="2600" dirty="0">
                <a:latin typeface="Arial Rounded MT Bold" charset="0"/>
              </a:rPr>
              <a:t>They can all influence the dose delivered by radiation and thus its biological effect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811506"/>
            <a:ext cx="91208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 b="1" u="sng" dirty="0">
                <a:solidFill>
                  <a:srgbClr val="FF6600"/>
                </a:solidFill>
                <a:latin typeface="Bookman Old Style" charset="0"/>
                <a:ea typeface="Bookman Old Style" charset="0"/>
                <a:cs typeface="Bookman Old Style" charset="0"/>
              </a:rPr>
              <a:t>Space </a:t>
            </a:r>
          </a:p>
          <a:p>
            <a:pPr eaLnBrk="1" hangingPunct="1">
              <a:buFontTx/>
              <a:buChar char="-"/>
            </a:pP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Space craft hull and structure</a:t>
            </a:r>
          </a:p>
          <a:p>
            <a:pPr eaLnBrk="1" hangingPunct="1">
              <a:buFontTx/>
              <a:buChar char="-"/>
            </a:pP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Shielding</a:t>
            </a:r>
          </a:p>
          <a:p>
            <a:pPr eaLnBrk="1" hangingPunct="1">
              <a:buFontTx/>
              <a:buChar char="-"/>
            </a:pP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Astronaut</a:t>
            </a:r>
            <a:r>
              <a:rPr lang="en-US" altLang="en-US" sz="2400" dirty="0">
                <a:latin typeface="Bookman Old Style" charset="0"/>
                <a:ea typeface="Bookman Old Style" charset="0"/>
                <a:cs typeface="Bookman Old Style" charset="0"/>
              </a:rPr>
              <a:t>’</a:t>
            </a:r>
            <a:r>
              <a:rPr lang="en-US" altLang="x-none" sz="2400" dirty="0">
                <a:latin typeface="Bookman Old Style" charset="0"/>
                <a:ea typeface="Bookman Old Style" charset="0"/>
                <a:cs typeface="Bookman Old Style" charset="0"/>
              </a:rPr>
              <a:t>s body</a:t>
            </a:r>
          </a:p>
          <a:p>
            <a:pPr eaLnBrk="1" hangingPunct="1"/>
            <a:endParaRPr lang="en-US" altLang="x-none" sz="2400" dirty="0">
              <a:latin typeface="Arial Rounded MT Bold" charset="0"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100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51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9CD83A-513C-C740-8729-6ECB6C074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9985" y="6356350"/>
            <a:ext cx="547482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DBD4C8-AEFD-3A4A-BE4E-EBB73CF9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182"/>
            <a:ext cx="9144000" cy="43107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2B9AA2-74CF-B948-AF58-8A8B5C5F97BA}"/>
              </a:ext>
            </a:extLst>
          </p:cNvPr>
          <p:cNvSpPr txBox="1"/>
          <p:nvPr/>
        </p:nvSpPr>
        <p:spPr>
          <a:xfrm>
            <a:off x="0" y="5214487"/>
            <a:ext cx="9069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Collaboration with AMS II will fill some important gap</a:t>
            </a:r>
          </a:p>
          <a:p>
            <a:r>
              <a:rPr lang="en-US" dirty="0">
                <a:latin typeface="Bookman Old Style" panose="02050604050505020204" pitchFamily="18" charset="0"/>
              </a:rPr>
              <a:t>Mars Science Laboratory/Radiation Assessment Detector (MLS/RAD) on Curiosity has provided precious cruise and surface data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D3336-8968-6A4B-B164-879FDE2470D7}"/>
              </a:ext>
            </a:extLst>
          </p:cNvPr>
          <p:cNvSpPr txBox="1"/>
          <p:nvPr/>
        </p:nvSpPr>
        <p:spPr>
          <a:xfrm>
            <a:off x="1" y="19528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lkboard SE" panose="03050602040202020205" pitchFamily="66" charset="77"/>
              </a:rPr>
              <a:t>In-flight measurements</a:t>
            </a:r>
          </a:p>
        </p:txBody>
      </p:sp>
    </p:spTree>
    <p:extLst>
      <p:ext uri="{BB962C8B-B14F-4D97-AF65-F5344CB8AC3E}">
        <p14:creationId xmlns:p14="http://schemas.microsoft.com/office/powerpoint/2010/main" val="250243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7F74F-6C8B-6546-8B8F-65F61574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6211"/>
            <a:ext cx="9143999" cy="568602"/>
          </a:xfrm>
        </p:spPr>
        <p:txBody>
          <a:bodyPr/>
          <a:lstStyle/>
          <a:p>
            <a:r>
              <a:rPr lang="en-US" sz="3600" b="1" dirty="0"/>
              <a:t>What ground-based facilities reproduce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84CB3-A1B9-AD49-BE75-9E519B8F0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5060" y="6356350"/>
            <a:ext cx="544975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4EC48-0E62-5A46-8BCA-79247AC5B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835"/>
            <a:ext cx="9144000" cy="27224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D30F5-DF18-5F48-BE49-C886DFB9E6E1}"/>
              </a:ext>
            </a:extLst>
          </p:cNvPr>
          <p:cNvSpPr txBox="1"/>
          <p:nvPr/>
        </p:nvSpPr>
        <p:spPr>
          <a:xfrm>
            <a:off x="8021252" y="2442257"/>
            <a:ext cx="106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FAIR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FDA8F-FD94-6F42-BDA2-6B57046C69B2}"/>
              </a:ext>
            </a:extLst>
          </p:cNvPr>
          <p:cNvSpPr txBox="1"/>
          <p:nvPr/>
        </p:nvSpPr>
        <p:spPr>
          <a:xfrm>
            <a:off x="8021252" y="2814577"/>
            <a:ext cx="106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FAIR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91650-0232-4F43-ADFD-A3554FD23D3B}"/>
              </a:ext>
            </a:extLst>
          </p:cNvPr>
          <p:cNvSpPr txBox="1"/>
          <p:nvPr/>
        </p:nvSpPr>
        <p:spPr>
          <a:xfrm>
            <a:off x="430187" y="2453831"/>
            <a:ext cx="106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90E2C-F821-C444-9171-8216C87D4B68}"/>
              </a:ext>
            </a:extLst>
          </p:cNvPr>
          <p:cNvSpPr txBox="1"/>
          <p:nvPr/>
        </p:nvSpPr>
        <p:spPr>
          <a:xfrm>
            <a:off x="441762" y="2834471"/>
            <a:ext cx="106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4ADAFE-E631-B047-8D3C-80D24E0A6D92}"/>
              </a:ext>
            </a:extLst>
          </p:cNvPr>
          <p:cNvSpPr txBox="1"/>
          <p:nvPr/>
        </p:nvSpPr>
        <p:spPr>
          <a:xfrm>
            <a:off x="430187" y="3229942"/>
            <a:ext cx="1064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88BFD-4933-5143-9C03-44B31C57D943}"/>
              </a:ext>
            </a:extLst>
          </p:cNvPr>
          <p:cNvSpPr txBox="1"/>
          <p:nvPr/>
        </p:nvSpPr>
        <p:spPr>
          <a:xfrm>
            <a:off x="0" y="448928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 These energies are also available at radiotherapy centers for selected ions</a:t>
            </a:r>
          </a:p>
        </p:txBody>
      </p:sp>
    </p:spTree>
    <p:extLst>
      <p:ext uri="{BB962C8B-B14F-4D97-AF65-F5344CB8AC3E}">
        <p14:creationId xmlns:p14="http://schemas.microsoft.com/office/powerpoint/2010/main" val="109534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1A22C9-6F1E-A24C-8282-B5680B4D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2B260-2E83-2246-91BF-CADB9A4BC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184150"/>
            <a:ext cx="89281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3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9E092-5B9A-DA45-9A62-785DDAC15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924"/>
            <a:ext cx="9062977" cy="933955"/>
          </a:xfrm>
        </p:spPr>
        <p:txBody>
          <a:bodyPr/>
          <a:lstStyle/>
          <a:p>
            <a:r>
              <a:rPr lang="en-US" sz="3600" dirty="0"/>
              <a:t>Transport Codes for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12FE8-5041-4546-BC11-86DE9300B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972879"/>
            <a:ext cx="9144001" cy="4525963"/>
          </a:xfrm>
        </p:spPr>
        <p:txBody>
          <a:bodyPr/>
          <a:lstStyle/>
          <a:p>
            <a:r>
              <a:rPr lang="en-US" sz="2400" dirty="0"/>
              <a:t>Particle transport through materials can be described either with Monte Carlo or deterministic codes</a:t>
            </a:r>
          </a:p>
          <a:p>
            <a:pPr lvl="1"/>
            <a:r>
              <a:rPr lang="en-US" sz="2000" dirty="0"/>
              <a:t>Monte Carlo (Geant4, FLUKA, PHITS, MCNP6, SHIELDHIT)</a:t>
            </a:r>
          </a:p>
          <a:p>
            <a:pPr lvl="1"/>
            <a:r>
              <a:rPr lang="en-US" sz="2000" dirty="0"/>
              <a:t>Deterministic: solve the relevant Boltzmann transport equation using analytic and numerical methods</a:t>
            </a:r>
          </a:p>
          <a:p>
            <a:r>
              <a:rPr lang="en-US" sz="2400" dirty="0"/>
              <a:t>NASA’s radiation transport code HZETRN is deterministic</a:t>
            </a:r>
          </a:p>
          <a:p>
            <a:pPr lvl="1"/>
            <a:r>
              <a:rPr lang="en-US" sz="2000" dirty="0"/>
              <a:t>Highly time-efficient compared to MC (second vs days or longer)</a:t>
            </a:r>
          </a:p>
          <a:p>
            <a:pPr lvl="1"/>
            <a:r>
              <a:rPr lang="en-US" sz="2000" dirty="0"/>
              <a:t>Efficiency needed to support vehicle design, engineering and optimization activities</a:t>
            </a:r>
          </a:p>
          <a:p>
            <a:pPr lvl="1"/>
            <a:r>
              <a:rPr lang="en-US" sz="2000" dirty="0"/>
              <a:t>Extensive verification against MC and validation against flight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BBA6E-6205-7949-BC0C-E2685A0E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6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5F36B7-47F5-D343-A1B8-9BA9B531A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7858" y="6356350"/>
            <a:ext cx="5451676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E0A17-04DF-6548-8242-1691716BD571}"/>
              </a:ext>
            </a:extLst>
          </p:cNvPr>
          <p:cNvSpPr txBox="1"/>
          <p:nvPr/>
        </p:nvSpPr>
        <p:spPr>
          <a:xfrm>
            <a:off x="0" y="172954"/>
            <a:ext cx="875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lkboard SE" panose="03050602040202020205" pitchFamily="66" charset="77"/>
              </a:rPr>
              <a:t>Galactic Cosmic Ray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973C7-96A5-E848-969B-B5B788E8AFD5}"/>
              </a:ext>
            </a:extLst>
          </p:cNvPr>
          <p:cNvSpPr txBox="1"/>
          <p:nvPr/>
        </p:nvSpPr>
        <p:spPr>
          <a:xfrm>
            <a:off x="0" y="2294164"/>
            <a:ext cx="90435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u="sng" dirty="0">
                <a:latin typeface="Bookman Old Style" panose="02050604050505020204" pitchFamily="18" charset="0"/>
              </a:rPr>
              <a:t>Existing models: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panose="02050604050505020204" pitchFamily="18" charset="0"/>
              </a:rPr>
              <a:t>Badhwar O’Neill (BON) used at NASA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 err="1">
                <a:latin typeface="Bookman Old Style" panose="02050604050505020204" pitchFamily="18" charset="0"/>
              </a:rPr>
              <a:t>Matthia</a:t>
            </a:r>
            <a:r>
              <a:rPr lang="en-US" sz="2200" dirty="0">
                <a:latin typeface="Bookman Old Style" panose="02050604050505020204" pitchFamily="18" charset="0"/>
              </a:rPr>
              <a:t> used at ESA (DRL)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panose="02050604050505020204" pitchFamily="18" charset="0"/>
              </a:rPr>
              <a:t>ROSCOSMOS tools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2200" dirty="0">
                <a:latin typeface="Bookman Old Style" panose="02050604050505020204" pitchFamily="18" charset="0"/>
              </a:rPr>
              <a:t>SINP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1A04B-E1F5-A848-9FFC-D32FBEDCB647}"/>
              </a:ext>
            </a:extLst>
          </p:cNvPr>
          <p:cNvSpPr txBox="1"/>
          <p:nvPr/>
        </p:nvSpPr>
        <p:spPr>
          <a:xfrm>
            <a:off x="0" y="882554"/>
            <a:ext cx="92698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Bookman Old Style" panose="02050604050505020204" pitchFamily="18" charset="0"/>
              </a:rPr>
              <a:t>GCR models are necessary to provide the input for radiation transport codes to simulate: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Bookman Old Style" panose="02050604050505020204" pitchFamily="18" charset="0"/>
              </a:rPr>
              <a:t>Possible mission scenarios</a:t>
            </a:r>
          </a:p>
          <a:p>
            <a:pPr marL="285750" indent="-285750">
              <a:buFontTx/>
              <a:buChar char="-"/>
            </a:pPr>
            <a:r>
              <a:rPr lang="en-US" sz="2200" dirty="0">
                <a:latin typeface="Bookman Old Style" panose="02050604050505020204" pitchFamily="18" charset="0"/>
              </a:rPr>
              <a:t>Test shielding, vessel and habitat configurations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A00D-C8FF-E34B-952E-A9F2C4D81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78466"/>
            <a:ext cx="4572000" cy="2779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EC1A2B-1026-644E-8291-D218BE00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8467"/>
            <a:ext cx="4595939" cy="275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2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73649"/>
            <a:ext cx="4815069" cy="887051"/>
          </a:xfrm>
        </p:spPr>
        <p:txBody>
          <a:bodyPr/>
          <a:lstStyle/>
          <a:p>
            <a:r>
              <a:rPr lang="en-US" sz="3600" dirty="0"/>
              <a:t>Countermeasures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1719"/>
            <a:ext cx="9062975" cy="5046559"/>
          </a:xfrm>
        </p:spPr>
        <p:txBody>
          <a:bodyPr/>
          <a:lstStyle/>
          <a:p>
            <a:pPr>
              <a:buFont typeface="Courier New" charset="0"/>
              <a:buChar char="o"/>
            </a:pPr>
            <a:r>
              <a:rPr lang="en-US" sz="2400" dirty="0"/>
              <a:t>Passive shielding</a:t>
            </a:r>
          </a:p>
          <a:p>
            <a:pPr>
              <a:buFont typeface="Courier New" charset="0"/>
              <a:buChar char="o"/>
            </a:pPr>
            <a:r>
              <a:rPr lang="en-US" sz="2400" dirty="0"/>
              <a:t>Active shielding</a:t>
            </a:r>
          </a:p>
          <a:p>
            <a:pPr>
              <a:buFont typeface="Courier New" charset="0"/>
              <a:buChar char="o"/>
            </a:pPr>
            <a:r>
              <a:rPr lang="en-US" sz="2400" dirty="0"/>
              <a:t>Biology-based approaches</a:t>
            </a:r>
          </a:p>
          <a:p>
            <a:pPr marL="0" indent="0">
              <a:buFont typeface="Monotype Sorts" charset="2"/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93" y="3441053"/>
            <a:ext cx="3808069" cy="278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77795"/>
            <a:ext cx="6319783" cy="1974405"/>
          </a:xfrm>
          <a:prstGeom prst="rect">
            <a:avLst/>
          </a:prstGeom>
        </p:spPr>
      </p:pic>
      <p:pic>
        <p:nvPicPr>
          <p:cNvPr id="7" name="Picture 2" descr="C:\Users\Emanuele\Desktop\presentazione WRMISS\columbus-section.jpg">
            <a:extLst>
              <a:ext uri="{FF2B5EF4-FFF2-40B4-BE49-F238E27FC236}">
                <a16:creationId xmlns:a16="http://schemas.microsoft.com/office/drawing/2014/main" id="{762FFC3C-9F43-5C42-BFDE-375C41F5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790" y="763126"/>
            <a:ext cx="4299991" cy="295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310E0-8276-F44D-B450-ACEF22E24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65" y="4590484"/>
            <a:ext cx="4031139" cy="22675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9C3BF8-F2CB-E845-ACFA-D2B3F49B4D60}"/>
              </a:ext>
            </a:extLst>
          </p:cNvPr>
          <p:cNvSpPr/>
          <p:nvPr/>
        </p:nvSpPr>
        <p:spPr>
          <a:xfrm>
            <a:off x="304800" y="998984"/>
            <a:ext cx="2715491" cy="5527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8224" y="1402645"/>
            <a:ext cx="498097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sz="2600" dirty="0" err="1">
                <a:solidFill>
                  <a:srgbClr val="DD6F01"/>
                </a:solidFill>
                <a:latin typeface="Arial Rounded MT Bold"/>
                <a:cs typeface="Arial Rounded MT Bold"/>
              </a:rPr>
              <a:t>Electromagnetic</a:t>
            </a:r>
            <a:r>
              <a:rPr lang="it-IT" sz="2600" dirty="0">
                <a:solidFill>
                  <a:srgbClr val="DD6F01"/>
                </a:solidFill>
                <a:latin typeface="Arial Rounded MT Bold"/>
                <a:cs typeface="Arial Rounded MT Bold"/>
              </a:rPr>
              <a:t> </a:t>
            </a:r>
            <a:r>
              <a:rPr lang="it-IT" sz="2600" dirty="0" err="1">
                <a:solidFill>
                  <a:srgbClr val="DD6F01"/>
                </a:solidFill>
                <a:latin typeface="Arial Rounded MT Bold"/>
                <a:cs typeface="Arial Rounded MT Bold"/>
              </a:rPr>
              <a:t>interactions</a:t>
            </a:r>
            <a:endParaRPr lang="el-GR" sz="2600" i="0" baseline="30000" dirty="0">
              <a:solidFill>
                <a:srgbClr val="DD6F0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0" y="73209"/>
            <a:ext cx="91567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Chalkboard SE" panose="03050602040202020205" pitchFamily="66" charset="77"/>
                <a:cs typeface="Arial Rounded MT Bold"/>
              </a:rPr>
              <a:t>Shielding material selection</a:t>
            </a:r>
            <a:br>
              <a:rPr lang="en-US" sz="3600" b="1" dirty="0">
                <a:solidFill>
                  <a:schemeClr val="bg2"/>
                </a:solidFill>
                <a:latin typeface="Chalkboard SE" panose="03050602040202020205" pitchFamily="66" charset="77"/>
                <a:cs typeface="Arial Rounded MT Bold"/>
              </a:rPr>
            </a:br>
            <a:r>
              <a:rPr lang="en-US" sz="3200" b="1" dirty="0">
                <a:solidFill>
                  <a:srgbClr val="CC6600"/>
                </a:solidFill>
                <a:latin typeface="Chalkboard SE" panose="03050602040202020205" pitchFamily="66" charset="77"/>
                <a:cs typeface="Arial Rounded MT Bold"/>
              </a:rPr>
              <a:t>the need of a compass</a:t>
            </a:r>
            <a:endParaRPr lang="en-US" sz="3200" b="1" dirty="0">
              <a:solidFill>
                <a:schemeClr val="bg2"/>
              </a:solidFill>
              <a:latin typeface="Chalkboard SE" panose="03050602040202020205" pitchFamily="66" charset="77"/>
              <a:cs typeface="Arial Rounded MT Bold"/>
            </a:endParaRPr>
          </a:p>
        </p:txBody>
      </p:sp>
      <p:sp>
        <p:nvSpPr>
          <p:cNvPr id="45081" name="AutoShape 25"/>
          <p:cNvSpPr>
            <a:spLocks noChangeArrowheads="1"/>
          </p:cNvSpPr>
          <p:nvPr/>
        </p:nvSpPr>
        <p:spPr bwMode="auto">
          <a:xfrm>
            <a:off x="5838100" y="1093807"/>
            <a:ext cx="1741488" cy="4572000"/>
          </a:xfrm>
          <a:prstGeom prst="upArrow">
            <a:avLst>
              <a:gd name="adj1" fmla="val 36741"/>
              <a:gd name="adj2" fmla="val 65548"/>
            </a:avLst>
          </a:prstGeom>
          <a:gradFill rotWithShape="1">
            <a:gsLst>
              <a:gs pos="0">
                <a:srgbClr val="DD6F01"/>
              </a:gs>
              <a:gs pos="100000">
                <a:srgbClr val="333333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45083" name="Text Box 27"/>
          <p:cNvSpPr txBox="1">
            <a:spLocks noChangeArrowheads="1"/>
          </p:cNvSpPr>
          <p:nvPr/>
        </p:nvSpPr>
        <p:spPr bwMode="auto">
          <a:xfrm>
            <a:off x="7625625" y="2313007"/>
            <a:ext cx="20224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dirty="0">
                <a:solidFill>
                  <a:srgbClr val="333333"/>
                </a:solidFill>
                <a:latin typeface="Arial Rounded MT Bold"/>
                <a:cs typeface="Arial Rounded MT Bold"/>
              </a:rPr>
              <a:t>Liquid</a:t>
            </a:r>
            <a:r>
              <a:rPr lang="it-IT" dirty="0">
                <a:solidFill>
                  <a:srgbClr val="FF6600"/>
                </a:solidFill>
                <a:latin typeface="Arial Rounded MT Bold"/>
                <a:cs typeface="Arial Rounded MT Bold"/>
              </a:rPr>
              <a:t> </a:t>
            </a:r>
            <a:r>
              <a:rPr lang="it-IT" dirty="0">
                <a:solidFill>
                  <a:srgbClr val="333333"/>
                </a:solidFill>
                <a:latin typeface="Arial Rounded MT Bold"/>
                <a:cs typeface="Arial Rounded MT Bold"/>
              </a:rPr>
              <a:t>H</a:t>
            </a:r>
            <a:r>
              <a:rPr lang="it-IT" baseline="-25000" dirty="0">
                <a:solidFill>
                  <a:srgbClr val="333333"/>
                </a:solidFill>
                <a:latin typeface="Arial Rounded MT Bold"/>
                <a:cs typeface="Arial Rounded MT Bold"/>
              </a:rPr>
              <a:t>2</a:t>
            </a:r>
            <a:endParaRPr lang="el-GR" baseline="-25000" dirty="0">
              <a:solidFill>
                <a:srgbClr val="33333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084" name="Text Box 28"/>
          <p:cNvSpPr txBox="1">
            <a:spLocks noChangeArrowheads="1"/>
          </p:cNvSpPr>
          <p:nvPr/>
        </p:nvSpPr>
        <p:spPr bwMode="auto">
          <a:xfrm>
            <a:off x="7671663" y="3379807"/>
            <a:ext cx="217646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dirty="0">
                <a:solidFill>
                  <a:srgbClr val="333333"/>
                </a:solidFill>
                <a:latin typeface="Arial Rounded MT Bold"/>
                <a:cs typeface="Arial Rounded MT Bold"/>
              </a:rPr>
              <a:t>Plastic (PE)</a:t>
            </a:r>
            <a:endParaRPr lang="el-GR" dirty="0">
              <a:solidFill>
                <a:srgbClr val="33333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085" name="Text Box 29"/>
          <p:cNvSpPr txBox="1">
            <a:spLocks noChangeArrowheads="1"/>
          </p:cNvSpPr>
          <p:nvPr/>
        </p:nvSpPr>
        <p:spPr bwMode="auto">
          <a:xfrm>
            <a:off x="7701825" y="3760807"/>
            <a:ext cx="1933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dirty="0">
                <a:solidFill>
                  <a:srgbClr val="333333"/>
                </a:solidFill>
                <a:latin typeface="Arial Rounded MT Bold"/>
                <a:cs typeface="Arial Rounded MT Bold"/>
              </a:rPr>
              <a:t>Water</a:t>
            </a:r>
            <a:endParaRPr lang="el-GR" dirty="0">
              <a:solidFill>
                <a:srgbClr val="33333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086" name="Text Box 30"/>
          <p:cNvSpPr txBox="1">
            <a:spLocks noChangeArrowheads="1"/>
          </p:cNvSpPr>
          <p:nvPr/>
        </p:nvSpPr>
        <p:spPr bwMode="auto">
          <a:xfrm>
            <a:off x="7689125" y="4446607"/>
            <a:ext cx="1933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dirty="0" err="1">
                <a:solidFill>
                  <a:srgbClr val="333333"/>
                </a:solidFill>
                <a:latin typeface="Arial Rounded MT Bold"/>
                <a:cs typeface="Arial Rounded MT Bold"/>
              </a:rPr>
              <a:t>Aluminum</a:t>
            </a:r>
            <a:endParaRPr lang="el-GR" dirty="0">
              <a:solidFill>
                <a:srgbClr val="33333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087" name="Text Box 31"/>
          <p:cNvSpPr txBox="1">
            <a:spLocks noChangeArrowheads="1"/>
          </p:cNvSpPr>
          <p:nvPr/>
        </p:nvSpPr>
        <p:spPr bwMode="auto">
          <a:xfrm>
            <a:off x="7687538" y="5284807"/>
            <a:ext cx="1933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dirty="0">
                <a:solidFill>
                  <a:srgbClr val="333333"/>
                </a:solidFill>
                <a:latin typeface="Arial Rounded MT Bold"/>
                <a:cs typeface="Arial Rounded MT Bold"/>
              </a:rPr>
              <a:t>Lead</a:t>
            </a:r>
            <a:endParaRPr lang="el-GR" baseline="-25000" dirty="0">
              <a:solidFill>
                <a:srgbClr val="33333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5089" name="Text Box 33"/>
          <p:cNvSpPr txBox="1">
            <a:spLocks noChangeArrowheads="1"/>
          </p:cNvSpPr>
          <p:nvPr/>
        </p:nvSpPr>
        <p:spPr bwMode="auto">
          <a:xfrm>
            <a:off x="5838100" y="1703407"/>
            <a:ext cx="17129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rPr>
              <a:t>best</a:t>
            </a:r>
          </a:p>
        </p:txBody>
      </p:sp>
      <p:sp>
        <p:nvSpPr>
          <p:cNvPr id="45090" name="Text Box 34"/>
          <p:cNvSpPr txBox="1">
            <a:spLocks noChangeArrowheads="1"/>
          </p:cNvSpPr>
          <p:nvPr/>
        </p:nvSpPr>
        <p:spPr bwMode="auto">
          <a:xfrm>
            <a:off x="5838100" y="5361007"/>
            <a:ext cx="1712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rPr>
              <a:t>worst</a:t>
            </a:r>
          </a:p>
        </p:txBody>
      </p:sp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7673250" y="4884757"/>
            <a:ext cx="1933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dirty="0">
                <a:solidFill>
                  <a:srgbClr val="333333"/>
                </a:solidFill>
                <a:latin typeface="Arial Rounded MT Bold"/>
                <a:cs typeface="Arial Rounded MT Bold"/>
              </a:rPr>
              <a:t>Concrete</a:t>
            </a:r>
            <a:endParaRPr lang="el-GR" baseline="-25000" dirty="0">
              <a:solidFill>
                <a:srgbClr val="333333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94525" y="3456007"/>
            <a:ext cx="39370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defRPr/>
            </a:pPr>
            <a:r>
              <a:rPr lang="it-IT" sz="2600" i="0" dirty="0" err="1">
                <a:solidFill>
                  <a:srgbClr val="DD6F01"/>
                </a:solidFill>
                <a:latin typeface="Arial Rounded MT Bold"/>
                <a:cs typeface="Arial Rounded MT Bold"/>
              </a:rPr>
              <a:t>Nuclear</a:t>
            </a:r>
            <a:r>
              <a:rPr lang="it-IT" sz="2600" i="0" dirty="0">
                <a:solidFill>
                  <a:srgbClr val="DD6F01"/>
                </a:solidFill>
                <a:latin typeface="Arial Rounded MT Bold"/>
                <a:cs typeface="Arial Rounded MT Bold"/>
              </a:rPr>
              <a:t> </a:t>
            </a:r>
            <a:r>
              <a:rPr lang="it-IT" sz="2600" i="0" dirty="0" err="1">
                <a:solidFill>
                  <a:srgbClr val="DD6F01"/>
                </a:solidFill>
                <a:latin typeface="Arial Rounded MT Bold"/>
                <a:cs typeface="Arial Rounded MT Bold"/>
              </a:rPr>
              <a:t>fragmentation</a:t>
            </a:r>
            <a:endParaRPr lang="el-GR" sz="2600" i="0" baseline="30000" dirty="0">
              <a:solidFill>
                <a:srgbClr val="DD6F0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4525" y="2770207"/>
            <a:ext cx="38234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0" dirty="0">
                <a:solidFill>
                  <a:srgbClr val="3366FF"/>
                </a:solidFill>
                <a:latin typeface="Arial Rounded MT Bold" charset="0"/>
              </a:rPr>
              <a:t>Slow down and stopping</a:t>
            </a:r>
          </a:p>
        </p:txBody>
      </p:sp>
      <p:sp>
        <p:nvSpPr>
          <p:cNvPr id="201" name="TextBox 200"/>
          <p:cNvSpPr txBox="1">
            <a:spLocks noChangeArrowheads="1"/>
          </p:cNvSpPr>
          <p:nvPr/>
        </p:nvSpPr>
        <p:spPr bwMode="auto">
          <a:xfrm>
            <a:off x="94525" y="5737245"/>
            <a:ext cx="46339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0" dirty="0">
                <a:solidFill>
                  <a:srgbClr val="3366FF"/>
                </a:solidFill>
                <a:latin typeface="Arial Rounded MT Bold" charset="0"/>
              </a:rPr>
              <a:t>Isotope- and charge-changing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150" y="1774452"/>
            <a:ext cx="5896290" cy="1198049"/>
            <a:chOff x="73025" y="2052245"/>
            <a:chExt cx="5896290" cy="1198049"/>
          </a:xfrm>
        </p:grpSpPr>
        <p:pic>
          <p:nvPicPr>
            <p:cNvPr id="45078" name="Picture 2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25" y="2219325"/>
              <a:ext cx="434657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868686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9600" y="2052245"/>
              <a:ext cx="1549715" cy="1198049"/>
            </a:xfrm>
            <a:prstGeom prst="rect">
              <a:avLst/>
            </a:prstGeom>
          </p:spPr>
        </p:pic>
      </p:grpSp>
      <p:sp>
        <p:nvSpPr>
          <p:cNvPr id="7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6D7A7890-9695-4440-B0EA-BFC63A73F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02" y="3823442"/>
            <a:ext cx="4162269" cy="20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5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5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1" grpId="0" animBg="1"/>
      <p:bldP spid="45083" grpId="0"/>
      <p:bldP spid="45084" grpId="0"/>
      <p:bldP spid="45085" grpId="0"/>
      <p:bldP spid="45086" grpId="0"/>
      <p:bldP spid="45087" grpId="0"/>
      <p:bldP spid="18" grpId="0"/>
      <p:bldP spid="3" grpId="0"/>
      <p:bldP spid="2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46" y="1099595"/>
            <a:ext cx="7476354" cy="57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524000" y="1464200"/>
            <a:ext cx="2667000" cy="2286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57874" y="-65251"/>
            <a:ext cx="9062977" cy="1143000"/>
          </a:xfrm>
        </p:spPr>
        <p:txBody>
          <a:bodyPr/>
          <a:lstStyle/>
          <a:p>
            <a:r>
              <a:rPr lang="en-US" altLang="x-none" sz="3100" b="1" dirty="0">
                <a:ea typeface="ＭＳ Ｐゴシック" charset="-128"/>
              </a:rPr>
              <a:t>Material effectiveness as shielding</a:t>
            </a:r>
            <a:br>
              <a:rPr lang="en-US" altLang="x-none" sz="3100" b="1" dirty="0">
                <a:ea typeface="ＭＳ Ｐゴシック" charset="-128"/>
              </a:rPr>
            </a:br>
            <a:r>
              <a:rPr lang="en-US" altLang="x-none" sz="3100" dirty="0">
                <a:ea typeface="ＭＳ Ｐゴシック" charset="-128"/>
              </a:rPr>
              <a:t>(1 GeV/u </a:t>
            </a:r>
            <a:r>
              <a:rPr lang="en-US" altLang="x-none" sz="3100" baseline="30000" dirty="0">
                <a:ea typeface="ＭＳ Ｐゴシック" charset="-128"/>
              </a:rPr>
              <a:t>56</a:t>
            </a:r>
            <a:r>
              <a:rPr lang="en-US" altLang="x-none" sz="3100" dirty="0">
                <a:ea typeface="ＭＳ Ｐゴシック" charset="-128"/>
              </a:rPr>
              <a:t>Fe as proxy of GCR)</a:t>
            </a:r>
            <a:endParaRPr lang="en-US" altLang="x-none" sz="31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8827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A701A-3E96-AB4A-B8BB-46AB49D4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4F464-6EBB-504B-86D6-9DE1794A7596}"/>
              </a:ext>
            </a:extLst>
          </p:cNvPr>
          <p:cNvSpPr txBox="1">
            <a:spLocks noChangeArrowheads="1"/>
          </p:cNvSpPr>
          <p:nvPr/>
        </p:nvSpPr>
        <p:spPr>
          <a:xfrm>
            <a:off x="2181948" y="-335666"/>
            <a:ext cx="4656279" cy="833377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defTabSz="914400">
              <a:defRPr/>
            </a:pPr>
            <a:r>
              <a:rPr lang="it-IT" sz="3600" kern="0" dirty="0"/>
              <a:t>                       </a:t>
            </a:r>
            <a:r>
              <a:rPr lang="it-IT" sz="3600" kern="0" dirty="0" err="1">
                <a:latin typeface="Arial Rounded MT Bold"/>
                <a:cs typeface="Arial Rounded MT Bold"/>
              </a:rPr>
              <a:t>Shielding</a:t>
            </a:r>
            <a:r>
              <a:rPr lang="it-IT" sz="3600" kern="0" dirty="0">
                <a:latin typeface="Arial Rounded MT Bold"/>
                <a:cs typeface="Arial Rounded MT Bold"/>
              </a:rPr>
              <a:t> on ISS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74818E-18F9-614A-BB05-1CFE78AB0884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5559425"/>
            <a:ext cx="8229600" cy="1298575"/>
          </a:xfrm>
          <a:prstGeom prst="rect">
            <a:avLst/>
          </a:prstGeom>
          <a:solidFill>
            <a:srgbClr val="800000"/>
          </a:solidFill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defTabSz="914400">
              <a:lnSpc>
                <a:spcPct val="80000"/>
              </a:lnSpc>
              <a:buFontTx/>
              <a:buNone/>
              <a:defRPr/>
            </a:pPr>
            <a:r>
              <a:rPr lang="it-IT" kern="0">
                <a:latin typeface="Arial Rounded MT Bold"/>
                <a:cs typeface="Arial Rounded MT Bold"/>
              </a:rPr>
              <a:t>Sleep station outfitted with PE and water</a:t>
            </a:r>
          </a:p>
          <a:p>
            <a:pPr defTabSz="914400">
              <a:lnSpc>
                <a:spcPct val="80000"/>
              </a:lnSpc>
              <a:buFontTx/>
              <a:buNone/>
              <a:defRPr/>
            </a:pPr>
            <a:r>
              <a:rPr lang="it-IT" kern="0">
                <a:latin typeface="Arial Rounded MT Bold"/>
                <a:cs typeface="Arial Rounded MT Bold"/>
              </a:rPr>
              <a:t>Thin, flat panels are PE shields</a:t>
            </a:r>
          </a:p>
          <a:p>
            <a:pPr defTabSz="914400">
              <a:lnSpc>
                <a:spcPct val="80000"/>
              </a:lnSpc>
              <a:buFontTx/>
              <a:buNone/>
              <a:defRPr/>
            </a:pPr>
            <a:r>
              <a:rPr lang="it-IT" kern="0">
                <a:latin typeface="Arial Rounded MT Bold"/>
                <a:cs typeface="Arial Rounded MT Bold"/>
              </a:rPr>
              <a:t>Stowage water packaging above the sleep station</a:t>
            </a:r>
            <a:endParaRPr lang="it-IT" kern="0" dirty="0">
              <a:latin typeface="Arial Rounded MT Bold"/>
              <a:cs typeface="Arial Rounded MT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78CCE-E37B-7744-B618-3ABDBDAA8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146175"/>
            <a:ext cx="6049962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ISS2002">
            <a:extLst>
              <a:ext uri="{FF2B5EF4-FFF2-40B4-BE49-F238E27FC236}">
                <a16:creationId xmlns:a16="http://schemas.microsoft.com/office/drawing/2014/main" id="{43581D25-5DA7-404C-8265-A0DB21807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0"/>
            <a:ext cx="268763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935803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809"/>
            <a:ext cx="9144000" cy="504532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-3608"/>
            <a:ext cx="9143999" cy="987490"/>
          </a:xfrm>
        </p:spPr>
        <p:txBody>
          <a:bodyPr>
            <a:noAutofit/>
          </a:bodyPr>
          <a:lstStyle/>
          <a:p>
            <a:r>
              <a:rPr lang="en-US" sz="3600" b="1" dirty="0"/>
              <a:t>Roadmap to space exploration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</a:p>
        </p:txBody>
      </p:sp>
    </p:spTree>
    <p:extLst>
      <p:ext uri="{BB962C8B-B14F-4D97-AF65-F5344CB8AC3E}">
        <p14:creationId xmlns:p14="http://schemas.microsoft.com/office/powerpoint/2010/main" val="79536838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113441-DC98-AB45-A220-CF3269396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559" y="6356350"/>
            <a:ext cx="54864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870FD-6522-9E44-ACDD-D7D63223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17" y="3597045"/>
            <a:ext cx="7783965" cy="3266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D4231C-0A05-8B40-905D-1826434B8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9" y="615183"/>
            <a:ext cx="3078860" cy="21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FA0B43-A1A6-4D40-844F-5478B5DC1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061" y="490106"/>
            <a:ext cx="5868358" cy="25306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1E5180-4079-884E-B27F-D8F9E314C366}"/>
              </a:ext>
            </a:extLst>
          </p:cNvPr>
          <p:cNvSpPr txBox="1">
            <a:spLocks/>
          </p:cNvSpPr>
          <p:nvPr/>
        </p:nvSpPr>
        <p:spPr>
          <a:xfrm>
            <a:off x="-1" y="-7376"/>
            <a:ext cx="9144001" cy="9485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halkboard SE" charset="0"/>
                <a:ea typeface="Chalkboard SE" charset="0"/>
                <a:cs typeface="Chalkboard SE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/>
              <a:t>Shielding in deep space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4D19CD6-5B36-4F4C-8526-FB5562A56EA6}"/>
              </a:ext>
            </a:extLst>
          </p:cNvPr>
          <p:cNvSpPr txBox="1">
            <a:spLocks/>
          </p:cNvSpPr>
          <p:nvPr/>
        </p:nvSpPr>
        <p:spPr>
          <a:xfrm>
            <a:off x="11568" y="2842908"/>
            <a:ext cx="9144000" cy="7333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2400" dirty="0"/>
              <a:t>Transport codes however indicate that the strategy of “the more the better” does not always work in space. </a:t>
            </a:r>
          </a:p>
        </p:txBody>
      </p:sp>
    </p:spTree>
    <p:extLst>
      <p:ext uri="{BB962C8B-B14F-4D97-AF65-F5344CB8AC3E}">
        <p14:creationId xmlns:p14="http://schemas.microsoft.com/office/powerpoint/2010/main" val="42725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8E5F4-2F12-BF45-95CF-2A52E7FDC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6291" y="6356350"/>
            <a:ext cx="547254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747BA-624C-CB48-ADD7-1777D54E0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1490752"/>
            <a:ext cx="7454900" cy="471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84FB6A-FDE7-BC44-9421-77ED827BA8C9}"/>
              </a:ext>
            </a:extLst>
          </p:cNvPr>
          <p:cNvSpPr txBox="1"/>
          <p:nvPr/>
        </p:nvSpPr>
        <p:spPr>
          <a:xfrm>
            <a:off x="0" y="-2375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ookman Old Style" panose="02050604050505020204" pitchFamily="18" charset="0"/>
              </a:rPr>
              <a:t>Because of nuclear fragmentation, light ions (H and He isotopes) dominate the contribution to both the dose and dose equivalent.</a:t>
            </a:r>
          </a:p>
          <a:p>
            <a:r>
              <a:rPr lang="en-US" sz="2000" dirty="0">
                <a:latin typeface="Bookman Old Style" panose="02050604050505020204" pitchFamily="18" charset="0"/>
              </a:rPr>
              <a:t>To validate MC predictions, measurements of production cross sections for these isotopes are necessary.</a:t>
            </a:r>
          </a:p>
        </p:txBody>
      </p:sp>
    </p:spTree>
    <p:extLst>
      <p:ext uri="{BB962C8B-B14F-4D97-AF65-F5344CB8AC3E}">
        <p14:creationId xmlns:p14="http://schemas.microsoft.com/office/powerpoint/2010/main" val="2985035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67720" y="6339612"/>
            <a:ext cx="5243331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0" y="38924"/>
            <a:ext cx="9143999" cy="875476"/>
          </a:xfrm>
        </p:spPr>
        <p:txBody>
          <a:bodyPr/>
          <a:lstStyle/>
          <a:p>
            <a:r>
              <a:rPr lang="en-US" altLang="x-none" sz="3400" dirty="0"/>
              <a:t>What codes predict light ions production</a:t>
            </a:r>
          </a:p>
        </p:txBody>
      </p:sp>
      <p:pic>
        <p:nvPicPr>
          <p:cNvPr id="2560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9436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77000" y="1724025"/>
            <a:ext cx="2133600" cy="132397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Bookman Old Style" charset="0"/>
                <a:ea typeface="Bookman Old Style" charset="0"/>
                <a:cs typeface="Bookman Old Style" charset="0"/>
              </a:rPr>
              <a:t>GCR spectrum interacting with 20 g cm</a:t>
            </a:r>
            <a:r>
              <a:rPr lang="en-US" sz="2000" b="1" baseline="30000" dirty="0">
                <a:latin typeface="Bookman Old Style" charset="0"/>
                <a:ea typeface="Bookman Old Style" charset="0"/>
                <a:cs typeface="Bookman Old Style" charset="0"/>
              </a:rPr>
              <a:t>-2 </a:t>
            </a:r>
            <a:r>
              <a:rPr lang="en-US" sz="2000" b="1" dirty="0">
                <a:latin typeface="Bookman Old Style" charset="0"/>
                <a:ea typeface="Bookman Old Style" charset="0"/>
                <a:cs typeface="Bookman Old Style" charset="0"/>
              </a:rPr>
              <a:t> Al shielding</a:t>
            </a:r>
          </a:p>
        </p:txBody>
      </p:sp>
      <p:sp>
        <p:nvSpPr>
          <p:cNvPr id="25604" name="Rectangle 16"/>
          <p:cNvSpPr>
            <a:spLocks noChangeArrowheads="1"/>
          </p:cNvSpPr>
          <p:nvPr/>
        </p:nvSpPr>
        <p:spPr bwMode="auto">
          <a:xfrm>
            <a:off x="4191000" y="274320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16" name="Striped Right Arrow 15"/>
          <p:cNvSpPr/>
          <p:nvPr/>
        </p:nvSpPr>
        <p:spPr bwMode="auto">
          <a:xfrm rot="10800000">
            <a:off x="5257800" y="2743200"/>
            <a:ext cx="1143000" cy="457200"/>
          </a:xfrm>
          <a:prstGeom prst="stripedRightArrow">
            <a:avLst/>
          </a:prstGeom>
          <a:solidFill>
            <a:srgbClr val="FF0000"/>
          </a:solidFill>
          <a:ln w="19050" cap="flat" cmpd="sng" algn="ctr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25606" name="TextBox 18"/>
          <p:cNvSpPr txBox="1">
            <a:spLocks noChangeArrowheads="1"/>
          </p:cNvSpPr>
          <p:nvPr/>
        </p:nvSpPr>
        <p:spPr bwMode="auto">
          <a:xfrm>
            <a:off x="5334000" y="3029675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 b="1">
                <a:latin typeface="Bookman Old Style" charset="0"/>
                <a:ea typeface="Bookman Old Style" charset="0"/>
                <a:cs typeface="Bookman Old Style" charset="0"/>
              </a:rPr>
              <a:t>d, t,</a:t>
            </a:r>
          </a:p>
          <a:p>
            <a:pPr algn="ctr" eaLnBrk="1" hangingPunct="1"/>
            <a:r>
              <a:rPr lang="en-US" altLang="x-none" sz="2000" b="1" baseline="30000" dirty="0">
                <a:latin typeface="Bookman Old Style" charset="0"/>
                <a:ea typeface="Bookman Old Style" charset="0"/>
                <a:cs typeface="Bookman Old Style" charset="0"/>
              </a:rPr>
              <a:t>3</a:t>
            </a:r>
            <a:r>
              <a:rPr lang="en-US" altLang="x-none" sz="2000" b="1" dirty="0">
                <a:latin typeface="Bookman Old Style" charset="0"/>
                <a:ea typeface="Bookman Old Style" charset="0"/>
                <a:cs typeface="Bookman Old Style" charset="0"/>
              </a:rPr>
              <a:t>He, </a:t>
            </a:r>
            <a:r>
              <a:rPr lang="en-US" altLang="x-none" sz="2000" b="1" baseline="30000" dirty="0">
                <a:latin typeface="Bookman Old Style" charset="0"/>
                <a:ea typeface="Bookman Old Style" charset="0"/>
                <a:cs typeface="Bookman Old Style" charset="0"/>
              </a:rPr>
              <a:t>4</a:t>
            </a:r>
            <a:r>
              <a:rPr lang="en-US" altLang="x-none" sz="2000" b="1" dirty="0">
                <a:latin typeface="Bookman Old Style" charset="0"/>
                <a:ea typeface="Bookman Old Style" charset="0"/>
                <a:cs typeface="Bookman Old Style" charset="0"/>
              </a:rPr>
              <a:t>He</a:t>
            </a:r>
          </a:p>
        </p:txBody>
      </p:sp>
      <p:sp>
        <p:nvSpPr>
          <p:cNvPr id="25607" name="TextBox 19"/>
          <p:cNvSpPr txBox="1">
            <a:spLocks noChangeArrowheads="1"/>
          </p:cNvSpPr>
          <p:nvPr/>
        </p:nvSpPr>
        <p:spPr bwMode="auto">
          <a:xfrm>
            <a:off x="7396225" y="3200400"/>
            <a:ext cx="137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000" b="1">
                <a:latin typeface="Bookman Old Style" charset="0"/>
                <a:ea typeface="Bookman Old Style" charset="0"/>
                <a:cs typeface="Bookman Old Style" charset="0"/>
              </a:rPr>
              <a:t>Protons</a:t>
            </a:r>
          </a:p>
        </p:txBody>
      </p:sp>
      <p:sp>
        <p:nvSpPr>
          <p:cNvPr id="25608" name="Rectangle 21"/>
          <p:cNvSpPr>
            <a:spLocks noChangeArrowheads="1"/>
          </p:cNvSpPr>
          <p:nvPr/>
        </p:nvSpPr>
        <p:spPr bwMode="auto">
          <a:xfrm>
            <a:off x="7696200" y="54102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2560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3886200"/>
            <a:ext cx="5160962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triped Right Arrow 17"/>
          <p:cNvSpPr/>
          <p:nvPr/>
        </p:nvSpPr>
        <p:spPr bwMode="auto">
          <a:xfrm rot="5400000">
            <a:off x="6953250" y="3333750"/>
            <a:ext cx="876300" cy="457200"/>
          </a:xfrm>
          <a:prstGeom prst="stripedRightArrow">
            <a:avLst/>
          </a:prstGeom>
          <a:solidFill>
            <a:srgbClr val="FF0000"/>
          </a:solidFill>
          <a:ln w="19050" cap="flat" cmpd="sng" algn="ctr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Bookman Old Style" charset="0"/>
              <a:ea typeface="Bookman Old Style" charset="0"/>
              <a:cs typeface="Bookman Old Sty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8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86F7E0-C120-EE4E-950E-343090F66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81559" y="6356350"/>
            <a:ext cx="5497975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6E580B-68B8-F240-89E1-FAC6D6325FEE}"/>
              </a:ext>
            </a:extLst>
          </p:cNvPr>
          <p:cNvSpPr txBox="1">
            <a:spLocks/>
          </p:cNvSpPr>
          <p:nvPr/>
        </p:nvSpPr>
        <p:spPr>
          <a:xfrm>
            <a:off x="0" y="-88401"/>
            <a:ext cx="9143999" cy="875476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halkboard SE" charset="0"/>
                <a:ea typeface="Chalkboard SE" charset="0"/>
                <a:cs typeface="Chalkboard SE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x-none" sz="3400" b="1" dirty="0"/>
              <a:t>Existing experimental data for double-differential fragmentation cross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EBF4F-CABD-7846-9A80-9286380B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60" y="981660"/>
            <a:ext cx="1443829" cy="735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AC99-A849-6245-94EE-F67E4F158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815" y="1692945"/>
            <a:ext cx="4213184" cy="4384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FD3FBA-6223-6E4D-81E5-BF4DB45D3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44" y="983779"/>
            <a:ext cx="1521026" cy="744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32325-5900-5641-9D1F-10152A8CD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6715"/>
            <a:ext cx="4305782" cy="4494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11FB19-A3A1-2D4F-8174-EE071E301425}"/>
              </a:ext>
            </a:extLst>
          </p:cNvPr>
          <p:cNvSpPr txBox="1"/>
          <p:nvPr/>
        </p:nvSpPr>
        <p:spPr>
          <a:xfrm>
            <a:off x="1481559" y="5942945"/>
            <a:ext cx="714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Full list available at Norbury et al. Rad. Meas. 47 (2012)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334C1-CC0A-5A48-8CFA-CDCC462A19B9}"/>
              </a:ext>
            </a:extLst>
          </p:cNvPr>
          <p:cNvSpPr txBox="1">
            <a:spLocks/>
          </p:cNvSpPr>
          <p:nvPr/>
        </p:nvSpPr>
        <p:spPr>
          <a:xfrm>
            <a:off x="0" y="1898018"/>
            <a:ext cx="9144000" cy="275063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Bookman Old Style" panose="02050604050505020204" pitchFamily="18" charset="0"/>
              </a:rPr>
              <a:t>NASA recognized the need to decrease the physical uncertainty of light ions cross sections to improve transport codes predictions.</a:t>
            </a:r>
          </a:p>
          <a:p>
            <a:pPr algn="just"/>
            <a:r>
              <a:rPr lang="en-US" sz="2400" dirty="0">
                <a:latin typeface="Bookman Old Style" panose="02050604050505020204" pitchFamily="18" charset="0"/>
              </a:rPr>
              <a:t>For this reason, a</a:t>
            </a:r>
            <a:r>
              <a:rPr lang="en-US" sz="2400" dirty="0">
                <a:latin typeface="Bookman Old Style" panose="02050604050505020204" pitchFamily="18" charset="0"/>
                <a:ea typeface="Arial Rounded MT Bold" charset="0"/>
                <a:cs typeface="Arial Rounded MT Bold" charset="0"/>
              </a:rPr>
              <a:t> large experimental campaign to measure double-differential cross section for the production of secondary particles in thick </a:t>
            </a:r>
            <a:r>
              <a:rPr lang="en-US" sz="2400" dirty="0" err="1">
                <a:latin typeface="Bookman Old Style" panose="02050604050505020204" pitchFamily="18" charset="0"/>
                <a:ea typeface="Arial Rounded MT Bold" charset="0"/>
                <a:cs typeface="Arial Rounded MT Bold" charset="0"/>
              </a:rPr>
              <a:t>shieldings</a:t>
            </a:r>
            <a:r>
              <a:rPr lang="en-US" sz="2400" dirty="0">
                <a:latin typeface="Bookman Old Style" panose="02050604050505020204" pitchFamily="18" charset="0"/>
                <a:ea typeface="Arial Rounded MT Bold" charset="0"/>
                <a:cs typeface="Arial Rounded MT Bold" charset="0"/>
              </a:rPr>
              <a:t> was funded by NASA in 2015.</a:t>
            </a:r>
          </a:p>
          <a:p>
            <a:pPr algn="just"/>
            <a:endParaRPr lang="en-US" sz="24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57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620455" y="6356350"/>
            <a:ext cx="5243331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724400" y="90428"/>
            <a:ext cx="4419600" cy="710597"/>
          </a:xfrm>
        </p:spPr>
        <p:txBody>
          <a:bodyPr/>
          <a:lstStyle/>
          <a:p>
            <a:r>
              <a:rPr lang="en-US" altLang="x-none" sz="3600" dirty="0"/>
              <a:t>The experiment</a:t>
            </a:r>
            <a:br>
              <a:rPr lang="en-US" altLang="x-none" sz="3600" dirty="0"/>
            </a:br>
            <a:r>
              <a:rPr lang="en-US" altLang="x-none" sz="2600" dirty="0"/>
              <a:t>(performed at NSRL, US)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4724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68775"/>
            <a:ext cx="68580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00600" y="1018575"/>
            <a:ext cx="43434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/>
              <a:buChar char="o"/>
              <a:defRPr/>
            </a:pPr>
            <a:r>
              <a:rPr lang="en-US" sz="1800" b="1" u="sng" dirty="0">
                <a:solidFill>
                  <a:srgbClr val="FF0000"/>
                </a:solidFill>
                <a:latin typeface="Bookman Old Style" charset="0"/>
                <a:ea typeface="Bookman Old Style" charset="0"/>
                <a:cs typeface="Bookman Old Style" charset="0"/>
              </a:rPr>
              <a:t>Beams</a:t>
            </a:r>
            <a:r>
              <a:rPr lang="en-US" sz="1800" b="1" dirty="0">
                <a:solidFill>
                  <a:srgbClr val="FF0000"/>
                </a:solidFill>
                <a:latin typeface="Bookman Old Style" charset="0"/>
                <a:ea typeface="Bookman Old Style" charset="0"/>
                <a:cs typeface="Bookman Old Style" charset="0"/>
              </a:rPr>
              <a:t>: </a:t>
            </a:r>
            <a:r>
              <a:rPr lang="en-US" sz="1800" dirty="0">
                <a:latin typeface="Bookman Old Style" charset="0"/>
                <a:ea typeface="Bookman Old Style" charset="0"/>
                <a:cs typeface="Bookman Old Style" charset="0"/>
              </a:rPr>
              <a:t>H to Fe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800" b="1" u="sng" dirty="0">
                <a:solidFill>
                  <a:srgbClr val="FF0000"/>
                </a:solidFill>
                <a:latin typeface="Bookman Old Style" charset="0"/>
                <a:ea typeface="Bookman Old Style" charset="0"/>
                <a:cs typeface="Bookman Old Style" charset="0"/>
              </a:rPr>
              <a:t>Energies</a:t>
            </a:r>
            <a:r>
              <a:rPr lang="en-US" sz="1800" b="1" dirty="0">
                <a:solidFill>
                  <a:srgbClr val="FF0000"/>
                </a:solidFill>
                <a:latin typeface="Bookman Old Style" charset="0"/>
                <a:ea typeface="Bookman Old Style" charset="0"/>
                <a:cs typeface="Bookman Old Style" charset="0"/>
              </a:rPr>
              <a:t>: </a:t>
            </a:r>
            <a:r>
              <a:rPr lang="en-US" sz="1800" dirty="0">
                <a:latin typeface="Bookman Old Style" charset="0"/>
                <a:ea typeface="Bookman Old Style" charset="0"/>
                <a:cs typeface="Bookman Old Style" charset="0"/>
              </a:rPr>
              <a:t>up to 1500 MeV/u</a:t>
            </a:r>
          </a:p>
          <a:p>
            <a:pPr marL="285750" indent="-285750">
              <a:buFont typeface="Courier New"/>
              <a:buChar char="o"/>
              <a:defRPr/>
            </a:pPr>
            <a:r>
              <a:rPr lang="en-US" sz="1800" b="1" u="sng" dirty="0">
                <a:solidFill>
                  <a:srgbClr val="FF0000"/>
                </a:solidFill>
                <a:latin typeface="Bookman Old Style" charset="0"/>
                <a:ea typeface="Bookman Old Style" charset="0"/>
                <a:cs typeface="Bookman Old Style" charset="0"/>
              </a:rPr>
              <a:t>Targets</a:t>
            </a:r>
            <a:r>
              <a:rPr lang="en-US" sz="1800" b="1" dirty="0">
                <a:solidFill>
                  <a:srgbClr val="FF0000"/>
                </a:solidFill>
                <a:latin typeface="Bookman Old Style" charset="0"/>
                <a:ea typeface="Bookman Old Style" charset="0"/>
                <a:cs typeface="Bookman Old Style" charset="0"/>
              </a:rPr>
              <a:t>: </a:t>
            </a:r>
            <a:r>
              <a:rPr lang="en-US" sz="1800" dirty="0">
                <a:latin typeface="Bookman Old Style" charset="0"/>
                <a:ea typeface="Bookman Old Style" charset="0"/>
                <a:cs typeface="Bookman Old Style" charset="0"/>
              </a:rPr>
              <a:t>elemental (C, Al) and composite (PE, H</a:t>
            </a:r>
            <a:r>
              <a:rPr lang="en-US" sz="1800" baseline="-25000" dirty="0">
                <a:latin typeface="Bookman Old Style" charset="0"/>
                <a:ea typeface="Bookman Old Style" charset="0"/>
                <a:cs typeface="Bookman Old Style" charset="0"/>
              </a:rPr>
              <a:t>2</a:t>
            </a:r>
            <a:r>
              <a:rPr lang="en-US" sz="1800" dirty="0">
                <a:latin typeface="Bookman Old Style" charset="0"/>
                <a:ea typeface="Bookman Old Style" charset="0"/>
                <a:cs typeface="Bookman Old Style" charset="0"/>
              </a:rPr>
              <a:t>O)</a:t>
            </a:r>
          </a:p>
          <a:p>
            <a:pPr marL="285750" indent="-285750">
              <a:buFont typeface="Courier New"/>
              <a:buChar char="o"/>
              <a:defRPr/>
            </a:pPr>
            <a:endParaRPr lang="en-US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pPr>
              <a:defRPr/>
            </a:pPr>
            <a:r>
              <a:rPr lang="en-US" sz="1800" b="1" dirty="0">
                <a:latin typeface="Bookman Old Style" charset="0"/>
                <a:ea typeface="Bookman Old Style" charset="0"/>
                <a:cs typeface="Bookman Old Style" charset="0"/>
              </a:rPr>
              <a:t>Detectors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Pixel chamber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Plastic scintillators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Liquid scintillators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latin typeface="Bookman Old Style" charset="0"/>
                <a:ea typeface="Bookman Old Style" charset="0"/>
                <a:cs typeface="Bookman Old Style" charset="0"/>
              </a:rPr>
              <a:t>NaI</a:t>
            </a: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 crystals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BaF</a:t>
            </a:r>
            <a:r>
              <a:rPr lang="en-US" baseline="-25000" dirty="0">
                <a:latin typeface="Bookman Old Style" charset="0"/>
                <a:ea typeface="Bookman Old Style" charset="0"/>
                <a:cs typeface="Bookman Old Style" charset="0"/>
              </a:rPr>
              <a:t>2 </a:t>
            </a: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crystals</a:t>
            </a:r>
          </a:p>
          <a:p>
            <a:pPr>
              <a:defRPr/>
            </a:pPr>
            <a:endParaRPr lang="en-US" sz="1800" b="1" dirty="0">
              <a:latin typeface="Bookman Old Style" charset="0"/>
              <a:ea typeface="Bookman Old Style" charset="0"/>
              <a:cs typeface="Bookman Old Style" charset="0"/>
            </a:endParaRPr>
          </a:p>
          <a:p>
            <a:pPr marL="285750" indent="-285750">
              <a:buFont typeface="Courier New"/>
              <a:buChar char="o"/>
              <a:defRPr/>
            </a:pPr>
            <a:endParaRPr lang="en-US" sz="1800" dirty="0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385400"/>
            <a:ext cx="2285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Bookman Old Style" charset="0"/>
                <a:ea typeface="Bookman Old Style" charset="0"/>
                <a:cs typeface="Bookman Old Style" charset="0"/>
              </a:rPr>
              <a:t>Methodologies</a:t>
            </a:r>
          </a:p>
          <a:p>
            <a:pPr marL="342900" indent="-342900">
              <a:buFont typeface="Wingdings" charset="2"/>
              <a:buChar char="v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Energy deposition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(D</a:t>
            </a: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E and E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)</a:t>
            </a:r>
          </a:p>
          <a:p>
            <a:pPr marL="342900" indent="-342900">
              <a:buFont typeface="Wingdings" charset="2"/>
              <a:buChar char="v"/>
            </a:pPr>
            <a:r>
              <a:rPr lang="en-US" dirty="0">
                <a:latin typeface="Bookman Old Style" charset="0"/>
                <a:ea typeface="Bookman Old Style" charset="0"/>
                <a:cs typeface="Bookman Old Style" charset="0"/>
              </a:rPr>
              <a:t>Time-of-flight (TOF)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" y="38943"/>
            <a:ext cx="1499886" cy="12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77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93857" y="6373534"/>
            <a:ext cx="5243331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6808" y="88117"/>
            <a:ext cx="3945701" cy="779984"/>
          </a:xfrm>
        </p:spPr>
        <p:txBody>
          <a:bodyPr/>
          <a:lstStyle/>
          <a:p>
            <a:r>
              <a:rPr lang="en-US" sz="4000"/>
              <a:t>Results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966808" y="972271"/>
            <a:ext cx="39457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u="sng" dirty="0">
                <a:solidFill>
                  <a:srgbClr val="008000"/>
                </a:solidFill>
                <a:latin typeface="Bookman Old Style" charset="0"/>
                <a:ea typeface="Bookman Old Style" charset="0"/>
                <a:cs typeface="Bookman Old Style" charset="0"/>
              </a:rPr>
              <a:t>Outputs</a:t>
            </a:r>
            <a:r>
              <a:rPr lang="en-US" sz="2000" b="1" dirty="0">
                <a:solidFill>
                  <a:srgbClr val="008000"/>
                </a:solidFill>
                <a:latin typeface="Bookman Old Style" charset="0"/>
                <a:ea typeface="Bookman Old Style" charset="0"/>
                <a:cs typeface="Bookman Old Style" charset="0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Bookman Old Style" charset="0"/>
                <a:ea typeface="Bookman Old Style" charset="0"/>
                <a:cs typeface="Bookman Old Style" charset="0"/>
              </a:rPr>
              <a:t>yield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latin typeface="Bookman Old Style" charset="0"/>
                <a:ea typeface="Bookman Old Style" charset="0"/>
                <a:cs typeface="Bookman Old Style" charset="0"/>
              </a:rPr>
              <a:t>kinetic energy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Bookman Old Style" charset="0"/>
                <a:ea typeface="Bookman Old Style" charset="0"/>
                <a:cs typeface="Bookman Old Style" charset="0"/>
              </a:rPr>
              <a:t>of all fragments types (including isotope discrimination) at several angles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Bookman Old Style" charset="0"/>
              <a:ea typeface="Bookman Old Style" charset="0"/>
              <a:cs typeface="Bookman Old Style" charset="0"/>
            </a:endParaRP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212600" y="3104793"/>
            <a:ext cx="4772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latin typeface="Bookman Old Style" charset="0"/>
                <a:ea typeface="Bookman Old Style" charset="0"/>
                <a:cs typeface="Bookman Old Style" charset="0"/>
              </a:rPr>
              <a:t>Double-differential cross sections 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916299" y="2848223"/>
            <a:ext cx="762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190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>
              <a:latin typeface="Bookman Old Style" charset="0"/>
              <a:ea typeface="Bookman Old Style" charset="0"/>
              <a:cs typeface="Bookman Old Style" charset="0"/>
            </a:endParaRPr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99" y="3509169"/>
            <a:ext cx="4931401" cy="3348831"/>
          </a:xfr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4809290" cy="6858000"/>
            <a:chOff x="0" y="0"/>
            <a:chExt cx="4809290" cy="6858000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3839706" cy="6858000"/>
              <a:chOff x="0" y="0"/>
              <a:chExt cx="3839706" cy="68580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625" y="0"/>
                <a:ext cx="3666081" cy="685800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840260"/>
                <a:ext cx="406400" cy="2832100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69390" y="0"/>
              <a:ext cx="1739900" cy="1892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25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924"/>
            <a:ext cx="9062977" cy="94492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75166"/>
            <a:ext cx="9144001" cy="5228864"/>
          </a:xfrm>
        </p:spPr>
        <p:txBody>
          <a:bodyPr/>
          <a:lstStyle/>
          <a:p>
            <a:pPr marL="0" indent="0" algn="just">
              <a:buClr>
                <a:schemeClr val="accent6"/>
              </a:buClr>
              <a:buNone/>
            </a:pPr>
            <a:r>
              <a:rPr lang="en-US" sz="2000" b="1" dirty="0"/>
              <a:t>Facts:</a:t>
            </a:r>
          </a:p>
          <a:p>
            <a:pPr algn="just">
              <a:buClr>
                <a:schemeClr val="accent6"/>
              </a:buClr>
              <a:buFont typeface="LucidaGrande" charset="0"/>
              <a:buChar char="▶︎"/>
            </a:pPr>
            <a:r>
              <a:rPr lang="en-US" sz="2000" dirty="0"/>
              <a:t>Radiation represent a main limitation to space exploration</a:t>
            </a:r>
          </a:p>
          <a:p>
            <a:pPr algn="just">
              <a:buClr>
                <a:schemeClr val="accent6"/>
              </a:buClr>
              <a:buFont typeface="LucidaGrande" charset="0"/>
              <a:buChar char="▶︎"/>
            </a:pPr>
            <a:r>
              <a:rPr lang="en-US" sz="2000" dirty="0"/>
              <a:t>Nuclear processes (and in particular nuclear fragmentation) strongly influence the radiation biological effect </a:t>
            </a:r>
          </a:p>
          <a:p>
            <a:pPr algn="just">
              <a:buClr>
                <a:schemeClr val="accent6"/>
              </a:buClr>
              <a:buFont typeface="LucidaGrande" charset="0"/>
              <a:buChar char="▶︎"/>
            </a:pPr>
            <a:r>
              <a:rPr lang="en-US" sz="2000" dirty="0"/>
              <a:t>Deterministic and Monte Carlo codes can provide radiation risk assessment for all mission scenarios in space</a:t>
            </a:r>
          </a:p>
          <a:p>
            <a:pPr algn="just">
              <a:buClr>
                <a:schemeClr val="accent6"/>
              </a:buClr>
              <a:buFont typeface="LucidaGrande" charset="0"/>
              <a:buChar char="▶︎"/>
            </a:pPr>
            <a:r>
              <a:rPr lang="en-US" sz="2000" dirty="0"/>
              <a:t>The is a huge gap in the isotopic fragmentation cross sections (especially for light ions)</a:t>
            </a:r>
          </a:p>
          <a:p>
            <a:pPr marL="0" indent="0" algn="just">
              <a:buClr>
                <a:schemeClr val="accent6"/>
              </a:buClr>
              <a:buNone/>
            </a:pPr>
            <a:endParaRPr lang="en-US" sz="2000" b="1" dirty="0"/>
          </a:p>
          <a:p>
            <a:pPr marL="0" indent="0" algn="just">
              <a:buClr>
                <a:schemeClr val="accent6"/>
              </a:buClr>
              <a:buNone/>
            </a:pPr>
            <a:r>
              <a:rPr lang="en-US" sz="2000" b="1" dirty="0"/>
              <a:t>Take home messages:</a:t>
            </a:r>
          </a:p>
          <a:p>
            <a:pPr algn="just">
              <a:buFont typeface="Courier New" charset="0"/>
              <a:buChar char="o"/>
            </a:pPr>
            <a:r>
              <a:rPr lang="en-US" sz="2000" b="1" dirty="0">
                <a:solidFill>
                  <a:srgbClr val="C00000"/>
                </a:solidFill>
              </a:rPr>
              <a:t>Double differential fragmentation cross sections (especially for light ions) play a key role in improving the existing theoretical models and in providing measurements for validating and benchmarking them</a:t>
            </a:r>
          </a:p>
          <a:p>
            <a:pPr algn="just">
              <a:buFont typeface="Courier New" charset="0"/>
              <a:buChar char="o"/>
            </a:pPr>
            <a:r>
              <a:rPr lang="en-US" sz="2000" b="1" dirty="0">
                <a:solidFill>
                  <a:srgbClr val="C00000"/>
                </a:solidFill>
              </a:rPr>
              <a:t>FOOT can provide data these </a:t>
            </a:r>
            <a:r>
              <a:rPr lang="en-US" sz="2000" b="1">
                <a:solidFill>
                  <a:srgbClr val="C00000"/>
                </a:solidFill>
              </a:rPr>
              <a:t>data!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</a:p>
        </p:txBody>
      </p:sp>
    </p:spTree>
    <p:extLst>
      <p:ext uri="{BB962C8B-B14F-4D97-AF65-F5344CB8AC3E}">
        <p14:creationId xmlns:p14="http://schemas.microsoft.com/office/powerpoint/2010/main" val="18527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68" y="13764"/>
            <a:ext cx="5143500" cy="6844236"/>
          </a:xfrm>
          <a:prstGeom prst="rect">
            <a:avLst/>
          </a:prstGeom>
        </p:spPr>
      </p:pic>
      <p:sp>
        <p:nvSpPr>
          <p:cNvPr id="16" name="Triangle 15"/>
          <p:cNvSpPr/>
          <p:nvPr/>
        </p:nvSpPr>
        <p:spPr>
          <a:xfrm rot="14029814">
            <a:off x="5189250" y="1717156"/>
            <a:ext cx="451413" cy="50710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451676" y="211081"/>
            <a:ext cx="3125165" cy="18144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"/>
          </p:nvPr>
        </p:nvSpPr>
        <p:spPr>
          <a:xfrm>
            <a:off x="5047889" y="176359"/>
            <a:ext cx="3951388" cy="1283694"/>
          </a:xfrm>
        </p:spPr>
        <p:txBody>
          <a:bodyPr/>
          <a:lstStyle/>
          <a:p>
            <a:pPr marL="0" indent="0" algn="ctr">
              <a:buNone/>
            </a:pPr>
            <a:r>
              <a:rPr lang="en-US" sz="3400" b="1" dirty="0">
                <a:latin typeface="Chalkboard SE" charset="0"/>
                <a:ea typeface="Chalkboard SE" charset="0"/>
                <a:cs typeface="Chalkboard SE" charset="0"/>
              </a:rPr>
              <a:t>Thank you for your attention.</a:t>
            </a:r>
          </a:p>
          <a:p>
            <a:pPr marL="0" indent="0" algn="ctr">
              <a:buNone/>
            </a:pPr>
            <a:r>
              <a:rPr lang="en-US" sz="3400" b="1" dirty="0">
                <a:latin typeface="Chalkboard SE" charset="0"/>
                <a:ea typeface="Chalkboard SE" charset="0"/>
                <a:cs typeface="Chalkboard SE" charset="0"/>
              </a:rPr>
              <a:t>Questions?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9AF4D5-BABF-B84F-9EF7-431B0985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9968" y="6356350"/>
            <a:ext cx="51435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</p:spTree>
    <p:extLst>
      <p:ext uri="{BB962C8B-B14F-4D97-AF65-F5344CB8AC3E}">
        <p14:creationId xmlns:p14="http://schemas.microsoft.com/office/powerpoint/2010/main" val="20542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D63975-D38D-6D45-ACC6-D3DF3D83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70" y="3429000"/>
            <a:ext cx="3952483" cy="3558272"/>
          </a:xfrm>
          <a:prstGeom prst="rect">
            <a:avLst/>
          </a:prstGeom>
        </p:spPr>
      </p:pic>
      <p:pic>
        <p:nvPicPr>
          <p:cNvPr id="6" name="Picture 4" descr="GC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62" y="847039"/>
            <a:ext cx="6660961" cy="297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58930" y="1037341"/>
            <a:ext cx="760288" cy="26144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266" y="3988746"/>
            <a:ext cx="3455907" cy="27763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40450" y="3819555"/>
            <a:ext cx="534351" cy="27569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35463" y="4058265"/>
            <a:ext cx="2405137" cy="2682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9717409">
            <a:off x="1369021" y="2883515"/>
            <a:ext cx="6399841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Rounded MT Bold" charset="0"/>
                <a:ea typeface="Arial Rounded MT Bold" charset="0"/>
                <a:cs typeface="Arial Rounded MT Bold" charset="0"/>
              </a:rPr>
              <a:t>Ions used in radiotherapy represent an important subset of the radiation environment found in space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11" y="254000"/>
            <a:ext cx="9062977" cy="496765"/>
          </a:xfrm>
          <a:solidFill>
            <a:schemeClr val="bg1"/>
          </a:solidFill>
        </p:spPr>
        <p:txBody>
          <a:bodyPr/>
          <a:lstStyle/>
          <a:p>
            <a:r>
              <a:rPr lang="en-US" sz="3200" dirty="0"/>
              <a:t>What do particle therapy and space radiation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38798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BD76-5D19-6244-83B5-4C1D73F9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31494"/>
            <a:ext cx="9062977" cy="950430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Arial Rounded MT Bold"/>
                <a:cs typeface="Arial Rounded MT Bold"/>
              </a:rPr>
              <a:t>Albedo radiation</a:t>
            </a:r>
            <a:br>
              <a:rPr lang="en-US" b="1" dirty="0">
                <a:latin typeface="Arial Rounded MT Bold"/>
                <a:cs typeface="Arial Rounded MT Bold"/>
              </a:rPr>
            </a:br>
            <a:endParaRPr lang="en-US" b="1" dirty="0">
              <a:latin typeface="Arial Rounded MT Bold"/>
              <a:cs typeface="Arial Rounded MT 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B75A4-5983-CB42-9323-FACF9F888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62005"/>
            <a:ext cx="9144001" cy="2514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dirty="0">
                <a:latin typeface="Book Antiqua" panose="02040602050305030304" pitchFamily="18" charset="0"/>
                <a:cs typeface="Arial Rounded MT Bold"/>
              </a:rPr>
              <a:t>Particles (especially protons and neutrons) produced from the interaction of GCR with atmosphere</a:t>
            </a:r>
          </a:p>
          <a:p>
            <a:pPr marL="0" indent="0">
              <a:buFontTx/>
              <a:buNone/>
              <a:defRPr/>
            </a:pPr>
            <a:endParaRPr lang="en-US" sz="2800" dirty="0">
              <a:latin typeface="Book Antiqua" panose="02040602050305030304" pitchFamily="18" charset="0"/>
              <a:cs typeface="Candara"/>
            </a:endParaRPr>
          </a:p>
        </p:txBody>
      </p:sp>
      <p:pic>
        <p:nvPicPr>
          <p:cNvPr id="82948" name="Picture 3">
            <a:extLst>
              <a:ext uri="{FF2B5EF4-FFF2-40B4-BE49-F238E27FC236}">
                <a16:creationId xmlns:a16="http://schemas.microsoft.com/office/drawing/2014/main" id="{B4A96D80-5F28-AF42-9082-2EB0C4C8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70398"/>
            <a:ext cx="79248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4">
            <a:extLst>
              <a:ext uri="{FF2B5EF4-FFF2-40B4-BE49-F238E27FC236}">
                <a16:creationId xmlns:a16="http://schemas.microsoft.com/office/drawing/2014/main" id="{676BE518-A7F3-CE47-A7E9-34C4C5979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718123"/>
            <a:ext cx="6858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1540-DC6B-3F42-9A92-2D744E7C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4627" y="6394272"/>
            <a:ext cx="5243331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729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9" descr="rg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111125"/>
            <a:ext cx="93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10"/>
          <p:cNvSpPr txBox="1">
            <a:spLocks noChangeArrowheads="1"/>
          </p:cNvSpPr>
          <p:nvPr/>
        </p:nvSpPr>
        <p:spPr bwMode="auto">
          <a:xfrm>
            <a:off x="4686300" y="1173213"/>
            <a:ext cx="4457700" cy="443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6" rIns="91430" bIns="45716">
            <a:spAutoFit/>
          </a:bodyPr>
          <a:lstStyle>
            <a:lvl1pPr marL="342900" indent="-3429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altLang="en-US" sz="3200" dirty="0">
                <a:solidFill>
                  <a:schemeClr val="tx1"/>
                </a:solidFill>
                <a:latin typeface="Chalkboard SE" charset="0"/>
                <a:ea typeface="Chalkboard SE" charset="0"/>
                <a:cs typeface="Chalkboard SE" charset="0"/>
              </a:rPr>
              <a:t>Health in Deep Space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endParaRPr lang="en-GB" altLang="en-US" sz="2500" b="0" dirty="0">
              <a:solidFill>
                <a:schemeClr val="tx1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2500" dirty="0">
                <a:solidFill>
                  <a:schemeClr val="accent6"/>
                </a:solidFill>
                <a:latin typeface="Book Antiqua" charset="0"/>
                <a:ea typeface="Book Antiqua" charset="0"/>
                <a:cs typeface="Book Antiqua" charset="0"/>
              </a:rPr>
              <a:t>Protection from space radiation (particularly very high energy heavy ions)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2500" b="0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Psychosocial and behavioural problems</a:t>
            </a:r>
          </a:p>
          <a:p>
            <a:pPr algn="l" eaLnBrk="1" hangingPunct="1">
              <a:spcBef>
                <a:spcPct val="50000"/>
              </a:spcBef>
              <a:buFontTx/>
              <a:buAutoNum type="arabicPeriod"/>
            </a:pPr>
            <a:r>
              <a:rPr lang="en-GB" altLang="en-US" sz="2500" b="0" dirty="0">
                <a:solidFill>
                  <a:schemeClr val="tx1"/>
                </a:solidFill>
                <a:latin typeface="Book Antiqua" charset="0"/>
                <a:ea typeface="Book Antiqua" charset="0"/>
                <a:cs typeface="Book Antiqua" charset="0"/>
              </a:rPr>
              <a:t>Physiological changes caused by microgravity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192088" y="157425"/>
            <a:ext cx="4379912" cy="6535738"/>
            <a:chOff x="2880" y="80"/>
            <a:chExt cx="2759" cy="4117"/>
          </a:xfrm>
        </p:grpSpPr>
        <p:pic>
          <p:nvPicPr>
            <p:cNvPr id="44038" name="Picture 3" descr="Blog_Mo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" y="80"/>
              <a:ext cx="2757" cy="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4"/>
            <p:cNvSpPr txBox="1">
              <a:spLocks noChangeArrowheads="1"/>
            </p:cNvSpPr>
            <p:nvPr/>
          </p:nvSpPr>
          <p:spPr bwMode="auto">
            <a:xfrm rot="16200000">
              <a:off x="2410" y="558"/>
              <a:ext cx="1211" cy="26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4000" tIns="90000" rIns="54000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250000"/>
                </a:spcBef>
              </a:pPr>
              <a:r>
                <a:rPr lang="en-GB" altLang="en-US" sz="1800">
                  <a:latin typeface="Arial" pitchFamily="34" charset="0"/>
                </a:rPr>
                <a:t>ROUGH</a:t>
              </a:r>
              <a:r>
                <a:rPr lang="en-GB" altLang="en-US" sz="1800">
                  <a:solidFill>
                    <a:schemeClr val="tx1"/>
                  </a:solidFill>
                  <a:latin typeface="Arial" pitchFamily="34" charset="0"/>
                </a:rPr>
                <a:t> GUIDES</a:t>
              </a:r>
            </a:p>
          </p:txBody>
        </p:sp>
        <p:sp>
          <p:nvSpPr>
            <p:cNvPr id="44040" name="Rectangle 5"/>
            <p:cNvSpPr>
              <a:spLocks noChangeArrowheads="1"/>
            </p:cNvSpPr>
            <p:nvPr/>
          </p:nvSpPr>
          <p:spPr bwMode="auto">
            <a:xfrm>
              <a:off x="2880" y="2717"/>
              <a:ext cx="2745" cy="749"/>
            </a:xfrm>
            <a:prstGeom prst="rect">
              <a:avLst/>
            </a:prstGeom>
            <a:solidFill>
              <a:srgbClr val="00FF99">
                <a:alpha val="5411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041" name="Text Box 6"/>
            <p:cNvSpPr txBox="1">
              <a:spLocks noChangeArrowheads="1"/>
            </p:cNvSpPr>
            <p:nvPr/>
          </p:nvSpPr>
          <p:spPr bwMode="auto">
            <a:xfrm>
              <a:off x="2992" y="2710"/>
              <a:ext cx="1507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en-US" sz="3600">
                  <a:latin typeface="Arial" pitchFamily="34" charset="0"/>
                </a:rPr>
                <a:t>The Moon &amp; Mars</a:t>
              </a:r>
            </a:p>
          </p:txBody>
        </p:sp>
        <p:sp>
          <p:nvSpPr>
            <p:cNvPr id="44042" name="Rectangle 7"/>
            <p:cNvSpPr>
              <a:spLocks noChangeArrowheads="1"/>
            </p:cNvSpPr>
            <p:nvPr/>
          </p:nvSpPr>
          <p:spPr bwMode="auto">
            <a:xfrm>
              <a:off x="2888" y="2488"/>
              <a:ext cx="2745" cy="230"/>
            </a:xfrm>
            <a:prstGeom prst="rect">
              <a:avLst/>
            </a:prstGeom>
            <a:solidFill>
              <a:srgbClr val="008080">
                <a:alpha val="54117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4043" name="Text Box 8"/>
            <p:cNvSpPr txBox="1">
              <a:spLocks noChangeArrowheads="1"/>
            </p:cNvSpPr>
            <p:nvPr/>
          </p:nvSpPr>
          <p:spPr bwMode="auto">
            <a:xfrm>
              <a:off x="2957" y="2487"/>
              <a:ext cx="22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GB" altLang="en-US" sz="2000">
                  <a:latin typeface="Arial" pitchFamily="34" charset="0"/>
                </a:rPr>
                <a:t>THE ROUGH GUIDE to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B6720AA-2C2C-6B4F-AE96-F8C2EFE2A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04" y="1203374"/>
            <a:ext cx="6942318" cy="48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1D1F0A-F383-8841-9766-B59ECCBD7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3134" y="6356350"/>
            <a:ext cx="5451676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6B024-6A9B-424F-BE49-FE156B68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558" y="1295727"/>
            <a:ext cx="5369442" cy="5138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873EC6-D75B-F64D-B630-0F0EDEBBD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0" y="1698654"/>
            <a:ext cx="3646025" cy="44967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85630E-6016-F841-B0DD-74C1767E5DC1}"/>
              </a:ext>
            </a:extLst>
          </p:cNvPr>
          <p:cNvSpPr txBox="1"/>
          <p:nvPr/>
        </p:nvSpPr>
        <p:spPr>
          <a:xfrm>
            <a:off x="0" y="1365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halkboard SE" panose="03050602040202020205" pitchFamily="66" charset="77"/>
              </a:rPr>
              <a:t>Comparison between state-of-the-art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CF381-3A1E-D049-A148-A50D18923DEC}"/>
              </a:ext>
            </a:extLst>
          </p:cNvPr>
          <p:cNvSpPr txBox="1"/>
          <p:nvPr/>
        </p:nvSpPr>
        <p:spPr>
          <a:xfrm>
            <a:off x="0" y="934062"/>
            <a:ext cx="871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ookman Old Style" panose="02050604050505020204" pitchFamily="18" charset="0"/>
              </a:rPr>
              <a:t>Differences in nuclear interaction models still present and highlights need for further model development and experimental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275893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4"/>
          <p:cNvSpPr txBox="1">
            <a:spLocks noChangeArrowheads="1"/>
          </p:cNvSpPr>
          <p:nvPr/>
        </p:nvSpPr>
        <p:spPr bwMode="auto">
          <a:xfrm>
            <a:off x="938213" y="1354138"/>
            <a:ext cx="32432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Solar Particle Events </a:t>
            </a:r>
          </a:p>
        </p:txBody>
      </p:sp>
      <p:sp>
        <p:nvSpPr>
          <p:cNvPr id="61443" name="TextBox 5"/>
          <p:cNvSpPr txBox="1">
            <a:spLocks noChangeArrowheads="1"/>
          </p:cNvSpPr>
          <p:nvPr/>
        </p:nvSpPr>
        <p:spPr bwMode="auto">
          <a:xfrm>
            <a:off x="3170238" y="5087938"/>
            <a:ext cx="18986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i="0"/>
              <a:t>Solar Wind</a:t>
            </a:r>
          </a:p>
        </p:txBody>
      </p:sp>
      <p:sp>
        <p:nvSpPr>
          <p:cNvPr id="61444" name="TextBox 8"/>
          <p:cNvSpPr txBox="1">
            <a:spLocks noChangeArrowheads="1"/>
          </p:cNvSpPr>
          <p:nvPr/>
        </p:nvSpPr>
        <p:spPr bwMode="auto">
          <a:xfrm>
            <a:off x="55563" y="1711325"/>
            <a:ext cx="56165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buFont typeface="Wingdings" charset="2"/>
              <a:buChar char="q"/>
            </a:pPr>
            <a:r>
              <a:rPr lang="en-US" altLang="x-none" sz="2000"/>
              <a:t>Built by NASA and for NASA</a:t>
            </a:r>
          </a:p>
          <a:p>
            <a:pPr eaLnBrk="1" hangingPunct="1">
              <a:buFont typeface="Wingdings" charset="2"/>
              <a:buChar char="q"/>
            </a:pPr>
            <a:r>
              <a:rPr lang="en-US" altLang="x-none" sz="2000"/>
              <a:t>Construction: 2000-2003</a:t>
            </a:r>
          </a:p>
          <a:p>
            <a:pPr eaLnBrk="1" hangingPunct="1">
              <a:buFont typeface="Wingdings" charset="2"/>
              <a:buChar char="q"/>
            </a:pPr>
            <a:r>
              <a:rPr lang="en-US" altLang="x-none" sz="2000"/>
              <a:t>Purpose: carry out experiments for studying the effects of radiation (mainly biology)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5D99-6FD6-5A49-9D7D-183AC211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" y="23437"/>
            <a:ext cx="5465135" cy="3031191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EE23BE-26DE-E340-AD18-DDF234D5003F}"/>
              </a:ext>
            </a:extLst>
          </p:cNvPr>
          <p:cNvSpPr txBox="1">
            <a:spLocks/>
          </p:cNvSpPr>
          <p:nvPr/>
        </p:nvSpPr>
        <p:spPr>
          <a:xfrm>
            <a:off x="4768172" y="3799621"/>
            <a:ext cx="4445265" cy="303119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lvl="1" defTabSz="914400">
              <a:defRPr/>
            </a:pPr>
            <a:r>
              <a:rPr lang="en-US" sz="2200" kern="0" dirty="0">
                <a:solidFill>
                  <a:srgbClr val="FFC000"/>
                </a:solidFill>
                <a:latin typeface="Book Antiqua" panose="02040602050305030304" pitchFamily="18" charset="0"/>
              </a:rPr>
              <a:t>Galactic Cosmic Rays GCR (all ions)</a:t>
            </a:r>
          </a:p>
          <a:p>
            <a:pPr lvl="1" defTabSz="914400">
              <a:defRPr/>
            </a:pPr>
            <a:r>
              <a:rPr lang="en-US" sz="2200" kern="0" dirty="0">
                <a:solidFill>
                  <a:srgbClr val="FFC000"/>
                </a:solidFill>
                <a:latin typeface="Book Antiqua" panose="02040602050305030304" pitchFamily="18" charset="0"/>
              </a:rPr>
              <a:t>Solar Particle Events SPE (mainly protons)</a:t>
            </a:r>
          </a:p>
          <a:p>
            <a:pPr lvl="1" defTabSz="914400">
              <a:defRPr/>
            </a:pPr>
            <a:r>
              <a:rPr lang="en-US" sz="2200" kern="0" dirty="0">
                <a:solidFill>
                  <a:srgbClr val="FFC000"/>
                </a:solidFill>
                <a:latin typeface="Book Antiqua" panose="02040602050305030304" pitchFamily="18" charset="0"/>
              </a:rPr>
              <a:t>Trapped particles (protons and electrons)</a:t>
            </a:r>
          </a:p>
          <a:p>
            <a:pPr lvl="1" defTabSz="914400">
              <a:defRPr/>
            </a:pPr>
            <a:r>
              <a:rPr lang="en-US" sz="2200" kern="0" dirty="0">
                <a:solidFill>
                  <a:srgbClr val="FFC000"/>
                </a:solidFill>
                <a:latin typeface="Book Antiqua" panose="02040602050305030304" pitchFamily="18" charset="0"/>
              </a:rPr>
              <a:t>Albedo radiation (electrons, protons, neutrons)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6E186E-A53A-794E-BE7A-447AFF07DF08}"/>
              </a:ext>
            </a:extLst>
          </p:cNvPr>
          <p:cNvSpPr txBox="1">
            <a:spLocks/>
          </p:cNvSpPr>
          <p:nvPr/>
        </p:nvSpPr>
        <p:spPr>
          <a:xfrm>
            <a:off x="5448849" y="2464551"/>
            <a:ext cx="3764588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66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/>
            <a:r>
              <a:rPr lang="en-US" sz="4000" kern="0" dirty="0">
                <a:solidFill>
                  <a:srgbClr val="FFC000"/>
                </a:solidFill>
                <a:latin typeface="Chalkboard SE" charset="0"/>
                <a:ea typeface="Chalkboard SE" charset="0"/>
                <a:cs typeface="Chalkboard SE" charset="0"/>
              </a:rPr>
              <a:t>Space radiation environment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D9E2F-680A-6F41-AA9D-20B11450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08C40B03-6BCD-B940-80E6-3861A8546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98" y="25330"/>
            <a:ext cx="3609443" cy="241844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55CC2-9C45-F043-B630-FE225FF2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8" y="3108749"/>
            <a:ext cx="5150734" cy="372206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90428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1460" y="328905"/>
            <a:ext cx="3572539" cy="1143000"/>
          </a:xfrm>
        </p:spPr>
        <p:txBody>
          <a:bodyPr/>
          <a:lstStyle/>
          <a:p>
            <a:r>
              <a:rPr lang="en-US" sz="3600" dirty="0">
                <a:latin typeface="Chalkboard SE" charset="0"/>
                <a:ea typeface="Chalkboard SE" charset="0"/>
                <a:cs typeface="Chalkboard SE" charset="0"/>
              </a:rPr>
              <a:t>Solar Particle Events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7822" y="1763002"/>
            <a:ext cx="5001833" cy="3890230"/>
            <a:chOff x="-3286421" y="691687"/>
            <a:chExt cx="6354502" cy="541121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86421" y="997963"/>
              <a:ext cx="6354502" cy="510493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-2385391" y="691687"/>
              <a:ext cx="3819198" cy="642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ok Antiqua" charset="0"/>
                  <a:ea typeface="Book Antiqua" charset="0"/>
                  <a:cs typeface="Book Antiqua" charset="0"/>
                </a:rPr>
                <a:t>SPE energy spectra</a:t>
              </a:r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233B8DD7-A562-0F47-BCC9-C807A705E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2401" cy="180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F6366B-18EF-144C-9E15-DBF3AB25C959}"/>
              </a:ext>
            </a:extLst>
          </p:cNvPr>
          <p:cNvSpPr/>
          <p:nvPr/>
        </p:nvSpPr>
        <p:spPr>
          <a:xfrm>
            <a:off x="5390706" y="1443841"/>
            <a:ext cx="375329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Injection of charged particles originating from: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solar flares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fast coronal mass ejections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Particle energies from few MeV/u to tens of GeV/u</a:t>
            </a:r>
          </a:p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They last from 1 hour to several days</a:t>
            </a:r>
          </a:p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Flux can be high enough to kill a man if directly exposed (SPE 1972)</a:t>
            </a:r>
          </a:p>
          <a:p>
            <a:pPr marL="285750" indent="-285750" eaLnBrk="1" hangingPunct="1"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Book Antiqua" panose="02040602050305030304" pitchFamily="18" charset="0"/>
                <a:cs typeface="Arial Rounded MT Bold"/>
              </a:rPr>
              <a:t>Their occurrence is related to the sun spot (solar activity) but they are unpredictable</a:t>
            </a:r>
          </a:p>
          <a:p>
            <a:pPr eaLnBrk="1" hangingPunct="1">
              <a:defRPr/>
            </a:pPr>
            <a:endParaRPr lang="en-US" dirty="0">
              <a:latin typeface="Book Antiqua" panose="02040602050305030304" pitchFamily="18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846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D2518-D435-F54B-847C-86D825901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" y="971478"/>
            <a:ext cx="9140021" cy="11430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It is omnipresent in space and fluctuates between solar minimum and solar maximum on an approximate 11 year cycle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7" y="-88398"/>
            <a:ext cx="9058673" cy="1143000"/>
          </a:xfrm>
        </p:spPr>
        <p:txBody>
          <a:bodyPr/>
          <a:lstStyle/>
          <a:p>
            <a:r>
              <a:rPr lang="en-US" sz="3600" dirty="0">
                <a:latin typeface="Chalkboard SE" charset="0"/>
                <a:ea typeface="Chalkboard SE" charset="0"/>
                <a:cs typeface="Chalkboard SE" charset="0"/>
              </a:rPr>
              <a:t>Galactic Cosmic Rays (GCR)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982" y="3596167"/>
            <a:ext cx="6963580" cy="3259590"/>
            <a:chOff x="727500" y="4311255"/>
            <a:chExt cx="6660961" cy="2972516"/>
          </a:xfrm>
        </p:grpSpPr>
        <p:pic>
          <p:nvPicPr>
            <p:cNvPr id="10" name="Picture 4" descr="GC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00" y="4311255"/>
              <a:ext cx="6660961" cy="2972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587994" y="4486410"/>
              <a:ext cx="34589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Book Antiqua" charset="0"/>
                  <a:ea typeface="Book Antiqua" charset="0"/>
                  <a:cs typeface="Book Antiqua" charset="0"/>
                </a:rPr>
                <a:t>GCR composition</a:t>
              </a:r>
            </a:p>
            <a:p>
              <a:r>
                <a:rPr lang="en-US" sz="2400" b="1" dirty="0">
                  <a:latin typeface="Book Antiqua" charset="0"/>
                  <a:ea typeface="Book Antiqua" charset="0"/>
                  <a:cs typeface="Book Antiqua" charset="0"/>
                </a:rPr>
                <a:t>(normalized to Si)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FB834EA-71D8-C64A-B200-815BB2A19FA9}"/>
              </a:ext>
            </a:extLst>
          </p:cNvPr>
          <p:cNvSpPr/>
          <p:nvPr/>
        </p:nvSpPr>
        <p:spPr>
          <a:xfrm>
            <a:off x="0" y="1738125"/>
            <a:ext cx="489097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Bookman Old Style" panose="02050604050505020204" pitchFamily="18" charset="0"/>
              </a:rPr>
              <a:t>Broad spectrum of particles (most of the periodic table) and energies (from keV to </a:t>
            </a:r>
            <a:r>
              <a:rPr lang="en-US" dirty="0" err="1">
                <a:latin typeface="Bookman Old Style" panose="02050604050505020204" pitchFamily="18" charset="0"/>
              </a:rPr>
              <a:t>TeV</a:t>
            </a:r>
            <a:r>
              <a:rPr lang="en-US" dirty="0">
                <a:latin typeface="Bookman Old Style" panose="02050604050505020204" pitchFamily="18" charset="0"/>
              </a:rPr>
              <a:t>)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>
                <a:latin typeface="Bookman Old Style" panose="02050604050505020204" pitchFamily="18" charset="0"/>
              </a:rPr>
              <a:t>Exposures differ by approximately a factor of 2 between nominal solar extremes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764C80-BF3F-984C-9274-6BBC439E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977" y="1703864"/>
            <a:ext cx="3952483" cy="35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927AFA-C579-E445-BE17-15001DD263AD}"/>
                  </a:ext>
                </a:extLst>
              </p:cNvPr>
              <p:cNvSpPr txBox="1"/>
              <p:nvPr/>
            </p:nvSpPr>
            <p:spPr>
              <a:xfrm>
                <a:off x="-1" y="981458"/>
                <a:ext cx="9144001" cy="142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lphaLcParenR"/>
                </a:pPr>
                <a:r>
                  <a:rPr lang="en-US" sz="2400" dirty="0">
                    <a:latin typeface="Bookman Old Style" panose="02050604050505020204" pitchFamily="18" charset="0"/>
                  </a:rPr>
                  <a:t>Fluence, abundance</a:t>
                </a:r>
              </a:p>
              <a:p>
                <a:pPr marL="342900" indent="-342900">
                  <a:buFont typeface="+mj-lt"/>
                  <a:buAutoNum type="alphaLcParenR"/>
                </a:pPr>
                <a:r>
                  <a:rPr lang="en-US" sz="2400" dirty="0">
                    <a:latin typeface="Bookman Old Style" panose="02050604050505020204" pitchFamily="18" charset="0"/>
                  </a:rPr>
                  <a:t>Dose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𝑎𝑏𝑠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𝑑𝑚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𝐹𝑙𝑢𝑒𝑛𝑐𝑒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𝐿𝐸𝑇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endParaRPr lang="en-US" sz="2400" dirty="0">
                  <a:latin typeface="Bookman Old Style" panose="02050604050505020204" pitchFamily="18" charset="0"/>
                </a:endParaRPr>
              </a:p>
              <a:p>
                <a:pPr eaLnBrk="1" hangingPunct="1"/>
                <a:r>
                  <a:rPr lang="en-US" sz="2400" dirty="0">
                    <a:latin typeface="Bookman Old Style" panose="02050604050505020204" pitchFamily="18" charset="0"/>
                  </a:rPr>
                  <a:t>c) Dose equivalent H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2400" dirty="0">
                  <a:latin typeface="Bookman Old Style" panose="0205060405050502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927AFA-C579-E445-BE17-15001DD263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81458"/>
                <a:ext cx="9144001" cy="1424108"/>
              </a:xfrm>
              <a:prstGeom prst="rect">
                <a:avLst/>
              </a:prstGeom>
              <a:blipFill>
                <a:blip r:embed="rId2"/>
                <a:stretch>
                  <a:fillRect l="-972" t="-2655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DAA1C-BE50-3B45-85E9-AD87395BD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4709" y="6356350"/>
            <a:ext cx="5440101" cy="365125"/>
          </a:xfrm>
        </p:spPr>
        <p:txBody>
          <a:bodyPr/>
          <a:lstStyle/>
          <a:p>
            <a:pPr>
              <a:defRPr/>
            </a:pPr>
            <a:r>
              <a:rPr lang="en-US"/>
              <a:t>VII FOOT General Meeting, 4-6 December 2019, Rome, Italy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AC52F-4AB2-FA41-8092-9BE8E04572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9688"/>
            <a:ext cx="9063038" cy="944562"/>
          </a:xfrm>
        </p:spPr>
        <p:txBody>
          <a:bodyPr/>
          <a:lstStyle/>
          <a:p>
            <a:r>
              <a:rPr lang="en-US" sz="3600" b="1" dirty="0"/>
              <a:t>Quantify space radiation</a:t>
            </a:r>
            <a:endParaRPr lang="en-US" sz="3600" dirty="0">
              <a:latin typeface="Bookman Old Style" panose="02050604050505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C5808A-A6BE-ED49-8118-518E494E4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074264"/>
            <a:ext cx="4503567" cy="26414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3483B8-874F-5147-AAEA-3A6A60B2763B}"/>
              </a:ext>
            </a:extLst>
          </p:cNvPr>
          <p:cNvGrpSpPr/>
          <p:nvPr/>
        </p:nvGrpSpPr>
        <p:grpSpPr>
          <a:xfrm>
            <a:off x="1504709" y="996579"/>
            <a:ext cx="6724890" cy="5128091"/>
            <a:chOff x="1504709" y="996579"/>
            <a:chExt cx="6724890" cy="51280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D9CDFA-1229-8D4E-B4EC-59BB2653B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4709" y="996579"/>
              <a:ext cx="6638111" cy="51280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9A1650-30E3-7D4E-93B7-60D59C421B05}"/>
                </a:ext>
              </a:extLst>
            </p:cNvPr>
            <p:cNvSpPr txBox="1"/>
            <p:nvPr/>
          </p:nvSpPr>
          <p:spPr>
            <a:xfrm>
              <a:off x="6944810" y="4083103"/>
              <a:ext cx="1198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E8F39"/>
                  </a:solidFill>
                  <a:latin typeface="Bookman Old Style" panose="02050604050505020204" pitchFamily="18" charset="0"/>
                </a:rPr>
                <a:t>Fluence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C1E9A3-54A1-D24A-A02E-234C5606E23C}"/>
                </a:ext>
              </a:extLst>
            </p:cNvPr>
            <p:cNvSpPr txBox="1"/>
            <p:nvPr/>
          </p:nvSpPr>
          <p:spPr>
            <a:xfrm>
              <a:off x="5625772" y="3225185"/>
              <a:ext cx="1198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Bookman Old Style" panose="02050604050505020204" pitchFamily="18" charset="0"/>
                </a:rPr>
                <a:t>Dose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27959D-1649-024F-8BF4-A33F8002FF4A}"/>
                </a:ext>
              </a:extLst>
            </p:cNvPr>
            <p:cNvSpPr txBox="1"/>
            <p:nvPr/>
          </p:nvSpPr>
          <p:spPr>
            <a:xfrm>
              <a:off x="5974940" y="1504078"/>
              <a:ext cx="2254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Bookman Old Style" panose="02050604050505020204" pitchFamily="18" charset="0"/>
                </a:rPr>
                <a:t>Dose equivalent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99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00"/>
            <a:ext cx="9144000" cy="4539651"/>
          </a:xfrm>
          <a:solidFill>
            <a:schemeClr val="bg1"/>
          </a:solidFill>
        </p:spPr>
        <p:txBody>
          <a:bodyPr/>
          <a:lstStyle/>
          <a:p>
            <a:pPr marL="0" indent="0" algn="just">
              <a:buNone/>
            </a:pPr>
            <a:r>
              <a:rPr lang="en-US" sz="2400" dirty="0"/>
              <a:t>The fundamental questions are:</a:t>
            </a:r>
          </a:p>
          <a:p>
            <a:pPr marL="457200" indent="-457200" algn="just">
              <a:buAutoNum type="arabicPeriod"/>
            </a:pPr>
            <a:r>
              <a:rPr lang="en-US" sz="2400" i="1" dirty="0"/>
              <a:t>What is the risk associated to the exposure on the radiation environment?</a:t>
            </a:r>
          </a:p>
          <a:p>
            <a:pPr marL="457200" indent="-457200" algn="just">
              <a:buAutoNum type="arabicPeriod"/>
            </a:pPr>
            <a:r>
              <a:rPr lang="en-US" sz="2400" i="1" dirty="0"/>
              <a:t>How can we decrease it to an acceptable level?</a:t>
            </a:r>
          </a:p>
          <a:p>
            <a:pPr marL="0" indent="0" algn="just">
              <a:buNone/>
            </a:pPr>
            <a:r>
              <a:rPr lang="en-US" sz="2400" dirty="0"/>
              <a:t>The parameters involved are: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sz="2400" dirty="0"/>
              <a:t>Radiation fluence</a:t>
            </a:r>
          </a:p>
          <a:p>
            <a:pPr algn="just">
              <a:buFont typeface="Courier New" charset="0"/>
              <a:buChar char="o"/>
            </a:pPr>
            <a:r>
              <a:rPr lang="en-US" sz="2400" dirty="0"/>
              <a:t>Radiation field quality (species, energy, LET</a:t>
            </a:r>
            <a:r>
              <a:rPr lang="mr-IN" sz="2400" dirty="0"/>
              <a:t>…</a:t>
            </a:r>
            <a:r>
              <a:rPr lang="en-US" sz="2400" dirty="0"/>
              <a:t>)</a:t>
            </a:r>
          </a:p>
          <a:p>
            <a:pPr algn="just">
              <a:buFont typeface="Courier New" charset="0"/>
              <a:buChar char="o"/>
            </a:pPr>
            <a:r>
              <a:rPr lang="en-US" sz="2400" dirty="0"/>
              <a:t>Dose</a:t>
            </a:r>
          </a:p>
          <a:p>
            <a:pPr algn="just">
              <a:buFont typeface="Courier New" charset="0"/>
              <a:buChar char="o"/>
            </a:pPr>
            <a:r>
              <a:rPr lang="en-US" sz="2400" dirty="0"/>
              <a:t>Biological effectiveness (RBE)</a:t>
            </a:r>
          </a:p>
          <a:p>
            <a:pPr algn="just">
              <a:buFont typeface="Courier New" charset="0"/>
              <a:buChar char="o"/>
            </a:pPr>
            <a:r>
              <a:rPr lang="en-US" sz="2400" dirty="0"/>
              <a:t>Health outcomes</a:t>
            </a:r>
          </a:p>
          <a:p>
            <a:pPr algn="just">
              <a:buFont typeface="Courier New" charset="0"/>
              <a:buChar char="o"/>
            </a:pPr>
            <a:endParaRPr lang="en-US" sz="2400" dirty="0"/>
          </a:p>
          <a:p>
            <a:pPr algn="just">
              <a:buFont typeface="Courier New" charset="0"/>
              <a:buChar char="o"/>
            </a:pPr>
            <a:endParaRPr lang="en-US" sz="2400" dirty="0"/>
          </a:p>
          <a:p>
            <a:pPr algn="just">
              <a:buFont typeface="Courier New" charset="0"/>
              <a:buChar char="o"/>
            </a:pPr>
            <a:endParaRPr lang="en-US" sz="2400" dirty="0"/>
          </a:p>
          <a:p>
            <a:pPr algn="just">
              <a:buFontTx/>
              <a:buChar char="-"/>
            </a:pPr>
            <a:endParaRPr lang="en-US" sz="24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07159" y="6356350"/>
            <a:ext cx="5821228" cy="365125"/>
          </a:xfrm>
        </p:spPr>
        <p:txBody>
          <a:bodyPr/>
          <a:lstStyle/>
          <a:p>
            <a:pPr>
              <a:defRPr/>
            </a:pPr>
            <a:r>
              <a:rPr lang="en-US" sz="1100">
                <a:latin typeface="Arial" charset="0"/>
                <a:ea typeface="Arial" charset="0"/>
                <a:cs typeface="Arial" charset="0"/>
              </a:rPr>
              <a:t>VII FOOT General Meeting, 4-6 December 2019, Rome, Italy</a:t>
            </a:r>
          </a:p>
        </p:txBody>
      </p:sp>
    </p:spTree>
    <p:extLst>
      <p:ext uri="{BB962C8B-B14F-4D97-AF65-F5344CB8AC3E}">
        <p14:creationId xmlns:p14="http://schemas.microsoft.com/office/powerpoint/2010/main" val="95668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BF8249-769B-264A-867A-478D3FEFC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4709" y="6356350"/>
            <a:ext cx="54864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VII FOOT General Meeting, 4-6 December 2019, Rome, Italy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A33FA-FE6D-CB4E-A257-CAEB11DF0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749300"/>
            <a:ext cx="7493000" cy="5359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105844-BB33-7F41-9479-38FFBBB1F77E}"/>
              </a:ext>
            </a:extLst>
          </p:cNvPr>
          <p:cNvSpPr txBox="1">
            <a:spLocks/>
          </p:cNvSpPr>
          <p:nvPr/>
        </p:nvSpPr>
        <p:spPr>
          <a:xfrm>
            <a:off x="40511" y="136526"/>
            <a:ext cx="9062977" cy="61424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halkboard SE" charset="0"/>
                <a:ea typeface="Chalkboard SE" charset="0"/>
                <a:cs typeface="Chalkboard SE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/>
              <a:t>Exposure analysis overview</a:t>
            </a:r>
          </a:p>
        </p:txBody>
      </p:sp>
    </p:spTree>
    <p:extLst>
      <p:ext uri="{BB962C8B-B14F-4D97-AF65-F5344CB8AC3E}">
        <p14:creationId xmlns:p14="http://schemas.microsoft.com/office/powerpoint/2010/main" val="181498106"/>
      </p:ext>
    </p:extLst>
  </p:cSld>
  <p:clrMapOvr>
    <a:masterClrMapping/>
  </p:clrMapOvr>
</p:sld>
</file>

<file path=ppt/theme/theme1.xml><?xml version="1.0" encoding="utf-8"?>
<a:theme xmlns:a="http://schemas.openxmlformats.org/drawingml/2006/main" name="PPT_template_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PPT_template_FT.pot</Template>
  <TotalTime>72752</TotalTime>
  <Words>1400</Words>
  <Application>Microsoft Macintosh PowerPoint</Application>
  <PresentationFormat>On-screen Show (4:3)</PresentationFormat>
  <Paragraphs>198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Algerian</vt:lpstr>
      <vt:lpstr>Arial</vt:lpstr>
      <vt:lpstr>Arial Black</vt:lpstr>
      <vt:lpstr>Arial Narrow</vt:lpstr>
      <vt:lpstr>Arial Rounded MT Bold</vt:lpstr>
      <vt:lpstr>Book Antiqua</vt:lpstr>
      <vt:lpstr>Bookman Old Style</vt:lpstr>
      <vt:lpstr>Calibri</vt:lpstr>
      <vt:lpstr>Cambria Math</vt:lpstr>
      <vt:lpstr>Chalkboard SE</vt:lpstr>
      <vt:lpstr>Courier New</vt:lpstr>
      <vt:lpstr>LucidaGrande</vt:lpstr>
      <vt:lpstr>Monotype Sorts</vt:lpstr>
      <vt:lpstr>Symbol</vt:lpstr>
      <vt:lpstr>Times</vt:lpstr>
      <vt:lpstr>Times New Roman</vt:lpstr>
      <vt:lpstr>Wingdings</vt:lpstr>
      <vt:lpstr>PPT_template_FT</vt:lpstr>
      <vt:lpstr>2_Default Design</vt:lpstr>
      <vt:lpstr>Review of fragmentation and radioprotection in space</vt:lpstr>
      <vt:lpstr>Roadmap to space exploration</vt:lpstr>
      <vt:lpstr>PowerPoint Presentation</vt:lpstr>
      <vt:lpstr>PowerPoint Presentation</vt:lpstr>
      <vt:lpstr>Solar Particle Events</vt:lpstr>
      <vt:lpstr>Galactic Cosmic Rays (GCR)</vt:lpstr>
      <vt:lpstr>Quantify space radiation</vt:lpstr>
      <vt:lpstr>PowerPoint Presentation</vt:lpstr>
      <vt:lpstr>PowerPoint Presentation</vt:lpstr>
      <vt:lpstr>Physical processes of interest</vt:lpstr>
      <vt:lpstr>PowerPoint Presentation</vt:lpstr>
      <vt:lpstr>What ground-based facilities reproduce</vt:lpstr>
      <vt:lpstr>PowerPoint Presentation</vt:lpstr>
      <vt:lpstr>Transport Codes for space</vt:lpstr>
      <vt:lpstr>PowerPoint Presentation</vt:lpstr>
      <vt:lpstr>Countermeasures</vt:lpstr>
      <vt:lpstr>PowerPoint Presentation</vt:lpstr>
      <vt:lpstr>Material effectiveness as shielding (1 GeV/u 56Fe as proxy of GCR)</vt:lpstr>
      <vt:lpstr>PowerPoint Presentation</vt:lpstr>
      <vt:lpstr>PowerPoint Presentation</vt:lpstr>
      <vt:lpstr>PowerPoint Presentation</vt:lpstr>
      <vt:lpstr>What codes predict light ions production</vt:lpstr>
      <vt:lpstr>PowerPoint Presentation</vt:lpstr>
      <vt:lpstr>The experiment (performed at NSRL, US)</vt:lpstr>
      <vt:lpstr>Results</vt:lpstr>
      <vt:lpstr>Summary</vt:lpstr>
      <vt:lpstr>PowerPoint Presentation</vt:lpstr>
      <vt:lpstr>What do particle therapy and space radiation have in common?</vt:lpstr>
      <vt:lpstr>Albedo radiation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</dc:creator>
  <cp:lastModifiedBy>Chiara La Tessa</cp:lastModifiedBy>
  <cp:revision>480</cp:revision>
  <dcterms:created xsi:type="dcterms:W3CDTF">2016-01-30T08:01:54Z</dcterms:created>
  <dcterms:modified xsi:type="dcterms:W3CDTF">2019-12-05T08:16:18Z</dcterms:modified>
</cp:coreProperties>
</file>