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97" r:id="rId2"/>
    <p:sldId id="298" r:id="rId3"/>
    <p:sldId id="371" r:id="rId4"/>
    <p:sldId id="370" r:id="rId5"/>
    <p:sldId id="372" r:id="rId6"/>
    <p:sldId id="373" r:id="rId7"/>
    <p:sldId id="374" r:id="rId8"/>
    <p:sldId id="375" r:id="rId9"/>
    <p:sldId id="377" r:id="rId10"/>
    <p:sldId id="376" r:id="rId11"/>
    <p:sldId id="379" r:id="rId12"/>
    <p:sldId id="378" r:id="rId13"/>
    <p:sldId id="380" r:id="rId14"/>
    <p:sldId id="383" r:id="rId15"/>
    <p:sldId id="385" r:id="rId16"/>
    <p:sldId id="387" r:id="rId17"/>
    <p:sldId id="381" r:id="rId18"/>
    <p:sldId id="388" r:id="rId19"/>
    <p:sldId id="390" r:id="rId20"/>
    <p:sldId id="389" r:id="rId21"/>
    <p:sldId id="391" r:id="rId22"/>
    <p:sldId id="392" r:id="rId23"/>
    <p:sldId id="384" r:id="rId24"/>
    <p:sldId id="332" r:id="rId2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5E88E1-106E-46D1-B8A7-0931241EFDFC}" v="19" dt="2022-06-12T07:19:25.4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3792" autoAdjust="0"/>
  </p:normalViewPr>
  <p:slideViewPr>
    <p:cSldViewPr snapToGrid="0">
      <p:cViewPr varScale="1">
        <p:scale>
          <a:sx n="59" d="100"/>
          <a:sy n="59" d="100"/>
        </p:scale>
        <p:origin x="8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837BC1-9222-44B6-ACBA-EF2EEABF4561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0E8F25-20A2-4578-8FB1-3EF842A350A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77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E8F25-20A2-4578-8FB1-3EF842A350A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78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64F6AA-2373-4E50-91F8-B10E3A726B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58205D2-F24A-46A1-9D07-7EE7760305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039E794-1464-4A36-9DC4-5C06003D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E43ED-3BC5-47C6-A978-AB2D689E95E5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C02379E-243F-4118-A486-B4A61002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E06A38-206F-4A76-9A2C-02071AA70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5304-0186-4BF9-9C8E-9AE5F4F985A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46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670AF4-9D35-4A92-A1ED-51005FA19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677E917-56C2-477B-B761-6FDDBCD586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3D4C1B4-72FF-4E3D-8BB8-E8207652F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E43ED-3BC5-47C6-A978-AB2D689E95E5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69EC9D-9653-4EA0-8F44-6C81DE6F3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8B69F5B-FF09-4252-AAD8-FFDAE2235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5304-0186-4BF9-9C8E-9AE5F4F985A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28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B1A8952-4EC4-4B7F-A2B9-2045655DE3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0B812F1-E628-4432-BD47-E4E6204095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EE82D87-5FA4-406E-9D80-F626C23EF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E43ED-3BC5-47C6-A978-AB2D689E95E5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440CE5-0081-4027-8201-35891439E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11C7EF3-2923-4E43-87FF-A480A52B1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5304-0186-4BF9-9C8E-9AE5F4F985A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732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ENERIC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666" y="2339471"/>
            <a:ext cx="6096001" cy="1089529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55A3EF7-880F-5B4D-A6F4-242C1C67F6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2465" y="136525"/>
            <a:ext cx="4953002" cy="6128808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6BB11BE-9127-D841-A036-D1F80B8F5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5666" y="3605785"/>
            <a:ext cx="5122333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421037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2F333F-E607-4977-8B58-B6AF9938A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CA67F84-9D60-4F2B-A22F-0B1B3985B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99F7A0F-05C9-43EF-96FA-02302949D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E43ED-3BC5-47C6-A978-AB2D689E95E5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9375080-AE1A-4B3A-8953-677B969D4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8ADFE5-71F4-4BD7-B663-8427EE879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5304-0186-4BF9-9C8E-9AE5F4F985A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25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265B81-0385-48DF-BE88-6CEDA47CF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317D5AF-62DC-4765-954D-0214147F6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CB9BE8F-CCF1-44D9-BBC4-9667B0AF8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E43ED-3BC5-47C6-A978-AB2D689E95E5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0DAB310-407B-45ED-A82E-BED389D35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80F397F-43AF-4129-BAFF-F01F8A91F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5304-0186-4BF9-9C8E-9AE5F4F985A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869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59D3AD-FD4B-4C79-8DC6-DB7546875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BA88B9-5915-4D64-B931-E54A28DD0C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6216C91-61E7-4D8B-B846-7EF3FD6A9D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C0F2922-F6E9-4ADF-8B36-E56AB25E8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E43ED-3BC5-47C6-A978-AB2D689E95E5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E0ED741-34A1-4DFA-B4AD-FB3556E33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CA16006-F787-4638-AD00-2D7011C28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5304-0186-4BF9-9C8E-9AE5F4F985A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873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898C0D-34D8-4DF9-9665-CDEAB0037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D839722-137C-4DBC-AC03-8A897B732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5B26268-85B0-43BB-8459-CF01BAFC4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3FEE964-65AF-46F6-9A13-22A1ADE72F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984E53F-4AFF-4B17-B2D5-6BAECFC3C7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23D6669-3217-4F47-BFE2-68CBCA119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E43ED-3BC5-47C6-A978-AB2D689E95E5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EFA82BD-727B-45B5-8698-1B09C48DC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4FB86A4-CF8D-424D-87FC-5FBD95D39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5304-0186-4BF9-9C8E-9AE5F4F985A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759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B1F471-9FF3-4E5A-885C-4A1E6FC1A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DD8FF0D-1598-4031-9BCB-57F0D4AB5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E43ED-3BC5-47C6-A978-AB2D689E95E5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ACF681E-4C33-42A2-BACC-E2F9ADD00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83A7AFB-DF79-47FA-93CC-3EE14A6A3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5304-0186-4BF9-9C8E-9AE5F4F985A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24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7E77EAC-1A01-4A18-B2CC-C542754FC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E43ED-3BC5-47C6-A978-AB2D689E95E5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5BC355B-A04B-4066-875F-AB0C1628D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9D4E0B7-C8DC-4390-A488-9B5790778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5304-0186-4BF9-9C8E-9AE5F4F985A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779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601865-304E-4B03-94CE-5E9AA9AA4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DF51FF-0552-4C10-8FD9-CC373F028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588A506-42DB-4C33-BAB6-F30D5CFF87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5EAEDC6-3E06-4D83-9928-028743889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E43ED-3BC5-47C6-A978-AB2D689E95E5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1013282-795E-4835-8FB8-88EB2EBC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5BCA0AF-6EAA-4602-8616-153487C54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5304-0186-4BF9-9C8E-9AE5F4F985A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81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FF367C-FD4F-4973-9C4F-03F0BF66A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CCFD265-997B-4C0F-9E7B-74AE51AC10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D12F4CB-2F5C-4356-8893-265F59BF0A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CBB7D81-2FAB-4765-99C7-5D33C6D92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E43ED-3BC5-47C6-A978-AB2D689E95E5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E166CCD-C21E-400C-839D-C9D882880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0326911-E6A4-4BF7-97A6-AFDB63432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5304-0186-4BF9-9C8E-9AE5F4F985A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324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D9BDF0D-7ABA-44DF-8651-26D4C1F9C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86A2D23-A7AF-4E11-A06A-2D142EC9B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A75594C-4FA3-44D7-869D-E7BC411538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E43ED-3BC5-47C6-A978-AB2D689E95E5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7D0901D-05A7-4EA2-BA42-C9D127D018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AE04077-03B1-429E-BAED-BE1BA51AD7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45304-0186-4BF9-9C8E-9AE5F4F985A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03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5.tif"/><Relationship Id="rId4" Type="http://schemas.openxmlformats.org/officeDocument/2006/relationships/image" Target="../media/image44.t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F362BA56-42AA-4283-917B-24393B7A7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7379" y="3065074"/>
            <a:ext cx="7012625" cy="11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2" charset="2"/>
              <a:buChar char=""/>
              <a:defRPr sz="26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indent="-228600">
              <a:spcBef>
                <a:spcPts val="400"/>
              </a:spcBef>
              <a:buClr>
                <a:srgbClr val="0C1E3D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indent="-228600">
              <a:spcBef>
                <a:spcPts val="400"/>
              </a:spcBef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it-IT" altLang="it-IT" sz="2800" b="1" dirty="0">
                <a:solidFill>
                  <a:srgbClr val="283651"/>
                </a:solidFill>
                <a:latin typeface="+mn-lt"/>
                <a:cs typeface="Arial" panose="020B0604020202020204" pitchFamily="34" charset="0"/>
              </a:rPr>
              <a:t>Ezio Previtali</a:t>
            </a:r>
            <a:endParaRPr lang="it-IT" altLang="it-IT" sz="2800" b="1" dirty="0">
              <a:solidFill>
                <a:srgbClr val="283651"/>
              </a:solidFill>
              <a:latin typeface="+mj-lt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800" b="1" dirty="0">
                <a:solidFill>
                  <a:srgbClr val="283651"/>
                </a:solidFill>
                <a:latin typeface="+mn-lt"/>
                <a:cs typeface="Arial" panose="020B0604020202020204" pitchFamily="34" charset="0"/>
              </a:rPr>
              <a:t>Laboratori Nazionali del Gran Sasso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800" b="1" dirty="0">
                <a:solidFill>
                  <a:srgbClr val="283651"/>
                </a:solidFill>
                <a:latin typeface="+mn-lt"/>
                <a:cs typeface="Arial" panose="020B0604020202020204" pitchFamily="34" charset="0"/>
              </a:rPr>
              <a:t>University of Milano-Bicocca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AC3E5FD-8515-4E9F-ACB7-E945A3BC532E}"/>
              </a:ext>
            </a:extLst>
          </p:cNvPr>
          <p:cNvSpPr txBox="1"/>
          <p:nvPr/>
        </p:nvSpPr>
        <p:spPr>
          <a:xfrm>
            <a:off x="5735541" y="783769"/>
            <a:ext cx="63962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Review of current and future </a:t>
            </a:r>
            <a:r>
              <a:rPr lang="en-US" sz="4000" b="1" dirty="0" err="1"/>
              <a:t>neutrinoless</a:t>
            </a:r>
            <a:r>
              <a:rPr lang="en-US" sz="4000" b="1" dirty="0"/>
              <a:t> double beta decay experiments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9B0ED13-FDC5-0AC2-A04C-230D0903A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182"/>
            <a:ext cx="5735543" cy="430165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45391AF-6623-581F-B9C7-A2C0520259F2}"/>
              </a:ext>
            </a:extLst>
          </p:cNvPr>
          <p:cNvSpPr txBox="1"/>
          <p:nvPr/>
        </p:nvSpPr>
        <p:spPr>
          <a:xfrm>
            <a:off x="1036320" y="5011719"/>
            <a:ext cx="101193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8th Workshop on Theory, Phenomenology and Experiments in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Flavour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Physics</a:t>
            </a:r>
          </a:p>
          <a:p>
            <a:pPr algn="ctr"/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11 – 13, 2022 - Villa Orlandi, Anacapri, Capri Island,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Italy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5792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ttangolo 178">
            <a:extLst>
              <a:ext uri="{FF2B5EF4-FFF2-40B4-BE49-F238E27FC236}">
                <a16:creationId xmlns:a16="http://schemas.microsoft.com/office/drawing/2014/main" id="{947E0F8B-93AC-4CCC-9B51-ADABF236DD94}"/>
              </a:ext>
            </a:extLst>
          </p:cNvPr>
          <p:cNvSpPr/>
          <p:nvPr/>
        </p:nvSpPr>
        <p:spPr>
          <a:xfrm>
            <a:off x="0" y="0"/>
            <a:ext cx="12192000" cy="767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err="1"/>
              <a:t>Present</a:t>
            </a:r>
            <a:r>
              <a:rPr lang="it-IT" sz="2400" b="1" dirty="0"/>
              <a:t> and Future </a:t>
            </a:r>
            <a:r>
              <a:rPr lang="it-IT" sz="2400" b="1" dirty="0" err="1"/>
              <a:t>experiments</a:t>
            </a:r>
            <a:endParaRPr lang="it-IT" sz="2400" b="1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AF6B4EC-1E95-345E-A2FE-26006C52C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85" y="791997"/>
            <a:ext cx="10787744" cy="578900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2BBB82C-5A0C-411E-37D9-E6FF30F15640}"/>
              </a:ext>
            </a:extLst>
          </p:cNvPr>
          <p:cNvSpPr txBox="1"/>
          <p:nvPr/>
        </p:nvSpPr>
        <p:spPr>
          <a:xfrm>
            <a:off x="10462812" y="6581001"/>
            <a:ext cx="838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E. Previtali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3F732DD-2A05-6FB6-E6C4-20DAEC6DF7ED}"/>
              </a:ext>
            </a:extLst>
          </p:cNvPr>
          <p:cNvSpPr txBox="1"/>
          <p:nvPr/>
        </p:nvSpPr>
        <p:spPr>
          <a:xfrm>
            <a:off x="0" y="6581001"/>
            <a:ext cx="1849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Capri, September 12, 2022</a:t>
            </a:r>
          </a:p>
        </p:txBody>
      </p:sp>
    </p:spTree>
    <p:extLst>
      <p:ext uri="{BB962C8B-B14F-4D97-AF65-F5344CB8AC3E}">
        <p14:creationId xmlns:p14="http://schemas.microsoft.com/office/powerpoint/2010/main" val="3158888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B3B52CB-BB55-B311-E69A-1ECC9D4DA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767" y="767443"/>
            <a:ext cx="9974519" cy="5932856"/>
          </a:xfrm>
          <a:prstGeom prst="rect">
            <a:avLst/>
          </a:prstGeom>
        </p:spPr>
      </p:pic>
      <p:sp>
        <p:nvSpPr>
          <p:cNvPr id="179" name="Rettangolo 178">
            <a:extLst>
              <a:ext uri="{FF2B5EF4-FFF2-40B4-BE49-F238E27FC236}">
                <a16:creationId xmlns:a16="http://schemas.microsoft.com/office/drawing/2014/main" id="{947E0F8B-93AC-4CCC-9B51-ADABF236DD94}"/>
              </a:ext>
            </a:extLst>
          </p:cNvPr>
          <p:cNvSpPr/>
          <p:nvPr/>
        </p:nvSpPr>
        <p:spPr>
          <a:xfrm>
            <a:off x="0" y="0"/>
            <a:ext cx="12192000" cy="767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err="1"/>
              <a:t>Present</a:t>
            </a:r>
            <a:r>
              <a:rPr lang="it-IT" sz="2400" b="1" dirty="0"/>
              <a:t> and Future </a:t>
            </a:r>
            <a:r>
              <a:rPr lang="it-IT" sz="2400" b="1" dirty="0" err="1"/>
              <a:t>Experiments</a:t>
            </a:r>
            <a:endParaRPr lang="it-IT" sz="2400" b="1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1E76EF3-7FB6-9D9F-AB04-4BA83B4419E2}"/>
              </a:ext>
            </a:extLst>
          </p:cNvPr>
          <p:cNvSpPr txBox="1"/>
          <p:nvPr/>
        </p:nvSpPr>
        <p:spPr>
          <a:xfrm>
            <a:off x="622566" y="1606973"/>
            <a:ext cx="478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Ge</a:t>
            </a:r>
          </a:p>
        </p:txBody>
      </p:sp>
      <p:sp>
        <p:nvSpPr>
          <p:cNvPr id="4" name="Parentesi graffa aperta 3">
            <a:extLst>
              <a:ext uri="{FF2B5EF4-FFF2-40B4-BE49-F238E27FC236}">
                <a16:creationId xmlns:a16="http://schemas.microsoft.com/office/drawing/2014/main" id="{8205F262-6309-2850-C4C9-469F253A84D5}"/>
              </a:ext>
            </a:extLst>
          </p:cNvPr>
          <p:cNvSpPr/>
          <p:nvPr/>
        </p:nvSpPr>
        <p:spPr>
          <a:xfrm>
            <a:off x="1219200" y="1491343"/>
            <a:ext cx="272143" cy="631371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entesi graffa aperta 6">
            <a:extLst>
              <a:ext uri="{FF2B5EF4-FFF2-40B4-BE49-F238E27FC236}">
                <a16:creationId xmlns:a16="http://schemas.microsoft.com/office/drawing/2014/main" id="{5848828E-0E0A-828D-3BF7-F94EA83FAAB6}"/>
              </a:ext>
            </a:extLst>
          </p:cNvPr>
          <p:cNvSpPr/>
          <p:nvPr/>
        </p:nvSpPr>
        <p:spPr>
          <a:xfrm>
            <a:off x="1219200" y="2264228"/>
            <a:ext cx="272143" cy="1926771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0735072-7B2A-6555-FCB5-E81F56511FB7}"/>
              </a:ext>
            </a:extLst>
          </p:cNvPr>
          <p:cNvSpPr txBox="1"/>
          <p:nvPr/>
        </p:nvSpPr>
        <p:spPr>
          <a:xfrm>
            <a:off x="622566" y="2984017"/>
            <a:ext cx="4507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Xe</a:t>
            </a:r>
          </a:p>
        </p:txBody>
      </p:sp>
      <p:sp>
        <p:nvSpPr>
          <p:cNvPr id="9" name="Parentesi graffa aperta 8">
            <a:extLst>
              <a:ext uri="{FF2B5EF4-FFF2-40B4-BE49-F238E27FC236}">
                <a16:creationId xmlns:a16="http://schemas.microsoft.com/office/drawing/2014/main" id="{449F5B37-964D-66C0-406D-14E76A5710C6}"/>
              </a:ext>
            </a:extLst>
          </p:cNvPr>
          <p:cNvSpPr/>
          <p:nvPr/>
        </p:nvSpPr>
        <p:spPr>
          <a:xfrm>
            <a:off x="1223620" y="4332514"/>
            <a:ext cx="267724" cy="402774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entesi graffa aperta 9">
            <a:extLst>
              <a:ext uri="{FF2B5EF4-FFF2-40B4-BE49-F238E27FC236}">
                <a16:creationId xmlns:a16="http://schemas.microsoft.com/office/drawing/2014/main" id="{0C65C675-B4D4-AA8F-0447-D5F4E3E7DFCF}"/>
              </a:ext>
            </a:extLst>
          </p:cNvPr>
          <p:cNvSpPr/>
          <p:nvPr/>
        </p:nvSpPr>
        <p:spPr>
          <a:xfrm>
            <a:off x="1197429" y="5056414"/>
            <a:ext cx="272143" cy="631371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36F7872-977D-BD7F-74BA-552A4E0FE5F4}"/>
              </a:ext>
            </a:extLst>
          </p:cNvPr>
          <p:cNvSpPr txBox="1"/>
          <p:nvPr/>
        </p:nvSpPr>
        <p:spPr>
          <a:xfrm>
            <a:off x="636223" y="4332514"/>
            <a:ext cx="418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Te</a:t>
            </a:r>
            <a:endParaRPr lang="en-US" sz="2000" b="1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92E6D82-F4CA-97BA-DFB8-689DDF89D4BB}"/>
              </a:ext>
            </a:extLst>
          </p:cNvPr>
          <p:cNvSpPr txBox="1"/>
          <p:nvPr/>
        </p:nvSpPr>
        <p:spPr>
          <a:xfrm>
            <a:off x="586772" y="5172044"/>
            <a:ext cx="546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23B5C5B-D30B-4621-6E18-78108909DB76}"/>
              </a:ext>
            </a:extLst>
          </p:cNvPr>
          <p:cNvSpPr txBox="1"/>
          <p:nvPr/>
        </p:nvSpPr>
        <p:spPr>
          <a:xfrm>
            <a:off x="624007" y="4732624"/>
            <a:ext cx="4363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C1E1927-9DF1-A8E3-E431-9CF256DC6F3C}"/>
              </a:ext>
            </a:extLst>
          </p:cNvPr>
          <p:cNvSpPr txBox="1"/>
          <p:nvPr/>
        </p:nvSpPr>
        <p:spPr>
          <a:xfrm>
            <a:off x="10462812" y="6581001"/>
            <a:ext cx="838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E. Previtali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A57F760-1B50-7E94-D5D2-0ED760CDA43F}"/>
              </a:ext>
            </a:extLst>
          </p:cNvPr>
          <p:cNvSpPr txBox="1"/>
          <p:nvPr/>
        </p:nvSpPr>
        <p:spPr>
          <a:xfrm>
            <a:off x="0" y="6581001"/>
            <a:ext cx="1849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Capri, September 12, 2022</a:t>
            </a:r>
          </a:p>
        </p:txBody>
      </p:sp>
    </p:spTree>
    <p:extLst>
      <p:ext uri="{BB962C8B-B14F-4D97-AF65-F5344CB8AC3E}">
        <p14:creationId xmlns:p14="http://schemas.microsoft.com/office/powerpoint/2010/main" val="2191592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ttangolo 178">
            <a:extLst>
              <a:ext uri="{FF2B5EF4-FFF2-40B4-BE49-F238E27FC236}">
                <a16:creationId xmlns:a16="http://schemas.microsoft.com/office/drawing/2014/main" id="{947E0F8B-93AC-4CCC-9B51-ADABF236DD94}"/>
              </a:ext>
            </a:extLst>
          </p:cNvPr>
          <p:cNvSpPr/>
          <p:nvPr/>
        </p:nvSpPr>
        <p:spPr>
          <a:xfrm>
            <a:off x="0" y="0"/>
            <a:ext cx="12192000" cy="767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err="1"/>
              <a:t>Present</a:t>
            </a:r>
            <a:r>
              <a:rPr lang="it-IT" sz="2400" b="1" dirty="0"/>
              <a:t> </a:t>
            </a:r>
            <a:r>
              <a:rPr lang="it-IT" sz="2400" b="1" dirty="0" err="1"/>
              <a:t>Experimental</a:t>
            </a:r>
            <a:r>
              <a:rPr lang="it-IT" sz="2400" b="1" dirty="0"/>
              <a:t> </a:t>
            </a:r>
            <a:r>
              <a:rPr lang="it-IT" sz="2400" b="1" dirty="0" err="1"/>
              <a:t>Sensitivities</a:t>
            </a:r>
            <a:endParaRPr lang="it-IT" sz="2400" b="1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66702A6-BA17-241D-FB08-C7577C2542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57" t="63428"/>
          <a:stretch/>
        </p:blipFill>
        <p:spPr>
          <a:xfrm>
            <a:off x="472034" y="4141667"/>
            <a:ext cx="10931416" cy="219381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62ED97C-0C5E-E530-17A3-86A2D86C2C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183" b="47587"/>
          <a:stretch/>
        </p:blipFill>
        <p:spPr>
          <a:xfrm>
            <a:off x="468085" y="903514"/>
            <a:ext cx="10935365" cy="300445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0292AD3-819B-CB16-A830-4A2914A191D4}"/>
              </a:ext>
            </a:extLst>
          </p:cNvPr>
          <p:cNvSpPr txBox="1"/>
          <p:nvPr/>
        </p:nvSpPr>
        <p:spPr>
          <a:xfrm>
            <a:off x="10462812" y="6581001"/>
            <a:ext cx="838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E. Previtali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C1B0DD5-6DC0-AB53-D0F9-2C99DFD4C378}"/>
              </a:ext>
            </a:extLst>
          </p:cNvPr>
          <p:cNvSpPr txBox="1"/>
          <p:nvPr/>
        </p:nvSpPr>
        <p:spPr>
          <a:xfrm>
            <a:off x="0" y="6581001"/>
            <a:ext cx="1849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Capri, September 12, 2022</a:t>
            </a:r>
          </a:p>
        </p:txBody>
      </p:sp>
    </p:spTree>
    <p:extLst>
      <p:ext uri="{BB962C8B-B14F-4D97-AF65-F5344CB8AC3E}">
        <p14:creationId xmlns:p14="http://schemas.microsoft.com/office/powerpoint/2010/main" val="2729583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ttangolo 178">
            <a:extLst>
              <a:ext uri="{FF2B5EF4-FFF2-40B4-BE49-F238E27FC236}">
                <a16:creationId xmlns:a16="http://schemas.microsoft.com/office/drawing/2014/main" id="{947E0F8B-93AC-4CCC-9B51-ADABF236DD94}"/>
              </a:ext>
            </a:extLst>
          </p:cNvPr>
          <p:cNvSpPr/>
          <p:nvPr/>
        </p:nvSpPr>
        <p:spPr>
          <a:xfrm>
            <a:off x="0" y="0"/>
            <a:ext cx="12192000" cy="767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err="1"/>
              <a:t>Sensitivities</a:t>
            </a:r>
            <a:r>
              <a:rPr lang="it-IT" sz="2400" b="1" dirty="0"/>
              <a:t> on Light Neutrino Majorana Mass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DF30DE9-77C0-25E1-076A-41A62C06E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26" y="737211"/>
            <a:ext cx="11297860" cy="612078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C1359EA-ACD7-5DEB-2A0E-C2BF6E8A00F5}"/>
              </a:ext>
            </a:extLst>
          </p:cNvPr>
          <p:cNvSpPr txBox="1"/>
          <p:nvPr/>
        </p:nvSpPr>
        <p:spPr>
          <a:xfrm>
            <a:off x="10462812" y="6581001"/>
            <a:ext cx="838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E. Previtali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62C5452-B40A-154F-9589-0890543C6A97}"/>
              </a:ext>
            </a:extLst>
          </p:cNvPr>
          <p:cNvSpPr txBox="1"/>
          <p:nvPr/>
        </p:nvSpPr>
        <p:spPr>
          <a:xfrm>
            <a:off x="0" y="6581001"/>
            <a:ext cx="1849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Capri, September 12, 2022</a:t>
            </a:r>
          </a:p>
        </p:txBody>
      </p:sp>
    </p:spTree>
    <p:extLst>
      <p:ext uri="{BB962C8B-B14F-4D97-AF65-F5344CB8AC3E}">
        <p14:creationId xmlns:p14="http://schemas.microsoft.com/office/powerpoint/2010/main" val="1854110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8972A184-101A-1939-A9F9-1C451DB3586D}"/>
              </a:ext>
            </a:extLst>
          </p:cNvPr>
          <p:cNvSpPr txBox="1"/>
          <p:nvPr/>
        </p:nvSpPr>
        <p:spPr>
          <a:xfrm>
            <a:off x="10462812" y="6581001"/>
            <a:ext cx="838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E. Previtali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D2BC67E-1F6B-BF3C-09BB-B69E8BB15A18}"/>
              </a:ext>
            </a:extLst>
          </p:cNvPr>
          <p:cNvSpPr txBox="1"/>
          <p:nvPr/>
        </p:nvSpPr>
        <p:spPr>
          <a:xfrm>
            <a:off x="0" y="6581001"/>
            <a:ext cx="1849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Capri, September 12, 2022</a:t>
            </a:r>
          </a:p>
        </p:txBody>
      </p:sp>
      <p:sp>
        <p:nvSpPr>
          <p:cNvPr id="179" name="Rettangolo 178">
            <a:extLst>
              <a:ext uri="{FF2B5EF4-FFF2-40B4-BE49-F238E27FC236}">
                <a16:creationId xmlns:a16="http://schemas.microsoft.com/office/drawing/2014/main" id="{947E0F8B-93AC-4CCC-9B51-ADABF236DD94}"/>
              </a:ext>
            </a:extLst>
          </p:cNvPr>
          <p:cNvSpPr/>
          <p:nvPr/>
        </p:nvSpPr>
        <p:spPr>
          <a:xfrm>
            <a:off x="0" y="0"/>
            <a:ext cx="12192000" cy="767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err="1"/>
              <a:t>KamLAND</a:t>
            </a:r>
            <a:r>
              <a:rPr lang="it-IT" sz="2400" b="1" dirty="0"/>
              <a:t>-Zen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10E3813-8D4A-5270-0DF3-E2C508B5B0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64"/>
          <a:stretch/>
        </p:blipFill>
        <p:spPr>
          <a:xfrm>
            <a:off x="141514" y="831891"/>
            <a:ext cx="11013999" cy="6026109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2D20B2C6-C222-B504-454E-82FEE003C629}"/>
              </a:ext>
            </a:extLst>
          </p:cNvPr>
          <p:cNvSpPr/>
          <p:nvPr/>
        </p:nvSpPr>
        <p:spPr>
          <a:xfrm>
            <a:off x="315685" y="831891"/>
            <a:ext cx="3363685" cy="398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Large Liquid Scintillator Detector</a:t>
            </a:r>
          </a:p>
        </p:txBody>
      </p:sp>
    </p:spTree>
    <p:extLst>
      <p:ext uri="{BB962C8B-B14F-4D97-AF65-F5344CB8AC3E}">
        <p14:creationId xmlns:p14="http://schemas.microsoft.com/office/powerpoint/2010/main" val="4138279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ttangolo 178">
            <a:extLst>
              <a:ext uri="{FF2B5EF4-FFF2-40B4-BE49-F238E27FC236}">
                <a16:creationId xmlns:a16="http://schemas.microsoft.com/office/drawing/2014/main" id="{947E0F8B-93AC-4CCC-9B51-ADABF236DD94}"/>
              </a:ext>
            </a:extLst>
          </p:cNvPr>
          <p:cNvSpPr/>
          <p:nvPr/>
        </p:nvSpPr>
        <p:spPr>
          <a:xfrm>
            <a:off x="0" y="0"/>
            <a:ext cx="12192000" cy="767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/>
              <a:t>GERDA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B90DCE1-C16E-2B00-4AF2-BF3837D55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43" y="767443"/>
            <a:ext cx="11332028" cy="5978314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13E0ECA-1AB2-B28D-F9D8-00CF463B743C}"/>
              </a:ext>
            </a:extLst>
          </p:cNvPr>
          <p:cNvSpPr txBox="1"/>
          <p:nvPr/>
        </p:nvSpPr>
        <p:spPr>
          <a:xfrm>
            <a:off x="10462812" y="6581001"/>
            <a:ext cx="838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E. Previtali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0CCBFCE-6568-B00D-7FC2-070D68215B3F}"/>
              </a:ext>
            </a:extLst>
          </p:cNvPr>
          <p:cNvSpPr txBox="1"/>
          <p:nvPr/>
        </p:nvSpPr>
        <p:spPr>
          <a:xfrm>
            <a:off x="0" y="6581001"/>
            <a:ext cx="1849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Capri, September 12, 2022</a:t>
            </a:r>
          </a:p>
        </p:txBody>
      </p:sp>
    </p:spTree>
    <p:extLst>
      <p:ext uri="{BB962C8B-B14F-4D97-AF65-F5344CB8AC3E}">
        <p14:creationId xmlns:p14="http://schemas.microsoft.com/office/powerpoint/2010/main" val="2838577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ttangolo 178">
            <a:extLst>
              <a:ext uri="{FF2B5EF4-FFF2-40B4-BE49-F238E27FC236}">
                <a16:creationId xmlns:a16="http://schemas.microsoft.com/office/drawing/2014/main" id="{947E0F8B-93AC-4CCC-9B51-ADABF236DD94}"/>
              </a:ext>
            </a:extLst>
          </p:cNvPr>
          <p:cNvSpPr/>
          <p:nvPr/>
        </p:nvSpPr>
        <p:spPr>
          <a:xfrm>
            <a:off x="0" y="0"/>
            <a:ext cx="12192000" cy="767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/>
              <a:t>LEGEND-200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D6974D1-4BA5-5DF0-0BFA-F13A77D44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7443"/>
            <a:ext cx="11723914" cy="573034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CE78723-7597-2776-AF3C-C1807EF03A86}"/>
              </a:ext>
            </a:extLst>
          </p:cNvPr>
          <p:cNvSpPr txBox="1"/>
          <p:nvPr/>
        </p:nvSpPr>
        <p:spPr>
          <a:xfrm>
            <a:off x="10462812" y="6581001"/>
            <a:ext cx="838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E. Previtali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32486A2-D01D-0145-2DB7-05927085CE72}"/>
              </a:ext>
            </a:extLst>
          </p:cNvPr>
          <p:cNvSpPr txBox="1"/>
          <p:nvPr/>
        </p:nvSpPr>
        <p:spPr>
          <a:xfrm>
            <a:off x="0" y="6581001"/>
            <a:ext cx="1849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Capri, September 12, 2022</a:t>
            </a:r>
          </a:p>
        </p:txBody>
      </p:sp>
    </p:spTree>
    <p:extLst>
      <p:ext uri="{BB962C8B-B14F-4D97-AF65-F5344CB8AC3E}">
        <p14:creationId xmlns:p14="http://schemas.microsoft.com/office/powerpoint/2010/main" val="1833454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ttangolo 178">
            <a:extLst>
              <a:ext uri="{FF2B5EF4-FFF2-40B4-BE49-F238E27FC236}">
                <a16:creationId xmlns:a16="http://schemas.microsoft.com/office/drawing/2014/main" id="{947E0F8B-93AC-4CCC-9B51-ADABF236DD94}"/>
              </a:ext>
            </a:extLst>
          </p:cNvPr>
          <p:cNvSpPr/>
          <p:nvPr/>
        </p:nvSpPr>
        <p:spPr>
          <a:xfrm>
            <a:off x="0" y="0"/>
            <a:ext cx="12192000" cy="767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/>
              <a:t>CUORE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62FB602-A483-DBE9-CF5D-DEF3377308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53" r="851"/>
          <a:stretch/>
        </p:blipFill>
        <p:spPr>
          <a:xfrm>
            <a:off x="141515" y="903514"/>
            <a:ext cx="11136085" cy="595448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9EE7825-E3F8-47C1-A176-AF0FECDF231D}"/>
              </a:ext>
            </a:extLst>
          </p:cNvPr>
          <p:cNvSpPr txBox="1"/>
          <p:nvPr/>
        </p:nvSpPr>
        <p:spPr>
          <a:xfrm>
            <a:off x="402772" y="903514"/>
            <a:ext cx="4734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Largest cryogenic particle detector ever realized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CBEBB30-CDD0-E982-66B3-F0561306C038}"/>
              </a:ext>
            </a:extLst>
          </p:cNvPr>
          <p:cNvSpPr txBox="1"/>
          <p:nvPr/>
        </p:nvSpPr>
        <p:spPr>
          <a:xfrm>
            <a:off x="10462812" y="6581001"/>
            <a:ext cx="838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E. Previtali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90E9389-0BE9-30E9-48E7-4F22E4CCD4C5}"/>
              </a:ext>
            </a:extLst>
          </p:cNvPr>
          <p:cNvSpPr txBox="1"/>
          <p:nvPr/>
        </p:nvSpPr>
        <p:spPr>
          <a:xfrm>
            <a:off x="0" y="6581001"/>
            <a:ext cx="1849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Capri, September 12, 2022</a:t>
            </a:r>
          </a:p>
        </p:txBody>
      </p:sp>
    </p:spTree>
    <p:extLst>
      <p:ext uri="{BB962C8B-B14F-4D97-AF65-F5344CB8AC3E}">
        <p14:creationId xmlns:p14="http://schemas.microsoft.com/office/powerpoint/2010/main" val="1109831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06EBA54-BB0E-3D96-70C2-38325B67F634}"/>
              </a:ext>
            </a:extLst>
          </p:cNvPr>
          <p:cNvSpPr txBox="1"/>
          <p:nvPr/>
        </p:nvSpPr>
        <p:spPr>
          <a:xfrm>
            <a:off x="10462812" y="6581001"/>
            <a:ext cx="838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E. Previtali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5E46270-18BB-F5EC-8527-F97175407687}"/>
              </a:ext>
            </a:extLst>
          </p:cNvPr>
          <p:cNvSpPr txBox="1"/>
          <p:nvPr/>
        </p:nvSpPr>
        <p:spPr>
          <a:xfrm>
            <a:off x="0" y="6581001"/>
            <a:ext cx="1849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Capri, September 12, 2022</a:t>
            </a:r>
          </a:p>
        </p:txBody>
      </p:sp>
      <p:sp>
        <p:nvSpPr>
          <p:cNvPr id="179" name="Rettangolo 178">
            <a:extLst>
              <a:ext uri="{FF2B5EF4-FFF2-40B4-BE49-F238E27FC236}">
                <a16:creationId xmlns:a16="http://schemas.microsoft.com/office/drawing/2014/main" id="{947E0F8B-93AC-4CCC-9B51-ADABF236DD94}"/>
              </a:ext>
            </a:extLst>
          </p:cNvPr>
          <p:cNvSpPr/>
          <p:nvPr/>
        </p:nvSpPr>
        <p:spPr>
          <a:xfrm>
            <a:off x="0" y="0"/>
            <a:ext cx="12192000" cy="767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/>
              <a:t>Next Generation </a:t>
            </a:r>
            <a:r>
              <a:rPr lang="it-IT" sz="2400" b="1" dirty="0" err="1"/>
              <a:t>Experiments</a:t>
            </a:r>
            <a:endParaRPr lang="it-IT" sz="2400" b="1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534039E-C2B6-4DCC-F6FA-948882E9D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08" y="767443"/>
            <a:ext cx="10913652" cy="609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1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ttangolo 178">
            <a:extLst>
              <a:ext uri="{FF2B5EF4-FFF2-40B4-BE49-F238E27FC236}">
                <a16:creationId xmlns:a16="http://schemas.microsoft.com/office/drawing/2014/main" id="{947E0F8B-93AC-4CCC-9B51-ADABF236DD94}"/>
              </a:ext>
            </a:extLst>
          </p:cNvPr>
          <p:cNvSpPr/>
          <p:nvPr/>
        </p:nvSpPr>
        <p:spPr>
          <a:xfrm>
            <a:off x="0" y="0"/>
            <a:ext cx="12192000" cy="767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err="1"/>
              <a:t>Sensitivity</a:t>
            </a:r>
            <a:r>
              <a:rPr lang="it-IT" sz="2400" b="1" dirty="0"/>
              <a:t> Plot: </a:t>
            </a:r>
            <a:r>
              <a:rPr lang="it-IT" sz="2400" b="1" dirty="0" err="1"/>
              <a:t>Present</a:t>
            </a:r>
            <a:r>
              <a:rPr lang="it-IT" sz="2400" b="1" dirty="0"/>
              <a:t> and Future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32D96EA-55D6-3054-08A1-E96B56F83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497" y="1470024"/>
            <a:ext cx="7220645" cy="4904247"/>
          </a:xfrm>
          <a:prstGeom prst="rect">
            <a:avLst/>
          </a:prstGeom>
        </p:spPr>
      </p:pic>
      <p:sp>
        <p:nvSpPr>
          <p:cNvPr id="7" name="“zero background” region">
            <a:extLst>
              <a:ext uri="{FF2B5EF4-FFF2-40B4-BE49-F238E27FC236}">
                <a16:creationId xmlns:a16="http://schemas.microsoft.com/office/drawing/2014/main" id="{47ED5B8C-9C6A-7D42-4F05-1A2F114DA42E}"/>
              </a:ext>
            </a:extLst>
          </p:cNvPr>
          <p:cNvSpPr txBox="1"/>
          <p:nvPr/>
        </p:nvSpPr>
        <p:spPr>
          <a:xfrm>
            <a:off x="1827572" y="4931965"/>
            <a:ext cx="2810660" cy="389125"/>
          </a:xfrm>
          <a:prstGeom prst="rect">
            <a:avLst/>
          </a:prstGeom>
          <a:noFill/>
          <a:ln w="381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3578" tIns="53578" rIns="53578" bIns="53578" numCol="1" anchor="t">
            <a:spAutoFit/>
          </a:bodyPr>
          <a:lstStyle>
            <a:lvl1pPr marL="0" indent="0" defTabSz="910828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defRPr sz="3500">
                <a:solidFill>
                  <a:srgbClr val="0056D6"/>
                </a:solidFill>
                <a:uFill>
                  <a:solidFill>
                    <a:srgbClr val="0056D6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800" dirty="0">
                <a:latin typeface="+mn-lt"/>
              </a:rPr>
              <a:t>“</a:t>
            </a:r>
            <a:r>
              <a:rPr sz="1800" b="1" dirty="0">
                <a:latin typeface="+mn-lt"/>
              </a:rPr>
              <a:t>zero background</a:t>
            </a:r>
            <a:r>
              <a:rPr sz="1800" dirty="0">
                <a:latin typeface="+mn-lt"/>
              </a:rPr>
              <a:t>” region</a:t>
            </a:r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844BD2D7-9A97-825A-A85F-534BE266D602}"/>
              </a:ext>
            </a:extLst>
          </p:cNvPr>
          <p:cNvSpPr/>
          <p:nvPr/>
        </p:nvSpPr>
        <p:spPr>
          <a:xfrm flipH="1" flipV="1">
            <a:off x="3352794" y="5461121"/>
            <a:ext cx="1551218" cy="10887"/>
          </a:xfrm>
          <a:prstGeom prst="line">
            <a:avLst/>
          </a:prstGeom>
          <a:noFill/>
          <a:ln w="38100" cap="flat">
            <a:solidFill>
              <a:srgbClr val="0061FF"/>
            </a:solidFill>
            <a:prstDash val="solid"/>
            <a:miter lim="400000"/>
            <a:headEnd type="stealth" w="med" len="med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indent="0" defTabSz="642937">
              <a:lnSpc>
                <a:spcPct val="100000"/>
              </a:lnSpc>
              <a:spcBef>
                <a:spcPts val="0"/>
              </a:spcBef>
              <a:defRPr sz="1600">
                <a:latin typeface="+mj-lt"/>
                <a:ea typeface="+mj-ea"/>
                <a:cs typeface="+mj-cs"/>
                <a:sym typeface="Helvetica"/>
              </a:defRPr>
            </a:pPr>
            <a:endParaRPr sz="2000"/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9A704DD7-80F2-0EE2-D7BC-8D709B59D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492" y="5394151"/>
            <a:ext cx="1050888" cy="24193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1" name="Line">
            <a:extLst>
              <a:ext uri="{FF2B5EF4-FFF2-40B4-BE49-F238E27FC236}">
                <a16:creationId xmlns:a16="http://schemas.microsoft.com/office/drawing/2014/main" id="{DA94FD95-D898-F4B5-8608-8FB706988178}"/>
              </a:ext>
            </a:extLst>
          </p:cNvPr>
          <p:cNvSpPr/>
          <p:nvPr/>
        </p:nvSpPr>
        <p:spPr>
          <a:xfrm flipH="1">
            <a:off x="5546271" y="4296353"/>
            <a:ext cx="16328" cy="1175656"/>
          </a:xfrm>
          <a:prstGeom prst="line">
            <a:avLst/>
          </a:prstGeom>
          <a:noFill/>
          <a:ln w="38100" cap="flat">
            <a:solidFill>
              <a:srgbClr val="0061FF"/>
            </a:solidFill>
            <a:prstDash val="solid"/>
            <a:miter lim="400000"/>
            <a:headEnd type="stealth" w="med" len="med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indent="0" defTabSz="642937">
              <a:lnSpc>
                <a:spcPct val="100000"/>
              </a:lnSpc>
              <a:spcBef>
                <a:spcPts val="0"/>
              </a:spcBef>
              <a:defRPr sz="1600">
                <a:latin typeface="+mj-lt"/>
                <a:ea typeface="+mj-ea"/>
                <a:cs typeface="+mj-cs"/>
                <a:sym typeface="Helvetica"/>
              </a:defRPr>
            </a:pPr>
            <a:endParaRPr sz="2000"/>
          </a:p>
        </p:txBody>
      </p:sp>
      <p:sp>
        <p:nvSpPr>
          <p:cNvPr id="12" name="Biassoni e Cremonesi, arXiv:1310.3870 - Prog. Part. Nucl. Phys. 114 (2020) 103803">
            <a:extLst>
              <a:ext uri="{FF2B5EF4-FFF2-40B4-BE49-F238E27FC236}">
                <a16:creationId xmlns:a16="http://schemas.microsoft.com/office/drawing/2014/main" id="{57523B54-C8C2-9C89-D468-7E94F81E9D91}"/>
              </a:ext>
            </a:extLst>
          </p:cNvPr>
          <p:cNvSpPr txBox="1"/>
          <p:nvPr/>
        </p:nvSpPr>
        <p:spPr>
          <a:xfrm>
            <a:off x="4290394" y="6386100"/>
            <a:ext cx="5230439" cy="292868"/>
          </a:xfrm>
          <a:prstGeom prst="rect">
            <a:avLst/>
          </a:prstGeom>
          <a:solidFill>
            <a:srgbClr val="FFFFFF"/>
          </a:solidFill>
          <a:ln w="381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3578" tIns="53578" rIns="53578" bIns="53578">
            <a:spAutoFit/>
          </a:bodyPr>
          <a:lstStyle>
            <a:lvl1pPr marL="0" indent="0" defTabSz="910828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defRPr sz="2400">
                <a:solidFill>
                  <a:srgbClr val="5E5E5E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00" dirty="0" err="1">
                <a:latin typeface="Calibri" panose="020F0502020204030204" pitchFamily="34" charset="0"/>
                <a:cs typeface="Calibri" panose="020F0502020204030204" pitchFamily="34" charset="0"/>
              </a:rPr>
              <a:t>Biassoni</a:t>
            </a:r>
            <a:r>
              <a:rPr sz="1200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Cremonesi</a:t>
            </a:r>
            <a:r>
              <a:rPr sz="1200" dirty="0">
                <a:latin typeface="Calibri" panose="020F0502020204030204" pitchFamily="34" charset="0"/>
                <a:cs typeface="Calibri" panose="020F0502020204030204" pitchFamily="34" charset="0"/>
              </a:rPr>
              <a:t>, arXiv:1310.3870 - Prog. Part. </a:t>
            </a:r>
            <a:r>
              <a:rPr sz="1200" dirty="0" err="1">
                <a:latin typeface="Calibri" panose="020F0502020204030204" pitchFamily="34" charset="0"/>
                <a:cs typeface="Calibri" panose="020F0502020204030204" pitchFamily="34" charset="0"/>
              </a:rPr>
              <a:t>Nucl</a:t>
            </a:r>
            <a:r>
              <a:rPr sz="1200" dirty="0">
                <a:latin typeface="Calibri" panose="020F0502020204030204" pitchFamily="34" charset="0"/>
                <a:cs typeface="Calibri" panose="020F0502020204030204" pitchFamily="34" charset="0"/>
              </a:rPr>
              <a:t>. Phys. 114 (2020) 103803</a:t>
            </a:r>
          </a:p>
        </p:txBody>
      </p:sp>
      <p:sp>
        <p:nvSpPr>
          <p:cNvPr id="14" name="“normal” region">
            <a:extLst>
              <a:ext uri="{FF2B5EF4-FFF2-40B4-BE49-F238E27FC236}">
                <a16:creationId xmlns:a16="http://schemas.microsoft.com/office/drawing/2014/main" id="{4B229DF1-FD0B-6C65-5B41-E1C8F14CD9F3}"/>
              </a:ext>
            </a:extLst>
          </p:cNvPr>
          <p:cNvSpPr/>
          <p:nvPr/>
        </p:nvSpPr>
        <p:spPr>
          <a:xfrm>
            <a:off x="7090671" y="1178001"/>
            <a:ext cx="2125787" cy="415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381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3578" tIns="53578" rIns="53578" bIns="53578" numCol="1" anchor="t">
            <a:spAutoFit/>
          </a:bodyPr>
          <a:lstStyle>
            <a:lvl1pPr marL="0" indent="0" defTabSz="910828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defRPr sz="3500">
                <a:solidFill>
                  <a:srgbClr val="0056D6"/>
                </a:solidFill>
                <a:uFill>
                  <a:solidFill>
                    <a:srgbClr val="0056D6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000" dirty="0">
                <a:latin typeface="+mn-lt"/>
              </a:rPr>
              <a:t>“</a:t>
            </a:r>
            <a:r>
              <a:rPr sz="1800" b="1" dirty="0">
                <a:latin typeface="+mn-lt"/>
              </a:rPr>
              <a:t>normal</a:t>
            </a:r>
            <a:r>
              <a:rPr sz="2000" dirty="0">
                <a:latin typeface="+mn-lt"/>
              </a:rPr>
              <a:t>” region </a:t>
            </a:r>
          </a:p>
        </p:txBody>
      </p:sp>
      <p:sp>
        <p:nvSpPr>
          <p:cNvPr id="15" name="Line">
            <a:extLst>
              <a:ext uri="{FF2B5EF4-FFF2-40B4-BE49-F238E27FC236}">
                <a16:creationId xmlns:a16="http://schemas.microsoft.com/office/drawing/2014/main" id="{688250B6-D2BE-A0F5-E551-7D39E8180E62}"/>
              </a:ext>
            </a:extLst>
          </p:cNvPr>
          <p:cNvSpPr/>
          <p:nvPr/>
        </p:nvSpPr>
        <p:spPr>
          <a:xfrm flipV="1">
            <a:off x="9677399" y="1643743"/>
            <a:ext cx="884" cy="725838"/>
          </a:xfrm>
          <a:prstGeom prst="line">
            <a:avLst/>
          </a:prstGeom>
          <a:noFill/>
          <a:ln w="38100" cap="flat">
            <a:solidFill>
              <a:srgbClr val="0061FF"/>
            </a:solidFill>
            <a:prstDash val="solid"/>
            <a:miter lim="400000"/>
            <a:headEnd type="stealth" w="med" len="med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indent="0" defTabSz="642937">
              <a:lnSpc>
                <a:spcPct val="100000"/>
              </a:lnSpc>
              <a:spcBef>
                <a:spcPts val="0"/>
              </a:spcBef>
              <a:defRPr sz="1600">
                <a:latin typeface="+mj-lt"/>
                <a:ea typeface="+mj-ea"/>
                <a:cs typeface="+mj-cs"/>
                <a:sym typeface="Helvetica"/>
              </a:defRPr>
            </a:pPr>
            <a:endParaRPr sz="2000"/>
          </a:p>
        </p:txBody>
      </p:sp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C9CF02AF-A826-4450-7B3E-64C8053C88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75927" y="821871"/>
            <a:ext cx="1289812" cy="5937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7" name="Line">
            <a:extLst>
              <a:ext uri="{FF2B5EF4-FFF2-40B4-BE49-F238E27FC236}">
                <a16:creationId xmlns:a16="http://schemas.microsoft.com/office/drawing/2014/main" id="{BF8607A5-E431-2DD6-70AB-9775097F8591}"/>
              </a:ext>
            </a:extLst>
          </p:cNvPr>
          <p:cNvSpPr/>
          <p:nvPr/>
        </p:nvSpPr>
        <p:spPr>
          <a:xfrm>
            <a:off x="10025741" y="2750581"/>
            <a:ext cx="576943" cy="593724"/>
          </a:xfrm>
          <a:prstGeom prst="line">
            <a:avLst/>
          </a:prstGeom>
          <a:noFill/>
          <a:ln w="38100" cap="flat">
            <a:solidFill>
              <a:srgbClr val="0061FF"/>
            </a:solidFill>
            <a:prstDash val="solid"/>
            <a:miter lim="400000"/>
            <a:headEnd type="stealth" w="med" len="med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indent="0" defTabSz="642937">
              <a:lnSpc>
                <a:spcPct val="100000"/>
              </a:lnSpc>
              <a:spcBef>
                <a:spcPts val="0"/>
              </a:spcBef>
              <a:defRPr sz="1600">
                <a:latin typeface="+mj-lt"/>
                <a:ea typeface="+mj-ea"/>
                <a:cs typeface="+mj-cs"/>
                <a:sym typeface="Helvetica"/>
              </a:defRPr>
            </a:pPr>
            <a:endParaRPr sz="2000"/>
          </a:p>
        </p:txBody>
      </p:sp>
      <p:grpSp>
        <p:nvGrpSpPr>
          <p:cNvPr id="18" name="Group">
            <a:extLst>
              <a:ext uri="{FF2B5EF4-FFF2-40B4-BE49-F238E27FC236}">
                <a16:creationId xmlns:a16="http://schemas.microsoft.com/office/drawing/2014/main" id="{6A7470BC-F8CE-2AD1-FC83-C9DE57876CF5}"/>
              </a:ext>
            </a:extLst>
          </p:cNvPr>
          <p:cNvGrpSpPr/>
          <p:nvPr/>
        </p:nvGrpSpPr>
        <p:grpSpPr>
          <a:xfrm>
            <a:off x="870858" y="1787196"/>
            <a:ext cx="2423840" cy="1926770"/>
            <a:chOff x="0" y="0"/>
            <a:chExt cx="4715633" cy="3602093"/>
          </a:xfrm>
        </p:grpSpPr>
        <p:grpSp>
          <p:nvGrpSpPr>
            <p:cNvPr id="19" name="Group">
              <a:extLst>
                <a:ext uri="{FF2B5EF4-FFF2-40B4-BE49-F238E27FC236}">
                  <a16:creationId xmlns:a16="http://schemas.microsoft.com/office/drawing/2014/main" id="{9AC67877-0E67-ED93-2D34-066767E4007F}"/>
                </a:ext>
              </a:extLst>
            </p:cNvPr>
            <p:cNvGrpSpPr/>
            <p:nvPr/>
          </p:nvGrpSpPr>
          <p:grpSpPr>
            <a:xfrm>
              <a:off x="159725" y="189959"/>
              <a:ext cx="4370784" cy="3222175"/>
              <a:chOff x="0" y="0"/>
              <a:chExt cx="4370783" cy="3222174"/>
            </a:xfrm>
          </p:grpSpPr>
          <p:pic>
            <p:nvPicPr>
              <p:cNvPr id="21" name="Image" descr="Image">
                <a:extLst>
                  <a:ext uri="{FF2B5EF4-FFF2-40B4-BE49-F238E27FC236}">
                    <a16:creationId xmlns:a16="http://schemas.microsoft.com/office/drawing/2014/main" id="{88B4A846-9C58-D5B9-4EDD-0CB1A9824C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5024" y="822932"/>
                <a:ext cx="3173121" cy="14606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" name="Image" descr="Image">
                <a:extLst>
                  <a:ext uri="{FF2B5EF4-FFF2-40B4-BE49-F238E27FC236}">
                    <a16:creationId xmlns:a16="http://schemas.microsoft.com/office/drawing/2014/main" id="{AA9A976C-CEB6-59D8-A0BB-760E7F3791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1174" y="2674213"/>
                <a:ext cx="2380207" cy="5479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" name="Image" descr="Image">
                <a:extLst>
                  <a:ext uri="{FF2B5EF4-FFF2-40B4-BE49-F238E27FC236}">
                    <a16:creationId xmlns:a16="http://schemas.microsoft.com/office/drawing/2014/main" id="{331A5A97-D281-9D82-CC36-D38A8CFF54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0" y="0"/>
                <a:ext cx="4370784" cy="57795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0" name="Rectangle">
              <a:extLst>
                <a:ext uri="{FF2B5EF4-FFF2-40B4-BE49-F238E27FC236}">
                  <a16:creationId xmlns:a16="http://schemas.microsoft.com/office/drawing/2014/main" id="{58276D68-3010-0954-8B9D-3F05A7D845F2}"/>
                </a:ext>
              </a:extLst>
            </p:cNvPr>
            <p:cNvSpPr/>
            <p:nvPr/>
          </p:nvSpPr>
          <p:spPr>
            <a:xfrm>
              <a:off x="0" y="0"/>
              <a:ext cx="4715634" cy="3602094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181535" tIns="181535" rIns="181535" bIns="181535" numCol="1" anchor="t">
              <a:noAutofit/>
            </a:bodyPr>
            <a:lstStyle/>
            <a:p>
              <a:pPr marL="0" indent="0" defTabSz="1815352">
                <a:lnSpc>
                  <a:spcPct val="100000"/>
                </a:lnSpc>
                <a:spcBef>
                  <a:spcPts val="0"/>
                </a:spcBef>
                <a:defRPr sz="7000">
                  <a:latin typeface="+mn-lt"/>
                  <a:ea typeface="+mn-ea"/>
                  <a:cs typeface="+mn-cs"/>
                  <a:sym typeface="Calibri"/>
                </a:defRPr>
              </a:pPr>
              <a:endParaRPr sz="2000"/>
            </a:p>
          </p:txBody>
        </p:sp>
      </p:grpSp>
      <p:pic>
        <p:nvPicPr>
          <p:cNvPr id="24" name="Image" descr="Image">
            <a:extLst>
              <a:ext uri="{FF2B5EF4-FFF2-40B4-BE49-F238E27FC236}">
                <a16:creationId xmlns:a16="http://schemas.microsoft.com/office/drawing/2014/main" id="{F42E6A0F-A2AA-53AA-3502-1617192848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904012" y="1270670"/>
            <a:ext cx="1744229" cy="23064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1209C7D-81EA-5492-523F-48E95B690E9C}"/>
              </a:ext>
            </a:extLst>
          </p:cNvPr>
          <p:cNvSpPr txBox="1"/>
          <p:nvPr/>
        </p:nvSpPr>
        <p:spPr>
          <a:xfrm>
            <a:off x="10462812" y="6581001"/>
            <a:ext cx="838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E. Previtali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33D2301-7A29-DCA0-912F-614F642CCDFA}"/>
              </a:ext>
            </a:extLst>
          </p:cNvPr>
          <p:cNvSpPr txBox="1"/>
          <p:nvPr/>
        </p:nvSpPr>
        <p:spPr>
          <a:xfrm>
            <a:off x="0" y="6581001"/>
            <a:ext cx="1849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Capri, September 12, 2022</a:t>
            </a:r>
          </a:p>
        </p:txBody>
      </p:sp>
    </p:spTree>
    <p:extLst>
      <p:ext uri="{BB962C8B-B14F-4D97-AF65-F5344CB8AC3E}">
        <p14:creationId xmlns:p14="http://schemas.microsoft.com/office/powerpoint/2010/main" val="1523332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ttangolo 178">
            <a:extLst>
              <a:ext uri="{FF2B5EF4-FFF2-40B4-BE49-F238E27FC236}">
                <a16:creationId xmlns:a16="http://schemas.microsoft.com/office/drawing/2014/main" id="{947E0F8B-93AC-4CCC-9B51-ADABF236DD94}"/>
              </a:ext>
            </a:extLst>
          </p:cNvPr>
          <p:cNvSpPr/>
          <p:nvPr/>
        </p:nvSpPr>
        <p:spPr>
          <a:xfrm>
            <a:off x="0" y="0"/>
            <a:ext cx="12192000" cy="767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/>
              <a:t>Double Beta </a:t>
            </a:r>
            <a:r>
              <a:rPr lang="it-IT" sz="2400" b="1" dirty="0" err="1"/>
              <a:t>Decay</a:t>
            </a:r>
            <a:endParaRPr lang="it-IT" sz="2400" b="1" dirty="0"/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8869899B-2914-894C-9C8D-C7E277948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524" y="3541649"/>
            <a:ext cx="3887109" cy="1689071"/>
          </a:xfrm>
          <a:prstGeom prst="rect">
            <a:avLst/>
          </a:prstGeom>
          <a:solidFill>
            <a:srgbClr val="F6F6F6"/>
          </a:solidFill>
          <a:ln w="9525">
            <a:noFill/>
            <a:miter lim="800000"/>
            <a:headEnd/>
            <a:tailEnd/>
          </a:ln>
        </p:spPr>
        <p:txBody>
          <a:bodyPr wrap="none" lIns="180000" tIns="180000" rIns="180000" bIns="180000">
            <a:spAutoFit/>
          </a:bodyPr>
          <a:lstStyle/>
          <a:p>
            <a:pPr marL="250825" indent="-250825" hangingPunct="0">
              <a:lnSpc>
                <a:spcPct val="102000"/>
              </a:lnSpc>
              <a:spcBef>
                <a:spcPts val="288"/>
              </a:spcBef>
              <a:buClr>
                <a:srgbClr val="000080"/>
              </a:buClr>
              <a:buSzPct val="70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l-GR" sz="2000" b="1" dirty="0">
                <a:solidFill>
                  <a:srgbClr val="000080"/>
                </a:solidFill>
              </a:rPr>
              <a:t>ββ</a:t>
            </a:r>
            <a:r>
              <a:rPr lang="en-GB" sz="2000" b="1" dirty="0">
                <a:solidFill>
                  <a:srgbClr val="000080"/>
                </a:solidFill>
              </a:rPr>
              <a:t>-0</a:t>
            </a:r>
            <a:r>
              <a:rPr lang="el-GR" sz="2000" b="1" dirty="0">
                <a:solidFill>
                  <a:srgbClr val="000080"/>
                </a:solidFill>
              </a:rPr>
              <a:t>ν</a:t>
            </a:r>
            <a:r>
              <a:rPr lang="en-GB" sz="2000" dirty="0">
                <a:solidFill>
                  <a:srgbClr val="000080"/>
                </a:solidFill>
              </a:rPr>
              <a:t>:</a:t>
            </a:r>
            <a:r>
              <a:rPr lang="en-GB" sz="2000" b="1" dirty="0">
                <a:solidFill>
                  <a:srgbClr val="000080"/>
                </a:solidFill>
              </a:rPr>
              <a:t> </a:t>
            </a:r>
            <a:r>
              <a:rPr lang="en-GB" sz="2000" b="1" dirty="0" err="1">
                <a:solidFill>
                  <a:srgbClr val="000080"/>
                </a:solidFill>
              </a:rPr>
              <a:t>neutrinoless</a:t>
            </a:r>
            <a:r>
              <a:rPr lang="en-GB" sz="2000" b="1" dirty="0">
                <a:solidFill>
                  <a:srgbClr val="000080"/>
                </a:solidFill>
              </a:rPr>
              <a:t> mode</a:t>
            </a:r>
          </a:p>
          <a:p>
            <a:pPr marL="250825" indent="-250825" hangingPunct="0">
              <a:lnSpc>
                <a:spcPct val="93000"/>
              </a:lnSpc>
              <a:spcBef>
                <a:spcPts val="288"/>
              </a:spcBef>
              <a:buClr>
                <a:srgbClr val="000080"/>
              </a:buClr>
              <a:buSzPct val="70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000" dirty="0">
                <a:solidFill>
                  <a:srgbClr val="FF0000"/>
                </a:solidFill>
              </a:rPr>
              <a:t>(</a:t>
            </a:r>
            <a:r>
              <a:rPr lang="en-GB" sz="2000" i="1" dirty="0">
                <a:solidFill>
                  <a:srgbClr val="FF0000"/>
                </a:solidFill>
              </a:rPr>
              <a:t>A</a:t>
            </a:r>
            <a:r>
              <a:rPr lang="en-GB" sz="2000" dirty="0">
                <a:solidFill>
                  <a:srgbClr val="FF0000"/>
                </a:solidFill>
              </a:rPr>
              <a:t>, </a:t>
            </a:r>
            <a:r>
              <a:rPr lang="en-GB" sz="2000" i="1" dirty="0">
                <a:solidFill>
                  <a:srgbClr val="FF0000"/>
                </a:solidFill>
              </a:rPr>
              <a:t>Z</a:t>
            </a:r>
            <a:r>
              <a:rPr lang="en-GB" sz="2000" dirty="0">
                <a:solidFill>
                  <a:srgbClr val="FF0000"/>
                </a:solidFill>
              </a:rPr>
              <a:t>) </a:t>
            </a:r>
            <a:r>
              <a:rPr lang="en-GB" sz="2000" b="1" dirty="0"/>
              <a:t>→</a:t>
            </a:r>
            <a:r>
              <a:rPr lang="en-GB" sz="2000" dirty="0">
                <a:solidFill>
                  <a:srgbClr val="FF0000"/>
                </a:solidFill>
              </a:rPr>
              <a:t> (</a:t>
            </a:r>
            <a:r>
              <a:rPr lang="en-GB" sz="2000" i="1" dirty="0">
                <a:solidFill>
                  <a:srgbClr val="FF0000"/>
                </a:solidFill>
              </a:rPr>
              <a:t>A</a:t>
            </a:r>
            <a:r>
              <a:rPr lang="en-GB" sz="2000" dirty="0">
                <a:solidFill>
                  <a:srgbClr val="FF0000"/>
                </a:solidFill>
              </a:rPr>
              <a:t>, </a:t>
            </a:r>
            <a:r>
              <a:rPr lang="en-GB" sz="2000" i="1" dirty="0">
                <a:solidFill>
                  <a:srgbClr val="FF0000"/>
                </a:solidFill>
              </a:rPr>
              <a:t>Z</a:t>
            </a:r>
            <a:r>
              <a:rPr lang="en-GB" sz="2000" dirty="0">
                <a:solidFill>
                  <a:srgbClr val="FF0000"/>
                </a:solidFill>
              </a:rPr>
              <a:t>+2) + 2</a:t>
            </a:r>
            <a:r>
              <a:rPr lang="en-GB" sz="2000" i="1" dirty="0">
                <a:solidFill>
                  <a:srgbClr val="FF0000"/>
                </a:solidFill>
              </a:rPr>
              <a:t>e</a:t>
            </a:r>
            <a:r>
              <a:rPr lang="en-GB" sz="2000" i="1" baseline="40000" dirty="0">
                <a:solidFill>
                  <a:srgbClr val="FF0000"/>
                </a:solidFill>
              </a:rPr>
              <a:t>−</a:t>
            </a:r>
          </a:p>
          <a:p>
            <a:pPr marL="250825" indent="-250825" hangingPunct="0">
              <a:lnSpc>
                <a:spcPct val="93000"/>
              </a:lnSpc>
              <a:buClr>
                <a:srgbClr val="0000FF"/>
              </a:buClr>
              <a:buSzPct val="70000"/>
              <a:buFont typeface="StarSymbol" charset="0"/>
              <a:buChar char="■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1600" dirty="0">
                <a:solidFill>
                  <a:srgbClr val="0000FF"/>
                </a:solidFill>
              </a:rPr>
              <a:t>not allowed in SM (</a:t>
            </a:r>
            <a:r>
              <a:rPr lang="el-GR" sz="1600" dirty="0">
                <a:solidFill>
                  <a:srgbClr val="0000FF"/>
                </a:solidFill>
              </a:rPr>
              <a:t>Δ</a:t>
            </a:r>
            <a:r>
              <a:rPr lang="en-GB" sz="1600" i="1" dirty="0">
                <a:solidFill>
                  <a:srgbClr val="0000FF"/>
                </a:solidFill>
              </a:rPr>
              <a:t>L</a:t>
            </a:r>
            <a:r>
              <a:rPr lang="en-GB" sz="1600" dirty="0">
                <a:solidFill>
                  <a:srgbClr val="0000FF"/>
                </a:solidFill>
              </a:rPr>
              <a:t>=2, B-L violation)</a:t>
            </a:r>
          </a:p>
          <a:p>
            <a:pPr marL="250825" indent="-250825" hangingPunct="0">
              <a:lnSpc>
                <a:spcPct val="93000"/>
              </a:lnSpc>
              <a:buClr>
                <a:srgbClr val="0000FF"/>
              </a:buClr>
              <a:buSzPct val="70000"/>
              <a:buFont typeface="StarSymbol" charset="0"/>
              <a:buChar char="■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1600" dirty="0">
                <a:solidFill>
                  <a:srgbClr val="0000FF"/>
                </a:solidFill>
              </a:rPr>
              <a:t>neutrino is a massive Majorana particle</a:t>
            </a:r>
          </a:p>
          <a:p>
            <a:pPr marL="250825" indent="-250825" hangingPunct="0">
              <a:lnSpc>
                <a:spcPct val="93000"/>
              </a:lnSpc>
              <a:buClr>
                <a:srgbClr val="0000FF"/>
              </a:buClr>
              <a:buSzPct val="70000"/>
              <a:buFont typeface="StarSymbol" charset="0"/>
              <a:buChar char="■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1600" dirty="0">
                <a:solidFill>
                  <a:srgbClr val="0000FF"/>
                </a:solidFill>
              </a:rPr>
              <a:t>Majorana phases</a:t>
            </a:r>
          </a:p>
        </p:txBody>
      </p:sp>
      <p:graphicFrame>
        <p:nvGraphicFramePr>
          <p:cNvPr id="9" name="Object 2">
            <a:extLst>
              <a:ext uri="{FF2B5EF4-FFF2-40B4-BE49-F238E27FC236}">
                <a16:creationId xmlns:a16="http://schemas.microsoft.com/office/drawing/2014/main" id="{9E1954D1-FCF2-459D-6D34-D8B2CA3D67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2034789"/>
              </p:ext>
            </p:extLst>
          </p:nvPr>
        </p:nvGraphicFramePr>
        <p:xfrm>
          <a:off x="6116955" y="5578158"/>
          <a:ext cx="73025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76320" imgH="181080" progId="">
                  <p:embed/>
                </p:oleObj>
              </mc:Choice>
              <mc:Fallback>
                <p:oleObj r:id="rId2" imgW="76320" imgH="181080" progId="">
                  <p:embed/>
                  <p:pic>
                    <p:nvPicPr>
                      <p:cNvPr id="9" name="Object 2">
                        <a:extLst>
                          <a:ext uri="{FF2B5EF4-FFF2-40B4-BE49-F238E27FC236}">
                            <a16:creationId xmlns:a16="http://schemas.microsoft.com/office/drawing/2014/main" id="{9E1954D1-FCF2-459D-6D34-D8B2CA3D67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6955" y="5578158"/>
                        <a:ext cx="73025" cy="165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6">
            <a:extLst>
              <a:ext uri="{FF2B5EF4-FFF2-40B4-BE49-F238E27FC236}">
                <a16:creationId xmlns:a16="http://schemas.microsoft.com/office/drawing/2014/main" id="{839E2C67-AAD6-12C5-4585-63E0B65E2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289" y="793760"/>
            <a:ext cx="4578979" cy="313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7">
            <a:extLst>
              <a:ext uri="{FF2B5EF4-FFF2-40B4-BE49-F238E27FC236}">
                <a16:creationId xmlns:a16="http://schemas.microsoft.com/office/drawing/2014/main" id="{54E981B5-F6F7-5DD1-99F7-319714E4AA4A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9364" y="2214553"/>
            <a:ext cx="812800" cy="1020762"/>
          </a:xfrm>
          <a:prstGeom prst="line">
            <a:avLst/>
          </a:prstGeom>
          <a:noFill/>
          <a:ln w="28575">
            <a:solidFill>
              <a:srgbClr val="00206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3F505044-DDD0-5BCB-15A8-F7E9FEFB8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391" y="920893"/>
            <a:ext cx="41021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2000" b="1" dirty="0">
                <a:latin typeface="+mn-lt"/>
              </a:rPr>
              <a:t>Rare Nuclear Decay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2000" b="1" dirty="0">
                <a:solidFill>
                  <a:srgbClr val="FF0000"/>
                </a:solidFill>
                <a:latin typeface="+mn-lt"/>
              </a:rPr>
              <a:t>(A,Z) </a:t>
            </a:r>
            <a:r>
              <a:rPr lang="en-GB" altLang="it-IT" sz="2000" b="1" dirty="0">
                <a:latin typeface="+mn-lt"/>
              </a:rPr>
              <a:t>→ </a:t>
            </a:r>
            <a:r>
              <a:rPr lang="en-GB" altLang="it-IT" sz="2000" b="1" dirty="0">
                <a:solidFill>
                  <a:srgbClr val="FF0000"/>
                </a:solidFill>
                <a:latin typeface="+mn-lt"/>
              </a:rPr>
              <a:t>(A,Z+2) + 2</a:t>
            </a:r>
            <a:r>
              <a:rPr lang="en-GB" altLang="it-IT" sz="2000" b="1" i="1" dirty="0">
                <a:solidFill>
                  <a:srgbClr val="FF0000"/>
                </a:solidFill>
                <a:latin typeface="+mn-lt"/>
              </a:rPr>
              <a:t>e</a:t>
            </a:r>
            <a:r>
              <a:rPr lang="en-GB" altLang="it-IT" sz="2000" b="1" i="1" baseline="40000" dirty="0">
                <a:solidFill>
                  <a:srgbClr val="FF0000"/>
                </a:solidFill>
                <a:latin typeface="+mn-lt"/>
              </a:rPr>
              <a:t>−</a:t>
            </a:r>
            <a:r>
              <a:rPr lang="en-GB" altLang="it-IT" sz="2000" b="1" dirty="0">
                <a:solidFill>
                  <a:srgbClr val="FF0000"/>
                </a:solidFill>
                <a:latin typeface="+mn-lt"/>
              </a:rPr>
              <a:t> + [...]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811A1F54-F471-954F-B723-47CFD51FD286}"/>
              </a:ext>
            </a:extLst>
          </p:cNvPr>
          <p:cNvGrpSpPr/>
          <p:nvPr/>
        </p:nvGrpSpPr>
        <p:grpSpPr>
          <a:xfrm>
            <a:off x="3082270" y="1859249"/>
            <a:ext cx="3581478" cy="1481932"/>
            <a:chOff x="3082270" y="1859249"/>
            <a:chExt cx="3581478" cy="1481932"/>
          </a:xfrm>
        </p:grpSpPr>
        <p:sp>
          <p:nvSpPr>
            <p:cNvPr id="13" name="Text Box 12">
              <a:extLst>
                <a:ext uri="{FF2B5EF4-FFF2-40B4-BE49-F238E27FC236}">
                  <a16:creationId xmlns:a16="http://schemas.microsoft.com/office/drawing/2014/main" id="{D4CB51F4-D0BA-83BB-8A33-313397E971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2270" y="1859249"/>
              <a:ext cx="3581478" cy="1481932"/>
            </a:xfrm>
            <a:prstGeom prst="rect">
              <a:avLst/>
            </a:prstGeom>
            <a:solidFill>
              <a:srgbClr val="F6F6F6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80000" tIns="180000" rIns="180000" bIns="180000">
              <a:spAutoFit/>
            </a:bodyPr>
            <a:lstStyle/>
            <a:p>
              <a:pPr marL="250825" indent="-250825" hangingPunct="0">
                <a:lnSpc>
                  <a:spcPct val="102000"/>
                </a:lnSpc>
                <a:buClr>
                  <a:srgbClr val="000080"/>
                </a:buClr>
                <a:buSzPct val="70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/>
              </a:pPr>
              <a:r>
                <a:rPr lang="el-GR" sz="2000" b="1" dirty="0">
                  <a:solidFill>
                    <a:srgbClr val="000080"/>
                  </a:solidFill>
                </a:rPr>
                <a:t>ββ</a:t>
              </a:r>
              <a:r>
                <a:rPr lang="en-GB" sz="2000" b="1" dirty="0">
                  <a:solidFill>
                    <a:srgbClr val="000080"/>
                  </a:solidFill>
                </a:rPr>
                <a:t>-2</a:t>
              </a:r>
              <a:r>
                <a:rPr lang="el-GR" sz="2000" b="1" dirty="0">
                  <a:solidFill>
                    <a:srgbClr val="000080"/>
                  </a:solidFill>
                </a:rPr>
                <a:t>ν</a:t>
              </a:r>
              <a:r>
                <a:rPr lang="en-GB" sz="2000" dirty="0">
                  <a:solidFill>
                    <a:srgbClr val="000080"/>
                  </a:solidFill>
                </a:rPr>
                <a:t>:</a:t>
              </a:r>
              <a:r>
                <a:rPr lang="en-GB" sz="2000" b="1" dirty="0">
                  <a:solidFill>
                    <a:srgbClr val="000080"/>
                  </a:solidFill>
                </a:rPr>
                <a:t> two neutrino mode</a:t>
              </a:r>
            </a:p>
            <a:p>
              <a:pPr marL="250825" indent="-250825" hangingPunct="0">
                <a:lnSpc>
                  <a:spcPct val="96000"/>
                </a:lnSpc>
                <a:buClr>
                  <a:srgbClr val="000080"/>
                </a:buClr>
                <a:buSzPct val="70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/>
              </a:pPr>
              <a:r>
                <a:rPr lang="en-GB" sz="2000" dirty="0">
                  <a:solidFill>
                    <a:srgbClr val="FF0000"/>
                  </a:solidFill>
                </a:rPr>
                <a:t>(</a:t>
              </a:r>
              <a:r>
                <a:rPr lang="en-GB" sz="2000" i="1" dirty="0">
                  <a:solidFill>
                    <a:srgbClr val="FF0000"/>
                  </a:solidFill>
                </a:rPr>
                <a:t>A</a:t>
              </a:r>
              <a:r>
                <a:rPr lang="en-GB" sz="2000" dirty="0">
                  <a:solidFill>
                    <a:srgbClr val="FF0000"/>
                  </a:solidFill>
                </a:rPr>
                <a:t>, </a:t>
              </a:r>
              <a:r>
                <a:rPr lang="en-GB" sz="2000" i="1" dirty="0">
                  <a:solidFill>
                    <a:srgbClr val="FF0000"/>
                  </a:solidFill>
                </a:rPr>
                <a:t>Z</a:t>
              </a:r>
              <a:r>
                <a:rPr lang="en-GB" sz="2000" dirty="0">
                  <a:solidFill>
                    <a:srgbClr val="FF0000"/>
                  </a:solidFill>
                </a:rPr>
                <a:t>) </a:t>
              </a:r>
              <a:r>
                <a:rPr lang="en-GB" sz="2000" b="1" dirty="0"/>
                <a:t>→</a:t>
              </a:r>
              <a:r>
                <a:rPr lang="en-GB" sz="2000" dirty="0">
                  <a:solidFill>
                    <a:srgbClr val="FF0000"/>
                  </a:solidFill>
                </a:rPr>
                <a:t> (</a:t>
              </a:r>
              <a:r>
                <a:rPr lang="en-GB" sz="2000" i="1" dirty="0">
                  <a:solidFill>
                    <a:srgbClr val="FF0000"/>
                  </a:solidFill>
                </a:rPr>
                <a:t>A</a:t>
              </a:r>
              <a:r>
                <a:rPr lang="en-GB" sz="2000" dirty="0">
                  <a:solidFill>
                    <a:srgbClr val="FF0000"/>
                  </a:solidFill>
                </a:rPr>
                <a:t>, </a:t>
              </a:r>
              <a:r>
                <a:rPr lang="en-GB" sz="2000" i="1" dirty="0">
                  <a:solidFill>
                    <a:srgbClr val="FF0000"/>
                  </a:solidFill>
                </a:rPr>
                <a:t>Z</a:t>
              </a:r>
              <a:r>
                <a:rPr lang="en-GB" sz="2000" dirty="0">
                  <a:solidFill>
                    <a:srgbClr val="FF0000"/>
                  </a:solidFill>
                </a:rPr>
                <a:t>+2) + 2</a:t>
              </a:r>
              <a:r>
                <a:rPr lang="en-GB" sz="2000" i="1" dirty="0">
                  <a:solidFill>
                    <a:srgbClr val="FF0000"/>
                  </a:solidFill>
                </a:rPr>
                <a:t>e</a:t>
              </a:r>
              <a:r>
                <a:rPr lang="en-GB" sz="2000" i="1" baseline="40000" dirty="0">
                  <a:solidFill>
                    <a:srgbClr val="FF0000"/>
                  </a:solidFill>
                </a:rPr>
                <a:t>−</a:t>
              </a:r>
              <a:r>
                <a:rPr lang="en-GB" sz="2000" dirty="0">
                  <a:solidFill>
                    <a:srgbClr val="FF0000"/>
                  </a:solidFill>
                </a:rPr>
                <a:t> + 2</a:t>
              </a:r>
              <a:r>
                <a:rPr lang="el-GR" sz="2000" dirty="0">
                  <a:solidFill>
                    <a:srgbClr val="FF0000"/>
                  </a:solidFill>
                </a:rPr>
                <a:t>ν</a:t>
              </a:r>
              <a:r>
                <a:rPr lang="en-GB" sz="2000" i="1" baseline="-33000" dirty="0">
                  <a:solidFill>
                    <a:srgbClr val="FF0000"/>
                  </a:solidFill>
                </a:rPr>
                <a:t>e</a:t>
              </a:r>
            </a:p>
            <a:p>
              <a:pPr marL="250825" indent="-250825" hangingPunct="0">
                <a:lnSpc>
                  <a:spcPct val="93000"/>
                </a:lnSpc>
                <a:buClr>
                  <a:srgbClr val="0000FF"/>
                </a:buClr>
                <a:buSzPct val="70000"/>
                <a:buFont typeface="StarSymbol" charset="0"/>
                <a:buChar char="■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/>
              </a:pPr>
              <a:r>
                <a:rPr lang="en-GB" sz="1600" dirty="0">
                  <a:solidFill>
                    <a:srgbClr val="0000FF"/>
                  </a:solidFill>
                </a:rPr>
                <a:t>allowed in Standard Model</a:t>
              </a:r>
            </a:p>
            <a:p>
              <a:pPr marL="250825" indent="-250825" hangingPunct="0">
                <a:lnSpc>
                  <a:spcPct val="93000"/>
                </a:lnSpc>
                <a:buClr>
                  <a:srgbClr val="0000FF"/>
                </a:buClr>
                <a:buSzPct val="70000"/>
                <a:buFont typeface="StarSymbol" charset="0"/>
                <a:buChar char="■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/>
              </a:pPr>
              <a:r>
                <a:rPr lang="en-GB" sz="1600" i="1" dirty="0">
                  <a:solidFill>
                    <a:srgbClr val="0000FF"/>
                  </a:solidFill>
                </a:rPr>
                <a:t>second order weak transition	</a:t>
              </a:r>
            </a:p>
          </p:txBody>
        </p:sp>
        <p:sp>
          <p:nvSpPr>
            <p:cNvPr id="14" name="Line 13">
              <a:extLst>
                <a:ext uri="{FF2B5EF4-FFF2-40B4-BE49-F238E27FC236}">
                  <a16:creationId xmlns:a16="http://schemas.microsoft.com/office/drawing/2014/main" id="{39DE5FF0-A6D7-7592-0FED-A8DDFE645C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62501" y="2403475"/>
              <a:ext cx="204811" cy="3272"/>
            </a:xfrm>
            <a:prstGeom prst="line">
              <a:avLst/>
            </a:prstGeom>
            <a:noFill/>
            <a:ln w="12700">
              <a:solidFill>
                <a:srgbClr val="CC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5" name="Text Box 14">
            <a:extLst>
              <a:ext uri="{FF2B5EF4-FFF2-40B4-BE49-F238E27FC236}">
                <a16:creationId xmlns:a16="http://schemas.microsoft.com/office/drawing/2014/main" id="{930BA04B-55EE-EAA0-D5C5-060D66B49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04" y="949941"/>
            <a:ext cx="4465638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000" dirty="0">
                <a:solidFill>
                  <a:srgbClr val="000080"/>
                </a:solidFill>
              </a:rPr>
              <a:t>occurs in a number</a:t>
            </a:r>
            <a:r>
              <a:rPr lang="en-GB" sz="2000" dirty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of even-even nuclei</a:t>
            </a:r>
            <a:r>
              <a:rPr lang="en-GB" sz="2000" dirty="0">
                <a:solidFill>
                  <a:srgbClr val="000080"/>
                </a:solidFill>
              </a:rPr>
              <a:t> in </a:t>
            </a:r>
            <a:r>
              <a:rPr lang="en-GB" sz="2000" i="1" dirty="0">
                <a:solidFill>
                  <a:srgbClr val="000080"/>
                </a:solidFill>
              </a:rPr>
              <a:t>A</a:t>
            </a:r>
            <a:r>
              <a:rPr lang="en-GB" sz="2000" dirty="0">
                <a:solidFill>
                  <a:srgbClr val="000080"/>
                </a:solidFill>
              </a:rPr>
              <a:t> even </a:t>
            </a:r>
            <a:r>
              <a:rPr lang="en-GB" sz="2000" dirty="0" err="1">
                <a:solidFill>
                  <a:srgbClr val="000080"/>
                </a:solidFill>
              </a:rPr>
              <a:t>multiplets</a:t>
            </a:r>
            <a:endParaRPr lang="en-GB" sz="2000" dirty="0">
              <a:solidFill>
                <a:srgbClr val="00008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021DE8F-AB45-F34B-CE80-7C3B0C53B6B8}"/>
              </a:ext>
            </a:extLst>
          </p:cNvPr>
          <p:cNvGrpSpPr>
            <a:grpSpLocks/>
          </p:cNvGrpSpPr>
          <p:nvPr/>
        </p:nvGrpSpPr>
        <p:grpSpPr bwMode="auto">
          <a:xfrm>
            <a:off x="462885" y="1770557"/>
            <a:ext cx="1814512" cy="1512888"/>
            <a:chOff x="237" y="2174"/>
            <a:chExt cx="1143" cy="95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DFBE27B-61BB-E419-359E-A51BBBE384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" y="2465"/>
              <a:ext cx="404" cy="393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8" name="Line 17">
              <a:extLst>
                <a:ext uri="{FF2B5EF4-FFF2-40B4-BE49-F238E27FC236}">
                  <a16:creationId xmlns:a16="http://schemas.microsoft.com/office/drawing/2014/main" id="{AB347058-DABB-004D-1CD3-4F1A077872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2" y="2419"/>
              <a:ext cx="236" cy="213"/>
            </a:xfrm>
            <a:prstGeom prst="line">
              <a:avLst/>
            </a:prstGeom>
            <a:noFill/>
            <a:ln w="18000">
              <a:solidFill>
                <a:srgbClr val="00206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Line 18">
              <a:extLst>
                <a:ext uri="{FF2B5EF4-FFF2-40B4-BE49-F238E27FC236}">
                  <a16:creationId xmlns:a16="http://schemas.microsoft.com/office/drawing/2014/main" id="{7D87BF63-A138-F2D0-8664-1E7EF6F022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9" y="2726"/>
              <a:ext cx="271" cy="91"/>
            </a:xfrm>
            <a:prstGeom prst="line">
              <a:avLst/>
            </a:prstGeom>
            <a:noFill/>
            <a:ln w="18000">
              <a:solidFill>
                <a:srgbClr val="00206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0" name="Line 19">
              <a:extLst>
                <a:ext uri="{FF2B5EF4-FFF2-40B4-BE49-F238E27FC236}">
                  <a16:creationId xmlns:a16="http://schemas.microsoft.com/office/drawing/2014/main" id="{D7EDD6E0-C7E9-1199-5B74-AB781C441D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3" y="2377"/>
              <a:ext cx="344" cy="256"/>
            </a:xfrm>
            <a:prstGeom prst="line">
              <a:avLst/>
            </a:prstGeom>
            <a:noFill/>
            <a:ln w="180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1" name="Line 20">
              <a:extLst>
                <a:ext uri="{FF2B5EF4-FFF2-40B4-BE49-F238E27FC236}">
                  <a16:creationId xmlns:a16="http://schemas.microsoft.com/office/drawing/2014/main" id="{B8B45052-49C5-B214-C3CD-CABC17EC71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7" y="2725"/>
              <a:ext cx="272" cy="233"/>
            </a:xfrm>
            <a:prstGeom prst="line">
              <a:avLst/>
            </a:prstGeom>
            <a:noFill/>
            <a:ln w="180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B4E0C5F-934D-615C-1467-F7803CA4C8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" y="2715"/>
              <a:ext cx="25" cy="23"/>
            </a:xfrm>
            <a:prstGeom prst="ellipse">
              <a:avLst/>
            </a:prstGeom>
            <a:solidFill>
              <a:srgbClr val="000000"/>
            </a:solidFill>
            <a:ln w="18000">
              <a:solidFill>
                <a:srgbClr val="4C4C4C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456974C-D553-251A-6BA2-5254B2C474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3" y="2621"/>
              <a:ext cx="24" cy="23"/>
            </a:xfrm>
            <a:prstGeom prst="ellipse">
              <a:avLst/>
            </a:prstGeom>
            <a:solidFill>
              <a:srgbClr val="000000"/>
            </a:solidFill>
            <a:ln w="180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071564-4521-2551-AA0B-A5EFB1446A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6" y="2202"/>
              <a:ext cx="404" cy="235"/>
              <a:chOff x="976" y="2202"/>
              <a:chExt cx="404" cy="235"/>
            </a:xfrm>
          </p:grpSpPr>
          <p:sp>
            <p:nvSpPr>
              <p:cNvPr id="30" name="Text Box 24">
                <a:extLst>
                  <a:ext uri="{FF2B5EF4-FFF2-40B4-BE49-F238E27FC236}">
                    <a16:creationId xmlns:a16="http://schemas.microsoft.com/office/drawing/2014/main" id="{438E1135-AB5D-83CA-0E3A-3F18C706C7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6" y="2202"/>
                <a:ext cx="404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>
                  <a:lnSpc>
                    <a:spcPct val="102000"/>
                  </a:lnSpc>
                  <a:buClr>
                    <a:srgbClr val="000000"/>
                  </a:buClr>
                  <a:buSzPct val="45000"/>
                  <a:buFont typeface="StarSymbol" charset="0"/>
                  <a:buNone/>
                </a:pPr>
                <a:r>
                  <a:rPr lang="en-GB" altLang="it-IT" sz="2400">
                    <a:solidFill>
                      <a:srgbClr val="FF0000"/>
                    </a:solidFill>
                    <a:latin typeface="Symbol" panose="05050102010706020507" pitchFamily="18" charset="2"/>
                  </a:rPr>
                  <a:t>n</a:t>
                </a:r>
                <a:r>
                  <a:rPr lang="en-GB" altLang="it-IT" sz="2400" i="1" baseline="-40000">
                    <a:solidFill>
                      <a:srgbClr val="FF0000"/>
                    </a:solidFill>
                    <a:latin typeface="Luxi Sans" pitchFamily="16" charset="0"/>
                  </a:rPr>
                  <a:t>e</a:t>
                </a:r>
              </a:p>
            </p:txBody>
          </p:sp>
          <p:sp>
            <p:nvSpPr>
              <p:cNvPr id="31" name="Line 25">
                <a:extLst>
                  <a:ext uri="{FF2B5EF4-FFF2-40B4-BE49-F238E27FC236}">
                    <a16:creationId xmlns:a16="http://schemas.microsoft.com/office/drawing/2014/main" id="{2A436CE8-D4AA-BE87-939F-A21ED157DC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94" y="2283"/>
                <a:ext cx="96" cy="1"/>
              </a:xfrm>
              <a:prstGeom prst="line">
                <a:avLst/>
              </a:prstGeom>
              <a:noFill/>
              <a:ln w="180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25" name="Group 26">
              <a:extLst>
                <a:ext uri="{FF2B5EF4-FFF2-40B4-BE49-F238E27FC236}">
                  <a16:creationId xmlns:a16="http://schemas.microsoft.com/office/drawing/2014/main" id="{A47F91C3-410B-9A68-31B3-29C5536E16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7" y="2892"/>
              <a:ext cx="157" cy="235"/>
              <a:chOff x="237" y="2892"/>
              <a:chExt cx="157" cy="235"/>
            </a:xfrm>
          </p:grpSpPr>
          <p:sp>
            <p:nvSpPr>
              <p:cNvPr id="28" name="Text Box 27">
                <a:extLst>
                  <a:ext uri="{FF2B5EF4-FFF2-40B4-BE49-F238E27FC236}">
                    <a16:creationId xmlns:a16="http://schemas.microsoft.com/office/drawing/2014/main" id="{7370D4E5-5C9E-F9E2-E12E-1A4E9719D4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7" y="2892"/>
                <a:ext cx="157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>
                  <a:lnSpc>
                    <a:spcPct val="102000"/>
                  </a:lnSpc>
                  <a:buClr>
                    <a:srgbClr val="000000"/>
                  </a:buClr>
                  <a:buSzPct val="45000"/>
                  <a:buFont typeface="StarSymbol" charset="0"/>
                  <a:buNone/>
                </a:pPr>
                <a:r>
                  <a:rPr lang="en-GB" altLang="it-IT" sz="2400">
                    <a:solidFill>
                      <a:srgbClr val="FF0000"/>
                    </a:solidFill>
                    <a:latin typeface="Symbol" panose="05050102010706020507" pitchFamily="18" charset="2"/>
                  </a:rPr>
                  <a:t>n</a:t>
                </a:r>
                <a:r>
                  <a:rPr lang="en-GB" altLang="it-IT" sz="2400" i="1" baseline="-40000">
                    <a:solidFill>
                      <a:srgbClr val="FF0000"/>
                    </a:solidFill>
                    <a:latin typeface="Luxi Sans" pitchFamily="16" charset="0"/>
                  </a:rPr>
                  <a:t>e</a:t>
                </a:r>
              </a:p>
            </p:txBody>
          </p:sp>
          <p:sp>
            <p:nvSpPr>
              <p:cNvPr id="29" name="Line 28">
                <a:extLst>
                  <a:ext uri="{FF2B5EF4-FFF2-40B4-BE49-F238E27FC236}">
                    <a16:creationId xmlns:a16="http://schemas.microsoft.com/office/drawing/2014/main" id="{DDEEA0F4-97DE-A9B8-F4F5-5F495321D1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" y="2973"/>
                <a:ext cx="96" cy="1"/>
              </a:xfrm>
              <a:prstGeom prst="line">
                <a:avLst/>
              </a:prstGeom>
              <a:noFill/>
              <a:ln w="180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26" name="Text Box 29">
              <a:extLst>
                <a:ext uri="{FF2B5EF4-FFF2-40B4-BE49-F238E27FC236}">
                  <a16:creationId xmlns:a16="http://schemas.microsoft.com/office/drawing/2014/main" id="{0B199DC1-814A-FF95-35B7-91ACDE8622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5" y="2735"/>
              <a:ext cx="217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>
                <a:lnSpc>
                  <a:spcPct val="96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it-IT" sz="2400" i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e</a:t>
              </a:r>
              <a:r>
                <a:rPr lang="en-GB" altLang="it-IT" sz="2400" i="1" baseline="40000" dirty="0">
                  <a:solidFill>
                    <a:srgbClr val="002060"/>
                  </a:solidFill>
                  <a:latin typeface="StarSymbol" charset="0"/>
                </a:rPr>
                <a:t>−</a:t>
              </a:r>
            </a:p>
          </p:txBody>
        </p:sp>
        <p:sp>
          <p:nvSpPr>
            <p:cNvPr id="27" name="Text Box 30">
              <a:extLst>
                <a:ext uri="{FF2B5EF4-FFF2-40B4-BE49-F238E27FC236}">
                  <a16:creationId xmlns:a16="http://schemas.microsoft.com/office/drawing/2014/main" id="{3164BA96-F5F7-ACDD-5935-1D5D366A88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" y="2174"/>
              <a:ext cx="150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>
                <a:lnSpc>
                  <a:spcPct val="96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it-IT" sz="2400" i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e</a:t>
              </a:r>
              <a:r>
                <a:rPr lang="en-GB" altLang="it-IT" sz="2400" i="1" baseline="40000" dirty="0">
                  <a:solidFill>
                    <a:srgbClr val="002060"/>
                  </a:solidFill>
                  <a:latin typeface="StarSymbol" charset="0"/>
                </a:rPr>
                <a:t>−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69DC21E-6F37-EE56-42BB-E6AD8D3FA20C}"/>
              </a:ext>
            </a:extLst>
          </p:cNvPr>
          <p:cNvGrpSpPr>
            <a:grpSpLocks/>
          </p:cNvGrpSpPr>
          <p:nvPr/>
        </p:nvGrpSpPr>
        <p:grpSpPr bwMode="auto">
          <a:xfrm>
            <a:off x="4543288" y="3952777"/>
            <a:ext cx="2001838" cy="758825"/>
            <a:chOff x="4410" y="3791"/>
            <a:chExt cx="1261" cy="478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BFB33E3-8699-9775-CC8B-F1748D8E5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7" y="3872"/>
              <a:ext cx="404" cy="393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cxnSp>
          <p:nvCxnSpPr>
            <p:cNvPr id="34" name="AutoShape 33">
              <a:extLst>
                <a:ext uri="{FF2B5EF4-FFF2-40B4-BE49-F238E27FC236}">
                  <a16:creationId xmlns:a16="http://schemas.microsoft.com/office/drawing/2014/main" id="{C8DC4613-1BBE-1EA7-F4B2-0965ED54CCD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981" y="4027"/>
              <a:ext cx="104" cy="112"/>
            </a:xfrm>
            <a:prstGeom prst="curvedConnector3">
              <a:avLst>
                <a:gd name="adj1" fmla="val 50000"/>
              </a:avLst>
            </a:prstGeom>
            <a:noFill/>
            <a:ln w="180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" name="Line 34">
              <a:extLst>
                <a:ext uri="{FF2B5EF4-FFF2-40B4-BE49-F238E27FC236}">
                  <a16:creationId xmlns:a16="http://schemas.microsoft.com/office/drawing/2014/main" id="{43EA44FE-32ED-ADDF-2405-C627C74369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642" y="3963"/>
              <a:ext cx="340" cy="65"/>
            </a:xfrm>
            <a:prstGeom prst="line">
              <a:avLst/>
            </a:prstGeom>
            <a:noFill/>
            <a:ln w="18000">
              <a:solidFill>
                <a:srgbClr val="00206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6" name="Line 35">
              <a:extLst>
                <a:ext uri="{FF2B5EF4-FFF2-40B4-BE49-F238E27FC236}">
                  <a16:creationId xmlns:a16="http://schemas.microsoft.com/office/drawing/2014/main" id="{B7B356AF-C12D-1E3E-F453-6E289DB6B9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5" y="4139"/>
              <a:ext cx="356" cy="21"/>
            </a:xfrm>
            <a:prstGeom prst="line">
              <a:avLst/>
            </a:prstGeom>
            <a:noFill/>
            <a:ln w="18000">
              <a:solidFill>
                <a:srgbClr val="00206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73CFCAA-84CD-24E9-2FEB-A78C0EADED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800000">
              <a:off x="4967" y="4014"/>
              <a:ext cx="27" cy="28"/>
            </a:xfrm>
            <a:prstGeom prst="ellipse">
              <a:avLst/>
            </a:prstGeom>
            <a:solidFill>
              <a:srgbClr val="000000"/>
            </a:solidFill>
            <a:ln w="180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6E67DFF-571E-00D2-DB60-6731F966D1F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540000">
              <a:off x="5069" y="4127"/>
              <a:ext cx="27" cy="28"/>
            </a:xfrm>
            <a:prstGeom prst="ellipse">
              <a:avLst/>
            </a:prstGeom>
            <a:solidFill>
              <a:srgbClr val="000000"/>
            </a:solidFill>
            <a:ln w="180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39" name="Line 38">
              <a:extLst>
                <a:ext uri="{FF2B5EF4-FFF2-40B4-BE49-F238E27FC236}">
                  <a16:creationId xmlns:a16="http://schemas.microsoft.com/office/drawing/2014/main" id="{9299786C-7A85-8C9E-052D-F800F327F0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09" y="4075"/>
              <a:ext cx="28" cy="10"/>
            </a:xfrm>
            <a:prstGeom prst="line">
              <a:avLst/>
            </a:prstGeom>
            <a:noFill/>
            <a:ln w="180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0" name="Text Box 39">
              <a:extLst>
                <a:ext uri="{FF2B5EF4-FFF2-40B4-BE49-F238E27FC236}">
                  <a16:creationId xmlns:a16="http://schemas.microsoft.com/office/drawing/2014/main" id="{52EBA784-C534-3EBD-9B18-3EE9213D44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21" y="4046"/>
              <a:ext cx="150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>
                <a:lnSpc>
                  <a:spcPct val="96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it-IT" sz="2400" i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e</a:t>
              </a:r>
              <a:r>
                <a:rPr lang="en-GB" altLang="it-IT" sz="2400" i="1" baseline="40000" dirty="0">
                  <a:solidFill>
                    <a:srgbClr val="002060"/>
                  </a:solidFill>
                  <a:latin typeface="StarSymbol" charset="0"/>
                </a:rPr>
                <a:t>−</a:t>
              </a:r>
            </a:p>
          </p:txBody>
        </p:sp>
        <p:sp>
          <p:nvSpPr>
            <p:cNvPr id="41" name="Text Box 40">
              <a:extLst>
                <a:ext uri="{FF2B5EF4-FFF2-40B4-BE49-F238E27FC236}">
                  <a16:creationId xmlns:a16="http://schemas.microsoft.com/office/drawing/2014/main" id="{770A0879-EB40-7141-B919-462658A906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0" y="3791"/>
              <a:ext cx="150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>
                <a:lnSpc>
                  <a:spcPct val="96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it-IT" sz="2400" i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e</a:t>
              </a:r>
              <a:r>
                <a:rPr lang="en-GB" altLang="it-IT" sz="2400" i="1" baseline="40000" dirty="0">
                  <a:solidFill>
                    <a:srgbClr val="002060"/>
                  </a:solidFill>
                  <a:latin typeface="StarSymbol" charset="0"/>
                </a:rPr>
                <a:t>−</a:t>
              </a:r>
            </a:p>
          </p:txBody>
        </p:sp>
      </p:grpSp>
      <p:sp>
        <p:nvSpPr>
          <p:cNvPr id="42" name="Text Box 4">
            <a:extLst>
              <a:ext uri="{FF2B5EF4-FFF2-40B4-BE49-F238E27FC236}">
                <a16:creationId xmlns:a16="http://schemas.microsoft.com/office/drawing/2014/main" id="{2109D86B-27F3-8350-6A42-160F17ED5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3138" y="5357898"/>
            <a:ext cx="3876144" cy="1002152"/>
          </a:xfrm>
          <a:prstGeom prst="rect">
            <a:avLst/>
          </a:prstGeom>
          <a:solidFill>
            <a:srgbClr val="F6F6F6"/>
          </a:solidFill>
          <a:ln w="9525">
            <a:noFill/>
            <a:miter lim="800000"/>
            <a:headEnd/>
            <a:tailEnd/>
          </a:ln>
        </p:spPr>
        <p:txBody>
          <a:bodyPr wrap="none" lIns="180000" tIns="180000" rIns="180000" bIns="180000">
            <a:spAutoFit/>
          </a:bodyPr>
          <a:lstStyle/>
          <a:p>
            <a:pPr marL="250825" indent="-250825" hangingPunct="0">
              <a:lnSpc>
                <a:spcPct val="102000"/>
              </a:lnSpc>
              <a:spcBef>
                <a:spcPts val="288"/>
              </a:spcBef>
              <a:buClr>
                <a:srgbClr val="000080"/>
              </a:buClr>
              <a:buSzPct val="70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l-GR" sz="2000" b="1" dirty="0">
                <a:solidFill>
                  <a:srgbClr val="000080"/>
                </a:solidFill>
              </a:rPr>
              <a:t>ββ</a:t>
            </a:r>
            <a:r>
              <a:rPr lang="en-GB" sz="2000" b="1" dirty="0">
                <a:solidFill>
                  <a:srgbClr val="000080"/>
                </a:solidFill>
              </a:rPr>
              <a:t>-0</a:t>
            </a:r>
            <a:r>
              <a:rPr lang="el-GR" sz="2000" b="1" dirty="0">
                <a:solidFill>
                  <a:srgbClr val="000080"/>
                </a:solidFill>
              </a:rPr>
              <a:t>ν</a:t>
            </a:r>
            <a:r>
              <a:rPr lang="en-GB" sz="2000" dirty="0">
                <a:solidFill>
                  <a:srgbClr val="000080"/>
                </a:solidFill>
              </a:rPr>
              <a:t>:</a:t>
            </a:r>
            <a:r>
              <a:rPr lang="en-GB" sz="2000" b="1" dirty="0">
                <a:solidFill>
                  <a:srgbClr val="000080"/>
                </a:solidFill>
              </a:rPr>
              <a:t> “exotic” modes</a:t>
            </a:r>
          </a:p>
          <a:p>
            <a:pPr marL="250825" indent="-250825" hangingPunct="0">
              <a:lnSpc>
                <a:spcPct val="93000"/>
              </a:lnSpc>
              <a:spcBef>
                <a:spcPts val="288"/>
              </a:spcBef>
              <a:buClr>
                <a:srgbClr val="000080"/>
              </a:buClr>
              <a:buSzPct val="70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000" dirty="0">
                <a:solidFill>
                  <a:srgbClr val="FF0000"/>
                </a:solidFill>
              </a:rPr>
              <a:t>(</a:t>
            </a:r>
            <a:r>
              <a:rPr lang="en-GB" sz="2000" i="1" dirty="0">
                <a:solidFill>
                  <a:srgbClr val="FF0000"/>
                </a:solidFill>
              </a:rPr>
              <a:t>A</a:t>
            </a:r>
            <a:r>
              <a:rPr lang="en-GB" sz="2000" dirty="0">
                <a:solidFill>
                  <a:srgbClr val="FF0000"/>
                </a:solidFill>
              </a:rPr>
              <a:t>, </a:t>
            </a:r>
            <a:r>
              <a:rPr lang="en-GB" sz="2000" i="1" dirty="0">
                <a:solidFill>
                  <a:srgbClr val="FF0000"/>
                </a:solidFill>
              </a:rPr>
              <a:t>Z</a:t>
            </a:r>
            <a:r>
              <a:rPr lang="en-GB" sz="2000" dirty="0">
                <a:solidFill>
                  <a:srgbClr val="FF0000"/>
                </a:solidFill>
              </a:rPr>
              <a:t>) </a:t>
            </a:r>
            <a:r>
              <a:rPr lang="en-GB" sz="2000" b="1" dirty="0"/>
              <a:t>→</a:t>
            </a:r>
            <a:r>
              <a:rPr lang="en-GB" sz="2000" dirty="0">
                <a:solidFill>
                  <a:srgbClr val="FF0000"/>
                </a:solidFill>
              </a:rPr>
              <a:t> (</a:t>
            </a:r>
            <a:r>
              <a:rPr lang="en-GB" sz="2000" i="1" dirty="0">
                <a:solidFill>
                  <a:srgbClr val="FF0000"/>
                </a:solidFill>
              </a:rPr>
              <a:t>A</a:t>
            </a:r>
            <a:r>
              <a:rPr lang="en-GB" sz="2000" dirty="0">
                <a:solidFill>
                  <a:srgbClr val="FF0000"/>
                </a:solidFill>
              </a:rPr>
              <a:t>, </a:t>
            </a:r>
            <a:r>
              <a:rPr lang="en-GB" sz="2000" i="1" dirty="0">
                <a:solidFill>
                  <a:srgbClr val="FF0000"/>
                </a:solidFill>
              </a:rPr>
              <a:t>Z</a:t>
            </a:r>
            <a:r>
              <a:rPr lang="en-GB" sz="2000" dirty="0">
                <a:solidFill>
                  <a:srgbClr val="FF0000"/>
                </a:solidFill>
              </a:rPr>
              <a:t>+2) + exotic particles</a:t>
            </a:r>
            <a:endParaRPr lang="en-GB" sz="2000" i="1" baseline="40000" dirty="0">
              <a:solidFill>
                <a:srgbClr val="FF0000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1819206-0164-DEC8-3D96-758D31586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3413" y="3958884"/>
            <a:ext cx="4236729" cy="2426141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CA8A4726-785A-1DBA-CBC0-1224D18A5B4E}"/>
              </a:ext>
            </a:extLst>
          </p:cNvPr>
          <p:cNvGrpSpPr/>
          <p:nvPr/>
        </p:nvGrpSpPr>
        <p:grpSpPr>
          <a:xfrm>
            <a:off x="516950" y="5414539"/>
            <a:ext cx="2074797" cy="974900"/>
            <a:chOff x="516950" y="5414539"/>
            <a:chExt cx="2074797" cy="974900"/>
          </a:xfrm>
        </p:grpSpPr>
        <p:grpSp>
          <p:nvGrpSpPr>
            <p:cNvPr id="44" name="Group 31">
              <a:extLst>
                <a:ext uri="{FF2B5EF4-FFF2-40B4-BE49-F238E27FC236}">
                  <a16:creationId xmlns:a16="http://schemas.microsoft.com/office/drawing/2014/main" id="{F79E0509-E823-8CA1-DCFA-6B70C169EF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6950" y="5630614"/>
              <a:ext cx="2001838" cy="758825"/>
              <a:chOff x="4410" y="3791"/>
              <a:chExt cx="1261" cy="478"/>
            </a:xfrm>
          </p:grpSpPr>
          <p:sp>
            <p:nvSpPr>
              <p:cNvPr id="45" name="Oval 32">
                <a:extLst>
                  <a:ext uri="{FF2B5EF4-FFF2-40B4-BE49-F238E27FC236}">
                    <a16:creationId xmlns:a16="http://schemas.microsoft.com/office/drawing/2014/main" id="{8CD58AB4-C7E0-D1CE-045D-39C8B4256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7" y="3872"/>
                <a:ext cx="404" cy="39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cxnSp>
            <p:nvCxnSpPr>
              <p:cNvPr id="46" name="AutoShape 33">
                <a:extLst>
                  <a:ext uri="{FF2B5EF4-FFF2-40B4-BE49-F238E27FC236}">
                    <a16:creationId xmlns:a16="http://schemas.microsoft.com/office/drawing/2014/main" id="{1D68D294-441F-4E56-E42C-5306E060D95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981" y="4027"/>
                <a:ext cx="104" cy="112"/>
              </a:xfrm>
              <a:prstGeom prst="curvedConnector3">
                <a:avLst>
                  <a:gd name="adj1" fmla="val 50000"/>
                </a:avLst>
              </a:prstGeom>
              <a:noFill/>
              <a:ln w="18000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7" name="Line 34">
                <a:extLst>
                  <a:ext uri="{FF2B5EF4-FFF2-40B4-BE49-F238E27FC236}">
                    <a16:creationId xmlns:a16="http://schemas.microsoft.com/office/drawing/2014/main" id="{BA5D52B9-49A0-0D0D-AEB0-1E6D33F3A1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642" y="3963"/>
                <a:ext cx="340" cy="65"/>
              </a:xfrm>
              <a:prstGeom prst="line">
                <a:avLst/>
              </a:prstGeom>
              <a:noFill/>
              <a:ln w="18000">
                <a:solidFill>
                  <a:srgbClr val="00206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" name="Line 35">
                <a:extLst>
                  <a:ext uri="{FF2B5EF4-FFF2-40B4-BE49-F238E27FC236}">
                    <a16:creationId xmlns:a16="http://schemas.microsoft.com/office/drawing/2014/main" id="{D1C9F9E5-22EA-8933-D460-F080EFB644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85" y="4139"/>
                <a:ext cx="356" cy="21"/>
              </a:xfrm>
              <a:prstGeom prst="line">
                <a:avLst/>
              </a:prstGeom>
              <a:noFill/>
              <a:ln w="18000">
                <a:solidFill>
                  <a:srgbClr val="00206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" name="Oval 36">
                <a:extLst>
                  <a:ext uri="{FF2B5EF4-FFF2-40B4-BE49-F238E27FC236}">
                    <a16:creationId xmlns:a16="http://schemas.microsoft.com/office/drawing/2014/main" id="{52AE270A-81A7-0A9C-AB0D-009EB097A4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00000">
                <a:off x="4967" y="4014"/>
                <a:ext cx="27" cy="28"/>
              </a:xfrm>
              <a:prstGeom prst="ellipse">
                <a:avLst/>
              </a:prstGeom>
              <a:solidFill>
                <a:srgbClr val="000000"/>
              </a:solidFill>
              <a:ln w="18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50" name="Oval 37">
                <a:extLst>
                  <a:ext uri="{FF2B5EF4-FFF2-40B4-BE49-F238E27FC236}">
                    <a16:creationId xmlns:a16="http://schemas.microsoft.com/office/drawing/2014/main" id="{A015337A-01B9-25A1-E833-0918A00655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540000">
                <a:off x="5069" y="4127"/>
                <a:ext cx="27" cy="28"/>
              </a:xfrm>
              <a:prstGeom prst="ellipse">
                <a:avLst/>
              </a:prstGeom>
              <a:solidFill>
                <a:srgbClr val="000000"/>
              </a:solidFill>
              <a:ln w="18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51" name="Line 38">
                <a:extLst>
                  <a:ext uri="{FF2B5EF4-FFF2-40B4-BE49-F238E27FC236}">
                    <a16:creationId xmlns:a16="http://schemas.microsoft.com/office/drawing/2014/main" id="{BB29A31E-841A-6B3D-866B-C95F88AB70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09" y="4075"/>
                <a:ext cx="28" cy="10"/>
              </a:xfrm>
              <a:prstGeom prst="line">
                <a:avLst/>
              </a:prstGeom>
              <a:noFill/>
              <a:ln w="180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" name="Text Box 39">
                <a:extLst>
                  <a:ext uri="{FF2B5EF4-FFF2-40B4-BE49-F238E27FC236}">
                    <a16:creationId xmlns:a16="http://schemas.microsoft.com/office/drawing/2014/main" id="{A584C056-BA9D-8DCB-ED90-9B0C5242C9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21" y="4046"/>
                <a:ext cx="150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>
                  <a:lnSpc>
                    <a:spcPct val="96000"/>
                  </a:lnSpc>
                  <a:buClr>
                    <a:srgbClr val="000000"/>
                  </a:buClr>
                  <a:buSzPct val="45000"/>
                  <a:buFont typeface="StarSymbol" charset="0"/>
                  <a:buNone/>
                </a:pPr>
                <a:r>
                  <a:rPr lang="en-GB" altLang="it-IT" sz="24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e</a:t>
                </a:r>
                <a:r>
                  <a:rPr lang="en-GB" altLang="it-IT" sz="2400" i="1" baseline="40000" dirty="0">
                    <a:solidFill>
                      <a:srgbClr val="002060"/>
                    </a:solidFill>
                    <a:latin typeface="StarSymbol" charset="0"/>
                  </a:rPr>
                  <a:t>−</a:t>
                </a:r>
              </a:p>
            </p:txBody>
          </p:sp>
          <p:sp>
            <p:nvSpPr>
              <p:cNvPr id="54" name="Text Box 40">
                <a:extLst>
                  <a:ext uri="{FF2B5EF4-FFF2-40B4-BE49-F238E27FC236}">
                    <a16:creationId xmlns:a16="http://schemas.microsoft.com/office/drawing/2014/main" id="{F4CF4577-872B-79B2-F0D7-113672E386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10" y="3791"/>
                <a:ext cx="150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>
                  <a:lnSpc>
                    <a:spcPct val="96000"/>
                  </a:lnSpc>
                  <a:buClr>
                    <a:srgbClr val="000000"/>
                  </a:buClr>
                  <a:buSzPct val="45000"/>
                  <a:buFont typeface="StarSymbol" charset="0"/>
                  <a:buNone/>
                </a:pPr>
                <a:r>
                  <a:rPr lang="en-GB" altLang="it-IT" sz="24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e</a:t>
                </a:r>
                <a:r>
                  <a:rPr lang="en-GB" altLang="it-IT" sz="2400" i="1" baseline="40000" dirty="0">
                    <a:solidFill>
                      <a:srgbClr val="002060"/>
                    </a:solidFill>
                    <a:latin typeface="StarSymbol" charset="0"/>
                  </a:rPr>
                  <a:t>−</a:t>
                </a:r>
              </a:p>
            </p:txBody>
          </p:sp>
        </p:grpSp>
        <p:cxnSp>
          <p:nvCxnSpPr>
            <p:cNvPr id="43" name="Connettore 2 42">
              <a:extLst>
                <a:ext uri="{FF2B5EF4-FFF2-40B4-BE49-F238E27FC236}">
                  <a16:creationId xmlns:a16="http://schemas.microsoft.com/office/drawing/2014/main" id="{F50DB689-61A3-8038-BEDF-F6264DC11ABD}"/>
                </a:ext>
              </a:extLst>
            </p:cNvPr>
            <p:cNvCxnSpPr/>
            <p:nvPr/>
          </p:nvCxnSpPr>
          <p:spPr>
            <a:xfrm flipV="1">
              <a:off x="1590154" y="5660708"/>
              <a:ext cx="687243" cy="396943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CasellaDiTesto 54">
              <a:extLst>
                <a:ext uri="{FF2B5EF4-FFF2-40B4-BE49-F238E27FC236}">
                  <a16:creationId xmlns:a16="http://schemas.microsoft.com/office/drawing/2014/main" id="{3792FCA7-4ECC-9E11-D11F-12499DE870D5}"/>
                </a:ext>
              </a:extLst>
            </p:cNvPr>
            <p:cNvSpPr txBox="1"/>
            <p:nvPr/>
          </p:nvSpPr>
          <p:spPr>
            <a:xfrm>
              <a:off x="2253193" y="5414539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</a:t>
              </a:r>
            </a:p>
          </p:txBody>
        </p:sp>
      </p:grp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725B2A06-291D-633D-EB1A-FBF629A02490}"/>
              </a:ext>
            </a:extLst>
          </p:cNvPr>
          <p:cNvSpPr txBox="1"/>
          <p:nvPr/>
        </p:nvSpPr>
        <p:spPr>
          <a:xfrm>
            <a:off x="10462812" y="6581001"/>
            <a:ext cx="838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E. Previtali</a:t>
            </a: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879F1CED-6F17-7A70-4A03-042190C45772}"/>
              </a:ext>
            </a:extLst>
          </p:cNvPr>
          <p:cNvSpPr txBox="1"/>
          <p:nvPr/>
        </p:nvSpPr>
        <p:spPr>
          <a:xfrm>
            <a:off x="0" y="6581001"/>
            <a:ext cx="1849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Capri, September 12, 2022</a:t>
            </a:r>
          </a:p>
        </p:txBody>
      </p:sp>
    </p:spTree>
    <p:extLst>
      <p:ext uri="{BB962C8B-B14F-4D97-AF65-F5344CB8AC3E}">
        <p14:creationId xmlns:p14="http://schemas.microsoft.com/office/powerpoint/2010/main" val="250342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ttangolo 178">
            <a:extLst>
              <a:ext uri="{FF2B5EF4-FFF2-40B4-BE49-F238E27FC236}">
                <a16:creationId xmlns:a16="http://schemas.microsoft.com/office/drawing/2014/main" id="{947E0F8B-93AC-4CCC-9B51-ADABF236DD94}"/>
              </a:ext>
            </a:extLst>
          </p:cNvPr>
          <p:cNvSpPr/>
          <p:nvPr/>
        </p:nvSpPr>
        <p:spPr>
          <a:xfrm>
            <a:off x="0" y="0"/>
            <a:ext cx="12192000" cy="767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err="1"/>
              <a:t>Sensitivities</a:t>
            </a:r>
            <a:r>
              <a:rPr lang="it-IT" sz="2400" b="1" dirty="0"/>
              <a:t>: a </a:t>
            </a:r>
            <a:r>
              <a:rPr lang="it-IT" sz="2400" b="1" dirty="0" err="1"/>
              <a:t>different</a:t>
            </a:r>
            <a:r>
              <a:rPr lang="it-IT" sz="2400" b="1" dirty="0"/>
              <a:t> </a:t>
            </a:r>
            <a:r>
              <a:rPr lang="it-IT" sz="2400" b="1" dirty="0" err="1"/>
              <a:t>view</a:t>
            </a:r>
            <a:endParaRPr lang="it-IT" sz="2400" b="1" dirty="0"/>
          </a:p>
        </p:txBody>
      </p:sp>
      <p:pic>
        <p:nvPicPr>
          <p:cNvPr id="5" name="t12_comparison.pdf" descr="t12_comparison.pdf">
            <a:extLst>
              <a:ext uri="{FF2B5EF4-FFF2-40B4-BE49-F238E27FC236}">
                <a16:creationId xmlns:a16="http://schemas.microsoft.com/office/drawing/2014/main" id="{A1B01C21-F6E3-6FDF-9BAA-274F94E3A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79" y="917130"/>
            <a:ext cx="11746518" cy="561429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6C918FE-02DF-F478-BF4D-698726905FC2}"/>
              </a:ext>
            </a:extLst>
          </p:cNvPr>
          <p:cNvSpPr txBox="1"/>
          <p:nvPr/>
        </p:nvSpPr>
        <p:spPr>
          <a:xfrm>
            <a:off x="120279" y="6073130"/>
            <a:ext cx="21579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Thanks to O. </a:t>
            </a:r>
            <a:r>
              <a:rPr lang="en-US" sz="1600" i="1" dirty="0" err="1"/>
              <a:t>Cremonesi</a:t>
            </a:r>
            <a:endParaRPr lang="en-US" sz="1600" i="1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A36A445-F69A-4C1C-E6F2-C409E6637076}"/>
              </a:ext>
            </a:extLst>
          </p:cNvPr>
          <p:cNvSpPr txBox="1"/>
          <p:nvPr/>
        </p:nvSpPr>
        <p:spPr>
          <a:xfrm>
            <a:off x="10462812" y="6581001"/>
            <a:ext cx="838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E. Previtali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A3F18C0-7638-8D1E-A8E9-CB792F429B91}"/>
              </a:ext>
            </a:extLst>
          </p:cNvPr>
          <p:cNvSpPr txBox="1"/>
          <p:nvPr/>
        </p:nvSpPr>
        <p:spPr>
          <a:xfrm>
            <a:off x="0" y="6581001"/>
            <a:ext cx="1849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Capri, September 12, 2022</a:t>
            </a:r>
          </a:p>
        </p:txBody>
      </p:sp>
    </p:spTree>
    <p:extLst>
      <p:ext uri="{BB962C8B-B14F-4D97-AF65-F5344CB8AC3E}">
        <p14:creationId xmlns:p14="http://schemas.microsoft.com/office/powerpoint/2010/main" val="3665636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ttangolo 178">
            <a:extLst>
              <a:ext uri="{FF2B5EF4-FFF2-40B4-BE49-F238E27FC236}">
                <a16:creationId xmlns:a16="http://schemas.microsoft.com/office/drawing/2014/main" id="{947E0F8B-93AC-4CCC-9B51-ADABF236DD94}"/>
              </a:ext>
            </a:extLst>
          </p:cNvPr>
          <p:cNvSpPr/>
          <p:nvPr/>
        </p:nvSpPr>
        <p:spPr>
          <a:xfrm>
            <a:off x="0" y="0"/>
            <a:ext cx="12192000" cy="767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/>
              <a:t>Future </a:t>
            </a:r>
            <a:r>
              <a:rPr lang="it-IT" sz="2400" b="1" dirty="0" err="1"/>
              <a:t>Sensitivity</a:t>
            </a:r>
            <a:endParaRPr lang="it-IT" sz="2400" b="1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6311681-D1F1-A9B3-E192-CBD20B30F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7443"/>
            <a:ext cx="12192000" cy="623752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062C1A2-8F43-62E1-7782-F43A6EEF3D9D}"/>
              </a:ext>
            </a:extLst>
          </p:cNvPr>
          <p:cNvSpPr txBox="1"/>
          <p:nvPr/>
        </p:nvSpPr>
        <p:spPr>
          <a:xfrm>
            <a:off x="10462812" y="6581001"/>
            <a:ext cx="838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E. Previtali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967F47B-8255-B097-DA04-1FEB14E8DD77}"/>
              </a:ext>
            </a:extLst>
          </p:cNvPr>
          <p:cNvSpPr txBox="1"/>
          <p:nvPr/>
        </p:nvSpPr>
        <p:spPr>
          <a:xfrm>
            <a:off x="0" y="6581001"/>
            <a:ext cx="1849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Capri, September 12, 2022</a:t>
            </a:r>
          </a:p>
        </p:txBody>
      </p:sp>
    </p:spTree>
    <p:extLst>
      <p:ext uri="{BB962C8B-B14F-4D97-AF65-F5344CB8AC3E}">
        <p14:creationId xmlns:p14="http://schemas.microsoft.com/office/powerpoint/2010/main" val="18033073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ttangolo 178">
            <a:extLst>
              <a:ext uri="{FF2B5EF4-FFF2-40B4-BE49-F238E27FC236}">
                <a16:creationId xmlns:a16="http://schemas.microsoft.com/office/drawing/2014/main" id="{947E0F8B-93AC-4CCC-9B51-ADABF236DD94}"/>
              </a:ext>
            </a:extLst>
          </p:cNvPr>
          <p:cNvSpPr/>
          <p:nvPr/>
        </p:nvSpPr>
        <p:spPr>
          <a:xfrm>
            <a:off x="0" y="0"/>
            <a:ext cx="12192000" cy="767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err="1"/>
              <a:t>Discovey</a:t>
            </a:r>
            <a:r>
              <a:rPr lang="it-IT" sz="2400" b="1" dirty="0"/>
              <a:t> </a:t>
            </a:r>
            <a:r>
              <a:rPr lang="it-IT" sz="2400" b="1" dirty="0" err="1"/>
              <a:t>Potential</a:t>
            </a:r>
            <a:endParaRPr lang="it-IT" sz="2400" b="1" dirty="0"/>
          </a:p>
        </p:txBody>
      </p:sp>
      <p:pic>
        <p:nvPicPr>
          <p:cNvPr id="5" name="Screenshot 2021-09-12 at 17.42.17.png" descr="Screenshot 2021-09-12 at 17.42.17.png">
            <a:extLst>
              <a:ext uri="{FF2B5EF4-FFF2-40B4-BE49-F238E27FC236}">
                <a16:creationId xmlns:a16="http://schemas.microsoft.com/office/drawing/2014/main" id="{E89ED203-C4BA-997F-921E-EBF30064DC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91" t="10800" r="16966" b="23811"/>
          <a:stretch>
            <a:fillRect/>
          </a:stretch>
        </p:blipFill>
        <p:spPr>
          <a:xfrm>
            <a:off x="4921926" y="930730"/>
            <a:ext cx="7270074" cy="432707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C9F334E-F2B9-5D13-F682-1A41A13B9B08}"/>
              </a:ext>
            </a:extLst>
          </p:cNvPr>
          <p:cNvSpPr txBox="1"/>
          <p:nvPr/>
        </p:nvSpPr>
        <p:spPr>
          <a:xfrm>
            <a:off x="111863" y="1186544"/>
            <a:ext cx="4533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If will we see a peak @ </a:t>
            </a:r>
            <a:r>
              <a:rPr lang="el-GR" sz="2000" b="1" dirty="0"/>
              <a:t>ββ</a:t>
            </a:r>
            <a:r>
              <a:rPr lang="en-US" sz="2000" b="1" dirty="0"/>
              <a:t> decay energy?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46965AF-6165-7CF7-D440-50CDBA0EED3E}"/>
              </a:ext>
            </a:extLst>
          </p:cNvPr>
          <p:cNvSpPr txBox="1"/>
          <p:nvPr/>
        </p:nvSpPr>
        <p:spPr>
          <a:xfrm>
            <a:off x="111863" y="2616800"/>
            <a:ext cx="4810099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There are some important aspects: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Few isotopes are needed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High energy resolution detector crucial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Nuclear matrix element determined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Clear evaluation of possible interferences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……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FBB594C-C960-AC41-F8A7-9AC3146FCC42}"/>
              </a:ext>
            </a:extLst>
          </p:cNvPr>
          <p:cNvSpPr txBox="1"/>
          <p:nvPr/>
        </p:nvSpPr>
        <p:spPr>
          <a:xfrm>
            <a:off x="111863" y="5397957"/>
            <a:ext cx="8337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 that sense a discovery potential sensitivity for each experiment is important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FD7FC80-3AD0-41C7-7274-A33D6B9AA906}"/>
              </a:ext>
            </a:extLst>
          </p:cNvPr>
          <p:cNvSpPr txBox="1"/>
          <p:nvPr/>
        </p:nvSpPr>
        <p:spPr>
          <a:xfrm>
            <a:off x="10462812" y="6581001"/>
            <a:ext cx="838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E. Previtali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853B445-A206-80B1-75F3-15F8B7669A89}"/>
              </a:ext>
            </a:extLst>
          </p:cNvPr>
          <p:cNvSpPr txBox="1"/>
          <p:nvPr/>
        </p:nvSpPr>
        <p:spPr>
          <a:xfrm>
            <a:off x="0" y="6581001"/>
            <a:ext cx="1849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Capri, September 12, 2022</a:t>
            </a:r>
          </a:p>
        </p:txBody>
      </p:sp>
    </p:spTree>
    <p:extLst>
      <p:ext uri="{BB962C8B-B14F-4D97-AF65-F5344CB8AC3E}">
        <p14:creationId xmlns:p14="http://schemas.microsoft.com/office/powerpoint/2010/main" val="28105888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ttangolo 178">
            <a:extLst>
              <a:ext uri="{FF2B5EF4-FFF2-40B4-BE49-F238E27FC236}">
                <a16:creationId xmlns:a16="http://schemas.microsoft.com/office/drawing/2014/main" id="{947E0F8B-93AC-4CCC-9B51-ADABF236DD94}"/>
              </a:ext>
            </a:extLst>
          </p:cNvPr>
          <p:cNvSpPr/>
          <p:nvPr/>
        </p:nvSpPr>
        <p:spPr>
          <a:xfrm>
            <a:off x="0" y="0"/>
            <a:ext cx="12192000" cy="767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err="1"/>
              <a:t>Complicated</a:t>
            </a:r>
            <a:r>
              <a:rPr lang="it-IT" sz="2400" b="1" dirty="0"/>
              <a:t> Strategy for the Future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CBC89D12-1BF5-5585-3D78-C717207F12C3}"/>
              </a:ext>
            </a:extLst>
          </p:cNvPr>
          <p:cNvGrpSpPr/>
          <p:nvPr/>
        </p:nvGrpSpPr>
        <p:grpSpPr>
          <a:xfrm>
            <a:off x="95236" y="610769"/>
            <a:ext cx="12096763" cy="6040534"/>
            <a:chOff x="113426" y="1002591"/>
            <a:chExt cx="24591688" cy="15324087"/>
          </a:xfrm>
        </p:grpSpPr>
        <p:pic>
          <p:nvPicPr>
            <p:cNvPr id="5" name="Image" descr="Image">
              <a:extLst>
                <a:ext uri="{FF2B5EF4-FFF2-40B4-BE49-F238E27FC236}">
                  <a16:creationId xmlns:a16="http://schemas.microsoft.com/office/drawing/2014/main" id="{0271AAC3-C29A-1A5D-84E0-BA8F4AD6B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063" y="1619493"/>
              <a:ext cx="5940688" cy="768282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" name="Image" descr="Image">
              <a:extLst>
                <a:ext uri="{FF2B5EF4-FFF2-40B4-BE49-F238E27FC236}">
                  <a16:creationId xmlns:a16="http://schemas.microsoft.com/office/drawing/2014/main" id="{2635D4B1-9AA6-ABBC-976C-EE61FBA08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0079" y="1734851"/>
              <a:ext cx="5927988" cy="7666401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</p:spPr>
        </p:pic>
        <p:pic>
          <p:nvPicPr>
            <p:cNvPr id="7" name="Image" descr="Image">
              <a:extLst>
                <a:ext uri="{FF2B5EF4-FFF2-40B4-BE49-F238E27FC236}">
                  <a16:creationId xmlns:a16="http://schemas.microsoft.com/office/drawing/2014/main" id="{419C420C-43CF-434B-6AF2-F193175BB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373915" y="2149536"/>
              <a:ext cx="5927988" cy="5944097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</p:spPr>
        </p:pic>
        <p:sp>
          <p:nvSpPr>
            <p:cNvPr id="8" name="https://agenda.infn.it/event/27143/">
              <a:extLst>
                <a:ext uri="{FF2B5EF4-FFF2-40B4-BE49-F238E27FC236}">
                  <a16:creationId xmlns:a16="http://schemas.microsoft.com/office/drawing/2014/main" id="{719598C6-2E84-DF66-6391-927C32136D33}"/>
                </a:ext>
              </a:extLst>
            </p:cNvPr>
            <p:cNvSpPr txBox="1"/>
            <p:nvPr/>
          </p:nvSpPr>
          <p:spPr>
            <a:xfrm>
              <a:off x="17970701" y="1002591"/>
              <a:ext cx="6734413" cy="1620191"/>
            </a:xfrm>
            <a:prstGeom prst="rect">
              <a:avLst/>
            </a:prstGeom>
            <a:ln w="381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81535" tIns="181535" rIns="181535" bIns="181535">
              <a:spAutoFit/>
            </a:bodyPr>
            <a:lstStyle>
              <a:lvl1pPr>
                <a:defRPr sz="2400">
                  <a:solidFill>
                    <a:srgbClr val="0433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rPr sz="1600" dirty="0">
                  <a:latin typeface="+mn-lt"/>
                </a:rPr>
                <a:t>https://agenda.infn.it/event/27143/</a:t>
              </a:r>
            </a:p>
          </p:txBody>
        </p:sp>
        <p:sp>
          <p:nvSpPr>
            <p:cNvPr id="9" name="“The international stakeholders in neutrino-less double beta decay research do agree in principle that the best chance for success is an international campaign with more than one large ton-scale experiment implemented in the next decade, with one ton sca">
              <a:extLst>
                <a:ext uri="{FF2B5EF4-FFF2-40B4-BE49-F238E27FC236}">
                  <a16:creationId xmlns:a16="http://schemas.microsoft.com/office/drawing/2014/main" id="{EA6BA2F3-9D4E-0303-6DF7-4959C2F46E10}"/>
                </a:ext>
              </a:extLst>
            </p:cNvPr>
            <p:cNvSpPr txBox="1"/>
            <p:nvPr/>
          </p:nvSpPr>
          <p:spPr>
            <a:xfrm>
              <a:off x="18179000" y="8279273"/>
              <a:ext cx="6129254" cy="7801019"/>
            </a:xfrm>
            <a:prstGeom prst="rect">
              <a:avLst/>
            </a:prstGeom>
            <a:ln w="381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81535" tIns="181535" rIns="181535" bIns="181535">
              <a:spAutoFit/>
            </a:bodyPr>
            <a:lstStyle>
              <a:lvl1pPr marL="0" indent="25310">
                <a:defRPr sz="28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rPr sz="1600" dirty="0">
                  <a:latin typeface="+mn-lt"/>
                </a:rPr>
                <a:t>“The international stakeholders in neutrino-less double beta decay research do agree in principle that the best chance for success is an international campaign </a:t>
              </a:r>
              <a:r>
                <a:rPr sz="1600" b="1" dirty="0">
                  <a:latin typeface="+mn-lt"/>
                </a:rPr>
                <a:t>with more than one large ton-scale experiment </a:t>
              </a:r>
              <a:r>
                <a:rPr sz="1600" dirty="0">
                  <a:latin typeface="+mn-lt"/>
                </a:rPr>
                <a:t>implemented in the next decade, </a:t>
              </a:r>
              <a:r>
                <a:rPr sz="1600" b="1" dirty="0">
                  <a:latin typeface="+mn-lt"/>
                </a:rPr>
                <a:t>with one ton scale experiment in Europe and the other in North America</a:t>
              </a:r>
              <a:r>
                <a:rPr sz="1600" dirty="0">
                  <a:latin typeface="+mn-lt"/>
                </a:rPr>
                <a:t>. “ </a:t>
              </a:r>
            </a:p>
          </p:txBody>
        </p:sp>
        <p:sp>
          <p:nvSpPr>
            <p:cNvPr id="10" name="Outcome: Realize international portfolio LEGEND-1000, nEXO and CUPID with European partners…">
              <a:extLst>
                <a:ext uri="{FF2B5EF4-FFF2-40B4-BE49-F238E27FC236}">
                  <a16:creationId xmlns:a16="http://schemas.microsoft.com/office/drawing/2014/main" id="{D9BAFE7A-2FC3-EB02-4ECC-8716234FD2A3}"/>
                </a:ext>
              </a:extLst>
            </p:cNvPr>
            <p:cNvSpPr txBox="1"/>
            <p:nvPr/>
          </p:nvSpPr>
          <p:spPr>
            <a:xfrm>
              <a:off x="12208297" y="9759302"/>
              <a:ext cx="5996326" cy="5302487"/>
            </a:xfrm>
            <a:prstGeom prst="rect">
              <a:avLst/>
            </a:prstGeom>
            <a:ln w="381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181535" tIns="181535" rIns="181535" bIns="181535">
              <a:spAutoFit/>
            </a:bodyPr>
            <a:lstStyle/>
            <a:p>
              <a:pPr marL="253910" indent="-228600">
                <a:buSzPct val="100000"/>
                <a:buChar char="•"/>
                <a:defRPr sz="28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rPr sz="1600" dirty="0">
                  <a:latin typeface="Calibri" panose="020F0502020204030204" pitchFamily="34" charset="0"/>
                  <a:cs typeface="Calibri" panose="020F0502020204030204" pitchFamily="34" charset="0"/>
                </a:rPr>
                <a:t>Outcome: Realize international portfolio </a:t>
              </a:r>
              <a:r>
                <a:rPr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LEGEND-1000, </a:t>
              </a:r>
              <a:r>
                <a:rPr sz="1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nEXO</a:t>
              </a:r>
              <a:r>
                <a:rPr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and CUPID with European partners</a:t>
              </a:r>
            </a:p>
            <a:p>
              <a:pPr marL="253910" indent="-228600">
                <a:buSzPct val="100000"/>
                <a:buChar char="•"/>
                <a:defRPr sz="28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rPr sz="1600" dirty="0">
                  <a:latin typeface="Calibri" panose="020F0502020204030204" pitchFamily="34" charset="0"/>
                  <a:cs typeface="Calibri" panose="020F0502020204030204" pitchFamily="34" charset="0"/>
                </a:rPr>
                <a:t>Open discussion in </a:t>
              </a:r>
              <a:r>
                <a:rPr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september</a:t>
              </a:r>
              <a:r>
                <a:rPr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2021 @ LNGS.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ct 2019: Roadmap document for the APPEC SAC on the future   decay experimental programme in Europe…">
                  <a:extLst>
                    <a:ext uri="{FF2B5EF4-FFF2-40B4-BE49-F238E27FC236}">
                      <a16:creationId xmlns:a16="http://schemas.microsoft.com/office/drawing/2014/main" id="{2891C41A-A5AB-85B1-798F-90EF3B825A90}"/>
                    </a:ext>
                  </a:extLst>
                </p:cNvPr>
                <p:cNvSpPr txBox="1"/>
                <p:nvPr/>
              </p:nvSpPr>
              <p:spPr>
                <a:xfrm>
                  <a:off x="6062686" y="9774924"/>
                  <a:ext cx="6112094" cy="6551754"/>
                </a:xfrm>
                <a:prstGeom prst="rect">
                  <a:avLst/>
                </a:prstGeom>
                <a:ln w="381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181535" tIns="181535" rIns="181535" bIns="181535">
                  <a:spAutoFit/>
                </a:bodyPr>
                <a:lstStyle/>
                <a:p>
                  <a:pPr marL="253910" indent="-228600">
                    <a:buSzPct val="100000"/>
                    <a:buChar char="•"/>
                    <a:defRPr sz="280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r>
                    <a:rPr sz="16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Oct 2019: Roadmap document for the APPEC SAC on the future </a:t>
                  </a:r>
                  <a14:m>
                    <m:oMath xmlns:m="http://schemas.openxmlformats.org/officeDocument/2006/math"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𝜈𝛽𝛽</m:t>
                      </m:r>
                    </m:oMath>
                  </a14:m>
                  <a:r>
                    <a:rPr sz="16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decay experimental </a:t>
                  </a:r>
                  <a:r>
                    <a:rPr sz="1600" dirty="0"/>
                    <a:t>program in Europe </a:t>
                  </a:r>
                </a:p>
                <a:p>
                  <a:pPr marL="253910" indent="-228600">
                    <a:buSzPct val="100000"/>
                    <a:buChar char="•"/>
                    <a:defRPr sz="280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14:m>
                    <m:oMath xmlns:m="http://schemas.openxmlformats.org/officeDocument/2006/math"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𝜈𝛽𝛽</m:t>
                      </m:r>
                    </m:oMath>
                  </a14:m>
                  <a:r>
                    <a:rPr sz="16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town meeting London</a:t>
                  </a:r>
                </a:p>
                <a:p>
                  <a:pPr marL="253910" indent="-228600">
                    <a:buSzPct val="100000"/>
                    <a:buChar char="•"/>
                    <a:defRPr sz="280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r>
                    <a:rPr sz="16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Roadmap update 2022, town meeting in Berlin, June 2022 </a:t>
                  </a:r>
                </a:p>
              </p:txBody>
            </p:sp>
          </mc:Choice>
          <mc:Fallback xmlns="">
            <p:sp>
              <p:nvSpPr>
                <p:cNvPr id="11" name="Oct 2019: Roadmap document for the APPEC SAC on the future   decay experimental programme in Europe…">
                  <a:extLst>
                    <a:ext uri="{FF2B5EF4-FFF2-40B4-BE49-F238E27FC236}">
                      <a16:creationId xmlns:a16="http://schemas.microsoft.com/office/drawing/2014/main" id="{2891C41A-A5AB-85B1-798F-90EF3B825A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2686" y="9774924"/>
                  <a:ext cx="6112094" cy="655175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381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“We recommend the timely development and deployment of a U.S.-led ton-scale neutrinoless double beta decay experiment.”">
              <a:extLst>
                <a:ext uri="{FF2B5EF4-FFF2-40B4-BE49-F238E27FC236}">
                  <a16:creationId xmlns:a16="http://schemas.microsoft.com/office/drawing/2014/main" id="{171546B0-E0A5-4C58-5A9A-C06A720C26C4}"/>
                </a:ext>
              </a:extLst>
            </p:cNvPr>
            <p:cNvSpPr txBox="1"/>
            <p:nvPr/>
          </p:nvSpPr>
          <p:spPr>
            <a:xfrm>
              <a:off x="121997" y="9994197"/>
              <a:ext cx="5940689" cy="4223985"/>
            </a:xfrm>
            <a:prstGeom prst="rect">
              <a:avLst/>
            </a:prstGeom>
            <a:ln w="381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181535" tIns="181535" rIns="181535" bIns="181535">
              <a:spAutoFit/>
            </a:bodyPr>
            <a:lstStyle>
              <a:lvl1pPr marL="0" indent="25310">
                <a:defRPr sz="28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rPr sz="1600" dirty="0">
                  <a:latin typeface="+mn-lt"/>
                </a:rPr>
                <a:t>“We recommend the timely development and deployment of a U.S.-led ton-scale </a:t>
              </a:r>
              <a:r>
                <a:rPr sz="1600" dirty="0" err="1">
                  <a:latin typeface="+mn-lt"/>
                </a:rPr>
                <a:t>neutrinoless</a:t>
              </a:r>
              <a:r>
                <a:rPr sz="1600" dirty="0">
                  <a:latin typeface="+mn-lt"/>
                </a:rPr>
                <a:t> double beta decay experiment.” </a:t>
              </a:r>
            </a:p>
          </p:txBody>
        </p:sp>
        <p:grpSp>
          <p:nvGrpSpPr>
            <p:cNvPr id="13" name="Group">
              <a:extLst>
                <a:ext uri="{FF2B5EF4-FFF2-40B4-BE49-F238E27FC236}">
                  <a16:creationId xmlns:a16="http://schemas.microsoft.com/office/drawing/2014/main" id="{9A788F85-19E0-3A75-6FF5-767ED8093BA5}"/>
                </a:ext>
              </a:extLst>
            </p:cNvPr>
            <p:cNvGrpSpPr/>
            <p:nvPr/>
          </p:nvGrpSpPr>
          <p:grpSpPr>
            <a:xfrm>
              <a:off x="12233917" y="1730806"/>
              <a:ext cx="6014381" cy="7674492"/>
              <a:chOff x="0" y="0"/>
              <a:chExt cx="6014380" cy="7674490"/>
            </a:xfrm>
          </p:grpSpPr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51DD0387-2EAA-057E-7141-E0DCBCC6D7C1}"/>
                  </a:ext>
                </a:extLst>
              </p:cNvPr>
              <p:cNvSpPr/>
              <p:nvPr/>
            </p:nvSpPr>
            <p:spPr>
              <a:xfrm>
                <a:off x="0" y="0"/>
                <a:ext cx="6014380" cy="7674490"/>
              </a:xfrm>
              <a:prstGeom prst="rect">
                <a:avLst/>
              </a:prstGeom>
              <a:solidFill>
                <a:srgbClr val="9417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81535" tIns="181535" rIns="181535" bIns="181535" numCol="1" anchor="t">
                <a:noAutofit/>
              </a:bodyPr>
              <a:lstStyle/>
              <a:p>
                <a:pPr marL="0" indent="0" defTabSz="1815352">
                  <a:lnSpc>
                    <a:spcPct val="100000"/>
                  </a:lnSpc>
                  <a:spcBef>
                    <a:spcPts val="0"/>
                  </a:spcBef>
                  <a:defRPr sz="70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1600"/>
              </a:p>
            </p:txBody>
          </p:sp>
          <p:sp>
            <p:nvSpPr>
              <p:cNvPr id="17" name="DOE NP Portfolio Review…">
                <a:extLst>
                  <a:ext uri="{FF2B5EF4-FFF2-40B4-BE49-F238E27FC236}">
                    <a16:creationId xmlns:a16="http://schemas.microsoft.com/office/drawing/2014/main" id="{28DDD72D-D6AC-C223-BE00-A2D984C27BA0}"/>
                  </a:ext>
                </a:extLst>
              </p:cNvPr>
              <p:cNvSpPr txBox="1"/>
              <p:nvPr/>
            </p:nvSpPr>
            <p:spPr>
              <a:xfrm>
                <a:off x="44075" y="2281013"/>
                <a:ext cx="5940687" cy="4223985"/>
              </a:xfrm>
              <a:prstGeom prst="rect">
                <a:avLst/>
              </a:prstGeom>
              <a:solidFill>
                <a:srgbClr val="941751"/>
              </a:solidFill>
              <a:ln w="381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81535" tIns="181535" rIns="181535" bIns="181535" numCol="1" anchor="t">
                <a:spAutoFit/>
              </a:bodyPr>
              <a:lstStyle/>
              <a:p>
                <a:pPr marL="0" indent="0" algn="ctr" defTabSz="457200">
                  <a:lnSpc>
                    <a:spcPct val="100000"/>
                  </a:lnSpc>
                  <a:spcBef>
                    <a:spcPts val="0"/>
                  </a:spcBef>
                  <a:defRPr sz="35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rPr sz="1600"/>
                  <a:t>DOE NP Portfolio Review </a:t>
                </a:r>
              </a:p>
              <a:p>
                <a:pPr marL="0" indent="0" algn="ctr" defTabSz="457200">
                  <a:lnSpc>
                    <a:spcPct val="100000"/>
                  </a:lnSpc>
                  <a:spcBef>
                    <a:spcPts val="0"/>
                  </a:spcBef>
                  <a:defRPr sz="35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rPr sz="1600"/>
                  <a:t>July 2021 </a:t>
                </a:r>
              </a:p>
              <a:p>
                <a:pPr marL="0" indent="0" algn="ctr" defTabSz="457200">
                  <a:lnSpc>
                    <a:spcPct val="100000"/>
                  </a:lnSpc>
                  <a:spcBef>
                    <a:spcPts val="0"/>
                  </a:spcBef>
                  <a:defRPr sz="35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rPr sz="1600"/>
                  <a:t>CUPID </a:t>
                </a:r>
              </a:p>
              <a:p>
                <a:pPr marL="0" indent="0" algn="ctr" defTabSz="457200">
                  <a:lnSpc>
                    <a:spcPct val="100000"/>
                  </a:lnSpc>
                  <a:spcBef>
                    <a:spcPts val="0"/>
                  </a:spcBef>
                  <a:defRPr sz="35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rPr sz="1600"/>
                  <a:t>LEGEND-1000 </a:t>
                </a:r>
              </a:p>
              <a:p>
                <a:pPr marL="0" indent="0" algn="ctr" defTabSz="457200">
                  <a:lnSpc>
                    <a:spcPct val="100000"/>
                  </a:lnSpc>
                  <a:spcBef>
                    <a:spcPts val="0"/>
                  </a:spcBef>
                  <a:defRPr sz="35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rPr sz="1600"/>
                  <a:t>nEXO </a:t>
                </a:r>
              </a:p>
            </p:txBody>
          </p:sp>
        </p:grpSp>
        <p:sp>
          <p:nvSpPr>
            <p:cNvPr id="14" name="https://arxiv.org/abs/1910.04688">
              <a:extLst>
                <a:ext uri="{FF2B5EF4-FFF2-40B4-BE49-F238E27FC236}">
                  <a16:creationId xmlns:a16="http://schemas.microsoft.com/office/drawing/2014/main" id="{DE2278A2-A0FA-97F4-95EE-682ECB938E40}"/>
                </a:ext>
              </a:extLst>
            </p:cNvPr>
            <p:cNvSpPr txBox="1"/>
            <p:nvPr/>
          </p:nvSpPr>
          <p:spPr>
            <a:xfrm>
              <a:off x="6054792" y="9087052"/>
              <a:ext cx="6547998" cy="1620191"/>
            </a:xfrm>
            <a:prstGeom prst="rect">
              <a:avLst/>
            </a:prstGeom>
            <a:ln w="381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81535" tIns="181535" rIns="181535" bIns="181535">
              <a:spAutoFit/>
            </a:bodyPr>
            <a:lstStyle>
              <a:lvl1pPr>
                <a:defRPr sz="2400">
                  <a:solidFill>
                    <a:srgbClr val="0433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rPr sz="1600" dirty="0">
                  <a:latin typeface="+mn-lt"/>
                </a:rPr>
                <a:t>https://arxiv.org/abs/1910.04688 </a:t>
              </a:r>
            </a:p>
          </p:txBody>
        </p:sp>
        <p:sp>
          <p:nvSpPr>
            <p:cNvPr id="15" name="https://science.osti.gov/np/nsac">
              <a:extLst>
                <a:ext uri="{FF2B5EF4-FFF2-40B4-BE49-F238E27FC236}">
                  <a16:creationId xmlns:a16="http://schemas.microsoft.com/office/drawing/2014/main" id="{7BE230A8-B091-A02C-C5F1-0416C62E3634}"/>
                </a:ext>
              </a:extLst>
            </p:cNvPr>
            <p:cNvSpPr txBox="1"/>
            <p:nvPr/>
          </p:nvSpPr>
          <p:spPr>
            <a:xfrm>
              <a:off x="113426" y="9196648"/>
              <a:ext cx="6376091" cy="1620191"/>
            </a:xfrm>
            <a:prstGeom prst="rect">
              <a:avLst/>
            </a:prstGeom>
            <a:ln w="381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81535" tIns="181535" rIns="181535" bIns="181535">
              <a:spAutoFit/>
            </a:bodyPr>
            <a:lstStyle>
              <a:lvl1pPr>
                <a:defRPr sz="2400">
                  <a:solidFill>
                    <a:srgbClr val="0433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rPr sz="1600">
                  <a:latin typeface="+mn-lt"/>
                </a:rPr>
                <a:t>https://science.osti.gov/np/nsac </a:t>
              </a:r>
            </a:p>
          </p:txBody>
        </p:sp>
      </p:grp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756DF34-4FE3-E0E7-5667-E3BCF6DF8520}"/>
              </a:ext>
            </a:extLst>
          </p:cNvPr>
          <p:cNvSpPr txBox="1"/>
          <p:nvPr/>
        </p:nvSpPr>
        <p:spPr>
          <a:xfrm>
            <a:off x="10462812" y="6581001"/>
            <a:ext cx="838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E. Previtali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D200AC9-AEED-2E97-ACB4-4B2D904C27FB}"/>
              </a:ext>
            </a:extLst>
          </p:cNvPr>
          <p:cNvSpPr txBox="1"/>
          <p:nvPr/>
        </p:nvSpPr>
        <p:spPr>
          <a:xfrm>
            <a:off x="0" y="6581001"/>
            <a:ext cx="1849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Capri, September 12, 2022</a:t>
            </a:r>
          </a:p>
        </p:txBody>
      </p:sp>
    </p:spTree>
    <p:extLst>
      <p:ext uri="{BB962C8B-B14F-4D97-AF65-F5344CB8AC3E}">
        <p14:creationId xmlns:p14="http://schemas.microsoft.com/office/powerpoint/2010/main" val="29422832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790D425-5BA9-344E-8F0C-3F3CF1BC8FE0}"/>
              </a:ext>
            </a:extLst>
          </p:cNvPr>
          <p:cNvSpPr/>
          <p:nvPr/>
        </p:nvSpPr>
        <p:spPr>
          <a:xfrm>
            <a:off x="0" y="0"/>
            <a:ext cx="12192000" cy="4135773"/>
          </a:xfrm>
          <a:prstGeom prst="rect">
            <a:avLst/>
          </a:prstGeom>
          <a:solidFill>
            <a:srgbClr val="429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703DB36-1930-43AA-A56A-685961439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125841"/>
            <a:ext cx="10141799" cy="428491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87F6BF3-D7E6-4196-8F2A-1E7089525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0547" y="2520922"/>
            <a:ext cx="4730906" cy="591363"/>
          </a:xfrm>
          <a:prstGeom prst="rect">
            <a:avLst/>
          </a:prstGeom>
        </p:spPr>
      </p:pic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BC533518-F7D2-44ED-BEEB-13C59BD6368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862" y="1908863"/>
            <a:ext cx="2476705" cy="175095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6AF8174-F172-4259-B1AE-6BD455F7F6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96" y="2062222"/>
            <a:ext cx="2937051" cy="2146005"/>
          </a:xfrm>
          <a:prstGeom prst="rect">
            <a:avLst/>
          </a:prstGeom>
        </p:spPr>
      </p:pic>
      <p:pic>
        <p:nvPicPr>
          <p:cNvPr id="4" name="Immagine 3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525FE373-6766-4E48-855C-70286C83D1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6323" y="1179639"/>
            <a:ext cx="3156814" cy="145844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801B653-AD75-4790-B2F1-763772D5C4DA}"/>
              </a:ext>
            </a:extLst>
          </p:cNvPr>
          <p:cNvSpPr txBox="1"/>
          <p:nvPr/>
        </p:nvSpPr>
        <p:spPr>
          <a:xfrm>
            <a:off x="10462812" y="6581001"/>
            <a:ext cx="838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E. Previtali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D853AF8-F2A6-44F7-B5BF-67E86E8E8D19}"/>
              </a:ext>
            </a:extLst>
          </p:cNvPr>
          <p:cNvSpPr txBox="1"/>
          <p:nvPr/>
        </p:nvSpPr>
        <p:spPr>
          <a:xfrm>
            <a:off x="3864771" y="2896645"/>
            <a:ext cx="31668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8B877E1-2EBE-4402-85B2-7B2A45813076}"/>
              </a:ext>
            </a:extLst>
          </p:cNvPr>
          <p:cNvSpPr txBox="1"/>
          <p:nvPr/>
        </p:nvSpPr>
        <p:spPr>
          <a:xfrm>
            <a:off x="0" y="6581001"/>
            <a:ext cx="1849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Capri, September 12, 2022</a:t>
            </a:r>
          </a:p>
        </p:txBody>
      </p:sp>
    </p:spTree>
    <p:extLst>
      <p:ext uri="{BB962C8B-B14F-4D97-AF65-F5344CB8AC3E}">
        <p14:creationId xmlns:p14="http://schemas.microsoft.com/office/powerpoint/2010/main" val="703184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2A428D7-B397-3AA5-ED2A-3663261581A4}"/>
              </a:ext>
            </a:extLst>
          </p:cNvPr>
          <p:cNvSpPr txBox="1"/>
          <p:nvPr/>
        </p:nvSpPr>
        <p:spPr>
          <a:xfrm>
            <a:off x="10462812" y="6581001"/>
            <a:ext cx="838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E. Previtali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2EB2CB9-07A0-553D-3F22-39701F8B8B1D}"/>
              </a:ext>
            </a:extLst>
          </p:cNvPr>
          <p:cNvSpPr txBox="1"/>
          <p:nvPr/>
        </p:nvSpPr>
        <p:spPr>
          <a:xfrm>
            <a:off x="0" y="6581001"/>
            <a:ext cx="1849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Capri, September 12, 2022</a:t>
            </a:r>
          </a:p>
        </p:txBody>
      </p:sp>
      <p:sp>
        <p:nvSpPr>
          <p:cNvPr id="179" name="Rettangolo 178">
            <a:extLst>
              <a:ext uri="{FF2B5EF4-FFF2-40B4-BE49-F238E27FC236}">
                <a16:creationId xmlns:a16="http://schemas.microsoft.com/office/drawing/2014/main" id="{947E0F8B-93AC-4CCC-9B51-ADABF236DD94}"/>
              </a:ext>
            </a:extLst>
          </p:cNvPr>
          <p:cNvSpPr/>
          <p:nvPr/>
        </p:nvSpPr>
        <p:spPr>
          <a:xfrm>
            <a:off x="0" y="0"/>
            <a:ext cx="12192000" cy="767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err="1"/>
              <a:t>Neutrinoless</a:t>
            </a:r>
            <a:r>
              <a:rPr lang="it-IT" sz="2400" b="1" dirty="0"/>
              <a:t> Double Beta </a:t>
            </a:r>
            <a:r>
              <a:rPr lang="it-IT" sz="2400" b="1" dirty="0" err="1"/>
              <a:t>Decay</a:t>
            </a:r>
            <a:r>
              <a:rPr lang="it-IT" sz="2400" b="1" dirty="0"/>
              <a:t> </a:t>
            </a:r>
            <a:r>
              <a:rPr lang="it-IT" sz="2400" b="1" dirty="0" err="1"/>
              <a:t>Process</a:t>
            </a:r>
            <a:endParaRPr lang="it-IT" sz="2400" b="1" dirty="0"/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23D85F53-CFEF-92A7-A282-97672331C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283" y="1742076"/>
            <a:ext cx="6011129" cy="49094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EE2DDC8-2DC2-599D-3481-47E67F0EC52E}"/>
              </a:ext>
            </a:extLst>
          </p:cNvPr>
          <p:cNvSpPr txBox="1"/>
          <p:nvPr/>
        </p:nvSpPr>
        <p:spPr>
          <a:xfrm>
            <a:off x="581020" y="1177442"/>
            <a:ext cx="79284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With a </a:t>
            </a:r>
            <a:r>
              <a:rPr lang="en-US" sz="2000" dirty="0"/>
              <a:t>specific</a:t>
            </a:r>
            <a:r>
              <a:rPr lang="it-IT" sz="2000" dirty="0"/>
              <a:t> </a:t>
            </a:r>
            <a:r>
              <a:rPr lang="en-US" sz="2000" dirty="0"/>
              <a:t>approach</a:t>
            </a:r>
            <a:r>
              <a:rPr lang="it-IT" sz="2000" dirty="0"/>
              <a:t> and </a:t>
            </a:r>
            <a:r>
              <a:rPr lang="en-US" sz="2000" dirty="0"/>
              <a:t>introducing</a:t>
            </a:r>
            <a:r>
              <a:rPr lang="it-IT" sz="2000" dirty="0"/>
              <a:t> some </a:t>
            </a:r>
            <a:r>
              <a:rPr lang="it-IT" sz="2000" dirty="0" err="1"/>
              <a:t>important</a:t>
            </a:r>
            <a:r>
              <a:rPr lang="it-IT" sz="2000" dirty="0"/>
              <a:t> </a:t>
            </a:r>
            <a:r>
              <a:rPr lang="it-IT" sz="2000" dirty="0" err="1"/>
              <a:t>approximations</a:t>
            </a:r>
            <a:r>
              <a:rPr lang="it-IT" sz="2000" dirty="0"/>
              <a:t>:</a:t>
            </a:r>
          </a:p>
        </p:txBody>
      </p:sp>
      <p:sp>
        <p:nvSpPr>
          <p:cNvPr id="3" name="Freccia in giù 2">
            <a:extLst>
              <a:ext uri="{FF2B5EF4-FFF2-40B4-BE49-F238E27FC236}">
                <a16:creationId xmlns:a16="http://schemas.microsoft.com/office/drawing/2014/main" id="{717F834C-6977-E262-CA00-16E7E2C0E66C}"/>
              </a:ext>
            </a:extLst>
          </p:cNvPr>
          <p:cNvSpPr/>
          <p:nvPr/>
        </p:nvSpPr>
        <p:spPr>
          <a:xfrm>
            <a:off x="1948543" y="2300253"/>
            <a:ext cx="424543" cy="5769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0C885E0-E96C-ADAC-B60B-679A116A0942}"/>
              </a:ext>
            </a:extLst>
          </p:cNvPr>
          <p:cNvSpPr txBox="1"/>
          <p:nvPr/>
        </p:nvSpPr>
        <p:spPr>
          <a:xfrm>
            <a:off x="876014" y="2741152"/>
            <a:ext cx="25426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phase space factor</a:t>
            </a:r>
          </a:p>
          <a:p>
            <a:pPr algn="ctr"/>
            <a:r>
              <a:rPr lang="en-US" sz="2000" b="1" dirty="0"/>
              <a:t>calculable precisely</a:t>
            </a:r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87AC5EB8-882D-D348-58B6-30645D1DB7D8}"/>
              </a:ext>
            </a:extLst>
          </p:cNvPr>
          <p:cNvSpPr/>
          <p:nvPr/>
        </p:nvSpPr>
        <p:spPr>
          <a:xfrm>
            <a:off x="3951586" y="2293196"/>
            <a:ext cx="424543" cy="7499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F278B57-4824-C073-A758-28491143F12A}"/>
              </a:ext>
            </a:extLst>
          </p:cNvPr>
          <p:cNvSpPr txBox="1"/>
          <p:nvPr/>
        </p:nvSpPr>
        <p:spPr>
          <a:xfrm>
            <a:off x="2706459" y="3068888"/>
            <a:ext cx="34698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nuclear matrix element </a:t>
            </a:r>
          </a:p>
          <a:p>
            <a:pPr algn="ctr"/>
            <a:r>
              <a:rPr lang="en-US" sz="2000" b="1" dirty="0"/>
              <a:t>not well established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B4DCCAC-6DD8-B6F4-7455-C5B7CDD544A7}"/>
              </a:ext>
            </a:extLst>
          </p:cNvPr>
          <p:cNvSpPr txBox="1"/>
          <p:nvPr/>
        </p:nvSpPr>
        <p:spPr>
          <a:xfrm>
            <a:off x="4780510" y="3810509"/>
            <a:ext cx="31288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dirty="0" err="1"/>
              <a:t>particle</a:t>
            </a:r>
            <a:r>
              <a:rPr lang="fr-FR" sz="2000" dirty="0"/>
              <a:t> </a:t>
            </a:r>
            <a:r>
              <a:rPr lang="fr-FR" sz="2000" dirty="0" err="1"/>
              <a:t>physics</a:t>
            </a:r>
            <a:r>
              <a:rPr lang="fr-FR" sz="2000" dirty="0"/>
              <a:t> </a:t>
            </a:r>
            <a:r>
              <a:rPr lang="fr-FR" sz="2000" dirty="0" err="1"/>
              <a:t>parameters</a:t>
            </a:r>
            <a:endParaRPr lang="fr-FR" sz="2000" dirty="0"/>
          </a:p>
          <a:p>
            <a:pPr algn="ctr"/>
            <a:r>
              <a:rPr lang="fr-FR" sz="2000" b="1" dirty="0" err="1"/>
              <a:t>depends</a:t>
            </a:r>
            <a:r>
              <a:rPr lang="fr-FR" sz="2000" b="1" dirty="0"/>
              <a:t> on </a:t>
            </a:r>
            <a:r>
              <a:rPr lang="fr-FR" sz="2000" b="1" dirty="0" err="1"/>
              <a:t>models</a:t>
            </a:r>
            <a:endParaRPr lang="en-US" sz="2000" b="1" dirty="0"/>
          </a:p>
        </p:txBody>
      </p:sp>
      <p:sp>
        <p:nvSpPr>
          <p:cNvPr id="14" name="Freccia in giù 13">
            <a:extLst>
              <a:ext uri="{FF2B5EF4-FFF2-40B4-BE49-F238E27FC236}">
                <a16:creationId xmlns:a16="http://schemas.microsoft.com/office/drawing/2014/main" id="{87EECA7D-630C-A43A-5011-CF5AAEDB15BB}"/>
              </a:ext>
            </a:extLst>
          </p:cNvPr>
          <p:cNvSpPr/>
          <p:nvPr/>
        </p:nvSpPr>
        <p:spPr>
          <a:xfrm>
            <a:off x="6033153" y="2245362"/>
            <a:ext cx="424543" cy="15571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Screen Shot 2018-06-05 at 09.17.10.png" descr="Screen Shot 2018-06-05 at 09.17.10.png">
            <a:extLst>
              <a:ext uri="{FF2B5EF4-FFF2-40B4-BE49-F238E27FC236}">
                <a16:creationId xmlns:a16="http://schemas.microsoft.com/office/drawing/2014/main" id="{CBA79736-42DB-D135-B1AF-D385DC59E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650" y="1861457"/>
            <a:ext cx="5196391" cy="329745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7" name="Screen Shot 2013-12-10 at 11.19.02 PM.png" descr="Screen Shot 2013-12-10 at 11.19.02 PM.png">
            <a:extLst>
              <a:ext uri="{FF2B5EF4-FFF2-40B4-BE49-F238E27FC236}">
                <a16:creationId xmlns:a16="http://schemas.microsoft.com/office/drawing/2014/main" id="{64AA716B-96A4-26D6-C88D-DA58137E5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2" y="3713059"/>
            <a:ext cx="3690448" cy="284810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EF4B4D4-8AB7-C0FD-C0DC-67AF614C40EA}"/>
              </a:ext>
            </a:extLst>
          </p:cNvPr>
          <p:cNvSpPr txBox="1"/>
          <p:nvPr/>
        </p:nvSpPr>
        <p:spPr>
          <a:xfrm>
            <a:off x="4780510" y="5262926"/>
            <a:ext cx="31288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massive Majorana neutrinos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GUT’s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SUSY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…</a:t>
            </a:r>
          </a:p>
        </p:txBody>
      </p:sp>
      <p:sp>
        <p:nvSpPr>
          <p:cNvPr id="20" name="Freccia in giù 19">
            <a:extLst>
              <a:ext uri="{FF2B5EF4-FFF2-40B4-BE49-F238E27FC236}">
                <a16:creationId xmlns:a16="http://schemas.microsoft.com/office/drawing/2014/main" id="{EB9A3254-C2AF-382F-8E64-EA433006FD1D}"/>
              </a:ext>
            </a:extLst>
          </p:cNvPr>
          <p:cNvSpPr/>
          <p:nvPr/>
        </p:nvSpPr>
        <p:spPr>
          <a:xfrm>
            <a:off x="6033152" y="4680618"/>
            <a:ext cx="424543" cy="5769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00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ttangolo 178">
            <a:extLst>
              <a:ext uri="{FF2B5EF4-FFF2-40B4-BE49-F238E27FC236}">
                <a16:creationId xmlns:a16="http://schemas.microsoft.com/office/drawing/2014/main" id="{947E0F8B-93AC-4CCC-9B51-ADABF236DD94}"/>
              </a:ext>
            </a:extLst>
          </p:cNvPr>
          <p:cNvSpPr/>
          <p:nvPr/>
        </p:nvSpPr>
        <p:spPr>
          <a:xfrm>
            <a:off x="0" y="0"/>
            <a:ext cx="12192000" cy="767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err="1"/>
              <a:t>Nuclear</a:t>
            </a:r>
            <a:r>
              <a:rPr lang="it-IT" sz="2400" b="1" dirty="0"/>
              <a:t> Matrix </a:t>
            </a:r>
            <a:r>
              <a:rPr lang="it-IT" sz="2400" b="1" dirty="0" err="1"/>
              <a:t>Elements</a:t>
            </a:r>
            <a:endParaRPr lang="it-IT" sz="2400" b="1" dirty="0"/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D4BC7050-5704-8179-B18B-DACDA9733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277" y="1503823"/>
            <a:ext cx="7571679" cy="463979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095E5C7-BFEB-A60B-3FAA-42D2C6CF7E75}"/>
              </a:ext>
            </a:extLst>
          </p:cNvPr>
          <p:cNvSpPr txBox="1"/>
          <p:nvPr/>
        </p:nvSpPr>
        <p:spPr>
          <a:xfrm>
            <a:off x="532470" y="1039021"/>
            <a:ext cx="77624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M</a:t>
            </a:r>
            <a:r>
              <a:rPr lang="en-US" sz="2000" baseline="-25000" dirty="0"/>
              <a:t>0ν</a:t>
            </a:r>
            <a:r>
              <a:rPr lang="en-US" sz="2000" dirty="0"/>
              <a:t> values estimated from different Nuclear Matrix calculation methods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64E273F-F15E-C406-ABE7-E1017A344A95}"/>
              </a:ext>
            </a:extLst>
          </p:cNvPr>
          <p:cNvSpPr txBox="1"/>
          <p:nvPr/>
        </p:nvSpPr>
        <p:spPr>
          <a:xfrm>
            <a:off x="532471" y="1830641"/>
            <a:ext cx="407043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NME calculations: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EDF</a:t>
            </a:r>
            <a:r>
              <a:rPr lang="en-US" sz="2000" dirty="0"/>
              <a:t>: large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QRPA</a:t>
            </a:r>
            <a:r>
              <a:rPr lang="en-US" sz="2000" dirty="0"/>
              <a:t>: larger spread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NSM</a:t>
            </a:r>
            <a:r>
              <a:rPr lang="en-US" sz="2000" dirty="0"/>
              <a:t>: small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IMSRG</a:t>
            </a:r>
            <a:r>
              <a:rPr lang="en-US" sz="2000" dirty="0"/>
              <a:t> </a:t>
            </a:r>
            <a:r>
              <a:rPr lang="en-US" sz="2000" baseline="30000" dirty="0"/>
              <a:t>48</a:t>
            </a:r>
            <a:r>
              <a:rPr lang="en-US" sz="2000" dirty="0"/>
              <a:t>Ca ab initio: very small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C8D6E0B-55B1-8881-57C6-74035159822C}"/>
              </a:ext>
            </a:extLst>
          </p:cNvPr>
          <p:cNvSpPr txBox="1"/>
          <p:nvPr/>
        </p:nvSpPr>
        <p:spPr>
          <a:xfrm>
            <a:off x="532471" y="4448792"/>
            <a:ext cx="28602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Significant differences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Results inaccuracy</a:t>
            </a:r>
          </a:p>
        </p:txBody>
      </p:sp>
      <p:sp>
        <p:nvSpPr>
          <p:cNvPr id="15" name="Freccia in giù 14">
            <a:extLst>
              <a:ext uri="{FF2B5EF4-FFF2-40B4-BE49-F238E27FC236}">
                <a16:creationId xmlns:a16="http://schemas.microsoft.com/office/drawing/2014/main" id="{0AC81396-747E-E4AD-BAC0-34B6C0E13FAC}"/>
              </a:ext>
            </a:extLst>
          </p:cNvPr>
          <p:cNvSpPr/>
          <p:nvPr/>
        </p:nvSpPr>
        <p:spPr>
          <a:xfrm>
            <a:off x="1800922" y="3680120"/>
            <a:ext cx="323386" cy="5414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2CBF59A-7D79-3244-AF32-05F16AB00A09}"/>
              </a:ext>
            </a:extLst>
          </p:cNvPr>
          <p:cNvSpPr txBox="1"/>
          <p:nvPr/>
        </p:nvSpPr>
        <p:spPr>
          <a:xfrm>
            <a:off x="532471" y="5440806"/>
            <a:ext cx="24253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/>
              <a:t>g</a:t>
            </a:r>
            <a:r>
              <a:rPr lang="en-US" sz="2000" b="1" baseline="-25000" dirty="0" err="1"/>
              <a:t>A</a:t>
            </a:r>
            <a:r>
              <a:rPr lang="en-US" sz="2000" dirty="0"/>
              <a:t> quenching?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D5DA5BC-914E-5040-8442-01D138B633D0}"/>
              </a:ext>
            </a:extLst>
          </p:cNvPr>
          <p:cNvSpPr txBox="1"/>
          <p:nvPr/>
        </p:nvSpPr>
        <p:spPr>
          <a:xfrm>
            <a:off x="10462812" y="6581001"/>
            <a:ext cx="838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E. Previtali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A082AD7-8A03-757E-7000-75AD2442BDD8}"/>
              </a:ext>
            </a:extLst>
          </p:cNvPr>
          <p:cNvSpPr txBox="1"/>
          <p:nvPr/>
        </p:nvSpPr>
        <p:spPr>
          <a:xfrm>
            <a:off x="0" y="6581001"/>
            <a:ext cx="1849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Capri, September 12, 2022</a:t>
            </a:r>
          </a:p>
        </p:txBody>
      </p:sp>
    </p:spTree>
    <p:extLst>
      <p:ext uri="{BB962C8B-B14F-4D97-AF65-F5344CB8AC3E}">
        <p14:creationId xmlns:p14="http://schemas.microsoft.com/office/powerpoint/2010/main" val="42881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 animBg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ttangolo 178">
            <a:extLst>
              <a:ext uri="{FF2B5EF4-FFF2-40B4-BE49-F238E27FC236}">
                <a16:creationId xmlns:a16="http://schemas.microsoft.com/office/drawing/2014/main" id="{947E0F8B-93AC-4CCC-9B51-ADABF236DD94}"/>
              </a:ext>
            </a:extLst>
          </p:cNvPr>
          <p:cNvSpPr/>
          <p:nvPr/>
        </p:nvSpPr>
        <p:spPr>
          <a:xfrm>
            <a:off x="0" y="0"/>
            <a:ext cx="12192000" cy="767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/>
              <a:t>Light Majorana </a:t>
            </a:r>
            <a:r>
              <a:rPr lang="it-IT" sz="2400" b="1" dirty="0" err="1"/>
              <a:t>Neutrinos</a:t>
            </a:r>
            <a:r>
              <a:rPr lang="it-IT" sz="2400" b="1" dirty="0"/>
              <a:t> </a:t>
            </a:r>
            <a:r>
              <a:rPr lang="it-IT" sz="2400" b="1" dirty="0" err="1"/>
              <a:t>Mechanism</a:t>
            </a:r>
            <a:endParaRPr lang="it-IT" sz="2400" b="1" dirty="0"/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679A12D5-94D8-228D-1389-DA9A1D515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7" t="4511" r="3369" b="3648"/>
          <a:stretch/>
        </p:blipFill>
        <p:spPr>
          <a:xfrm>
            <a:off x="4974355" y="890106"/>
            <a:ext cx="7217645" cy="499601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411073C-CBAC-6301-1ED6-378ED49871EF}"/>
              </a:ext>
            </a:extLst>
          </p:cNvPr>
          <p:cNvSpPr txBox="1"/>
          <p:nvPr/>
        </p:nvSpPr>
        <p:spPr>
          <a:xfrm>
            <a:off x="0" y="1202351"/>
            <a:ext cx="57694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ββ0ν mediated by exchange of light Majorana neutrinos other mechanisms give no contributions</a:t>
            </a:r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42EAA9B1-8090-72BA-38F4-3A513C095B32}"/>
              </a:ext>
            </a:extLst>
          </p:cNvPr>
          <p:cNvGrpSpPr>
            <a:grpSpLocks noChangeAspect="1"/>
          </p:cNvGrpSpPr>
          <p:nvPr/>
        </p:nvGrpSpPr>
        <p:grpSpPr>
          <a:xfrm>
            <a:off x="418208" y="2168801"/>
            <a:ext cx="4319165" cy="929339"/>
            <a:chOff x="0" y="0"/>
            <a:chExt cx="12340470" cy="2655277"/>
          </a:xfrm>
        </p:grpSpPr>
        <p:pic>
          <p:nvPicPr>
            <p:cNvPr id="8" name="droppedImage.pdf" descr="droppedImage.pdf">
              <a:extLst>
                <a:ext uri="{FF2B5EF4-FFF2-40B4-BE49-F238E27FC236}">
                  <a16:creationId xmlns:a16="http://schemas.microsoft.com/office/drawing/2014/main" id="{831AEBC5-E973-AD46-3000-58F747E5B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6029" y="1802242"/>
              <a:ext cx="11704442" cy="8530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9" name="Group">
              <a:extLst>
                <a:ext uri="{FF2B5EF4-FFF2-40B4-BE49-F238E27FC236}">
                  <a16:creationId xmlns:a16="http://schemas.microsoft.com/office/drawing/2014/main" id="{715B00CF-6A24-1824-46A8-94F6841DA5C8}"/>
                </a:ext>
              </a:extLst>
            </p:cNvPr>
            <p:cNvGrpSpPr/>
            <p:nvPr/>
          </p:nvGrpSpPr>
          <p:grpSpPr>
            <a:xfrm>
              <a:off x="-1" y="0"/>
              <a:ext cx="7827565" cy="1450723"/>
              <a:chOff x="0" y="0"/>
              <a:chExt cx="7827563" cy="1450722"/>
            </a:xfrm>
          </p:grpSpPr>
          <p:pic>
            <p:nvPicPr>
              <p:cNvPr id="10" name="droppedImage.pdf" descr="droppedImage.pdf">
                <a:extLst>
                  <a:ext uri="{FF2B5EF4-FFF2-40B4-BE49-F238E27FC236}">
                    <a16:creationId xmlns:a16="http://schemas.microsoft.com/office/drawing/2014/main" id="{9E80A5D4-C0A1-88B8-1BEE-A7E5B011B3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1807064" y="0"/>
                <a:ext cx="6020500" cy="145072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" name="Image" descr="Image">
                <a:extLst>
                  <a:ext uri="{FF2B5EF4-FFF2-40B4-BE49-F238E27FC236}">
                    <a16:creationId xmlns:a16="http://schemas.microsoft.com/office/drawing/2014/main" id="{C49DE651-FD5F-2F5D-5010-69D8F66340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319683"/>
                <a:ext cx="1548129" cy="5375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64BB3E0-0924-6615-A9D1-32606366F277}"/>
              </a:ext>
            </a:extLst>
          </p:cNvPr>
          <p:cNvSpPr txBox="1"/>
          <p:nvPr/>
        </p:nvSpPr>
        <p:spPr>
          <a:xfrm>
            <a:off x="320617" y="3302790"/>
            <a:ext cx="4625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</a:t>
            </a:r>
            <a:r>
              <a:rPr lang="en-US" sz="2000" baseline="-25000" dirty="0"/>
              <a:t>ee</a:t>
            </a:r>
            <a:r>
              <a:rPr lang="en-US" sz="2000" dirty="0"/>
              <a:t> depends on three masses and two Majorana phases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1F55908-C0BA-5DAF-DA83-5A1A8D3E47F0}"/>
              </a:ext>
            </a:extLst>
          </p:cNvPr>
          <p:cNvSpPr txBox="1"/>
          <p:nvPr/>
        </p:nvSpPr>
        <p:spPr>
          <a:xfrm>
            <a:off x="292739" y="4286044"/>
            <a:ext cx="468161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Transition amplitude is proportional to the coherent sum of neutrino masses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Majorana phases play a crucial role: possible cancellations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Oscillation experiments could identify only neutrino mass differences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58D3179-B075-72EA-01F5-5B2BBC0A3E5F}"/>
              </a:ext>
            </a:extLst>
          </p:cNvPr>
          <p:cNvSpPr txBox="1"/>
          <p:nvPr/>
        </p:nvSpPr>
        <p:spPr>
          <a:xfrm>
            <a:off x="10462812" y="6581001"/>
            <a:ext cx="838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E. Previtali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914805A-81F7-3C28-BD6A-04F1E12957FD}"/>
              </a:ext>
            </a:extLst>
          </p:cNvPr>
          <p:cNvSpPr txBox="1"/>
          <p:nvPr/>
        </p:nvSpPr>
        <p:spPr>
          <a:xfrm>
            <a:off x="0" y="6581001"/>
            <a:ext cx="1849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Capri, September 12, 2022</a:t>
            </a:r>
          </a:p>
        </p:txBody>
      </p:sp>
    </p:spTree>
    <p:extLst>
      <p:ext uri="{BB962C8B-B14F-4D97-AF65-F5344CB8AC3E}">
        <p14:creationId xmlns:p14="http://schemas.microsoft.com/office/powerpoint/2010/main" val="231524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ttangolo 178">
            <a:extLst>
              <a:ext uri="{FF2B5EF4-FFF2-40B4-BE49-F238E27FC236}">
                <a16:creationId xmlns:a16="http://schemas.microsoft.com/office/drawing/2014/main" id="{947E0F8B-93AC-4CCC-9B51-ADABF236DD94}"/>
              </a:ext>
            </a:extLst>
          </p:cNvPr>
          <p:cNvSpPr/>
          <p:nvPr/>
        </p:nvSpPr>
        <p:spPr>
          <a:xfrm>
            <a:off x="0" y="0"/>
            <a:ext cx="12192000" cy="767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err="1"/>
              <a:t>Experimental</a:t>
            </a:r>
            <a:r>
              <a:rPr lang="it-IT" sz="2400" b="1" dirty="0"/>
              <a:t> </a:t>
            </a:r>
            <a:r>
              <a:rPr lang="it-IT" sz="2400" b="1" dirty="0" err="1"/>
              <a:t>Sensitivity</a:t>
            </a:r>
            <a:endParaRPr lang="it-IT" sz="2400" b="1" dirty="0"/>
          </a:p>
        </p:txBody>
      </p:sp>
      <p:pic>
        <p:nvPicPr>
          <p:cNvPr id="5" name="droppedImage.pdf" descr="droppedImage.pdf">
            <a:extLst>
              <a:ext uri="{FF2B5EF4-FFF2-40B4-BE49-F238E27FC236}">
                <a16:creationId xmlns:a16="http://schemas.microsoft.com/office/drawing/2014/main" id="{A45ABAD9-BAC2-5951-84AF-045083A00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7" y="1107847"/>
            <a:ext cx="4480560" cy="1028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droppedImage.pdf" descr="droppedImage.pdf">
            <a:extLst>
              <a:ext uri="{FF2B5EF4-FFF2-40B4-BE49-F238E27FC236}">
                <a16:creationId xmlns:a16="http://schemas.microsoft.com/office/drawing/2014/main" id="{00E7CA7B-14AB-A224-42DD-8F37A9461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77" y="2636881"/>
            <a:ext cx="4259580" cy="42186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3" name="droppedImage.pdf" descr="droppedImage.pdf">
            <a:extLst>
              <a:ext uri="{FF2B5EF4-FFF2-40B4-BE49-F238E27FC236}">
                <a16:creationId xmlns:a16="http://schemas.microsoft.com/office/drawing/2014/main" id="{CE3D2F6B-7CC2-9F4F-3D81-4F087B3F5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3563" y="3727653"/>
            <a:ext cx="3533013" cy="101527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4" name="droppedImage.pdf" descr="droppedImage.pdf">
            <a:extLst>
              <a:ext uri="{FF2B5EF4-FFF2-40B4-BE49-F238E27FC236}">
                <a16:creationId xmlns:a16="http://schemas.microsoft.com/office/drawing/2014/main" id="{7FF2ABB0-340F-F57A-2CC3-2F9A0256A5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3563" y="5172908"/>
            <a:ext cx="3366421" cy="75438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CA2FBD3-AB00-FB9C-0631-6A2B2AF19B9F}"/>
              </a:ext>
            </a:extLst>
          </p:cNvPr>
          <p:cNvSpPr txBox="1"/>
          <p:nvPr/>
        </p:nvSpPr>
        <p:spPr>
          <a:xfrm>
            <a:off x="6967255" y="1313947"/>
            <a:ext cx="448056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/>
              <a:t>N</a:t>
            </a:r>
            <a:r>
              <a:rPr lang="en-US" sz="2000" b="1" baseline="-25000" dirty="0" err="1"/>
              <a:t>nuclei</a:t>
            </a:r>
            <a:r>
              <a:rPr lang="en-US" sz="2000" dirty="0"/>
              <a:t> 	number of active nuclei</a:t>
            </a:r>
          </a:p>
          <a:p>
            <a:r>
              <a:rPr lang="en-US" sz="2000" b="1" dirty="0" err="1"/>
              <a:t>t</a:t>
            </a:r>
            <a:r>
              <a:rPr lang="en-US" sz="2000" b="1" baseline="-25000" dirty="0" err="1"/>
              <a:t>meas</a:t>
            </a:r>
            <a:r>
              <a:rPr lang="en-US" sz="2000" dirty="0"/>
              <a:t> 	measurement time [y]</a:t>
            </a:r>
          </a:p>
          <a:p>
            <a:r>
              <a:rPr lang="en-US" sz="2000" b="1" dirty="0"/>
              <a:t>M </a:t>
            </a:r>
            <a:r>
              <a:rPr lang="en-US" sz="2000" dirty="0"/>
              <a:t>    	mass of the detector [kg]</a:t>
            </a:r>
          </a:p>
          <a:p>
            <a:r>
              <a:rPr lang="el-GR" sz="2000" b="1" dirty="0"/>
              <a:t>ε</a:t>
            </a:r>
            <a:r>
              <a:rPr lang="en-US" sz="2000" b="1" dirty="0"/>
              <a:t>  </a:t>
            </a:r>
            <a:r>
              <a:rPr lang="en-US" sz="2000" dirty="0"/>
              <a:t>     	detection efficiency</a:t>
            </a:r>
          </a:p>
          <a:p>
            <a:r>
              <a:rPr lang="en-US" sz="2000" b="1" dirty="0" err="1"/>
              <a:t>i.a.</a:t>
            </a:r>
            <a:r>
              <a:rPr lang="en-US" sz="2000" b="1" dirty="0"/>
              <a:t>   </a:t>
            </a:r>
            <a:r>
              <a:rPr lang="en-US" sz="2000" dirty="0"/>
              <a:t>	isotopic abundance</a:t>
            </a:r>
          </a:p>
          <a:p>
            <a:r>
              <a:rPr lang="en-US" sz="2000" b="1" dirty="0"/>
              <a:t>A   </a:t>
            </a:r>
            <a:r>
              <a:rPr lang="en-US" sz="2000" dirty="0"/>
              <a:t>   	atomic number</a:t>
            </a:r>
          </a:p>
          <a:p>
            <a:r>
              <a:rPr lang="el-GR" sz="2000" b="1" dirty="0"/>
              <a:t>Δ</a:t>
            </a:r>
            <a:r>
              <a:rPr lang="en-US" sz="2000" b="1" dirty="0"/>
              <a:t>E   </a:t>
            </a:r>
            <a:r>
              <a:rPr lang="en-US" sz="2000" dirty="0"/>
              <a:t>	energetic resolution [keV]</a:t>
            </a:r>
          </a:p>
          <a:p>
            <a:r>
              <a:rPr lang="en-US" sz="2000" b="1" dirty="0" err="1"/>
              <a:t>bkg</a:t>
            </a:r>
            <a:r>
              <a:rPr lang="en-US" sz="2000" b="1" dirty="0"/>
              <a:t> </a:t>
            </a:r>
            <a:r>
              <a:rPr lang="en-US" sz="2000" dirty="0"/>
              <a:t> 	background index [c/keV/y/kg]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7F6C0D6-FF4C-5E95-117C-C2218FDA9DE2}"/>
              </a:ext>
            </a:extLst>
          </p:cNvPr>
          <p:cNvSpPr txBox="1"/>
          <p:nvPr/>
        </p:nvSpPr>
        <p:spPr>
          <a:xfrm>
            <a:off x="240177" y="4030016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N</a:t>
            </a:r>
            <a:r>
              <a:rPr lang="en-US" sz="2400" baseline="-25000" dirty="0" err="1"/>
              <a:t>bkg</a:t>
            </a:r>
            <a:r>
              <a:rPr lang="en-US" sz="2400" dirty="0"/>
              <a:t> &gt;&gt; 1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BD5C722-0C58-4EA3-DC49-61C125093D6B}"/>
              </a:ext>
            </a:extLst>
          </p:cNvPr>
          <p:cNvSpPr txBox="1"/>
          <p:nvPr/>
        </p:nvSpPr>
        <p:spPr>
          <a:xfrm>
            <a:off x="240177" y="5350043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N</a:t>
            </a:r>
            <a:r>
              <a:rPr lang="en-US" sz="2400" baseline="-25000" dirty="0" err="1"/>
              <a:t>bkg</a:t>
            </a:r>
            <a:r>
              <a:rPr lang="en-US" sz="2400" dirty="0"/>
              <a:t> ~ 1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C213449-6C9D-40B0-D70D-1505BD8320EA}"/>
              </a:ext>
            </a:extLst>
          </p:cNvPr>
          <p:cNvSpPr txBox="1"/>
          <p:nvPr/>
        </p:nvSpPr>
        <p:spPr>
          <a:xfrm>
            <a:off x="6967256" y="853905"/>
            <a:ext cx="3167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Many important Parameters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77808D2-5B27-801C-103B-DA7DD8236BD5}"/>
              </a:ext>
            </a:extLst>
          </p:cNvPr>
          <p:cNvSpPr txBox="1"/>
          <p:nvPr/>
        </p:nvSpPr>
        <p:spPr>
          <a:xfrm>
            <a:off x="7149291" y="4430126"/>
            <a:ext cx="411648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isotope choice/enrichment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experimental approach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scalability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cost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9FC5C41B-F27A-61CB-5681-5FB83F9B42B0}"/>
              </a:ext>
            </a:extLst>
          </p:cNvPr>
          <p:cNvSpPr txBox="1"/>
          <p:nvPr/>
        </p:nvSpPr>
        <p:spPr>
          <a:xfrm>
            <a:off x="10462812" y="6581001"/>
            <a:ext cx="838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E. Previtali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897955A-885C-7A40-F549-6AA5150B903B}"/>
              </a:ext>
            </a:extLst>
          </p:cNvPr>
          <p:cNvSpPr txBox="1"/>
          <p:nvPr/>
        </p:nvSpPr>
        <p:spPr>
          <a:xfrm>
            <a:off x="0" y="6581001"/>
            <a:ext cx="1849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Capri, September 12, 2022</a:t>
            </a:r>
          </a:p>
        </p:txBody>
      </p:sp>
    </p:spTree>
    <p:extLst>
      <p:ext uri="{BB962C8B-B14F-4D97-AF65-F5344CB8AC3E}">
        <p14:creationId xmlns:p14="http://schemas.microsoft.com/office/powerpoint/2010/main" val="163056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ttangolo 178">
            <a:extLst>
              <a:ext uri="{FF2B5EF4-FFF2-40B4-BE49-F238E27FC236}">
                <a16:creationId xmlns:a16="http://schemas.microsoft.com/office/drawing/2014/main" id="{947E0F8B-93AC-4CCC-9B51-ADABF236DD94}"/>
              </a:ext>
            </a:extLst>
          </p:cNvPr>
          <p:cNvSpPr/>
          <p:nvPr/>
        </p:nvSpPr>
        <p:spPr>
          <a:xfrm>
            <a:off x="0" y="0"/>
            <a:ext cx="12192000" cy="767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/>
              <a:t>Isotope </a:t>
            </a:r>
            <a:r>
              <a:rPr lang="it-IT" sz="2400" b="1" dirty="0" err="1"/>
              <a:t>selection</a:t>
            </a:r>
            <a:r>
              <a:rPr lang="it-IT" sz="2400" b="1" dirty="0"/>
              <a:t> 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5F1D4388-9949-9007-4542-F641788142F7}"/>
              </a:ext>
            </a:extLst>
          </p:cNvPr>
          <p:cNvGrpSpPr/>
          <p:nvPr/>
        </p:nvGrpSpPr>
        <p:grpSpPr>
          <a:xfrm>
            <a:off x="5361923" y="767443"/>
            <a:ext cx="6699449" cy="4681482"/>
            <a:chOff x="5492551" y="701886"/>
            <a:chExt cx="6699449" cy="4681482"/>
          </a:xfrm>
        </p:grpSpPr>
        <p:pic>
          <p:nvPicPr>
            <p:cNvPr id="8" name="Image" descr="Image">
              <a:extLst>
                <a:ext uri="{FF2B5EF4-FFF2-40B4-BE49-F238E27FC236}">
                  <a16:creationId xmlns:a16="http://schemas.microsoft.com/office/drawing/2014/main" id="{863FFA7A-1165-6749-9E00-3053401BD2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105" b="11097"/>
            <a:stretch/>
          </p:blipFill>
          <p:spPr>
            <a:xfrm>
              <a:off x="5819557" y="801596"/>
              <a:ext cx="6372443" cy="44028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" name="Cut-off radioattività naturale">
              <a:extLst>
                <a:ext uri="{FF2B5EF4-FFF2-40B4-BE49-F238E27FC236}">
                  <a16:creationId xmlns:a16="http://schemas.microsoft.com/office/drawing/2014/main" id="{DCCFF174-74F4-E868-A8F8-D7DE2605F26E}"/>
                </a:ext>
              </a:extLst>
            </p:cNvPr>
            <p:cNvSpPr txBox="1"/>
            <p:nvPr/>
          </p:nvSpPr>
          <p:spPr>
            <a:xfrm>
              <a:off x="9591326" y="2855694"/>
              <a:ext cx="2207432" cy="573306"/>
            </a:xfrm>
            <a:prstGeom prst="rect">
              <a:avLst/>
            </a:prstGeom>
            <a:noFill/>
            <a:ln w="381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81535" tIns="181535" rIns="181535" bIns="181535" numCol="1" anchor="t">
              <a:noAutofit/>
            </a:bodyPr>
            <a:lstStyle>
              <a:lvl1pPr marL="0" indent="0" defTabSz="457200">
                <a:lnSpc>
                  <a:spcPct val="100000"/>
                </a:lnSpc>
                <a:spcBef>
                  <a:spcPts val="0"/>
                </a:spcBef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rPr sz="2000" dirty="0">
                  <a:latin typeface="+mn-lt"/>
                </a:rPr>
                <a:t>Cut-off</a:t>
              </a:r>
              <a:r>
                <a:rPr lang="it-IT" sz="2000" dirty="0">
                  <a:latin typeface="+mn-lt"/>
                </a:rPr>
                <a:t> </a:t>
              </a:r>
              <a:r>
                <a:rPr lang="it-IT" sz="2000" dirty="0" err="1">
                  <a:latin typeface="+mn-lt"/>
                </a:rPr>
                <a:t>natural</a:t>
              </a:r>
              <a:r>
                <a:rPr sz="2000" dirty="0">
                  <a:latin typeface="+mn-lt"/>
                </a:rPr>
                <a:t> </a:t>
              </a:r>
              <a:r>
                <a:rPr lang="it-IT" sz="2000" dirty="0" err="1">
                  <a:latin typeface="+mn-lt"/>
                </a:rPr>
                <a:t>Radioactivity</a:t>
              </a:r>
              <a:endParaRPr sz="2000" dirty="0">
                <a:latin typeface="+mn-lt"/>
              </a:endParaRPr>
            </a:p>
          </p:txBody>
        </p:sp>
        <p:sp>
          <p:nvSpPr>
            <p:cNvPr id="11" name="Line">
              <a:extLst>
                <a:ext uri="{FF2B5EF4-FFF2-40B4-BE49-F238E27FC236}">
                  <a16:creationId xmlns:a16="http://schemas.microsoft.com/office/drawing/2014/main" id="{6C2C4563-4FBB-8C00-19D4-F56D831DD8DA}"/>
                </a:ext>
              </a:extLst>
            </p:cNvPr>
            <p:cNvSpPr/>
            <p:nvPr/>
          </p:nvSpPr>
          <p:spPr>
            <a:xfrm>
              <a:off x="9399469" y="1479998"/>
              <a:ext cx="1" cy="73727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181535" tIns="181535" rIns="181535" bIns="181535" numCol="1" anchor="t">
              <a:noAutofit/>
            </a:bodyPr>
            <a:lstStyle/>
            <a:p>
              <a:pPr marL="0" indent="0" defTabSz="1815352">
                <a:lnSpc>
                  <a:spcPct val="100000"/>
                </a:lnSpc>
                <a:spcBef>
                  <a:spcPts val="0"/>
                </a:spcBef>
                <a:defRPr sz="7000">
                  <a:latin typeface="+mn-lt"/>
                  <a:ea typeface="+mn-ea"/>
                  <a:cs typeface="+mn-cs"/>
                  <a:sym typeface="Calibri"/>
                </a:defRPr>
              </a:pPr>
              <a:endParaRPr sz="2000"/>
            </a:p>
          </p:txBody>
        </p:sp>
        <p:sp>
          <p:nvSpPr>
            <p:cNvPr id="12" name="Line">
              <a:extLst>
                <a:ext uri="{FF2B5EF4-FFF2-40B4-BE49-F238E27FC236}">
                  <a16:creationId xmlns:a16="http://schemas.microsoft.com/office/drawing/2014/main" id="{49B7EAF5-9FCC-D412-FFE0-B5AEAEE87E60}"/>
                </a:ext>
              </a:extLst>
            </p:cNvPr>
            <p:cNvSpPr/>
            <p:nvPr/>
          </p:nvSpPr>
          <p:spPr>
            <a:xfrm flipV="1">
              <a:off x="10500120" y="2816767"/>
              <a:ext cx="1" cy="25255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181535" tIns="181535" rIns="181535" bIns="181535" numCol="1" anchor="t">
              <a:noAutofit/>
            </a:bodyPr>
            <a:lstStyle/>
            <a:p>
              <a:pPr marL="0" indent="0" defTabSz="1815352">
                <a:lnSpc>
                  <a:spcPct val="100000"/>
                </a:lnSpc>
                <a:spcBef>
                  <a:spcPts val="0"/>
                </a:spcBef>
                <a:defRPr sz="7000">
                  <a:latin typeface="+mn-lt"/>
                  <a:ea typeface="+mn-ea"/>
                  <a:cs typeface="+mn-cs"/>
                  <a:sym typeface="Calibri"/>
                </a:defRPr>
              </a:pPr>
              <a:endParaRPr sz="2000"/>
            </a:p>
          </p:txBody>
        </p:sp>
        <p:sp>
          <p:nvSpPr>
            <p:cNvPr id="6" name="Numero di massa">
              <a:extLst>
                <a:ext uri="{FF2B5EF4-FFF2-40B4-BE49-F238E27FC236}">
                  <a16:creationId xmlns:a16="http://schemas.microsoft.com/office/drawing/2014/main" id="{E811AD20-2889-C051-CD42-D1BECF8EFD35}"/>
                </a:ext>
              </a:extLst>
            </p:cNvPr>
            <p:cNvSpPr txBox="1"/>
            <p:nvPr/>
          </p:nvSpPr>
          <p:spPr>
            <a:xfrm>
              <a:off x="10178145" y="4876712"/>
              <a:ext cx="1948544" cy="506656"/>
            </a:xfrm>
            <a:prstGeom prst="rect">
              <a:avLst/>
            </a:prstGeom>
            <a:noFill/>
            <a:ln w="381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81535" tIns="181535" rIns="181535" bIns="181535" numCol="1" anchor="t">
              <a:noAutofit/>
            </a:bodyPr>
            <a:lstStyle>
              <a:lvl1pPr marL="0" indent="0" defTabSz="457200">
                <a:lnSpc>
                  <a:spcPct val="100000"/>
                </a:lnSpc>
                <a:spcBef>
                  <a:spcPts val="0"/>
                </a:spcBef>
                <a:defRPr sz="29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rPr lang="it-IT" sz="2000" dirty="0">
                  <a:latin typeface="+mn-lt"/>
                </a:rPr>
                <a:t>Mass </a:t>
              </a:r>
              <a:r>
                <a:rPr lang="it-IT" sz="2000" dirty="0" err="1">
                  <a:latin typeface="+mn-lt"/>
                </a:rPr>
                <a:t>Number</a:t>
              </a:r>
              <a:endParaRPr sz="2000" dirty="0">
                <a:latin typeface="+mn-lt"/>
              </a:endParaRPr>
            </a:p>
          </p:txBody>
        </p:sp>
        <p:sp>
          <p:nvSpPr>
            <p:cNvPr id="7" name="Q (MeV)">
              <a:extLst>
                <a:ext uri="{FF2B5EF4-FFF2-40B4-BE49-F238E27FC236}">
                  <a16:creationId xmlns:a16="http://schemas.microsoft.com/office/drawing/2014/main" id="{18905C04-CDB5-7BFC-2803-3FEBC70D78EF}"/>
                </a:ext>
              </a:extLst>
            </p:cNvPr>
            <p:cNvSpPr txBox="1"/>
            <p:nvPr/>
          </p:nvSpPr>
          <p:spPr>
            <a:xfrm rot="16200000">
              <a:off x="4839725" y="1354712"/>
              <a:ext cx="1508181" cy="202529"/>
            </a:xfrm>
            <a:prstGeom prst="rect">
              <a:avLst/>
            </a:prstGeom>
            <a:noFill/>
            <a:ln w="381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81535" tIns="181535" rIns="181535" bIns="181535" numCol="1" anchor="t">
              <a:noAutofit/>
            </a:bodyPr>
            <a:lstStyle>
              <a:lvl1pPr marL="0" indent="0" defTabSz="457200">
                <a:lnSpc>
                  <a:spcPct val="100000"/>
                </a:lnSpc>
                <a:spcBef>
                  <a:spcPts val="0"/>
                </a:spcBef>
                <a:defRPr sz="29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rPr sz="2000" dirty="0">
                  <a:latin typeface="+mn-lt"/>
                </a:rPr>
                <a:t>Q (MeV)</a:t>
              </a:r>
            </a:p>
          </p:txBody>
        </p:sp>
        <p:sp>
          <p:nvSpPr>
            <p:cNvPr id="13" name="Cut-off radioattività naturale">
              <a:extLst>
                <a:ext uri="{FF2B5EF4-FFF2-40B4-BE49-F238E27FC236}">
                  <a16:creationId xmlns:a16="http://schemas.microsoft.com/office/drawing/2014/main" id="{A6A1F8A8-2473-ED7A-99D3-B3190007513B}"/>
                </a:ext>
              </a:extLst>
            </p:cNvPr>
            <p:cNvSpPr txBox="1"/>
            <p:nvPr/>
          </p:nvSpPr>
          <p:spPr>
            <a:xfrm>
              <a:off x="8487610" y="1060073"/>
              <a:ext cx="2207432" cy="573306"/>
            </a:xfrm>
            <a:prstGeom prst="rect">
              <a:avLst/>
            </a:prstGeom>
            <a:noFill/>
            <a:ln w="381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81535" tIns="181535" rIns="181535" bIns="181535" numCol="1" anchor="t">
              <a:noAutofit/>
            </a:bodyPr>
            <a:lstStyle>
              <a:lvl1pPr marL="0" indent="0" defTabSz="457200">
                <a:lnSpc>
                  <a:spcPct val="100000"/>
                </a:lnSpc>
                <a:spcBef>
                  <a:spcPts val="0"/>
                </a:spcBef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rPr sz="2000" dirty="0">
                  <a:latin typeface="+mn-lt"/>
                </a:rPr>
                <a:t>Cut-off</a:t>
              </a:r>
              <a:r>
                <a:rPr lang="it-IT" sz="2000" dirty="0">
                  <a:latin typeface="+mn-lt"/>
                </a:rPr>
                <a:t> </a:t>
              </a:r>
              <a:r>
                <a:rPr lang="it-IT" sz="2000" baseline="30000" dirty="0">
                  <a:latin typeface="+mn-lt"/>
                </a:rPr>
                <a:t>222</a:t>
              </a:r>
              <a:r>
                <a:rPr lang="it-IT" sz="2000" dirty="0">
                  <a:latin typeface="+mn-lt"/>
                </a:rPr>
                <a:t>Rn</a:t>
              </a:r>
              <a:endParaRPr sz="2000" dirty="0">
                <a:latin typeface="+mn-lt"/>
              </a:endParaRPr>
            </a:p>
          </p:txBody>
        </p:sp>
      </p:grp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A1A8881-2453-7492-935C-C499518AE0A9}"/>
              </a:ext>
            </a:extLst>
          </p:cNvPr>
          <p:cNvSpPr txBox="1"/>
          <p:nvPr/>
        </p:nvSpPr>
        <p:spPr>
          <a:xfrm>
            <a:off x="248207" y="972385"/>
            <a:ext cx="529638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From the Table of Isotopes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35 isotopes with double beta decay transitions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9 promising for sensitive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most promising candidates: Q</a:t>
            </a:r>
            <a:r>
              <a:rPr lang="en-US" sz="2000" baseline="-25000" dirty="0"/>
              <a:t>ββ</a:t>
            </a:r>
            <a:r>
              <a:rPr lang="en-US" sz="2000" dirty="0"/>
              <a:t> &gt; 2-3 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isotope enrichments are needed 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1DF22D53-C6AC-882A-456F-24D12FC4D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571" y="2603601"/>
            <a:ext cx="2951239" cy="248687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6F902C48-81FB-3E7D-F117-42B172A52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33" y="5011354"/>
            <a:ext cx="3637861" cy="1710338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88904D9-4579-3579-8BBB-A8F3AA1D7F50}"/>
              </a:ext>
            </a:extLst>
          </p:cNvPr>
          <p:cNvSpPr txBox="1"/>
          <p:nvPr/>
        </p:nvSpPr>
        <p:spPr>
          <a:xfrm>
            <a:off x="4163694" y="5531998"/>
            <a:ext cx="61805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Considering a calorimetric approach (</a:t>
            </a:r>
            <a:r>
              <a:rPr lang="en-US" sz="2000" b="1" dirty="0"/>
              <a:t>Source == Detector</a:t>
            </a:r>
            <a:r>
              <a:rPr lang="en-US" sz="2000" dirty="0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isotope enrichments </a:t>
            </a:r>
            <a:r>
              <a:rPr lang="en-US" sz="2000" dirty="0"/>
              <a:t>are needed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very clean materials </a:t>
            </a:r>
            <a:r>
              <a:rPr lang="en-US" sz="2000" dirty="0"/>
              <a:t>have to be identified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AB6DF9E-870E-E379-C066-D7AFE08B8A86}"/>
              </a:ext>
            </a:extLst>
          </p:cNvPr>
          <p:cNvSpPr txBox="1"/>
          <p:nvPr/>
        </p:nvSpPr>
        <p:spPr>
          <a:xfrm>
            <a:off x="10462812" y="6581001"/>
            <a:ext cx="838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E. Previtali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CDAE84F-BC5F-5F5A-8C51-BE2B2EE04D3A}"/>
              </a:ext>
            </a:extLst>
          </p:cNvPr>
          <p:cNvSpPr txBox="1"/>
          <p:nvPr/>
        </p:nvSpPr>
        <p:spPr>
          <a:xfrm>
            <a:off x="0" y="6581001"/>
            <a:ext cx="1849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Capri, September 12, 2022</a:t>
            </a:r>
          </a:p>
        </p:txBody>
      </p:sp>
    </p:spTree>
    <p:extLst>
      <p:ext uri="{BB962C8B-B14F-4D97-AF65-F5344CB8AC3E}">
        <p14:creationId xmlns:p14="http://schemas.microsoft.com/office/powerpoint/2010/main" val="404180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8B8C51F-8A4F-AD9C-99A6-375835D189AF}"/>
              </a:ext>
            </a:extLst>
          </p:cNvPr>
          <p:cNvSpPr txBox="1"/>
          <p:nvPr/>
        </p:nvSpPr>
        <p:spPr>
          <a:xfrm>
            <a:off x="10462812" y="6581001"/>
            <a:ext cx="838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E. Previtali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6F31A14-D799-888C-0D66-C0894CF2B28E}"/>
              </a:ext>
            </a:extLst>
          </p:cNvPr>
          <p:cNvSpPr txBox="1"/>
          <p:nvPr/>
        </p:nvSpPr>
        <p:spPr>
          <a:xfrm>
            <a:off x="0" y="6581001"/>
            <a:ext cx="1849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Capri, September 12, 2022</a:t>
            </a:r>
          </a:p>
        </p:txBody>
      </p:sp>
      <p:sp>
        <p:nvSpPr>
          <p:cNvPr id="179" name="Rettangolo 178">
            <a:extLst>
              <a:ext uri="{FF2B5EF4-FFF2-40B4-BE49-F238E27FC236}">
                <a16:creationId xmlns:a16="http://schemas.microsoft.com/office/drawing/2014/main" id="{947E0F8B-93AC-4CCC-9B51-ADABF236DD94}"/>
              </a:ext>
            </a:extLst>
          </p:cNvPr>
          <p:cNvSpPr/>
          <p:nvPr/>
        </p:nvSpPr>
        <p:spPr>
          <a:xfrm>
            <a:off x="0" y="0"/>
            <a:ext cx="12192000" cy="767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/>
              <a:t>Background </a:t>
            </a:r>
            <a:r>
              <a:rPr lang="it-IT" sz="2400" b="1" dirty="0" err="1"/>
              <a:t>interferences</a:t>
            </a:r>
            <a:endParaRPr lang="it-IT" sz="2400" b="1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F8BD6B6-6E72-93BB-001B-D1722D9783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1375"/>
          <a:stretch/>
        </p:blipFill>
        <p:spPr>
          <a:xfrm>
            <a:off x="7941467" y="1018519"/>
            <a:ext cx="4250533" cy="5251652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3D6C518C-EBFE-26F9-5234-FA6BCBD864CE}"/>
              </a:ext>
            </a:extLst>
          </p:cNvPr>
          <p:cNvSpPr txBox="1"/>
          <p:nvPr/>
        </p:nvSpPr>
        <p:spPr>
          <a:xfrm>
            <a:off x="7851389" y="767443"/>
            <a:ext cx="4340611" cy="3658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rPr>
              <a:t>Guo et al., Chinese Physics </a:t>
            </a:r>
            <a:r>
              <a:rPr kumimoji="0" 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rPr>
              <a:t>C45</a:t>
            </a: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rPr>
              <a:t> (2021) 025001, arXiv:2007.15925v2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3F2FD24-53AB-5CAB-0501-D3A260A3541A}"/>
              </a:ext>
            </a:extLst>
          </p:cNvPr>
          <p:cNvSpPr txBox="1"/>
          <p:nvPr/>
        </p:nvSpPr>
        <p:spPr>
          <a:xfrm>
            <a:off x="122009" y="808413"/>
            <a:ext cx="56915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It is necessary to strongly reduce background events: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Cosmic Rays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Radioactivity	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E1A4A60-3979-F7C9-64FD-C659C9721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09" y="1824076"/>
            <a:ext cx="3502933" cy="49639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687B162-E2FB-438C-1E9C-C5D5D170F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095" y="1824076"/>
            <a:ext cx="3310943" cy="492299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CCF1BCF4-6014-2983-E4F0-65CBA020E80D}"/>
              </a:ext>
            </a:extLst>
          </p:cNvPr>
          <p:cNvSpPr/>
          <p:nvPr/>
        </p:nvSpPr>
        <p:spPr>
          <a:xfrm>
            <a:off x="1839686" y="3592286"/>
            <a:ext cx="1875334" cy="31957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7AE5F0C0-0EF7-2573-998C-C685BC228FD9}"/>
              </a:ext>
            </a:extLst>
          </p:cNvPr>
          <p:cNvSpPr/>
          <p:nvPr/>
        </p:nvSpPr>
        <p:spPr>
          <a:xfrm>
            <a:off x="5737497" y="1783106"/>
            <a:ext cx="1875334" cy="3407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FA7D9FA-53C3-AA57-6577-0F16DCE649C4}"/>
              </a:ext>
            </a:extLst>
          </p:cNvPr>
          <p:cNvSpPr/>
          <p:nvPr/>
        </p:nvSpPr>
        <p:spPr>
          <a:xfrm>
            <a:off x="5752842" y="4778828"/>
            <a:ext cx="1875334" cy="205017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93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Rounded Rectangle Rounded rectangle" descr="Rounded Rectangle Rounded rectangle">
            <a:extLst>
              <a:ext uri="{FF2B5EF4-FFF2-40B4-BE49-F238E27FC236}">
                <a16:creationId xmlns:a16="http://schemas.microsoft.com/office/drawing/2014/main" id="{B371BA7A-65CE-836B-F0B6-3B3121CE3BB7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85523" y="4488950"/>
            <a:ext cx="11146282" cy="2205343"/>
          </a:xfrm>
          <a:prstGeom prst="rect">
            <a:avLst/>
          </a:prstGeom>
          <a:effectLst/>
        </p:spPr>
      </p:pic>
      <p:pic>
        <p:nvPicPr>
          <p:cNvPr id="71" name="Rounded Rectangle Rounded rectangle" descr="Rounded Rectangle Rounded rectangle">
            <a:extLst>
              <a:ext uri="{FF2B5EF4-FFF2-40B4-BE49-F238E27FC236}">
                <a16:creationId xmlns:a16="http://schemas.microsoft.com/office/drawing/2014/main" id="{4FD38DDF-0B95-D789-F86C-9C551237020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17097" y="2346883"/>
            <a:ext cx="11083135" cy="2038931"/>
          </a:xfrm>
          <a:prstGeom prst="rect">
            <a:avLst/>
          </a:prstGeom>
          <a:effectLst/>
        </p:spPr>
      </p:pic>
      <p:sp>
        <p:nvSpPr>
          <p:cNvPr id="179" name="Rettangolo 178">
            <a:extLst>
              <a:ext uri="{FF2B5EF4-FFF2-40B4-BE49-F238E27FC236}">
                <a16:creationId xmlns:a16="http://schemas.microsoft.com/office/drawing/2014/main" id="{947E0F8B-93AC-4CCC-9B51-ADABF236DD94}"/>
              </a:ext>
            </a:extLst>
          </p:cNvPr>
          <p:cNvSpPr/>
          <p:nvPr/>
        </p:nvSpPr>
        <p:spPr>
          <a:xfrm>
            <a:off x="0" y="0"/>
            <a:ext cx="12192000" cy="767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err="1"/>
              <a:t>Possible</a:t>
            </a:r>
            <a:r>
              <a:rPr lang="it-IT" sz="2400" b="1" dirty="0"/>
              <a:t> </a:t>
            </a:r>
            <a:r>
              <a:rPr lang="it-IT" sz="2400" b="1" dirty="0" err="1"/>
              <a:t>Calorimetric</a:t>
            </a:r>
            <a:r>
              <a:rPr lang="it-IT" sz="2400" b="1" dirty="0"/>
              <a:t> </a:t>
            </a:r>
            <a:r>
              <a:rPr lang="it-IT" sz="2400" b="1" dirty="0" err="1"/>
              <a:t>Approaches</a:t>
            </a:r>
            <a:endParaRPr lang="it-IT" sz="2400" b="1" dirty="0"/>
          </a:p>
        </p:txBody>
      </p:sp>
      <p:sp>
        <p:nvSpPr>
          <p:cNvPr id="40" name="Diluted source in a liquid scintillatole">
            <a:extLst>
              <a:ext uri="{FF2B5EF4-FFF2-40B4-BE49-F238E27FC236}">
                <a16:creationId xmlns:a16="http://schemas.microsoft.com/office/drawing/2014/main" id="{57386EEC-242D-1CAF-BE89-B62EEBCE784D}"/>
              </a:ext>
            </a:extLst>
          </p:cNvPr>
          <p:cNvSpPr txBox="1"/>
          <p:nvPr/>
        </p:nvSpPr>
        <p:spPr>
          <a:xfrm>
            <a:off x="2420390" y="2671472"/>
            <a:ext cx="3484954" cy="588215"/>
          </a:xfrm>
          <a:prstGeom prst="rect">
            <a:avLst/>
          </a:prstGeom>
          <a:ln w="381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81535" tIns="181535" rIns="181535" bIns="181535">
            <a:spAutoFit/>
          </a:bodyPr>
          <a:lstStyle>
            <a:lvl1pPr marL="13160" indent="-13160">
              <a:lnSpc>
                <a:spcPct val="90000"/>
              </a:lnSpc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600" dirty="0">
                <a:latin typeface="+mn-lt"/>
              </a:rPr>
              <a:t>Diluted source in liquid </a:t>
            </a:r>
            <a:r>
              <a:rPr sz="1600" dirty="0" err="1">
                <a:latin typeface="+mn-lt"/>
              </a:rPr>
              <a:t>scintillatol</a:t>
            </a:r>
            <a:endParaRPr sz="1600" dirty="0">
              <a:latin typeface="+mn-lt"/>
            </a:endParaRPr>
          </a:p>
        </p:txBody>
      </p:sp>
      <p:sp>
        <p:nvSpPr>
          <p:cNvPr id="41" name="Large volumes of fluid">
            <a:extLst>
              <a:ext uri="{FF2B5EF4-FFF2-40B4-BE49-F238E27FC236}">
                <a16:creationId xmlns:a16="http://schemas.microsoft.com/office/drawing/2014/main" id="{893D7A6F-4A21-F622-C374-8E39A09EA12E}"/>
              </a:ext>
            </a:extLst>
          </p:cNvPr>
          <p:cNvSpPr txBox="1"/>
          <p:nvPr/>
        </p:nvSpPr>
        <p:spPr>
          <a:xfrm>
            <a:off x="388450" y="2971791"/>
            <a:ext cx="1754817" cy="809814"/>
          </a:xfrm>
          <a:prstGeom prst="rect">
            <a:avLst/>
          </a:prstGeom>
          <a:ln w="381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81535" tIns="181535" rIns="181535" bIns="181535">
            <a:spAutoFit/>
          </a:bodyPr>
          <a:lstStyle>
            <a:lvl1pPr marL="13160" indent="-13160">
              <a:lnSpc>
                <a:spcPct val="90000"/>
              </a:lnSpc>
              <a:defRPr sz="3400">
                <a:solidFill>
                  <a:srgbClr val="FF26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600" dirty="0">
                <a:latin typeface="+mn-lt"/>
              </a:rPr>
              <a:t>Large volumes of fluid</a:t>
            </a:r>
          </a:p>
        </p:txBody>
      </p:sp>
      <p:sp>
        <p:nvSpPr>
          <p:cNvPr id="42" name="TPC">
            <a:extLst>
              <a:ext uri="{FF2B5EF4-FFF2-40B4-BE49-F238E27FC236}">
                <a16:creationId xmlns:a16="http://schemas.microsoft.com/office/drawing/2014/main" id="{29098E89-5E0A-909F-8C64-6AA9EF4A3455}"/>
              </a:ext>
            </a:extLst>
          </p:cNvPr>
          <p:cNvSpPr txBox="1"/>
          <p:nvPr/>
        </p:nvSpPr>
        <p:spPr>
          <a:xfrm>
            <a:off x="2427049" y="3572050"/>
            <a:ext cx="786475" cy="588215"/>
          </a:xfrm>
          <a:prstGeom prst="rect">
            <a:avLst/>
          </a:prstGeom>
          <a:ln w="381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81535" tIns="181535" rIns="181535" bIns="181535">
            <a:spAutoFit/>
          </a:bodyPr>
          <a:lstStyle>
            <a:lvl1pPr marL="13160" indent="-13160">
              <a:lnSpc>
                <a:spcPct val="90000"/>
              </a:lnSpc>
              <a:defRPr sz="27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600" dirty="0">
                <a:latin typeface="+mn-lt"/>
              </a:rPr>
              <a:t>TPC</a:t>
            </a:r>
          </a:p>
        </p:txBody>
      </p:sp>
      <p:sp>
        <p:nvSpPr>
          <p:cNvPr id="44" name="High-pressure gas…">
            <a:extLst>
              <a:ext uri="{FF2B5EF4-FFF2-40B4-BE49-F238E27FC236}">
                <a16:creationId xmlns:a16="http://schemas.microsoft.com/office/drawing/2014/main" id="{0A44FC8D-8A48-8603-55EC-8B781BF58361}"/>
              </a:ext>
            </a:extLst>
          </p:cNvPr>
          <p:cNvSpPr txBox="1"/>
          <p:nvPr/>
        </p:nvSpPr>
        <p:spPr>
          <a:xfrm>
            <a:off x="3435625" y="3281980"/>
            <a:ext cx="2039199" cy="1145419"/>
          </a:xfrm>
          <a:prstGeom prst="rect">
            <a:avLst/>
          </a:prstGeom>
          <a:ln w="381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81535" tIns="181535" rIns="181535" bIns="181535">
            <a:spAutoFit/>
          </a:bodyPr>
          <a:lstStyle/>
          <a:p>
            <a:pPr marL="13160" indent="-13160">
              <a:lnSpc>
                <a:spcPct val="170000"/>
              </a:lnSpc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00" dirty="0"/>
              <a:t>High-pressure gas</a:t>
            </a:r>
          </a:p>
          <a:p>
            <a:pPr marL="13160" indent="-13160">
              <a:lnSpc>
                <a:spcPct val="170000"/>
              </a:lnSpc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00" dirty="0"/>
              <a:t>Liquid</a:t>
            </a:r>
          </a:p>
        </p:txBody>
      </p:sp>
      <p:sp>
        <p:nvSpPr>
          <p:cNvPr id="46" name="Line">
            <a:extLst>
              <a:ext uri="{FF2B5EF4-FFF2-40B4-BE49-F238E27FC236}">
                <a16:creationId xmlns:a16="http://schemas.microsoft.com/office/drawing/2014/main" id="{34E87F1F-C6A8-003F-029F-A48BC9C4E8E0}"/>
              </a:ext>
            </a:extLst>
          </p:cNvPr>
          <p:cNvSpPr/>
          <p:nvPr/>
        </p:nvSpPr>
        <p:spPr>
          <a:xfrm flipV="1">
            <a:off x="2005700" y="2960059"/>
            <a:ext cx="511318" cy="345334"/>
          </a:xfrm>
          <a:prstGeom prst="line">
            <a:avLst/>
          </a:prstGeom>
          <a:ln w="25400">
            <a:solidFill>
              <a:srgbClr val="000000"/>
            </a:solidFill>
          </a:ln>
          <a:effectLst>
            <a:outerShdw blurRad="139700" dist="76200" dir="5400000" rotWithShape="0">
              <a:srgbClr val="000000">
                <a:alpha val="38000"/>
              </a:srgbClr>
            </a:outerShdw>
          </a:effectLst>
        </p:spPr>
        <p:txBody>
          <a:bodyPr lIns="181535" tIns="181535" rIns="181535" bIns="181535"/>
          <a:lstStyle/>
          <a:p>
            <a:pPr marL="0" indent="0" defTabSz="1815352">
              <a:lnSpc>
                <a:spcPct val="100000"/>
              </a:lnSpc>
              <a:spcBef>
                <a:spcPts val="0"/>
              </a:spcBef>
              <a:defRPr sz="7000">
                <a:latin typeface="+mn-lt"/>
                <a:ea typeface="+mn-ea"/>
                <a:cs typeface="+mn-cs"/>
                <a:sym typeface="Calibri"/>
              </a:defRPr>
            </a:pPr>
            <a:endParaRPr sz="1600"/>
          </a:p>
        </p:txBody>
      </p:sp>
      <p:sp>
        <p:nvSpPr>
          <p:cNvPr id="47" name="Line">
            <a:extLst>
              <a:ext uri="{FF2B5EF4-FFF2-40B4-BE49-F238E27FC236}">
                <a16:creationId xmlns:a16="http://schemas.microsoft.com/office/drawing/2014/main" id="{D019CAF2-C206-7AAD-B772-62FC12E85998}"/>
              </a:ext>
            </a:extLst>
          </p:cNvPr>
          <p:cNvSpPr/>
          <p:nvPr/>
        </p:nvSpPr>
        <p:spPr>
          <a:xfrm>
            <a:off x="2012017" y="3317125"/>
            <a:ext cx="511318" cy="512370"/>
          </a:xfrm>
          <a:prstGeom prst="line">
            <a:avLst/>
          </a:prstGeom>
          <a:ln w="25400">
            <a:solidFill>
              <a:srgbClr val="000000"/>
            </a:solidFill>
          </a:ln>
          <a:effectLst>
            <a:outerShdw blurRad="139700" dist="76200" dir="5400000" rotWithShape="0">
              <a:srgbClr val="000000">
                <a:alpha val="38000"/>
              </a:srgbClr>
            </a:outerShdw>
          </a:effectLst>
        </p:spPr>
        <p:txBody>
          <a:bodyPr lIns="181535" tIns="181535" rIns="181535" bIns="181535"/>
          <a:lstStyle/>
          <a:p>
            <a:pPr marL="0" indent="0" defTabSz="1815352">
              <a:lnSpc>
                <a:spcPct val="100000"/>
              </a:lnSpc>
              <a:spcBef>
                <a:spcPts val="0"/>
              </a:spcBef>
              <a:defRPr sz="7000">
                <a:latin typeface="+mn-lt"/>
                <a:ea typeface="+mn-ea"/>
                <a:cs typeface="+mn-cs"/>
                <a:sym typeface="Calibri"/>
              </a:defRPr>
            </a:pPr>
            <a:endParaRPr sz="1600"/>
          </a:p>
        </p:txBody>
      </p:sp>
      <p:sp>
        <p:nvSpPr>
          <p:cNvPr id="48" name="Line">
            <a:extLst>
              <a:ext uri="{FF2B5EF4-FFF2-40B4-BE49-F238E27FC236}">
                <a16:creationId xmlns:a16="http://schemas.microsoft.com/office/drawing/2014/main" id="{CE71C2BE-D5F2-B753-EA6B-7DC7E8593E13}"/>
              </a:ext>
            </a:extLst>
          </p:cNvPr>
          <p:cNvSpPr/>
          <p:nvPr/>
        </p:nvSpPr>
        <p:spPr>
          <a:xfrm flipV="1">
            <a:off x="3108046" y="3719754"/>
            <a:ext cx="472119" cy="121783"/>
          </a:xfrm>
          <a:prstGeom prst="line">
            <a:avLst/>
          </a:prstGeom>
          <a:ln w="25400">
            <a:solidFill>
              <a:srgbClr val="000000"/>
            </a:solidFill>
          </a:ln>
          <a:effectLst>
            <a:outerShdw blurRad="139700" dist="76200" dir="5400000" rotWithShape="0">
              <a:srgbClr val="000000">
                <a:alpha val="38000"/>
              </a:srgbClr>
            </a:outerShdw>
          </a:effectLst>
        </p:spPr>
        <p:txBody>
          <a:bodyPr lIns="181535" tIns="181535" rIns="181535" bIns="181535"/>
          <a:lstStyle/>
          <a:p>
            <a:pPr marL="0" indent="0" defTabSz="1815352">
              <a:lnSpc>
                <a:spcPct val="100000"/>
              </a:lnSpc>
              <a:spcBef>
                <a:spcPts val="0"/>
              </a:spcBef>
              <a:defRPr sz="7000">
                <a:latin typeface="+mn-lt"/>
                <a:ea typeface="+mn-ea"/>
                <a:cs typeface="+mn-cs"/>
                <a:sym typeface="Calibri"/>
              </a:defRPr>
            </a:pPr>
            <a:endParaRPr sz="1600"/>
          </a:p>
        </p:txBody>
      </p:sp>
      <p:sp>
        <p:nvSpPr>
          <p:cNvPr id="49" name="Line">
            <a:extLst>
              <a:ext uri="{FF2B5EF4-FFF2-40B4-BE49-F238E27FC236}">
                <a16:creationId xmlns:a16="http://schemas.microsoft.com/office/drawing/2014/main" id="{0538210E-12DE-CBFA-6A0B-34257CD331AB}"/>
              </a:ext>
            </a:extLst>
          </p:cNvPr>
          <p:cNvSpPr/>
          <p:nvPr/>
        </p:nvSpPr>
        <p:spPr>
          <a:xfrm>
            <a:off x="3112954" y="3837738"/>
            <a:ext cx="441618" cy="292254"/>
          </a:xfrm>
          <a:prstGeom prst="line">
            <a:avLst/>
          </a:prstGeom>
          <a:ln w="25400">
            <a:solidFill>
              <a:srgbClr val="000000"/>
            </a:solidFill>
          </a:ln>
          <a:effectLst>
            <a:outerShdw blurRad="139700" dist="76200" dir="5400000" rotWithShape="0">
              <a:srgbClr val="000000">
                <a:alpha val="38000"/>
              </a:srgbClr>
            </a:outerShdw>
          </a:effectLst>
        </p:spPr>
        <p:txBody>
          <a:bodyPr lIns="181535" tIns="181535" rIns="181535" bIns="181535"/>
          <a:lstStyle/>
          <a:p>
            <a:pPr marL="0" indent="0" defTabSz="1815352">
              <a:lnSpc>
                <a:spcPct val="100000"/>
              </a:lnSpc>
              <a:spcBef>
                <a:spcPts val="0"/>
              </a:spcBef>
              <a:defRPr sz="7000">
                <a:latin typeface="+mn-lt"/>
                <a:ea typeface="+mn-ea"/>
                <a:cs typeface="+mn-cs"/>
                <a:sym typeface="Calibri"/>
              </a:defRPr>
            </a:pPr>
            <a:endParaRPr sz="1600"/>
          </a:p>
        </p:txBody>
      </p:sp>
      <p:sp>
        <p:nvSpPr>
          <p:cNvPr id="50" name="Line">
            <a:extLst>
              <a:ext uri="{FF2B5EF4-FFF2-40B4-BE49-F238E27FC236}">
                <a16:creationId xmlns:a16="http://schemas.microsoft.com/office/drawing/2014/main" id="{563FD48E-5132-84FC-8503-F6C662661BC1}"/>
              </a:ext>
            </a:extLst>
          </p:cNvPr>
          <p:cNvSpPr/>
          <p:nvPr/>
        </p:nvSpPr>
        <p:spPr>
          <a:xfrm>
            <a:off x="5687777" y="2957308"/>
            <a:ext cx="1784657" cy="22855"/>
          </a:xfrm>
          <a:prstGeom prst="line">
            <a:avLst/>
          </a:prstGeom>
          <a:ln w="25400">
            <a:solidFill>
              <a:srgbClr val="000000"/>
            </a:solidFill>
            <a:tailEnd type="arrow"/>
          </a:ln>
          <a:effectLst>
            <a:outerShdw blurRad="139700" dist="76200" dir="5400000" rotWithShape="0">
              <a:srgbClr val="000000">
                <a:alpha val="38000"/>
              </a:srgbClr>
            </a:outerShdw>
          </a:effectLst>
        </p:spPr>
        <p:txBody>
          <a:bodyPr lIns="181535" tIns="181535" rIns="181535" bIns="181535"/>
          <a:lstStyle/>
          <a:p>
            <a:pPr marL="0" indent="0" defTabSz="1815352">
              <a:lnSpc>
                <a:spcPct val="100000"/>
              </a:lnSpc>
              <a:spcBef>
                <a:spcPts val="0"/>
              </a:spcBef>
              <a:defRPr sz="7000">
                <a:latin typeface="+mn-lt"/>
                <a:ea typeface="+mn-ea"/>
                <a:cs typeface="+mn-cs"/>
                <a:sym typeface="Calibri"/>
              </a:defRPr>
            </a:pPr>
            <a:endParaRPr sz="1600"/>
          </a:p>
        </p:txBody>
      </p:sp>
      <p:sp>
        <p:nvSpPr>
          <p:cNvPr id="51" name="Line">
            <a:extLst>
              <a:ext uri="{FF2B5EF4-FFF2-40B4-BE49-F238E27FC236}">
                <a16:creationId xmlns:a16="http://schemas.microsoft.com/office/drawing/2014/main" id="{9CDDA1AD-7BD6-A502-01B0-CA2C5AE5D349}"/>
              </a:ext>
            </a:extLst>
          </p:cNvPr>
          <p:cNvSpPr/>
          <p:nvPr/>
        </p:nvSpPr>
        <p:spPr>
          <a:xfrm>
            <a:off x="5289003" y="3698756"/>
            <a:ext cx="616341" cy="28558"/>
          </a:xfrm>
          <a:prstGeom prst="line">
            <a:avLst/>
          </a:prstGeom>
          <a:ln w="25400">
            <a:solidFill>
              <a:srgbClr val="000000"/>
            </a:solidFill>
            <a:tailEnd type="arrow"/>
          </a:ln>
          <a:effectLst>
            <a:outerShdw blurRad="139700" dist="76200" dir="5400000" rotWithShape="0">
              <a:srgbClr val="000000">
                <a:alpha val="38000"/>
              </a:srgbClr>
            </a:outerShdw>
          </a:effectLst>
        </p:spPr>
        <p:txBody>
          <a:bodyPr lIns="181535" tIns="181535" rIns="181535" bIns="181535"/>
          <a:lstStyle/>
          <a:p>
            <a:pPr marL="0" indent="0" defTabSz="1815352">
              <a:lnSpc>
                <a:spcPct val="100000"/>
              </a:lnSpc>
              <a:spcBef>
                <a:spcPts val="0"/>
              </a:spcBef>
              <a:defRPr sz="7000">
                <a:latin typeface="+mn-lt"/>
                <a:ea typeface="+mn-ea"/>
                <a:cs typeface="+mn-cs"/>
                <a:sym typeface="Calibri"/>
              </a:defRPr>
            </a:pPr>
            <a:endParaRPr sz="1600"/>
          </a:p>
        </p:txBody>
      </p:sp>
      <p:sp>
        <p:nvSpPr>
          <p:cNvPr id="53" name="Line">
            <a:extLst>
              <a:ext uri="{FF2B5EF4-FFF2-40B4-BE49-F238E27FC236}">
                <a16:creationId xmlns:a16="http://schemas.microsoft.com/office/drawing/2014/main" id="{D58BF37E-3791-2DF2-F095-A1DA687EE2C3}"/>
              </a:ext>
            </a:extLst>
          </p:cNvPr>
          <p:cNvSpPr/>
          <p:nvPr/>
        </p:nvSpPr>
        <p:spPr>
          <a:xfrm>
            <a:off x="4177588" y="4132833"/>
            <a:ext cx="1069326" cy="3737"/>
          </a:xfrm>
          <a:prstGeom prst="line">
            <a:avLst/>
          </a:prstGeom>
          <a:ln w="25400">
            <a:solidFill>
              <a:srgbClr val="000000"/>
            </a:solidFill>
            <a:tailEnd type="arrow"/>
          </a:ln>
          <a:effectLst>
            <a:outerShdw blurRad="139700" dist="76200" dir="5400000" rotWithShape="0">
              <a:srgbClr val="000000">
                <a:alpha val="38000"/>
              </a:srgbClr>
            </a:outerShdw>
          </a:effectLst>
        </p:spPr>
        <p:txBody>
          <a:bodyPr lIns="181535" tIns="181535" rIns="181535" bIns="181535"/>
          <a:lstStyle/>
          <a:p>
            <a:pPr marL="0" indent="0" defTabSz="1815352">
              <a:lnSpc>
                <a:spcPct val="100000"/>
              </a:lnSpc>
              <a:spcBef>
                <a:spcPts val="0"/>
              </a:spcBef>
              <a:defRPr sz="7000">
                <a:latin typeface="+mn-lt"/>
                <a:ea typeface="+mn-ea"/>
                <a:cs typeface="+mn-cs"/>
                <a:sym typeface="Calibri"/>
              </a:defRPr>
            </a:pPr>
            <a:endParaRPr sz="1600"/>
          </a:p>
        </p:txBody>
      </p:sp>
      <p:sp>
        <p:nvSpPr>
          <p:cNvPr id="54" name="Line">
            <a:extLst>
              <a:ext uri="{FF2B5EF4-FFF2-40B4-BE49-F238E27FC236}">
                <a16:creationId xmlns:a16="http://schemas.microsoft.com/office/drawing/2014/main" id="{2E7AECE5-7D39-5D2B-2222-6F73B88BBB85}"/>
              </a:ext>
            </a:extLst>
          </p:cNvPr>
          <p:cNvSpPr/>
          <p:nvPr/>
        </p:nvSpPr>
        <p:spPr>
          <a:xfrm flipV="1">
            <a:off x="1766631" y="4687530"/>
            <a:ext cx="512437" cy="707451"/>
          </a:xfrm>
          <a:prstGeom prst="line">
            <a:avLst/>
          </a:prstGeom>
          <a:ln w="25400">
            <a:solidFill>
              <a:srgbClr val="000000"/>
            </a:solidFill>
          </a:ln>
          <a:effectLst>
            <a:outerShdw blurRad="139700" dist="76200" dir="5400000" rotWithShape="0">
              <a:srgbClr val="000000">
                <a:alpha val="38000"/>
              </a:srgbClr>
            </a:outerShdw>
          </a:effectLst>
        </p:spPr>
        <p:txBody>
          <a:bodyPr lIns="181535" tIns="181535" rIns="181535" bIns="181535"/>
          <a:lstStyle/>
          <a:p>
            <a:pPr marL="0" indent="0" defTabSz="1815352">
              <a:lnSpc>
                <a:spcPct val="100000"/>
              </a:lnSpc>
              <a:spcBef>
                <a:spcPts val="0"/>
              </a:spcBef>
              <a:defRPr sz="7000">
                <a:latin typeface="+mn-lt"/>
                <a:ea typeface="+mn-ea"/>
                <a:cs typeface="+mn-cs"/>
                <a:sym typeface="Calibri"/>
              </a:defRPr>
            </a:pPr>
            <a:endParaRPr sz="1600"/>
          </a:p>
        </p:txBody>
      </p:sp>
      <p:sp>
        <p:nvSpPr>
          <p:cNvPr id="59" name="Crystal arrays">
            <a:extLst>
              <a:ext uri="{FF2B5EF4-FFF2-40B4-BE49-F238E27FC236}">
                <a16:creationId xmlns:a16="http://schemas.microsoft.com/office/drawing/2014/main" id="{593A5578-522D-CD0A-FEAE-2BA689BCAA40}"/>
              </a:ext>
            </a:extLst>
          </p:cNvPr>
          <p:cNvSpPr/>
          <p:nvPr/>
        </p:nvSpPr>
        <p:spPr>
          <a:xfrm>
            <a:off x="459153" y="4826046"/>
            <a:ext cx="7055" cy="1184923"/>
          </a:xfrm>
          <a:prstGeom prst="line">
            <a:avLst/>
          </a:prstGeom>
          <a:noFill/>
          <a:ln w="381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81535" tIns="181535" rIns="181535" bIns="181535" numCol="1" anchor="t">
            <a:spAutoFit/>
          </a:bodyPr>
          <a:lstStyle>
            <a:lvl1pPr marL="13160" indent="-13160">
              <a:lnSpc>
                <a:spcPct val="90000"/>
              </a:lnSpc>
              <a:defRPr sz="340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endParaRPr lang="it-IT" sz="1600" dirty="0">
              <a:latin typeface="+mn-lt"/>
            </a:endParaRPr>
          </a:p>
          <a:p>
            <a:endParaRPr lang="it-IT" sz="1600" dirty="0">
              <a:latin typeface="+mn-lt"/>
            </a:endParaRPr>
          </a:p>
          <a:p>
            <a:r>
              <a:rPr sz="1600" dirty="0">
                <a:latin typeface="+mn-lt"/>
              </a:rPr>
              <a:t>Crystal arrays</a:t>
            </a:r>
          </a:p>
        </p:txBody>
      </p:sp>
      <p:sp>
        <p:nvSpPr>
          <p:cNvPr id="63" name="Line">
            <a:extLst>
              <a:ext uri="{FF2B5EF4-FFF2-40B4-BE49-F238E27FC236}">
                <a16:creationId xmlns:a16="http://schemas.microsoft.com/office/drawing/2014/main" id="{F0EB7B17-09EC-A0C9-1099-70CC410F05D7}"/>
              </a:ext>
            </a:extLst>
          </p:cNvPr>
          <p:cNvSpPr/>
          <p:nvPr/>
        </p:nvSpPr>
        <p:spPr>
          <a:xfrm>
            <a:off x="6927882" y="5233826"/>
            <a:ext cx="435133" cy="275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round/>
            <a:tailEnd type="arrow" w="med" len="med"/>
          </a:ln>
          <a:effectLst>
            <a:outerShdw blurRad="139700" dist="76200" dir="5400000" rotWithShape="0">
              <a:srgbClr val="000000">
                <a:alpha val="38000"/>
              </a:srgbClr>
            </a:outerShdw>
          </a:effectLst>
        </p:spPr>
        <p:txBody>
          <a:bodyPr wrap="square" lIns="181535" tIns="181535" rIns="181535" bIns="181535" numCol="1" anchor="t">
            <a:noAutofit/>
          </a:bodyPr>
          <a:lstStyle/>
          <a:p>
            <a:pPr marL="0" indent="0" defTabSz="1815352">
              <a:lnSpc>
                <a:spcPct val="100000"/>
              </a:lnSpc>
              <a:spcBef>
                <a:spcPts val="0"/>
              </a:spcBef>
              <a:defRPr sz="7000">
                <a:latin typeface="+mn-lt"/>
                <a:ea typeface="+mn-ea"/>
                <a:cs typeface="+mn-cs"/>
                <a:sym typeface="Calibri"/>
              </a:defRPr>
            </a:pPr>
            <a:endParaRPr sz="1600"/>
          </a:p>
        </p:txBody>
      </p:sp>
      <p:sp>
        <p:nvSpPr>
          <p:cNvPr id="64" name="Line">
            <a:extLst>
              <a:ext uri="{FF2B5EF4-FFF2-40B4-BE49-F238E27FC236}">
                <a16:creationId xmlns:a16="http://schemas.microsoft.com/office/drawing/2014/main" id="{49643575-F097-475C-3472-16FA1FAD8DAB}"/>
              </a:ext>
            </a:extLst>
          </p:cNvPr>
          <p:cNvSpPr/>
          <p:nvPr/>
        </p:nvSpPr>
        <p:spPr>
          <a:xfrm flipV="1">
            <a:off x="4418614" y="5236576"/>
            <a:ext cx="670946" cy="270626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round/>
          </a:ln>
          <a:effectLst>
            <a:outerShdw blurRad="139700" dist="76200" dir="5400000" rotWithShape="0">
              <a:srgbClr val="000000">
                <a:alpha val="38000"/>
              </a:srgbClr>
            </a:outerShdw>
          </a:effectLst>
        </p:spPr>
        <p:txBody>
          <a:bodyPr wrap="square" lIns="181535" tIns="181535" rIns="181535" bIns="181535" numCol="1" anchor="t">
            <a:noAutofit/>
          </a:bodyPr>
          <a:lstStyle/>
          <a:p>
            <a:pPr marL="0" indent="0" defTabSz="1815352">
              <a:lnSpc>
                <a:spcPct val="100000"/>
              </a:lnSpc>
              <a:spcBef>
                <a:spcPts val="0"/>
              </a:spcBef>
              <a:defRPr sz="7000">
                <a:latin typeface="+mn-lt"/>
                <a:ea typeface="+mn-ea"/>
                <a:cs typeface="+mn-cs"/>
                <a:sym typeface="Calibri"/>
              </a:defRPr>
            </a:pPr>
            <a:endParaRPr sz="1600"/>
          </a:p>
        </p:txBody>
      </p:sp>
      <p:sp>
        <p:nvSpPr>
          <p:cNvPr id="66" name="Line">
            <a:extLst>
              <a:ext uri="{FF2B5EF4-FFF2-40B4-BE49-F238E27FC236}">
                <a16:creationId xmlns:a16="http://schemas.microsoft.com/office/drawing/2014/main" id="{B0DF8AD1-1120-B39E-BCFE-0D53EE3429C6}"/>
              </a:ext>
            </a:extLst>
          </p:cNvPr>
          <p:cNvSpPr/>
          <p:nvPr/>
        </p:nvSpPr>
        <p:spPr>
          <a:xfrm>
            <a:off x="1744288" y="5404584"/>
            <a:ext cx="375703" cy="10636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round/>
          </a:ln>
          <a:effectLst>
            <a:outerShdw blurRad="139700" dist="76200" dir="5400000" rotWithShape="0">
              <a:srgbClr val="000000">
                <a:alpha val="38000"/>
              </a:srgbClr>
            </a:outerShdw>
          </a:effectLst>
        </p:spPr>
        <p:txBody>
          <a:bodyPr wrap="square" lIns="181535" tIns="181535" rIns="181535" bIns="181535" numCol="1" anchor="t">
            <a:noAutofit/>
          </a:bodyPr>
          <a:lstStyle/>
          <a:p>
            <a:pPr marL="0" indent="0" defTabSz="1815352">
              <a:lnSpc>
                <a:spcPct val="100000"/>
              </a:lnSpc>
              <a:spcBef>
                <a:spcPts val="0"/>
              </a:spcBef>
              <a:defRPr sz="7000">
                <a:latin typeface="+mn-lt"/>
                <a:ea typeface="+mn-ea"/>
                <a:cs typeface="+mn-cs"/>
                <a:sym typeface="Calibri"/>
              </a:defRPr>
            </a:pPr>
            <a:endParaRPr sz="1600"/>
          </a:p>
        </p:txBody>
      </p:sp>
      <p:sp>
        <p:nvSpPr>
          <p:cNvPr id="67" name="Line">
            <a:extLst>
              <a:ext uri="{FF2B5EF4-FFF2-40B4-BE49-F238E27FC236}">
                <a16:creationId xmlns:a16="http://schemas.microsoft.com/office/drawing/2014/main" id="{A46D3BE5-DA6A-BE58-EBF0-1CD023F1D5FA}"/>
              </a:ext>
            </a:extLst>
          </p:cNvPr>
          <p:cNvSpPr/>
          <p:nvPr/>
        </p:nvSpPr>
        <p:spPr>
          <a:xfrm>
            <a:off x="1753327" y="5404584"/>
            <a:ext cx="504504" cy="94260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round/>
          </a:ln>
          <a:effectLst>
            <a:outerShdw blurRad="139700" dist="76200" dir="5400000" rotWithShape="0">
              <a:srgbClr val="000000">
                <a:alpha val="38000"/>
              </a:srgbClr>
            </a:outerShdw>
          </a:effectLst>
        </p:spPr>
        <p:txBody>
          <a:bodyPr wrap="square" lIns="181535" tIns="181535" rIns="181535" bIns="181535" numCol="1" anchor="t">
            <a:noAutofit/>
          </a:bodyPr>
          <a:lstStyle/>
          <a:p>
            <a:pPr marL="0" indent="0" defTabSz="1815352">
              <a:lnSpc>
                <a:spcPct val="100000"/>
              </a:lnSpc>
              <a:spcBef>
                <a:spcPts val="0"/>
              </a:spcBef>
              <a:defRPr sz="7000">
                <a:latin typeface="+mn-lt"/>
                <a:ea typeface="+mn-ea"/>
                <a:cs typeface="+mn-cs"/>
                <a:sym typeface="Calibri"/>
              </a:defRPr>
            </a:pPr>
            <a:endParaRPr sz="1600"/>
          </a:p>
        </p:txBody>
      </p:sp>
      <p:sp>
        <p:nvSpPr>
          <p:cNvPr id="58" name="Line">
            <a:extLst>
              <a:ext uri="{FF2B5EF4-FFF2-40B4-BE49-F238E27FC236}">
                <a16:creationId xmlns:a16="http://schemas.microsoft.com/office/drawing/2014/main" id="{39A92A0D-76CC-B637-EB82-5D8C6AC82B30}"/>
              </a:ext>
            </a:extLst>
          </p:cNvPr>
          <p:cNvSpPr/>
          <p:nvPr/>
        </p:nvSpPr>
        <p:spPr>
          <a:xfrm>
            <a:off x="3383662" y="6347186"/>
            <a:ext cx="327170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round/>
            <a:tailEnd type="arrow" w="med" len="med"/>
          </a:ln>
          <a:effectLst>
            <a:outerShdw blurRad="139700" dist="76200" dir="5400000" rotWithShape="0">
              <a:srgbClr val="000000">
                <a:alpha val="38000"/>
              </a:srgbClr>
            </a:outerShdw>
          </a:effectLst>
        </p:spPr>
        <p:txBody>
          <a:bodyPr wrap="square" lIns="181535" tIns="181535" rIns="181535" bIns="181535" numCol="1" anchor="t">
            <a:noAutofit/>
          </a:bodyPr>
          <a:lstStyle/>
          <a:p>
            <a:pPr marL="0" indent="0" defTabSz="1815352">
              <a:lnSpc>
                <a:spcPct val="100000"/>
              </a:lnSpc>
              <a:spcBef>
                <a:spcPts val="0"/>
              </a:spcBef>
              <a:defRPr sz="7000">
                <a:latin typeface="+mn-lt"/>
                <a:ea typeface="+mn-ea"/>
                <a:cs typeface="+mn-cs"/>
                <a:sym typeface="Calibri"/>
              </a:defRPr>
            </a:pPr>
            <a:endParaRPr sz="160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C3F1155-0F29-2C8B-EEFF-36ED4F60659A}"/>
              </a:ext>
            </a:extLst>
          </p:cNvPr>
          <p:cNvSpPr txBox="1"/>
          <p:nvPr/>
        </p:nvSpPr>
        <p:spPr>
          <a:xfrm>
            <a:off x="2257831" y="6177909"/>
            <a:ext cx="1144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Bolometers</a:t>
            </a:r>
          </a:p>
        </p:txBody>
      </p:sp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D665B943-4373-5667-ADCD-40B52DDE52A2}"/>
              </a:ext>
            </a:extLst>
          </p:cNvPr>
          <p:cNvSpPr txBox="1"/>
          <p:nvPr/>
        </p:nvSpPr>
        <p:spPr>
          <a:xfrm>
            <a:off x="2167516" y="5349177"/>
            <a:ext cx="22785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Semiconductor detectors</a:t>
            </a:r>
          </a:p>
        </p:txBody>
      </p: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DA16263A-A3D1-71FA-3677-E32B176AA5F2}"/>
              </a:ext>
            </a:extLst>
          </p:cNvPr>
          <p:cNvSpPr txBox="1"/>
          <p:nvPr/>
        </p:nvSpPr>
        <p:spPr>
          <a:xfrm>
            <a:off x="2260759" y="4507327"/>
            <a:ext cx="2783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Inorganic Scintillators (Candles)</a:t>
            </a:r>
          </a:p>
        </p:txBody>
      </p: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F088CFCE-F2ED-2FF2-7548-D5606FD37E92}"/>
              </a:ext>
            </a:extLst>
          </p:cNvPr>
          <p:cNvSpPr txBox="1"/>
          <p:nvPr/>
        </p:nvSpPr>
        <p:spPr>
          <a:xfrm>
            <a:off x="3788743" y="5917831"/>
            <a:ext cx="3573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Pure bolometers (</a:t>
            </a:r>
            <a:r>
              <a:rPr lang="en-US" sz="1600" b="1" dirty="0"/>
              <a:t>CUORE</a:t>
            </a:r>
            <a:r>
              <a:rPr lang="en-US" sz="1600" dirty="0"/>
              <a:t>)</a:t>
            </a:r>
          </a:p>
          <a:p>
            <a:r>
              <a:rPr lang="en-US" sz="1600" dirty="0"/>
              <a:t>Scintillating bolometers (</a:t>
            </a:r>
            <a:r>
              <a:rPr lang="en-US" sz="1600" b="1" dirty="0"/>
              <a:t>CUPID, AMORE</a:t>
            </a:r>
            <a:r>
              <a:rPr lang="en-US" sz="1600" dirty="0"/>
              <a:t>)</a:t>
            </a:r>
          </a:p>
          <a:p>
            <a:r>
              <a:rPr lang="en-US" sz="1600" dirty="0"/>
              <a:t>PSD (CROSS)</a:t>
            </a:r>
          </a:p>
        </p:txBody>
      </p:sp>
      <p:sp>
        <p:nvSpPr>
          <p:cNvPr id="80" name="CasellaDiTesto 79">
            <a:extLst>
              <a:ext uri="{FF2B5EF4-FFF2-40B4-BE49-F238E27FC236}">
                <a16:creationId xmlns:a16="http://schemas.microsoft.com/office/drawing/2014/main" id="{51E7354C-62DA-20CA-7DB7-38FB16730CD4}"/>
              </a:ext>
            </a:extLst>
          </p:cNvPr>
          <p:cNvSpPr txBox="1"/>
          <p:nvPr/>
        </p:nvSpPr>
        <p:spPr>
          <a:xfrm>
            <a:off x="5126170" y="5073166"/>
            <a:ext cx="18017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Germanium diodes</a:t>
            </a:r>
          </a:p>
          <a:p>
            <a:r>
              <a:rPr lang="pt-BR" sz="1600" dirty="0"/>
              <a:t>CCD to Se (SELENA)</a:t>
            </a:r>
          </a:p>
          <a:p>
            <a:r>
              <a:rPr lang="pt-BR" sz="1600" dirty="0"/>
              <a:t>CdZnTe (COBRA)</a:t>
            </a:r>
          </a:p>
        </p:txBody>
      </p:sp>
      <p:sp>
        <p:nvSpPr>
          <p:cNvPr id="82" name="Line">
            <a:extLst>
              <a:ext uri="{FF2B5EF4-FFF2-40B4-BE49-F238E27FC236}">
                <a16:creationId xmlns:a16="http://schemas.microsoft.com/office/drawing/2014/main" id="{6F313E9F-5B91-2642-7A6B-F3C925EBAD95}"/>
              </a:ext>
            </a:extLst>
          </p:cNvPr>
          <p:cNvSpPr/>
          <p:nvPr/>
        </p:nvSpPr>
        <p:spPr>
          <a:xfrm flipV="1">
            <a:off x="4446025" y="5473437"/>
            <a:ext cx="597932" cy="33764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round/>
          </a:ln>
          <a:effectLst>
            <a:outerShdw blurRad="139700" dist="76200" dir="5400000" rotWithShape="0">
              <a:srgbClr val="000000">
                <a:alpha val="38000"/>
              </a:srgbClr>
            </a:outerShdw>
          </a:effectLst>
        </p:spPr>
        <p:txBody>
          <a:bodyPr wrap="square" lIns="181535" tIns="181535" rIns="181535" bIns="181535" numCol="1" anchor="t">
            <a:noAutofit/>
          </a:bodyPr>
          <a:lstStyle/>
          <a:p>
            <a:pPr marL="0" indent="0" defTabSz="1815352">
              <a:lnSpc>
                <a:spcPct val="100000"/>
              </a:lnSpc>
              <a:spcBef>
                <a:spcPts val="0"/>
              </a:spcBef>
              <a:defRPr sz="7000">
                <a:latin typeface="+mn-lt"/>
                <a:ea typeface="+mn-ea"/>
                <a:cs typeface="+mn-cs"/>
                <a:sym typeface="Calibri"/>
              </a:defRPr>
            </a:pPr>
            <a:endParaRPr sz="1600"/>
          </a:p>
        </p:txBody>
      </p:sp>
      <p:sp>
        <p:nvSpPr>
          <p:cNvPr id="83" name="Line">
            <a:extLst>
              <a:ext uri="{FF2B5EF4-FFF2-40B4-BE49-F238E27FC236}">
                <a16:creationId xmlns:a16="http://schemas.microsoft.com/office/drawing/2014/main" id="{8EB60C5E-773E-6954-BD86-C3DE3D9A4117}"/>
              </a:ext>
            </a:extLst>
          </p:cNvPr>
          <p:cNvSpPr/>
          <p:nvPr/>
        </p:nvSpPr>
        <p:spPr>
          <a:xfrm>
            <a:off x="4455224" y="5534988"/>
            <a:ext cx="670946" cy="169556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round/>
          </a:ln>
          <a:effectLst>
            <a:outerShdw blurRad="139700" dist="76200" dir="5400000" rotWithShape="0">
              <a:srgbClr val="000000">
                <a:alpha val="38000"/>
              </a:srgbClr>
            </a:outerShdw>
          </a:effectLst>
        </p:spPr>
        <p:txBody>
          <a:bodyPr wrap="square" lIns="181535" tIns="181535" rIns="181535" bIns="181535" numCol="1" anchor="t">
            <a:noAutofit/>
          </a:bodyPr>
          <a:lstStyle/>
          <a:p>
            <a:pPr marL="0" indent="0" defTabSz="1815352">
              <a:lnSpc>
                <a:spcPct val="100000"/>
              </a:lnSpc>
              <a:spcBef>
                <a:spcPts val="0"/>
              </a:spcBef>
              <a:defRPr sz="7000">
                <a:latin typeface="+mn-lt"/>
                <a:ea typeface="+mn-ea"/>
                <a:cs typeface="+mn-cs"/>
                <a:sym typeface="Calibri"/>
              </a:defRPr>
            </a:pPr>
            <a:endParaRPr sz="1600"/>
          </a:p>
        </p:txBody>
      </p:sp>
      <p:sp>
        <p:nvSpPr>
          <p:cNvPr id="81" name="CasellaDiTesto 80">
            <a:extLst>
              <a:ext uri="{FF2B5EF4-FFF2-40B4-BE49-F238E27FC236}">
                <a16:creationId xmlns:a16="http://schemas.microsoft.com/office/drawing/2014/main" id="{449654F8-D22F-1EB9-F060-5E013D025497}"/>
              </a:ext>
            </a:extLst>
          </p:cNvPr>
          <p:cNvSpPr txBox="1"/>
          <p:nvPr/>
        </p:nvSpPr>
        <p:spPr>
          <a:xfrm>
            <a:off x="7422176" y="4965017"/>
            <a:ext cx="3080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Immersed in </a:t>
            </a:r>
            <a:r>
              <a:rPr lang="en-US" sz="1600" dirty="0" err="1"/>
              <a:t>LAr</a:t>
            </a:r>
            <a:r>
              <a:rPr lang="en-US" sz="1600" dirty="0"/>
              <a:t> (</a:t>
            </a:r>
            <a:r>
              <a:rPr lang="en-US" sz="1600" b="1" dirty="0"/>
              <a:t>GERDA, LEGEND</a:t>
            </a:r>
            <a:r>
              <a:rPr lang="en-US" sz="1600" dirty="0"/>
              <a:t>)</a:t>
            </a:r>
          </a:p>
          <a:p>
            <a:r>
              <a:rPr lang="en-US" sz="1600" dirty="0"/>
              <a:t>Conventional cryostats (MJD)</a:t>
            </a:r>
          </a:p>
        </p:txBody>
      </p:sp>
      <p:sp>
        <p:nvSpPr>
          <p:cNvPr id="84" name="CasellaDiTesto 83">
            <a:extLst>
              <a:ext uri="{FF2B5EF4-FFF2-40B4-BE49-F238E27FC236}">
                <a16:creationId xmlns:a16="http://schemas.microsoft.com/office/drawing/2014/main" id="{DBE39372-029C-6EBB-CF71-FFECF5C7E6D6}"/>
              </a:ext>
            </a:extLst>
          </p:cNvPr>
          <p:cNvSpPr txBox="1"/>
          <p:nvPr/>
        </p:nvSpPr>
        <p:spPr>
          <a:xfrm>
            <a:off x="7606309" y="2342839"/>
            <a:ext cx="28736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Without balloon (SNO+)</a:t>
            </a:r>
          </a:p>
          <a:p>
            <a:r>
              <a:rPr lang="en-US" sz="1600" dirty="0"/>
              <a:t>With balloon (</a:t>
            </a:r>
            <a:r>
              <a:rPr lang="en-US" sz="1600" b="1" dirty="0" err="1"/>
              <a:t>KamLAND</a:t>
            </a:r>
            <a:r>
              <a:rPr lang="en-US" sz="1600" b="1" dirty="0"/>
              <a:t>-Zen</a:t>
            </a:r>
            <a:r>
              <a:rPr lang="en-US" sz="1600" dirty="0"/>
              <a:t>)</a:t>
            </a:r>
          </a:p>
          <a:p>
            <a:r>
              <a:rPr lang="en-US" sz="1600" dirty="0"/>
              <a:t>With </a:t>
            </a:r>
            <a:r>
              <a:rPr lang="en-US" sz="1600" dirty="0" err="1"/>
              <a:t>balloon+Cherenkov</a:t>
            </a:r>
            <a:r>
              <a:rPr lang="en-US" sz="1600" dirty="0"/>
              <a:t> (Theia)</a:t>
            </a:r>
          </a:p>
          <a:p>
            <a:r>
              <a:rPr lang="en-US" sz="1600" dirty="0"/>
              <a:t>Opaque scintillator (</a:t>
            </a:r>
            <a:r>
              <a:rPr lang="en-US" sz="1600" dirty="0" err="1"/>
              <a:t>LiquidO</a:t>
            </a:r>
            <a:r>
              <a:rPr lang="en-US" sz="1600" dirty="0"/>
              <a:t>)</a:t>
            </a:r>
          </a:p>
        </p:txBody>
      </p:sp>
      <p:pic>
        <p:nvPicPr>
          <p:cNvPr id="85" name="Immagine 84">
            <a:extLst>
              <a:ext uri="{FF2B5EF4-FFF2-40B4-BE49-F238E27FC236}">
                <a16:creationId xmlns:a16="http://schemas.microsoft.com/office/drawing/2014/main" id="{AD5D65E0-1AAA-C045-97F9-84699F23B4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751"/>
          <a:stretch/>
        </p:blipFill>
        <p:spPr>
          <a:xfrm>
            <a:off x="401919" y="832644"/>
            <a:ext cx="10805614" cy="1534938"/>
          </a:xfrm>
          <a:prstGeom prst="rect">
            <a:avLst/>
          </a:prstGeom>
        </p:spPr>
      </p:pic>
      <p:sp>
        <p:nvSpPr>
          <p:cNvPr id="98" name="CasellaDiTesto 97">
            <a:extLst>
              <a:ext uri="{FF2B5EF4-FFF2-40B4-BE49-F238E27FC236}">
                <a16:creationId xmlns:a16="http://schemas.microsoft.com/office/drawing/2014/main" id="{740102D5-B1AA-13A6-2D84-13B989729C7E}"/>
              </a:ext>
            </a:extLst>
          </p:cNvPr>
          <p:cNvSpPr txBox="1"/>
          <p:nvPr/>
        </p:nvSpPr>
        <p:spPr>
          <a:xfrm>
            <a:off x="5985835" y="3366348"/>
            <a:ext cx="4320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Cylindrical(Xe: Next, </a:t>
            </a:r>
            <a:r>
              <a:rPr lang="en-US" sz="1600" dirty="0" err="1"/>
              <a:t>PandaX</a:t>
            </a:r>
            <a:r>
              <a:rPr lang="en-US" sz="1600" dirty="0"/>
              <a:t>, Axel; SeF6:N\</a:t>
            </a:r>
            <a:r>
              <a:rPr lang="en-US" sz="1600" dirty="0" err="1"/>
              <a:t>nuDEx</a:t>
            </a:r>
            <a:r>
              <a:rPr lang="en-US" sz="1600" dirty="0"/>
              <a:t>)</a:t>
            </a:r>
          </a:p>
          <a:p>
            <a:r>
              <a:rPr lang="en-US" sz="1600" dirty="0"/>
              <a:t>Spherical(R2D2)</a:t>
            </a:r>
          </a:p>
        </p:txBody>
      </p:sp>
      <p:sp>
        <p:nvSpPr>
          <p:cNvPr id="100" name="CasellaDiTesto 99">
            <a:extLst>
              <a:ext uri="{FF2B5EF4-FFF2-40B4-BE49-F238E27FC236}">
                <a16:creationId xmlns:a16="http://schemas.microsoft.com/office/drawing/2014/main" id="{FA3BD74C-A888-1BE3-D377-6B84FCC4A1E6}"/>
              </a:ext>
            </a:extLst>
          </p:cNvPr>
          <p:cNvSpPr txBox="1"/>
          <p:nvPr/>
        </p:nvSpPr>
        <p:spPr>
          <a:xfrm>
            <a:off x="5241100" y="3834048"/>
            <a:ext cx="29521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Single phase (Xe: EXO-200, </a:t>
            </a:r>
            <a:r>
              <a:rPr lang="en-US" sz="1600" b="1" dirty="0" err="1"/>
              <a:t>nEXO</a:t>
            </a:r>
            <a:r>
              <a:rPr lang="en-US" sz="1600" dirty="0"/>
              <a:t>)</a:t>
            </a:r>
          </a:p>
          <a:p>
            <a:r>
              <a:rPr lang="en-US" sz="1600" dirty="0"/>
              <a:t>Double phase (Xe: Darwin, LZ)</a:t>
            </a:r>
          </a:p>
        </p:txBody>
      </p:sp>
      <p:sp>
        <p:nvSpPr>
          <p:cNvPr id="102" name="CasellaDiTesto 101">
            <a:extLst>
              <a:ext uri="{FF2B5EF4-FFF2-40B4-BE49-F238E27FC236}">
                <a16:creationId xmlns:a16="http://schemas.microsoft.com/office/drawing/2014/main" id="{967196B6-CA58-E23F-8514-B2ACC107DF19}"/>
              </a:ext>
            </a:extLst>
          </p:cNvPr>
          <p:cNvSpPr txBox="1"/>
          <p:nvPr/>
        </p:nvSpPr>
        <p:spPr>
          <a:xfrm>
            <a:off x="10462812" y="6581001"/>
            <a:ext cx="838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E. Previtali</a:t>
            </a:r>
          </a:p>
        </p:txBody>
      </p:sp>
      <p:sp>
        <p:nvSpPr>
          <p:cNvPr id="103" name="CasellaDiTesto 102">
            <a:extLst>
              <a:ext uri="{FF2B5EF4-FFF2-40B4-BE49-F238E27FC236}">
                <a16:creationId xmlns:a16="http://schemas.microsoft.com/office/drawing/2014/main" id="{0C4840B6-3A2C-C289-D7FA-5E5A738CFE18}"/>
              </a:ext>
            </a:extLst>
          </p:cNvPr>
          <p:cNvSpPr txBox="1"/>
          <p:nvPr/>
        </p:nvSpPr>
        <p:spPr>
          <a:xfrm>
            <a:off x="0" y="6581001"/>
            <a:ext cx="1849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Capri, September 12, 2022</a:t>
            </a:r>
          </a:p>
        </p:txBody>
      </p:sp>
    </p:spTree>
    <p:extLst>
      <p:ext uri="{BB962C8B-B14F-4D97-AF65-F5344CB8AC3E}">
        <p14:creationId xmlns:p14="http://schemas.microsoft.com/office/powerpoint/2010/main" val="409600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3" grpId="0" animBg="1"/>
      <p:bldP spid="54" grpId="0" animBg="1"/>
      <p:bldP spid="59" grpId="0"/>
      <p:bldP spid="63" grpId="0" animBg="1"/>
      <p:bldP spid="64" grpId="0" animBg="1"/>
      <p:bldP spid="66" grpId="0" animBg="1"/>
      <p:bldP spid="67" grpId="0" animBg="1"/>
      <p:bldP spid="58" grpId="0" animBg="1"/>
      <p:bldP spid="3" grpId="0"/>
      <p:bldP spid="73" grpId="0"/>
      <p:bldP spid="75" grpId="0"/>
      <p:bldP spid="79" grpId="0"/>
      <p:bldP spid="80" grpId="0"/>
      <p:bldP spid="82" grpId="0" animBg="1"/>
      <p:bldP spid="83" grpId="0" animBg="1"/>
      <p:bldP spid="81" grpId="0"/>
      <p:bldP spid="84" grpId="0"/>
      <p:bldP spid="98" grpId="0"/>
      <p:bldP spid="100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11097</TotalTime>
  <Words>1151</Words>
  <Application>Microsoft Office PowerPoint</Application>
  <PresentationFormat>Widescreen</PresentationFormat>
  <Paragraphs>217</Paragraphs>
  <Slides>24</Slides>
  <Notes>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24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Helvetica Light</vt:lpstr>
      <vt:lpstr>Luxi Sans</vt:lpstr>
      <vt:lpstr>Muli Regular</vt:lpstr>
      <vt:lpstr>StarSymbol</vt:lpstr>
      <vt:lpstr>Symbol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Ezio</dc:creator>
  <cp:lastModifiedBy>Ezio Previtali</cp:lastModifiedBy>
  <cp:revision>58</cp:revision>
  <dcterms:created xsi:type="dcterms:W3CDTF">2021-07-30T09:19:08Z</dcterms:created>
  <dcterms:modified xsi:type="dcterms:W3CDTF">2022-06-12T07:47:47Z</dcterms:modified>
</cp:coreProperties>
</file>