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72" r:id="rId5"/>
    <p:sldId id="285" r:id="rId6"/>
    <p:sldId id="283" r:id="rId7"/>
    <p:sldId id="284" r:id="rId8"/>
    <p:sldId id="263" r:id="rId9"/>
    <p:sldId id="282" r:id="rId10"/>
    <p:sldId id="273" r:id="rId11"/>
    <p:sldId id="262" r:id="rId12"/>
    <p:sldId id="286" r:id="rId13"/>
    <p:sldId id="287" r:id="rId14"/>
    <p:sldId id="269" r:id="rId15"/>
    <p:sldId id="257" r:id="rId16"/>
    <p:sldId id="288" r:id="rId17"/>
    <p:sldId id="259" r:id="rId18"/>
    <p:sldId id="274" r:id="rId19"/>
    <p:sldId id="289" r:id="rId20"/>
    <p:sldId id="275" r:id="rId21"/>
    <p:sldId id="290" r:id="rId22"/>
    <p:sldId id="271" r:id="rId23"/>
    <p:sldId id="277" r:id="rId24"/>
    <p:sldId id="291" r:id="rId25"/>
    <p:sldId id="267" r:id="rId26"/>
    <p:sldId id="292" r:id="rId27"/>
    <p:sldId id="264" r:id="rId28"/>
    <p:sldId id="278"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B7"/>
    <a:srgbClr val="86200D"/>
    <a:srgbClr val="7E0E00"/>
    <a:srgbClr val="BE9F69"/>
    <a:srgbClr val="B4C7E7"/>
    <a:srgbClr val="9BD648"/>
    <a:srgbClr val="E1CF95"/>
    <a:srgbClr val="AB6B55"/>
    <a:srgbClr val="8FAADC"/>
    <a:srgbClr val="81A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660"/>
  </p:normalViewPr>
  <p:slideViewPr>
    <p:cSldViewPr snapToGrid="0">
      <p:cViewPr varScale="1">
        <p:scale>
          <a:sx n="66" d="100"/>
          <a:sy n="66" d="100"/>
        </p:scale>
        <p:origin x="2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286910D-2212-4303-88C2-1350E10D57F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1A87C284-70EF-4DA1-BD81-34F9EEFAB0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BD88F2F4-703C-4489-9543-A05D9D5FBF6B}"/>
              </a:ext>
            </a:extLst>
          </p:cNvPr>
          <p:cNvSpPr>
            <a:spLocks noGrp="1"/>
          </p:cNvSpPr>
          <p:nvPr>
            <p:ph type="dt" sz="half" idx="10"/>
          </p:nvPr>
        </p:nvSpPr>
        <p:spPr/>
        <p:txBody>
          <a:bodyPr/>
          <a:lstStyle/>
          <a:p>
            <a:fld id="{41692458-8804-4A0A-8167-29347A741459}" type="datetimeFigureOut">
              <a:rPr lang="it-IT" smtClean="0"/>
              <a:t>25/10/19</a:t>
            </a:fld>
            <a:endParaRPr lang="it-IT"/>
          </a:p>
        </p:txBody>
      </p:sp>
      <p:sp>
        <p:nvSpPr>
          <p:cNvPr id="5" name="Segnaposto piè di pagina 4">
            <a:extLst>
              <a:ext uri="{FF2B5EF4-FFF2-40B4-BE49-F238E27FC236}">
                <a16:creationId xmlns:a16="http://schemas.microsoft.com/office/drawing/2014/main" xmlns="" id="{6747A755-0211-46D9-87B1-3CCC8309FBF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7F2CB408-B0F0-4F8E-A7AC-3313A439E96E}"/>
              </a:ext>
            </a:extLst>
          </p:cNvPr>
          <p:cNvSpPr>
            <a:spLocks noGrp="1"/>
          </p:cNvSpPr>
          <p:nvPr>
            <p:ph type="sldNum" sz="quarter" idx="12"/>
          </p:nvPr>
        </p:nvSpPr>
        <p:spPr/>
        <p:txBody>
          <a:bodyPr/>
          <a:lstStyle/>
          <a:p>
            <a:fld id="{B4240C7C-70D0-467E-80CA-90BEBE5670CC}" type="slidenum">
              <a:rPr lang="it-IT" smtClean="0"/>
              <a:t>‹#›</a:t>
            </a:fld>
            <a:endParaRPr lang="it-IT"/>
          </a:p>
        </p:txBody>
      </p:sp>
    </p:spTree>
    <p:extLst>
      <p:ext uri="{BB962C8B-B14F-4D97-AF65-F5344CB8AC3E}">
        <p14:creationId xmlns:p14="http://schemas.microsoft.com/office/powerpoint/2010/main" val="291660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F5079CA-50C3-40A2-9417-15F87419B05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C9258EB-1A1B-4FAC-8BB4-D949D499B66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9EA4F48-9C1F-48F5-A815-DCB2C9657DA8}"/>
              </a:ext>
            </a:extLst>
          </p:cNvPr>
          <p:cNvSpPr>
            <a:spLocks noGrp="1"/>
          </p:cNvSpPr>
          <p:nvPr>
            <p:ph type="dt" sz="half" idx="10"/>
          </p:nvPr>
        </p:nvSpPr>
        <p:spPr/>
        <p:txBody>
          <a:bodyPr/>
          <a:lstStyle/>
          <a:p>
            <a:fld id="{41692458-8804-4A0A-8167-29347A741459}" type="datetimeFigureOut">
              <a:rPr lang="it-IT" smtClean="0"/>
              <a:t>25/10/19</a:t>
            </a:fld>
            <a:endParaRPr lang="it-IT"/>
          </a:p>
        </p:txBody>
      </p:sp>
      <p:sp>
        <p:nvSpPr>
          <p:cNvPr id="5" name="Segnaposto piè di pagina 4">
            <a:extLst>
              <a:ext uri="{FF2B5EF4-FFF2-40B4-BE49-F238E27FC236}">
                <a16:creationId xmlns:a16="http://schemas.microsoft.com/office/drawing/2014/main" xmlns="" id="{267C9560-78FA-4EC9-96DE-6E092EBE32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916ED75-A75C-481A-8C1C-501A39411A65}"/>
              </a:ext>
            </a:extLst>
          </p:cNvPr>
          <p:cNvSpPr>
            <a:spLocks noGrp="1"/>
          </p:cNvSpPr>
          <p:nvPr>
            <p:ph type="sldNum" sz="quarter" idx="12"/>
          </p:nvPr>
        </p:nvSpPr>
        <p:spPr/>
        <p:txBody>
          <a:bodyPr/>
          <a:lstStyle/>
          <a:p>
            <a:fld id="{B4240C7C-70D0-467E-80CA-90BEBE5670CC}" type="slidenum">
              <a:rPr lang="it-IT" smtClean="0"/>
              <a:t>‹#›</a:t>
            </a:fld>
            <a:endParaRPr lang="it-IT"/>
          </a:p>
        </p:txBody>
      </p:sp>
    </p:spTree>
    <p:extLst>
      <p:ext uri="{BB962C8B-B14F-4D97-AF65-F5344CB8AC3E}">
        <p14:creationId xmlns:p14="http://schemas.microsoft.com/office/powerpoint/2010/main" val="287440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7E22806D-5712-41E6-9106-DB7E650D68B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D2D288F7-97A8-40B0-AACD-FCF8A9998B9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A708560-AD54-4F48-89E8-ADA396DA6228}"/>
              </a:ext>
            </a:extLst>
          </p:cNvPr>
          <p:cNvSpPr>
            <a:spLocks noGrp="1"/>
          </p:cNvSpPr>
          <p:nvPr>
            <p:ph type="dt" sz="half" idx="10"/>
          </p:nvPr>
        </p:nvSpPr>
        <p:spPr/>
        <p:txBody>
          <a:bodyPr/>
          <a:lstStyle/>
          <a:p>
            <a:fld id="{41692458-8804-4A0A-8167-29347A741459}" type="datetimeFigureOut">
              <a:rPr lang="it-IT" smtClean="0"/>
              <a:t>25/10/19</a:t>
            </a:fld>
            <a:endParaRPr lang="it-IT"/>
          </a:p>
        </p:txBody>
      </p:sp>
      <p:sp>
        <p:nvSpPr>
          <p:cNvPr id="5" name="Segnaposto piè di pagina 4">
            <a:extLst>
              <a:ext uri="{FF2B5EF4-FFF2-40B4-BE49-F238E27FC236}">
                <a16:creationId xmlns:a16="http://schemas.microsoft.com/office/drawing/2014/main" xmlns="" id="{44F34E45-61F5-4045-8718-4E35D386F4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090BC8F-762A-4324-9E29-3AF92EAC005B}"/>
              </a:ext>
            </a:extLst>
          </p:cNvPr>
          <p:cNvSpPr>
            <a:spLocks noGrp="1"/>
          </p:cNvSpPr>
          <p:nvPr>
            <p:ph type="sldNum" sz="quarter" idx="12"/>
          </p:nvPr>
        </p:nvSpPr>
        <p:spPr/>
        <p:txBody>
          <a:bodyPr/>
          <a:lstStyle/>
          <a:p>
            <a:fld id="{B4240C7C-70D0-467E-80CA-90BEBE5670CC}" type="slidenum">
              <a:rPr lang="it-IT" smtClean="0"/>
              <a:t>‹#›</a:t>
            </a:fld>
            <a:endParaRPr lang="it-IT"/>
          </a:p>
        </p:txBody>
      </p:sp>
    </p:spTree>
    <p:extLst>
      <p:ext uri="{BB962C8B-B14F-4D97-AF65-F5344CB8AC3E}">
        <p14:creationId xmlns:p14="http://schemas.microsoft.com/office/powerpoint/2010/main" val="134928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0942B22-619D-40B4-9BAE-8472F4F5B70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45528F7-28B9-4520-AD7E-01ED30D4679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734CBF5-4086-4754-9E84-70A2B4599EF5}"/>
              </a:ext>
            </a:extLst>
          </p:cNvPr>
          <p:cNvSpPr>
            <a:spLocks noGrp="1"/>
          </p:cNvSpPr>
          <p:nvPr>
            <p:ph type="dt" sz="half" idx="10"/>
          </p:nvPr>
        </p:nvSpPr>
        <p:spPr/>
        <p:txBody>
          <a:bodyPr/>
          <a:lstStyle/>
          <a:p>
            <a:fld id="{41692458-8804-4A0A-8167-29347A741459}" type="datetimeFigureOut">
              <a:rPr lang="it-IT" smtClean="0"/>
              <a:t>25/10/19</a:t>
            </a:fld>
            <a:endParaRPr lang="it-IT"/>
          </a:p>
        </p:txBody>
      </p:sp>
      <p:sp>
        <p:nvSpPr>
          <p:cNvPr id="5" name="Segnaposto piè di pagina 4">
            <a:extLst>
              <a:ext uri="{FF2B5EF4-FFF2-40B4-BE49-F238E27FC236}">
                <a16:creationId xmlns:a16="http://schemas.microsoft.com/office/drawing/2014/main" xmlns="" id="{29594763-1F46-48F3-BBD5-8CCD4DC6FD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7E400E7-D6B8-4EF2-8421-730BEBD01C18}"/>
              </a:ext>
            </a:extLst>
          </p:cNvPr>
          <p:cNvSpPr>
            <a:spLocks noGrp="1"/>
          </p:cNvSpPr>
          <p:nvPr>
            <p:ph type="sldNum" sz="quarter" idx="12"/>
          </p:nvPr>
        </p:nvSpPr>
        <p:spPr/>
        <p:txBody>
          <a:bodyPr/>
          <a:lstStyle/>
          <a:p>
            <a:fld id="{B4240C7C-70D0-467E-80CA-90BEBE5670CC}" type="slidenum">
              <a:rPr lang="it-IT" smtClean="0"/>
              <a:t>‹#›</a:t>
            </a:fld>
            <a:endParaRPr lang="it-IT"/>
          </a:p>
        </p:txBody>
      </p:sp>
    </p:spTree>
    <p:extLst>
      <p:ext uri="{BB962C8B-B14F-4D97-AF65-F5344CB8AC3E}">
        <p14:creationId xmlns:p14="http://schemas.microsoft.com/office/powerpoint/2010/main" val="36881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8F58EA5-9FA9-4A8A-A076-9EDC199D7C5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5D185730-023F-4825-B056-F4DEE26E5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BD8DD432-C5C2-49A2-B617-12017303DA01}"/>
              </a:ext>
            </a:extLst>
          </p:cNvPr>
          <p:cNvSpPr>
            <a:spLocks noGrp="1"/>
          </p:cNvSpPr>
          <p:nvPr>
            <p:ph type="dt" sz="half" idx="10"/>
          </p:nvPr>
        </p:nvSpPr>
        <p:spPr/>
        <p:txBody>
          <a:bodyPr/>
          <a:lstStyle/>
          <a:p>
            <a:fld id="{41692458-8804-4A0A-8167-29347A741459}" type="datetimeFigureOut">
              <a:rPr lang="it-IT" smtClean="0"/>
              <a:t>25/10/19</a:t>
            </a:fld>
            <a:endParaRPr lang="it-IT"/>
          </a:p>
        </p:txBody>
      </p:sp>
      <p:sp>
        <p:nvSpPr>
          <p:cNvPr id="5" name="Segnaposto piè di pagina 4">
            <a:extLst>
              <a:ext uri="{FF2B5EF4-FFF2-40B4-BE49-F238E27FC236}">
                <a16:creationId xmlns:a16="http://schemas.microsoft.com/office/drawing/2014/main" xmlns="" id="{0E07B685-7B02-4ED7-9A2C-5D4813D17E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6A88442-4601-4473-878F-B9D1B6763F7C}"/>
              </a:ext>
            </a:extLst>
          </p:cNvPr>
          <p:cNvSpPr>
            <a:spLocks noGrp="1"/>
          </p:cNvSpPr>
          <p:nvPr>
            <p:ph type="sldNum" sz="quarter" idx="12"/>
          </p:nvPr>
        </p:nvSpPr>
        <p:spPr/>
        <p:txBody>
          <a:bodyPr/>
          <a:lstStyle/>
          <a:p>
            <a:fld id="{B4240C7C-70D0-467E-80CA-90BEBE5670CC}" type="slidenum">
              <a:rPr lang="it-IT" smtClean="0"/>
              <a:t>‹#›</a:t>
            </a:fld>
            <a:endParaRPr lang="it-IT"/>
          </a:p>
        </p:txBody>
      </p:sp>
    </p:spTree>
    <p:extLst>
      <p:ext uri="{BB962C8B-B14F-4D97-AF65-F5344CB8AC3E}">
        <p14:creationId xmlns:p14="http://schemas.microsoft.com/office/powerpoint/2010/main" val="409665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182BE40-3694-4042-A06D-27946E0C24C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148BFBA7-697C-4954-951D-8E81C6748F2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48C37632-B052-4DCD-9384-0979A78B9F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F5F79AF4-82DE-4146-B90F-E8BF60DA5B6F}"/>
              </a:ext>
            </a:extLst>
          </p:cNvPr>
          <p:cNvSpPr>
            <a:spLocks noGrp="1"/>
          </p:cNvSpPr>
          <p:nvPr>
            <p:ph type="dt" sz="half" idx="10"/>
          </p:nvPr>
        </p:nvSpPr>
        <p:spPr/>
        <p:txBody>
          <a:bodyPr/>
          <a:lstStyle/>
          <a:p>
            <a:fld id="{41692458-8804-4A0A-8167-29347A741459}" type="datetimeFigureOut">
              <a:rPr lang="it-IT" smtClean="0"/>
              <a:t>25/10/19</a:t>
            </a:fld>
            <a:endParaRPr lang="it-IT"/>
          </a:p>
        </p:txBody>
      </p:sp>
      <p:sp>
        <p:nvSpPr>
          <p:cNvPr id="6" name="Segnaposto piè di pagina 5">
            <a:extLst>
              <a:ext uri="{FF2B5EF4-FFF2-40B4-BE49-F238E27FC236}">
                <a16:creationId xmlns:a16="http://schemas.microsoft.com/office/drawing/2014/main" xmlns="" id="{A333F572-4F94-4962-A689-EB6169478DB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DA5D9F4-7B5E-4655-BA17-7A11CE51DB3F}"/>
              </a:ext>
            </a:extLst>
          </p:cNvPr>
          <p:cNvSpPr>
            <a:spLocks noGrp="1"/>
          </p:cNvSpPr>
          <p:nvPr>
            <p:ph type="sldNum" sz="quarter" idx="12"/>
          </p:nvPr>
        </p:nvSpPr>
        <p:spPr/>
        <p:txBody>
          <a:bodyPr/>
          <a:lstStyle/>
          <a:p>
            <a:fld id="{B4240C7C-70D0-467E-80CA-90BEBE5670CC}" type="slidenum">
              <a:rPr lang="it-IT" smtClean="0"/>
              <a:t>‹#›</a:t>
            </a:fld>
            <a:endParaRPr lang="it-IT"/>
          </a:p>
        </p:txBody>
      </p:sp>
    </p:spTree>
    <p:extLst>
      <p:ext uri="{BB962C8B-B14F-4D97-AF65-F5344CB8AC3E}">
        <p14:creationId xmlns:p14="http://schemas.microsoft.com/office/powerpoint/2010/main" val="5311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6C1293E-015A-4103-8812-FAA228BC0A1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DB1ED8CD-576F-45FC-B03D-94EF86CDAD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88DFCB56-2CCC-4E91-BA55-61225FC3FAD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5C62A8A3-4F19-4792-B6E8-D85488274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864E9C8-BBB8-478C-AB2F-71625F75BEE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532361EB-C4AE-4E9C-9390-148E41944539}"/>
              </a:ext>
            </a:extLst>
          </p:cNvPr>
          <p:cNvSpPr>
            <a:spLocks noGrp="1"/>
          </p:cNvSpPr>
          <p:nvPr>
            <p:ph type="dt" sz="half" idx="10"/>
          </p:nvPr>
        </p:nvSpPr>
        <p:spPr/>
        <p:txBody>
          <a:bodyPr/>
          <a:lstStyle/>
          <a:p>
            <a:fld id="{41692458-8804-4A0A-8167-29347A741459}" type="datetimeFigureOut">
              <a:rPr lang="it-IT" smtClean="0"/>
              <a:t>25/10/19</a:t>
            </a:fld>
            <a:endParaRPr lang="it-IT"/>
          </a:p>
        </p:txBody>
      </p:sp>
      <p:sp>
        <p:nvSpPr>
          <p:cNvPr id="8" name="Segnaposto piè di pagina 7">
            <a:extLst>
              <a:ext uri="{FF2B5EF4-FFF2-40B4-BE49-F238E27FC236}">
                <a16:creationId xmlns:a16="http://schemas.microsoft.com/office/drawing/2014/main" xmlns="" id="{472D3320-3B52-4895-B0EA-F7C84E4C314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92EE4F80-72B9-42A4-B978-03451252E4D1}"/>
              </a:ext>
            </a:extLst>
          </p:cNvPr>
          <p:cNvSpPr>
            <a:spLocks noGrp="1"/>
          </p:cNvSpPr>
          <p:nvPr>
            <p:ph type="sldNum" sz="quarter" idx="12"/>
          </p:nvPr>
        </p:nvSpPr>
        <p:spPr/>
        <p:txBody>
          <a:bodyPr/>
          <a:lstStyle/>
          <a:p>
            <a:fld id="{B4240C7C-70D0-467E-80CA-90BEBE5670CC}" type="slidenum">
              <a:rPr lang="it-IT" smtClean="0"/>
              <a:t>‹#›</a:t>
            </a:fld>
            <a:endParaRPr lang="it-IT"/>
          </a:p>
        </p:txBody>
      </p:sp>
    </p:spTree>
    <p:extLst>
      <p:ext uri="{BB962C8B-B14F-4D97-AF65-F5344CB8AC3E}">
        <p14:creationId xmlns:p14="http://schemas.microsoft.com/office/powerpoint/2010/main" val="272388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2E319D1-802B-437E-89CB-18E768394B6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61EA075-AEBA-48C8-B01E-FB89F2395BFD}"/>
              </a:ext>
            </a:extLst>
          </p:cNvPr>
          <p:cNvSpPr>
            <a:spLocks noGrp="1"/>
          </p:cNvSpPr>
          <p:nvPr>
            <p:ph type="dt" sz="half" idx="10"/>
          </p:nvPr>
        </p:nvSpPr>
        <p:spPr/>
        <p:txBody>
          <a:bodyPr/>
          <a:lstStyle/>
          <a:p>
            <a:fld id="{41692458-8804-4A0A-8167-29347A741459}" type="datetimeFigureOut">
              <a:rPr lang="it-IT" smtClean="0"/>
              <a:t>25/10/19</a:t>
            </a:fld>
            <a:endParaRPr lang="it-IT"/>
          </a:p>
        </p:txBody>
      </p:sp>
      <p:sp>
        <p:nvSpPr>
          <p:cNvPr id="4" name="Segnaposto piè di pagina 3">
            <a:extLst>
              <a:ext uri="{FF2B5EF4-FFF2-40B4-BE49-F238E27FC236}">
                <a16:creationId xmlns:a16="http://schemas.microsoft.com/office/drawing/2014/main" xmlns="" id="{1F7CEC43-D1AB-4E37-B8A3-E20D88DE11A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F667C485-805B-4A46-9D8D-B518BDD8C637}"/>
              </a:ext>
            </a:extLst>
          </p:cNvPr>
          <p:cNvSpPr>
            <a:spLocks noGrp="1"/>
          </p:cNvSpPr>
          <p:nvPr>
            <p:ph type="sldNum" sz="quarter" idx="12"/>
          </p:nvPr>
        </p:nvSpPr>
        <p:spPr/>
        <p:txBody>
          <a:bodyPr/>
          <a:lstStyle/>
          <a:p>
            <a:fld id="{B4240C7C-70D0-467E-80CA-90BEBE5670CC}" type="slidenum">
              <a:rPr lang="it-IT" smtClean="0"/>
              <a:t>‹#›</a:t>
            </a:fld>
            <a:endParaRPr lang="it-IT"/>
          </a:p>
        </p:txBody>
      </p:sp>
    </p:spTree>
    <p:extLst>
      <p:ext uri="{BB962C8B-B14F-4D97-AF65-F5344CB8AC3E}">
        <p14:creationId xmlns:p14="http://schemas.microsoft.com/office/powerpoint/2010/main" val="425421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949C77FE-EE19-462A-8A9C-9D4710867158}"/>
              </a:ext>
            </a:extLst>
          </p:cNvPr>
          <p:cNvSpPr>
            <a:spLocks noGrp="1"/>
          </p:cNvSpPr>
          <p:nvPr>
            <p:ph type="dt" sz="half" idx="10"/>
          </p:nvPr>
        </p:nvSpPr>
        <p:spPr/>
        <p:txBody>
          <a:bodyPr/>
          <a:lstStyle/>
          <a:p>
            <a:fld id="{41692458-8804-4A0A-8167-29347A741459}" type="datetimeFigureOut">
              <a:rPr lang="it-IT" smtClean="0"/>
              <a:t>25/10/19</a:t>
            </a:fld>
            <a:endParaRPr lang="it-IT"/>
          </a:p>
        </p:txBody>
      </p:sp>
      <p:sp>
        <p:nvSpPr>
          <p:cNvPr id="3" name="Segnaposto piè di pagina 2">
            <a:extLst>
              <a:ext uri="{FF2B5EF4-FFF2-40B4-BE49-F238E27FC236}">
                <a16:creationId xmlns:a16="http://schemas.microsoft.com/office/drawing/2014/main" xmlns="" id="{6F583F43-37D5-4BBA-9BF8-1181593718A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C5E9354B-0C40-4BB4-AEA8-567621F3BFAB}"/>
              </a:ext>
            </a:extLst>
          </p:cNvPr>
          <p:cNvSpPr>
            <a:spLocks noGrp="1"/>
          </p:cNvSpPr>
          <p:nvPr>
            <p:ph type="sldNum" sz="quarter" idx="12"/>
          </p:nvPr>
        </p:nvSpPr>
        <p:spPr/>
        <p:txBody>
          <a:bodyPr/>
          <a:lstStyle/>
          <a:p>
            <a:fld id="{B4240C7C-70D0-467E-80CA-90BEBE5670CC}" type="slidenum">
              <a:rPr lang="it-IT" smtClean="0"/>
              <a:t>‹#›</a:t>
            </a:fld>
            <a:endParaRPr lang="it-IT"/>
          </a:p>
        </p:txBody>
      </p:sp>
    </p:spTree>
    <p:extLst>
      <p:ext uri="{BB962C8B-B14F-4D97-AF65-F5344CB8AC3E}">
        <p14:creationId xmlns:p14="http://schemas.microsoft.com/office/powerpoint/2010/main" val="383857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500876E-C59D-4F25-845C-0F9BA7D3FA7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AE1E169B-5243-4DDB-8B33-1C957DCE9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AC4AB32B-03AD-4CC0-8FBC-CA8E195B7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49093885-FEDF-48C9-9FC5-6B559E5818CB}"/>
              </a:ext>
            </a:extLst>
          </p:cNvPr>
          <p:cNvSpPr>
            <a:spLocks noGrp="1"/>
          </p:cNvSpPr>
          <p:nvPr>
            <p:ph type="dt" sz="half" idx="10"/>
          </p:nvPr>
        </p:nvSpPr>
        <p:spPr/>
        <p:txBody>
          <a:bodyPr/>
          <a:lstStyle/>
          <a:p>
            <a:fld id="{41692458-8804-4A0A-8167-29347A741459}" type="datetimeFigureOut">
              <a:rPr lang="it-IT" smtClean="0"/>
              <a:t>25/10/19</a:t>
            </a:fld>
            <a:endParaRPr lang="it-IT"/>
          </a:p>
        </p:txBody>
      </p:sp>
      <p:sp>
        <p:nvSpPr>
          <p:cNvPr id="6" name="Segnaposto piè di pagina 5">
            <a:extLst>
              <a:ext uri="{FF2B5EF4-FFF2-40B4-BE49-F238E27FC236}">
                <a16:creationId xmlns:a16="http://schemas.microsoft.com/office/drawing/2014/main" xmlns="" id="{8352DB91-292E-435E-81E0-B9C4060666C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3734F4D6-96FA-436A-B7E6-0B77E92A0496}"/>
              </a:ext>
            </a:extLst>
          </p:cNvPr>
          <p:cNvSpPr>
            <a:spLocks noGrp="1"/>
          </p:cNvSpPr>
          <p:nvPr>
            <p:ph type="sldNum" sz="quarter" idx="12"/>
          </p:nvPr>
        </p:nvSpPr>
        <p:spPr/>
        <p:txBody>
          <a:bodyPr/>
          <a:lstStyle/>
          <a:p>
            <a:fld id="{B4240C7C-70D0-467E-80CA-90BEBE5670CC}" type="slidenum">
              <a:rPr lang="it-IT" smtClean="0"/>
              <a:t>‹#›</a:t>
            </a:fld>
            <a:endParaRPr lang="it-IT"/>
          </a:p>
        </p:txBody>
      </p:sp>
    </p:spTree>
    <p:extLst>
      <p:ext uri="{BB962C8B-B14F-4D97-AF65-F5344CB8AC3E}">
        <p14:creationId xmlns:p14="http://schemas.microsoft.com/office/powerpoint/2010/main" val="228279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AF775F9-DD38-4E4A-A09D-50F643B35DF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666C00E0-9225-4E78-8D39-FE43A94155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DED873B-0C33-4086-BEF8-BCA506E62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7625DAFE-94A5-4AB4-B139-25A9BB3AE8BA}"/>
              </a:ext>
            </a:extLst>
          </p:cNvPr>
          <p:cNvSpPr>
            <a:spLocks noGrp="1"/>
          </p:cNvSpPr>
          <p:nvPr>
            <p:ph type="dt" sz="half" idx="10"/>
          </p:nvPr>
        </p:nvSpPr>
        <p:spPr/>
        <p:txBody>
          <a:bodyPr/>
          <a:lstStyle/>
          <a:p>
            <a:fld id="{41692458-8804-4A0A-8167-29347A741459}" type="datetimeFigureOut">
              <a:rPr lang="it-IT" smtClean="0"/>
              <a:t>25/10/19</a:t>
            </a:fld>
            <a:endParaRPr lang="it-IT"/>
          </a:p>
        </p:txBody>
      </p:sp>
      <p:sp>
        <p:nvSpPr>
          <p:cNvPr id="6" name="Segnaposto piè di pagina 5">
            <a:extLst>
              <a:ext uri="{FF2B5EF4-FFF2-40B4-BE49-F238E27FC236}">
                <a16:creationId xmlns:a16="http://schemas.microsoft.com/office/drawing/2014/main" xmlns="" id="{10E3521B-7DD4-4DFF-B340-21849B409E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0EB4048-2B37-405B-9D0D-943FB05C2972}"/>
              </a:ext>
            </a:extLst>
          </p:cNvPr>
          <p:cNvSpPr>
            <a:spLocks noGrp="1"/>
          </p:cNvSpPr>
          <p:nvPr>
            <p:ph type="sldNum" sz="quarter" idx="12"/>
          </p:nvPr>
        </p:nvSpPr>
        <p:spPr/>
        <p:txBody>
          <a:bodyPr/>
          <a:lstStyle/>
          <a:p>
            <a:fld id="{B4240C7C-70D0-467E-80CA-90BEBE5670CC}" type="slidenum">
              <a:rPr lang="it-IT" smtClean="0"/>
              <a:t>‹#›</a:t>
            </a:fld>
            <a:endParaRPr lang="it-IT"/>
          </a:p>
        </p:txBody>
      </p:sp>
    </p:spTree>
    <p:extLst>
      <p:ext uri="{BB962C8B-B14F-4D97-AF65-F5344CB8AC3E}">
        <p14:creationId xmlns:p14="http://schemas.microsoft.com/office/powerpoint/2010/main" val="2904147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8E72E53D-1674-40FC-B95F-D8D043C695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C60335ED-5509-4FCB-AC2F-7858FE5C00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4C88DB8-F749-4D90-AE09-919E405A9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92458-8804-4A0A-8167-29347A741459}" type="datetimeFigureOut">
              <a:rPr lang="it-IT" smtClean="0"/>
              <a:t>25/10/19</a:t>
            </a:fld>
            <a:endParaRPr lang="it-IT"/>
          </a:p>
        </p:txBody>
      </p:sp>
      <p:sp>
        <p:nvSpPr>
          <p:cNvPr id="5" name="Segnaposto piè di pagina 4">
            <a:extLst>
              <a:ext uri="{FF2B5EF4-FFF2-40B4-BE49-F238E27FC236}">
                <a16:creationId xmlns:a16="http://schemas.microsoft.com/office/drawing/2014/main" xmlns="" id="{EBE473DE-F089-4BD3-A2CC-2577CFDFE8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7456A348-CFAC-4601-86A5-C9F4E7E03D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40C7C-70D0-467E-80CA-90BEBE5670CC}" type="slidenum">
              <a:rPr lang="it-IT" smtClean="0"/>
              <a:t>‹#›</a:t>
            </a:fld>
            <a:endParaRPr lang="it-IT"/>
          </a:p>
        </p:txBody>
      </p:sp>
    </p:spTree>
    <p:extLst>
      <p:ext uri="{BB962C8B-B14F-4D97-AF65-F5344CB8AC3E}">
        <p14:creationId xmlns:p14="http://schemas.microsoft.com/office/powerpoint/2010/main" val="136971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9.jp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4.jpg"/></Relationships>
</file>

<file path=ppt/slides/_rels/slide26.xml.rels><?xml version="1.0" encoding="UTF-8" standalone="yes"?>
<Relationships xmlns="http://schemas.openxmlformats.org/package/2006/relationships"><Relationship Id="rId3" Type="http://schemas.openxmlformats.org/officeDocument/2006/relationships/image" Target="../media/image55.jpg"/><Relationship Id="rId4" Type="http://schemas.openxmlformats.org/officeDocument/2006/relationships/image" Target="../media/image56.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7.jpg"/><Relationship Id="rId4" Type="http://schemas.openxmlformats.org/officeDocument/2006/relationships/image" Target="../media/image58.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7.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209" y="3038136"/>
            <a:ext cx="3040523" cy="36160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10" name="TextBox 9"/>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11" name="TextBox 10"/>
          <p:cNvSpPr txBox="1"/>
          <p:nvPr/>
        </p:nvSpPr>
        <p:spPr>
          <a:xfrm>
            <a:off x="4577363" y="775323"/>
            <a:ext cx="4353115" cy="369332"/>
          </a:xfrm>
          <a:prstGeom prst="rect">
            <a:avLst/>
          </a:prstGeom>
          <a:noFill/>
        </p:spPr>
        <p:txBody>
          <a:bodyPr wrap="none" rtlCol="0">
            <a:spAutoFit/>
          </a:bodyPr>
          <a:lstStyle/>
          <a:p>
            <a:pPr algn="ctr"/>
            <a:r>
              <a:rPr lang="it-IT" dirty="0"/>
              <a:t>Prof. Matteo Martini – Prof. Fabrizio Fontana</a:t>
            </a:r>
          </a:p>
        </p:txBody>
      </p:sp>
      <p:sp>
        <p:nvSpPr>
          <p:cNvPr id="5" name="Rectangle 4"/>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
        <p:nvSpPr>
          <p:cNvPr id="9" name="Rectangle 8"/>
          <p:cNvSpPr/>
          <p:nvPr/>
        </p:nvSpPr>
        <p:spPr>
          <a:xfrm>
            <a:off x="1160539" y="3572108"/>
            <a:ext cx="3595061" cy="2246769"/>
          </a:xfrm>
          <a:prstGeom prst="rect">
            <a:avLst/>
          </a:prstGeom>
          <a:solidFill>
            <a:srgbClr val="7CCACE"/>
          </a:solidFill>
        </p:spPr>
        <p:txBody>
          <a:bodyPr wrap="square">
            <a:spAutoFit/>
          </a:bodyPr>
          <a:lstStyle/>
          <a:p>
            <a:pPr algn="just"/>
            <a:r>
              <a:rPr lang="en-US" sz="2000" noProof="1"/>
              <a:t>We are intended to put forward one  among the possible points of view about the present  structure and improvements of the strategies toward the most reliable and propre management of </a:t>
            </a:r>
            <a:r>
              <a:rPr lang="en-US" sz="2000" b="1" noProof="1">
                <a:solidFill>
                  <a:schemeClr val="bg1"/>
                </a:solidFill>
              </a:rPr>
              <a:t>e-learning</a:t>
            </a:r>
          </a:p>
        </p:txBody>
      </p:sp>
      <p:sp>
        <p:nvSpPr>
          <p:cNvPr id="13" name="Rectangle 12"/>
          <p:cNvSpPr/>
          <p:nvPr/>
        </p:nvSpPr>
        <p:spPr>
          <a:xfrm>
            <a:off x="9322534" y="3038136"/>
            <a:ext cx="2700726" cy="2893100"/>
          </a:xfrm>
          <a:prstGeom prst="rect">
            <a:avLst/>
          </a:prstGeom>
          <a:solidFill>
            <a:srgbClr val="B4C7E7"/>
          </a:solidFill>
        </p:spPr>
        <p:txBody>
          <a:bodyPr wrap="square">
            <a:spAutoFit/>
          </a:bodyPr>
          <a:lstStyle/>
          <a:p>
            <a:pPr algn="just"/>
            <a:r>
              <a:rPr lang="en-US" sz="1400" b="1" cap="small" dirty="0">
                <a:solidFill>
                  <a:schemeClr val="accent1">
                    <a:lumMod val="50000"/>
                  </a:schemeClr>
                </a:solidFill>
              </a:rPr>
              <a:t>e-learning</a:t>
            </a:r>
          </a:p>
          <a:p>
            <a:pPr algn="just"/>
            <a:r>
              <a:rPr lang="en-US" sz="1400" dirty="0">
                <a:solidFill>
                  <a:schemeClr val="accent1">
                    <a:lumMod val="50000"/>
                  </a:schemeClr>
                </a:solidFill>
              </a:rPr>
              <a:t>An online educational or e-learning service is a website which teaches and helps students improve in certain subjects. </a:t>
            </a:r>
          </a:p>
          <a:p>
            <a:pPr algn="just"/>
            <a:r>
              <a:rPr lang="en-US" sz="1400" dirty="0">
                <a:solidFill>
                  <a:schemeClr val="accent1">
                    <a:lumMod val="50000"/>
                  </a:schemeClr>
                </a:solidFill>
              </a:rPr>
              <a:t>These are normally used by schools to let students learn from home and complete online homework. Website owners who own good online educational services may charge schools to use these websites, however, many websites are open to the public</a:t>
            </a:r>
            <a:endParaRPr lang="it-IT" sz="1400" dirty="0">
              <a:solidFill>
                <a:schemeClr val="accent1">
                  <a:lumMod val="50000"/>
                </a:schemeClr>
              </a:solidFill>
            </a:endParaRPr>
          </a:p>
        </p:txBody>
      </p:sp>
      <p:sp>
        <p:nvSpPr>
          <p:cNvPr id="4" name="TextBox 3"/>
          <p:cNvSpPr txBox="1"/>
          <p:nvPr/>
        </p:nvSpPr>
        <p:spPr>
          <a:xfrm>
            <a:off x="9805457" y="2539269"/>
            <a:ext cx="1949074" cy="338554"/>
          </a:xfrm>
          <a:prstGeom prst="rect">
            <a:avLst/>
          </a:prstGeom>
          <a:solidFill>
            <a:srgbClr val="B4C7E7"/>
          </a:solidFill>
        </p:spPr>
        <p:txBody>
          <a:bodyPr wrap="square" rtlCol="0">
            <a:spAutoFit/>
          </a:bodyPr>
          <a:lstStyle/>
          <a:p>
            <a:pPr algn="ctr"/>
            <a:r>
              <a:rPr lang="it-IT" sz="1600" dirty="0">
                <a:solidFill>
                  <a:schemeClr val="accent1">
                    <a:lumMod val="75000"/>
                  </a:schemeClr>
                </a:solidFill>
              </a:rPr>
              <a:t>Reference Glossary</a:t>
            </a:r>
          </a:p>
        </p:txBody>
      </p:sp>
      <p:cxnSp>
        <p:nvCxnSpPr>
          <p:cNvPr id="12" name="Straight Arrow Connector 11"/>
          <p:cNvCxnSpPr/>
          <p:nvPr/>
        </p:nvCxnSpPr>
        <p:spPr>
          <a:xfrm>
            <a:off x="8994950" y="1356450"/>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006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92FF04D-9B7C-4BBA-8A57-27FE2D975C9A}"/>
              </a:ext>
            </a:extLst>
          </p:cNvPr>
          <p:cNvSpPr>
            <a:spLocks noGrp="1"/>
          </p:cNvSpPr>
          <p:nvPr>
            <p:ph idx="1"/>
          </p:nvPr>
        </p:nvSpPr>
        <p:spPr>
          <a:xfrm>
            <a:off x="364199" y="3819021"/>
            <a:ext cx="7591598" cy="1175823"/>
          </a:xfrm>
          <a:solidFill>
            <a:srgbClr val="DBCEA4"/>
          </a:solidFill>
        </p:spPr>
        <p:txBody>
          <a:bodyPr>
            <a:normAutofit/>
          </a:bodyPr>
          <a:lstStyle/>
          <a:p>
            <a:pPr marL="0" indent="0" algn="just">
              <a:buNone/>
            </a:pPr>
            <a:r>
              <a:rPr lang="en-US" sz="2600" b="1" cap="small" dirty="0"/>
              <a:t>Career Accelerators: </a:t>
            </a:r>
            <a:r>
              <a:rPr lang="en-US" sz="2600" dirty="0"/>
              <a:t>Older students with some college and job experience interested in college as a way to move forward in their current career field.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603" y="1536136"/>
            <a:ext cx="1844946" cy="15993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563" y="3287518"/>
            <a:ext cx="1945115" cy="157920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3563" y="4994844"/>
            <a:ext cx="1945115" cy="1411885"/>
          </a:xfrm>
          <a:prstGeom prst="rect">
            <a:avLst/>
          </a:prstGeom>
        </p:spPr>
      </p:pic>
      <p:sp>
        <p:nvSpPr>
          <p:cNvPr id="10" name="Right Arrow 9"/>
          <p:cNvSpPr/>
          <p:nvPr/>
        </p:nvSpPr>
        <p:spPr>
          <a:xfrm>
            <a:off x="8101015" y="2335824"/>
            <a:ext cx="1682548" cy="711200"/>
          </a:xfrm>
          <a:prstGeom prst="rightArrow">
            <a:avLst/>
          </a:prstGeom>
          <a:solidFill>
            <a:srgbClr val="F8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ight Arrow 10"/>
          <p:cNvSpPr/>
          <p:nvPr/>
        </p:nvSpPr>
        <p:spPr>
          <a:xfrm>
            <a:off x="8249920" y="4019159"/>
            <a:ext cx="1239520" cy="711200"/>
          </a:xfrm>
          <a:prstGeom prst="rightArrow">
            <a:avLst/>
          </a:prstGeom>
          <a:solidFill>
            <a:srgbClr val="DBC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ight Arrow 11"/>
          <p:cNvSpPr/>
          <p:nvPr/>
        </p:nvSpPr>
        <p:spPr>
          <a:xfrm>
            <a:off x="8249920" y="5232884"/>
            <a:ext cx="1239520" cy="711200"/>
          </a:xfrm>
          <a:prstGeom prst="rightArrow">
            <a:avLst/>
          </a:prstGeom>
          <a:solidFill>
            <a:srgbClr val="D8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Box 12"/>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14" name="TextBox 13"/>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sp>
        <p:nvSpPr>
          <p:cNvPr id="15" name="Segnaposto contenuto 2">
            <a:extLst>
              <a:ext uri="{FF2B5EF4-FFF2-40B4-BE49-F238E27FC236}">
                <a16:creationId xmlns:a16="http://schemas.microsoft.com/office/drawing/2014/main" xmlns="" id="{492FF04D-9B7C-4BBA-8A57-27FE2D975C9A}"/>
              </a:ext>
            </a:extLst>
          </p:cNvPr>
          <p:cNvSpPr txBox="1">
            <a:spLocks/>
          </p:cNvSpPr>
          <p:nvPr/>
        </p:nvSpPr>
        <p:spPr>
          <a:xfrm>
            <a:off x="531135" y="6114459"/>
            <a:ext cx="7601815" cy="63172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4300" b="1" cap="small" dirty="0"/>
              <a:t>Basic reflections on some basic statistic (3) </a:t>
            </a:r>
          </a:p>
        </p:txBody>
      </p:sp>
      <p:sp>
        <p:nvSpPr>
          <p:cNvPr id="16" name="Segnaposto contenuto 2">
            <a:extLst>
              <a:ext uri="{FF2B5EF4-FFF2-40B4-BE49-F238E27FC236}">
                <a16:creationId xmlns:a16="http://schemas.microsoft.com/office/drawing/2014/main" xmlns="" id="{492FF04D-9B7C-4BBA-8A57-27FE2D975C9A}"/>
              </a:ext>
            </a:extLst>
          </p:cNvPr>
          <p:cNvSpPr txBox="1">
            <a:spLocks/>
          </p:cNvSpPr>
          <p:nvPr/>
        </p:nvSpPr>
        <p:spPr>
          <a:xfrm>
            <a:off x="336011" y="2550668"/>
            <a:ext cx="7601816" cy="868179"/>
          </a:xfrm>
          <a:prstGeom prst="rect">
            <a:avLst/>
          </a:prstGeom>
          <a:solidFill>
            <a:srgbClr val="F8A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b="1" cap="small" dirty="0"/>
              <a:t>Career Starters: w</a:t>
            </a:r>
            <a:r>
              <a:rPr lang="en-US" sz="2600" dirty="0"/>
              <a:t>ider age range, interested in college as a path to a specific career.</a:t>
            </a:r>
          </a:p>
        </p:txBody>
      </p:sp>
      <p:sp>
        <p:nvSpPr>
          <p:cNvPr id="17" name="Segnaposto contenuto 2">
            <a:extLst>
              <a:ext uri="{FF2B5EF4-FFF2-40B4-BE49-F238E27FC236}">
                <a16:creationId xmlns:a16="http://schemas.microsoft.com/office/drawing/2014/main" xmlns="" id="{492FF04D-9B7C-4BBA-8A57-27FE2D975C9A}"/>
              </a:ext>
            </a:extLst>
          </p:cNvPr>
          <p:cNvSpPr txBox="1">
            <a:spLocks/>
          </p:cNvSpPr>
          <p:nvPr/>
        </p:nvSpPr>
        <p:spPr>
          <a:xfrm>
            <a:off x="336011" y="5356012"/>
            <a:ext cx="7619786" cy="467086"/>
          </a:xfrm>
          <a:prstGeom prst="rect">
            <a:avLst/>
          </a:prstGeom>
          <a:solidFill>
            <a:srgbClr val="D8CEE7"/>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b="1" cap="small" dirty="0"/>
              <a:t>Industry </a:t>
            </a:r>
            <a:r>
              <a:rPr lang="en-US" sz="2600" b="1" cap="small" dirty="0" err="1"/>
              <a:t>sweetcher</a:t>
            </a:r>
            <a:r>
              <a:rPr lang="en-US" sz="2600" b="1" cap="small" dirty="0"/>
              <a:t>: </a:t>
            </a:r>
            <a:r>
              <a:rPr lang="en-US" sz="2600" cap="small" dirty="0" err="1"/>
              <a:t>Indutry</a:t>
            </a:r>
            <a:r>
              <a:rPr lang="en-US" sz="2600" cap="small" dirty="0"/>
              <a:t> </a:t>
            </a:r>
            <a:r>
              <a:rPr lang="en-US" sz="2600" cap="small" dirty="0" err="1"/>
              <a:t>sweetcher</a:t>
            </a:r>
            <a:r>
              <a:rPr lang="en-US" sz="2600" cap="small" dirty="0"/>
              <a:t>.</a:t>
            </a:r>
          </a:p>
        </p:txBody>
      </p:sp>
      <p:sp>
        <p:nvSpPr>
          <p:cNvPr id="18" name="Rectangle 4">
            <a:extLst>
              <a:ext uri="{FF2B5EF4-FFF2-40B4-BE49-F238E27FC236}">
                <a16:creationId xmlns:a16="http://schemas.microsoft.com/office/drawing/2014/main" xmlns="" id="{31844BC4-76DD-4C10-87D6-B439A7C2CF51}"/>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634767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567CE85-2FBF-40B7-99DE-F9F9A68B1018}"/>
              </a:ext>
            </a:extLst>
          </p:cNvPr>
          <p:cNvSpPr>
            <a:spLocks noGrp="1"/>
          </p:cNvSpPr>
          <p:nvPr>
            <p:ph idx="1"/>
          </p:nvPr>
        </p:nvSpPr>
        <p:spPr>
          <a:xfrm>
            <a:off x="375554" y="2679348"/>
            <a:ext cx="7494128" cy="583345"/>
          </a:xfrm>
        </p:spPr>
        <p:txBody>
          <a:bodyPr>
            <a:normAutofit/>
          </a:bodyPr>
          <a:lstStyle/>
          <a:p>
            <a:pPr marL="0" indent="0" algn="just">
              <a:buNone/>
            </a:pPr>
            <a:r>
              <a:rPr lang="en-US" sz="3000" b="1" cap="small" dirty="0"/>
              <a:t>Further: what to think and how to do? (first)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14369" y="775323"/>
            <a:ext cx="3479094" cy="369332"/>
          </a:xfrm>
          <a:prstGeom prst="rect">
            <a:avLst/>
          </a:prstGeom>
          <a:noFill/>
        </p:spPr>
        <p:txBody>
          <a:bodyPr wrap="none" rtlCol="0">
            <a:spAutoFit/>
          </a:bodyPr>
          <a:lstStyle/>
          <a:p>
            <a:pPr algn="ctr"/>
            <a:r>
              <a:rPr lang="it-IT" dirty="0"/>
              <a:t>Matteo Martini – Fabrizio Fontana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929" y="3479376"/>
            <a:ext cx="3392643" cy="2097741"/>
          </a:xfrm>
          <a:prstGeom prst="rect">
            <a:avLst/>
          </a:prstGeom>
        </p:spPr>
      </p:pic>
      <p:sp>
        <p:nvSpPr>
          <p:cNvPr id="8" name="Segnaposto contenuto 2">
            <a:extLst>
              <a:ext uri="{FF2B5EF4-FFF2-40B4-BE49-F238E27FC236}">
                <a16:creationId xmlns:a16="http://schemas.microsoft.com/office/drawing/2014/main" xmlns="" id="{6567CE85-2FBF-40B7-99DE-F9F9A68B1018}"/>
              </a:ext>
            </a:extLst>
          </p:cNvPr>
          <p:cNvSpPr txBox="1">
            <a:spLocks/>
          </p:cNvSpPr>
          <p:nvPr/>
        </p:nvSpPr>
        <p:spPr>
          <a:xfrm>
            <a:off x="375554" y="3113709"/>
            <a:ext cx="8117908" cy="1414538"/>
          </a:xfrm>
          <a:prstGeom prst="rect">
            <a:avLst/>
          </a:prstGeom>
          <a:solidFill>
            <a:srgbClr val="F2B52F"/>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200" dirty="0"/>
              <a:t>Investment in workplace learning and development is set to rise yet again next year, with the growth of the global e-learning industry expected to increase 11% by </a:t>
            </a:r>
            <a:r>
              <a:rPr lang="it-IT" sz="2200" dirty="0"/>
              <a:t>2020 [10 e-learning trends].</a:t>
            </a:r>
          </a:p>
          <a:p>
            <a:pPr marL="0" indent="0" algn="just">
              <a:buFont typeface="Arial" panose="020B0604020202020204" pitchFamily="34" charset="0"/>
              <a:buNone/>
            </a:pPr>
            <a:r>
              <a:rPr lang="en-US" sz="2200" dirty="0"/>
              <a:t>As Jane Hart eloquently puts it: </a:t>
            </a:r>
            <a:r>
              <a:rPr lang="en-US" sz="2200" b="1" i="1" dirty="0"/>
              <a:t>“There is no longer such a thing as a job for a life – only a life of jobs.”</a:t>
            </a:r>
            <a:r>
              <a:rPr lang="it-IT" sz="2200" b="1" i="1" dirty="0"/>
              <a:t> </a:t>
            </a:r>
            <a:r>
              <a:rPr lang="it-IT" sz="2200" dirty="0"/>
              <a:t>[10 e-learning trends].</a:t>
            </a:r>
          </a:p>
          <a:p>
            <a:pPr marL="0" indent="0" algn="just">
              <a:buFont typeface="Arial" panose="020B0604020202020204" pitchFamily="34" charset="0"/>
              <a:buNone/>
            </a:pPr>
            <a:endParaRPr lang="it-IT" sz="1300" dirty="0"/>
          </a:p>
        </p:txBody>
      </p:sp>
      <p:sp>
        <p:nvSpPr>
          <p:cNvPr id="10" name="Segnaposto contenuto 2">
            <a:extLst>
              <a:ext uri="{FF2B5EF4-FFF2-40B4-BE49-F238E27FC236}">
                <a16:creationId xmlns:a16="http://schemas.microsoft.com/office/drawing/2014/main" xmlns="" id="{6567CE85-2FBF-40B7-99DE-F9F9A68B1018}"/>
              </a:ext>
            </a:extLst>
          </p:cNvPr>
          <p:cNvSpPr txBox="1">
            <a:spLocks/>
          </p:cNvSpPr>
          <p:nvPr/>
        </p:nvSpPr>
        <p:spPr>
          <a:xfrm>
            <a:off x="360055" y="4797386"/>
            <a:ext cx="8133407" cy="1848379"/>
          </a:xfrm>
          <a:prstGeom prst="rect">
            <a:avLst/>
          </a:prstGeom>
        </p:spPr>
        <p:txBody>
          <a:bodyPr vert="horz" lIns="91440" tIns="45720" rIns="91440" bIns="45720" rtlCol="0">
            <a:noAutofit/>
          </a:bodyPr>
          <a:lstStyle>
            <a:defPPr>
              <a:defRPr lang="it-IT"/>
            </a:defPPr>
            <a:lvl1pPr indent="0" algn="just">
              <a:lnSpc>
                <a:spcPct val="90000"/>
              </a:lnSpc>
              <a:spcBef>
                <a:spcPts val="1000"/>
              </a:spcBef>
              <a:buFont typeface="Arial" panose="020B0604020202020204" pitchFamily="34" charset="0"/>
              <a:buNone/>
              <a:defRPr sz="13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Add that to the average shelf-life of skills now being less than 5 years, and it no longer makes sense for training departments to focus on </a:t>
            </a:r>
            <a:r>
              <a:rPr lang="en-US" sz="1800" dirty="0" err="1"/>
              <a:t>siloed</a:t>
            </a:r>
            <a:r>
              <a:rPr lang="en-US" sz="1800" dirty="0"/>
              <a:t>, role-based skills.</a:t>
            </a:r>
            <a:r>
              <a:rPr lang="it-IT" sz="1800" dirty="0"/>
              <a:t> [10 elearning trends]. </a:t>
            </a:r>
          </a:p>
          <a:p>
            <a:r>
              <a:rPr lang="it-IT" sz="1800" dirty="0"/>
              <a:t>This time ought to compared fron one side to the speed in which new appliances and technologies appears and on the other side to the time required to properly masterize them</a:t>
            </a:r>
            <a:r>
              <a:rPr lang="it-IT" sz="2000" dirty="0"/>
              <a:t>.</a:t>
            </a:r>
          </a:p>
        </p:txBody>
      </p:sp>
      <p:sp>
        <p:nvSpPr>
          <p:cNvPr id="9" name="Rectangle 4">
            <a:extLst>
              <a:ext uri="{FF2B5EF4-FFF2-40B4-BE49-F238E27FC236}">
                <a16:creationId xmlns:a16="http://schemas.microsoft.com/office/drawing/2014/main" xmlns="" id="{51A04D0A-3654-4CEC-BB15-1CD49C7B22AC}"/>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473082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567CE85-2FBF-40B7-99DE-F9F9A68B1018}"/>
              </a:ext>
            </a:extLst>
          </p:cNvPr>
          <p:cNvSpPr>
            <a:spLocks noGrp="1"/>
          </p:cNvSpPr>
          <p:nvPr>
            <p:ph idx="1"/>
          </p:nvPr>
        </p:nvSpPr>
        <p:spPr>
          <a:xfrm>
            <a:off x="375554" y="3369738"/>
            <a:ext cx="7494128" cy="583345"/>
          </a:xfrm>
        </p:spPr>
        <p:txBody>
          <a:bodyPr>
            <a:normAutofit fontScale="92500"/>
          </a:bodyPr>
          <a:lstStyle/>
          <a:p>
            <a:pPr marL="0" indent="0" algn="just">
              <a:buNone/>
            </a:pPr>
            <a:r>
              <a:rPr lang="en-US" sz="3000" b="1" cap="small" dirty="0"/>
              <a:t>Further: what to think and how to do? (second)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14369" y="775323"/>
            <a:ext cx="3479094" cy="369332"/>
          </a:xfrm>
          <a:prstGeom prst="rect">
            <a:avLst/>
          </a:prstGeom>
          <a:noFill/>
        </p:spPr>
        <p:txBody>
          <a:bodyPr wrap="none" rtlCol="0">
            <a:spAutoFit/>
          </a:bodyPr>
          <a:lstStyle/>
          <a:p>
            <a:pPr algn="ctr"/>
            <a:r>
              <a:rPr lang="it-IT" dirty="0"/>
              <a:t>Matteo Martini – Fabrizio Fontana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5292" y="3844587"/>
            <a:ext cx="3152261" cy="2045788"/>
          </a:xfrm>
          <a:prstGeom prst="rect">
            <a:avLst/>
          </a:prstGeom>
        </p:spPr>
      </p:pic>
      <p:sp>
        <p:nvSpPr>
          <p:cNvPr id="9" name="Segnaposto contenuto 2">
            <a:extLst>
              <a:ext uri="{FF2B5EF4-FFF2-40B4-BE49-F238E27FC236}">
                <a16:creationId xmlns:a16="http://schemas.microsoft.com/office/drawing/2014/main" xmlns="" id="{6567CE85-2FBF-40B7-99DE-F9F9A68B1018}"/>
              </a:ext>
            </a:extLst>
          </p:cNvPr>
          <p:cNvSpPr txBox="1">
            <a:spLocks/>
          </p:cNvSpPr>
          <p:nvPr/>
        </p:nvSpPr>
        <p:spPr>
          <a:xfrm>
            <a:off x="364198" y="3953083"/>
            <a:ext cx="8117908" cy="1828796"/>
          </a:xfrm>
          <a:prstGeom prst="rect">
            <a:avLst/>
          </a:prstGeom>
          <a:solidFill>
            <a:srgbClr val="856652">
              <a:alpha val="68000"/>
            </a:srgb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t>There are some themes to cope (briefly): leadership and management, problem-solving, collaboration, communication skills are set to be a rising focus in digital learning and beyond. The kinds of skills that empower people to succeed </a:t>
            </a:r>
            <a:r>
              <a:rPr lang="it-IT" sz="2000" dirty="0"/>
              <a:t>[10 e-learning trends].</a:t>
            </a:r>
          </a:p>
          <a:p>
            <a:pPr marL="0" indent="0" algn="just">
              <a:buFont typeface="Arial" panose="020B0604020202020204" pitchFamily="34" charset="0"/>
              <a:buNone/>
            </a:pPr>
            <a:r>
              <a:rPr lang="it-IT" sz="2000" dirty="0"/>
              <a:t>A few of points to kep in mind: tey are collected in the following short review.</a:t>
            </a:r>
          </a:p>
        </p:txBody>
      </p:sp>
      <p:sp>
        <p:nvSpPr>
          <p:cNvPr id="8" name="Rectangle 4">
            <a:extLst>
              <a:ext uri="{FF2B5EF4-FFF2-40B4-BE49-F238E27FC236}">
                <a16:creationId xmlns:a16="http://schemas.microsoft.com/office/drawing/2014/main" xmlns="" id="{E9B0E249-8711-41A2-91D5-F3790D3CAA6F}"/>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1041893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567CE85-2FBF-40B7-99DE-F9F9A68B1018}"/>
              </a:ext>
            </a:extLst>
          </p:cNvPr>
          <p:cNvSpPr>
            <a:spLocks noGrp="1"/>
          </p:cNvSpPr>
          <p:nvPr>
            <p:ph idx="1"/>
          </p:nvPr>
        </p:nvSpPr>
        <p:spPr>
          <a:xfrm>
            <a:off x="364198" y="3801383"/>
            <a:ext cx="8397240" cy="466236"/>
          </a:xfrm>
        </p:spPr>
        <p:txBody>
          <a:bodyPr>
            <a:normAutofit/>
          </a:bodyPr>
          <a:lstStyle/>
          <a:p>
            <a:pPr marL="0" indent="0" algn="just">
              <a:buNone/>
            </a:pPr>
            <a:r>
              <a:rPr lang="en-US" sz="2400" b="1" dirty="0"/>
              <a:t>1) Adaptive Learning: The work-life skills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950" y="3695388"/>
            <a:ext cx="3754250" cy="2932424"/>
          </a:xfrm>
          <a:prstGeom prst="rect">
            <a:avLst/>
          </a:prstGeom>
        </p:spPr>
      </p:pic>
      <p:sp>
        <p:nvSpPr>
          <p:cNvPr id="9" name="Segnaposto contenuto 2">
            <a:extLst>
              <a:ext uri="{FF2B5EF4-FFF2-40B4-BE49-F238E27FC236}">
                <a16:creationId xmlns:a16="http://schemas.microsoft.com/office/drawing/2014/main" xmlns="" id="{6567CE85-2FBF-40B7-99DE-F9F9A68B1018}"/>
              </a:ext>
            </a:extLst>
          </p:cNvPr>
          <p:cNvSpPr txBox="1">
            <a:spLocks/>
          </p:cNvSpPr>
          <p:nvPr/>
        </p:nvSpPr>
        <p:spPr>
          <a:xfrm>
            <a:off x="364198" y="4381441"/>
            <a:ext cx="6634913" cy="1738115"/>
          </a:xfrm>
          <a:prstGeom prst="rect">
            <a:avLst/>
          </a:prstGeom>
          <a:solidFill>
            <a:srgbClr val="0295C0">
              <a:alpha val="58000"/>
            </a:srgb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i="1" dirty="0"/>
              <a:t>“Learning that focuses only on context-specific techniques or mastering existing stocks of knowledge may be useful, but are prone to fall short in helping us navigate the changing world.” </a:t>
            </a:r>
            <a:r>
              <a:rPr lang="it-IT" sz="1800" dirty="0"/>
              <a:t>[10 elearning trends].</a:t>
            </a:r>
          </a:p>
          <a:p>
            <a:pPr marL="0" indent="0" algn="just">
              <a:buFont typeface="Arial" panose="020B0604020202020204" pitchFamily="34" charset="0"/>
              <a:buNone/>
            </a:pPr>
            <a:r>
              <a:rPr lang="en-US" sz="1800" dirty="0"/>
              <a:t>Adaptive learning, supported by confidence-based assessments and strong analytics and measurement of training effectiveness, is taking learning to the further level. [8 Top eLearning Trends For 2019]</a:t>
            </a:r>
          </a:p>
        </p:txBody>
      </p:sp>
      <p:sp>
        <p:nvSpPr>
          <p:cNvPr id="8" name="Rectangle 4">
            <a:extLst>
              <a:ext uri="{FF2B5EF4-FFF2-40B4-BE49-F238E27FC236}">
                <a16:creationId xmlns:a16="http://schemas.microsoft.com/office/drawing/2014/main" xmlns="" id="{B17B908F-A762-4804-B1B9-4BE460952DC6}"/>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
        <p:nvSpPr>
          <p:cNvPr id="7" name="TextBox 6"/>
          <p:cNvSpPr txBox="1"/>
          <p:nvPr/>
        </p:nvSpPr>
        <p:spPr>
          <a:xfrm>
            <a:off x="207840" y="2945980"/>
            <a:ext cx="11848693" cy="461665"/>
          </a:xfrm>
          <a:prstGeom prst="rect">
            <a:avLst/>
          </a:prstGeom>
          <a:noFill/>
        </p:spPr>
        <p:txBody>
          <a:bodyPr wrap="square" rtlCol="0">
            <a:spAutoFit/>
          </a:bodyPr>
          <a:lstStyle/>
          <a:p>
            <a:pPr algn="ctr"/>
            <a:r>
              <a:rPr lang="it-IT" sz="2400" dirty="0" smtClean="0">
                <a:solidFill>
                  <a:srgbClr val="FF0000"/>
                </a:solidFill>
              </a:rPr>
              <a:t>16 reference points defining the courrent evolutions we are expecting (in e-learning industry</a:t>
            </a:r>
            <a:r>
              <a:rPr lang="it-IT" dirty="0" smtClean="0">
                <a:solidFill>
                  <a:srgbClr val="FF0000"/>
                </a:solidFill>
              </a:rPr>
              <a:t>.</a:t>
            </a:r>
            <a:endParaRPr lang="it-IT" dirty="0">
              <a:solidFill>
                <a:srgbClr val="FF0000"/>
              </a:solidFill>
            </a:endParaRPr>
          </a:p>
        </p:txBody>
      </p:sp>
    </p:spTree>
    <p:extLst>
      <p:ext uri="{BB962C8B-B14F-4D97-AF65-F5344CB8AC3E}">
        <p14:creationId xmlns:p14="http://schemas.microsoft.com/office/powerpoint/2010/main" val="4130361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14369" y="775323"/>
            <a:ext cx="3479094" cy="369332"/>
          </a:xfrm>
          <a:prstGeom prst="rect">
            <a:avLst/>
          </a:prstGeom>
          <a:noFill/>
        </p:spPr>
        <p:txBody>
          <a:bodyPr wrap="none" rtlCol="0">
            <a:spAutoFit/>
          </a:bodyPr>
          <a:lstStyle/>
          <a:p>
            <a:pPr algn="ctr"/>
            <a:r>
              <a:rPr lang="it-IT" dirty="0"/>
              <a:t>Matteo Martini – Fabrizio Fontana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8054" y="4441460"/>
            <a:ext cx="3244924" cy="1814366"/>
          </a:xfrm>
          <a:prstGeom prst="rect">
            <a:avLst/>
          </a:prstGeom>
        </p:spPr>
      </p:pic>
      <p:sp>
        <p:nvSpPr>
          <p:cNvPr id="8" name="Segnaposto contenuto 2">
            <a:extLst>
              <a:ext uri="{FF2B5EF4-FFF2-40B4-BE49-F238E27FC236}">
                <a16:creationId xmlns:a16="http://schemas.microsoft.com/office/drawing/2014/main" xmlns="" id="{6567CE85-2FBF-40B7-99DE-F9F9A68B1018}"/>
              </a:ext>
            </a:extLst>
          </p:cNvPr>
          <p:cNvSpPr txBox="1">
            <a:spLocks/>
          </p:cNvSpPr>
          <p:nvPr/>
        </p:nvSpPr>
        <p:spPr>
          <a:xfrm>
            <a:off x="351036" y="3329420"/>
            <a:ext cx="8397240" cy="628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b="1" dirty="0"/>
              <a:t>2) Artificial Intelligence and Learner assistance: ‘Growth’ coaches, not performance managers</a:t>
            </a:r>
            <a:endParaRPr lang="en-US" sz="2400" dirty="0"/>
          </a:p>
        </p:txBody>
      </p:sp>
      <p:sp>
        <p:nvSpPr>
          <p:cNvPr id="10" name="Segnaposto contenuto 2">
            <a:extLst>
              <a:ext uri="{FF2B5EF4-FFF2-40B4-BE49-F238E27FC236}">
                <a16:creationId xmlns:a16="http://schemas.microsoft.com/office/drawing/2014/main" xmlns="" id="{6567CE85-2FBF-40B7-99DE-F9F9A68B1018}"/>
              </a:ext>
            </a:extLst>
          </p:cNvPr>
          <p:cNvSpPr txBox="1">
            <a:spLocks/>
          </p:cNvSpPr>
          <p:nvPr/>
        </p:nvSpPr>
        <p:spPr>
          <a:xfrm>
            <a:off x="320040" y="4126208"/>
            <a:ext cx="8397240" cy="2444871"/>
          </a:xfrm>
          <a:prstGeom prst="rect">
            <a:avLst/>
          </a:prstGeom>
          <a:solidFill>
            <a:srgbClr val="86D0F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1800" dirty="0"/>
              <a:t>It’s time for </a:t>
            </a:r>
            <a:r>
              <a:rPr lang="en-US" sz="1800" dirty="0"/>
              <a:t>managers to step up as coaches and mentors who can not only foster an individual’s growth, but help to utilize the real strengths of each team member </a:t>
            </a:r>
            <a:r>
              <a:rPr lang="it-IT" sz="1800" dirty="0"/>
              <a:t>[10 elearning trends].</a:t>
            </a:r>
          </a:p>
          <a:p>
            <a:pPr marL="0" indent="0" algn="just">
              <a:buFont typeface="Arial" panose="020B0604020202020204" pitchFamily="34" charset="0"/>
              <a:buNone/>
            </a:pPr>
            <a:r>
              <a:rPr lang="en-US" sz="1800" dirty="0"/>
              <a:t>Organizations are now offering innovative solutions where bots are able to guide learners both on the learning path, as well as during the courses. organizations will be implementing newer methods of Artificial Intelligence support for their learners in both the learning process and during the moment of need. organizations will be implementing newer methods of Artificial Intelligence support for their learners in both the learning process and during the moment of need. [8 Top eLearning Trends For 2019</a:t>
            </a:r>
          </a:p>
        </p:txBody>
      </p:sp>
      <p:sp>
        <p:nvSpPr>
          <p:cNvPr id="9" name="Rectangle 4">
            <a:extLst>
              <a:ext uri="{FF2B5EF4-FFF2-40B4-BE49-F238E27FC236}">
                <a16:creationId xmlns:a16="http://schemas.microsoft.com/office/drawing/2014/main" xmlns="" id="{F5BD5145-191F-493B-B5DF-E27E7CF2A05A}"/>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840443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059" y="3999719"/>
            <a:ext cx="2826502" cy="1744482"/>
          </a:xfrm>
          <a:prstGeom prst="rect">
            <a:avLst/>
          </a:prstGeom>
        </p:spPr>
      </p:pic>
      <p:sp>
        <p:nvSpPr>
          <p:cNvPr id="13" name="Right Arrow 12"/>
          <p:cNvSpPr/>
          <p:nvPr/>
        </p:nvSpPr>
        <p:spPr>
          <a:xfrm>
            <a:off x="4692871" y="4516360"/>
            <a:ext cx="688173" cy="711200"/>
          </a:xfrm>
          <a:prstGeom prst="rightArrow">
            <a:avLst/>
          </a:prstGeom>
          <a:solidFill>
            <a:srgbClr val="44D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contenuto 2">
            <a:extLst>
              <a:ext uri="{FF2B5EF4-FFF2-40B4-BE49-F238E27FC236}">
                <a16:creationId xmlns:a16="http://schemas.microsoft.com/office/drawing/2014/main" xmlns="" id="{6567CE85-2FBF-40B7-99DE-F9F9A68B1018}"/>
              </a:ext>
            </a:extLst>
          </p:cNvPr>
          <p:cNvSpPr txBox="1">
            <a:spLocks/>
          </p:cNvSpPr>
          <p:nvPr/>
        </p:nvSpPr>
        <p:spPr>
          <a:xfrm>
            <a:off x="364199" y="2780884"/>
            <a:ext cx="7926362" cy="36933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2400" b="1" dirty="0"/>
              <a:t>3) Cloud technology: More user-generated content (first)</a:t>
            </a:r>
          </a:p>
        </p:txBody>
      </p:sp>
      <p:sp>
        <p:nvSpPr>
          <p:cNvPr id="15" name="Segnaposto contenuto 2">
            <a:extLst>
              <a:ext uri="{FF2B5EF4-FFF2-40B4-BE49-F238E27FC236}">
                <a16:creationId xmlns:a16="http://schemas.microsoft.com/office/drawing/2014/main" xmlns="" id="{6567CE85-2FBF-40B7-99DE-F9F9A68B1018}"/>
              </a:ext>
            </a:extLst>
          </p:cNvPr>
          <p:cNvSpPr txBox="1">
            <a:spLocks/>
          </p:cNvSpPr>
          <p:nvPr/>
        </p:nvSpPr>
        <p:spPr>
          <a:xfrm>
            <a:off x="320433" y="3415816"/>
            <a:ext cx="4187016" cy="2741258"/>
          </a:xfrm>
          <a:prstGeom prst="rect">
            <a:avLst/>
          </a:prstGeom>
          <a:solidFill>
            <a:srgbClr val="44D9E6"/>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t>2017 saw a 38% rise in user-generated content. That’s a huge leap, and seeing the amount of customers using </a:t>
            </a:r>
            <a:r>
              <a:rPr lang="en-US" sz="2600" dirty="0" err="1"/>
              <a:t>Elucidat</a:t>
            </a:r>
            <a:r>
              <a:rPr lang="en-US" sz="2600" dirty="0"/>
              <a:t> as a collaborative, grassroots content-sharing tool, we predict a continued rise in this more democratic approach to learning </a:t>
            </a:r>
            <a:r>
              <a:rPr lang="it-IT" sz="2600" dirty="0"/>
              <a:t>and knowledge-sharing. [10 elearning trends].</a:t>
            </a:r>
          </a:p>
          <a:p>
            <a:pPr marL="0" indent="0" algn="just">
              <a:buNone/>
            </a:pPr>
            <a:r>
              <a:rPr lang="en-US" sz="2600" dirty="0"/>
              <a:t>With the cloud technologies, students will no longer have to worry about losing important documents, transposing heavy books or exchanging educational materials with USB sticks. [8 Top eLearning Trends For 2019].</a:t>
            </a:r>
          </a:p>
          <a:p>
            <a:pPr marL="0" indent="0" algn="just">
              <a:buFont typeface="Arial" panose="020B0604020202020204" pitchFamily="34" charset="0"/>
              <a:buNone/>
            </a:pPr>
            <a:endParaRPr lang="it-IT" sz="1800" dirty="0"/>
          </a:p>
        </p:txBody>
      </p:sp>
      <p:sp>
        <p:nvSpPr>
          <p:cNvPr id="16" name="Rectangle 15"/>
          <p:cNvSpPr/>
          <p:nvPr/>
        </p:nvSpPr>
        <p:spPr>
          <a:xfrm>
            <a:off x="3214254" y="-14342888"/>
            <a:ext cx="6096000" cy="1384995"/>
          </a:xfrm>
          <a:prstGeom prst="rect">
            <a:avLst/>
          </a:prstGeom>
        </p:spPr>
        <p:txBody>
          <a:bodyPr>
            <a:spAutoFit/>
          </a:bodyPr>
          <a:lstStyle/>
          <a:p>
            <a:r>
              <a:rPr lang="en-US" sz="1400" dirty="0" err="1"/>
              <a:t>elucidat</a:t>
            </a:r>
            <a:endParaRPr lang="en-US" sz="1400" dirty="0"/>
          </a:p>
          <a:p>
            <a:r>
              <a:rPr lang="en-US" sz="1400" dirty="0" err="1"/>
              <a:t>Elucidat</a:t>
            </a:r>
            <a:r>
              <a:rPr lang="en-US" sz="1400" dirty="0"/>
              <a:t> is a reliable, cloud-based eLearning authoring platform designed to help institutions and freelancers deliver responsive eLearning courses. The platform makes </a:t>
            </a:r>
          </a:p>
          <a:p>
            <a:r>
              <a:rPr lang="en-US" sz="1400" dirty="0"/>
              <a:t>the development of eLearning content incredibly easy for both tech-savvy and non tech savvy developers.</a:t>
            </a:r>
          </a:p>
        </p:txBody>
      </p:sp>
      <p:sp>
        <p:nvSpPr>
          <p:cNvPr id="18" name="Rectangle 17"/>
          <p:cNvSpPr/>
          <p:nvPr/>
        </p:nvSpPr>
        <p:spPr>
          <a:xfrm>
            <a:off x="9684115" y="2261043"/>
            <a:ext cx="2206492" cy="2215991"/>
          </a:xfrm>
          <a:prstGeom prst="rect">
            <a:avLst/>
          </a:prstGeom>
          <a:solidFill>
            <a:srgbClr val="B4C7E7"/>
          </a:solidFill>
        </p:spPr>
        <p:txBody>
          <a:bodyPr wrap="square">
            <a:spAutoFit/>
          </a:bodyPr>
          <a:lstStyle/>
          <a:p>
            <a:pPr algn="just"/>
            <a:r>
              <a:rPr lang="en-US" b="1" cap="small" dirty="0" err="1">
                <a:solidFill>
                  <a:schemeClr val="accent1">
                    <a:lumMod val="50000"/>
                  </a:schemeClr>
                </a:solidFill>
              </a:rPr>
              <a:t>Elucidat</a:t>
            </a:r>
            <a:endParaRPr lang="en-US" b="1" cap="small" dirty="0">
              <a:solidFill>
                <a:schemeClr val="accent1">
                  <a:lumMod val="50000"/>
                </a:schemeClr>
              </a:solidFill>
            </a:endParaRPr>
          </a:p>
          <a:p>
            <a:pPr algn="just"/>
            <a:r>
              <a:rPr lang="en-US" sz="1200" dirty="0" err="1"/>
              <a:t>Elucidat</a:t>
            </a:r>
            <a:r>
              <a:rPr lang="en-US" sz="1200" dirty="0"/>
              <a:t> is a reliable, cloud-based </a:t>
            </a:r>
            <a:r>
              <a:rPr lang="en-US" sz="1200" dirty="0" err="1"/>
              <a:t>e.learning</a:t>
            </a:r>
            <a:r>
              <a:rPr lang="en-US" sz="1200" dirty="0"/>
              <a:t> authoring platform designed  to help institutions and freelancers deliver responsive e-learning courses. The platform makes the development of e-learning content incredibly easy for both tech-savvy and non tech savvy developers.</a:t>
            </a:r>
          </a:p>
        </p:txBody>
      </p:sp>
      <p:sp>
        <p:nvSpPr>
          <p:cNvPr id="19" name="TextBox 18"/>
          <p:cNvSpPr txBox="1"/>
          <p:nvPr/>
        </p:nvSpPr>
        <p:spPr>
          <a:xfrm>
            <a:off x="10076161" y="1859340"/>
            <a:ext cx="1422400" cy="276999"/>
          </a:xfrm>
          <a:prstGeom prst="rect">
            <a:avLst/>
          </a:prstGeom>
          <a:solidFill>
            <a:srgbClr val="B4C7E7"/>
          </a:solidFill>
        </p:spPr>
        <p:txBody>
          <a:bodyPr wrap="square" rtlCol="0">
            <a:spAutoFit/>
          </a:bodyPr>
          <a:lstStyle/>
          <a:p>
            <a:pPr algn="ctr"/>
            <a:r>
              <a:rPr lang="it-IT" sz="1200" dirty="0">
                <a:solidFill>
                  <a:schemeClr val="accent1">
                    <a:lumMod val="75000"/>
                  </a:schemeClr>
                </a:solidFill>
              </a:rPr>
              <a:t>Reference Glossary</a:t>
            </a:r>
          </a:p>
        </p:txBody>
      </p:sp>
      <p:sp>
        <p:nvSpPr>
          <p:cNvPr id="12" name="Rectangle 4">
            <a:extLst>
              <a:ext uri="{FF2B5EF4-FFF2-40B4-BE49-F238E27FC236}">
                <a16:creationId xmlns:a16="http://schemas.microsoft.com/office/drawing/2014/main" xmlns="" id="{9F8BC6A2-85D4-4100-BC8D-794DA9AE5A41}"/>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cxnSp>
        <p:nvCxnSpPr>
          <p:cNvPr id="17" name="Straight Arrow Connector 11">
            <a:extLst>
              <a:ext uri="{FF2B5EF4-FFF2-40B4-BE49-F238E27FC236}">
                <a16:creationId xmlns:a16="http://schemas.microsoft.com/office/drawing/2014/main" xmlns="" id="{D70638F7-7C3A-4025-BE45-827B19FFA2BB}"/>
              </a:ext>
            </a:extLst>
          </p:cNvPr>
          <p:cNvCxnSpPr/>
          <p:nvPr/>
        </p:nvCxnSpPr>
        <p:spPr>
          <a:xfrm>
            <a:off x="9301981" y="1133958"/>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59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567CE85-2FBF-40B7-99DE-F9F9A68B1018}"/>
              </a:ext>
            </a:extLst>
          </p:cNvPr>
          <p:cNvSpPr>
            <a:spLocks noGrp="1"/>
          </p:cNvSpPr>
          <p:nvPr>
            <p:ph idx="1"/>
          </p:nvPr>
        </p:nvSpPr>
        <p:spPr>
          <a:xfrm>
            <a:off x="364198" y="5035173"/>
            <a:ext cx="7926362" cy="1373620"/>
          </a:xfrm>
          <a:solidFill>
            <a:srgbClr val="D8A47C"/>
          </a:solidFill>
        </p:spPr>
        <p:txBody>
          <a:bodyPr>
            <a:normAutofit fontScale="32500" lnSpcReduction="20000"/>
          </a:bodyPr>
          <a:lstStyle/>
          <a:p>
            <a:pPr marL="0" indent="0" algn="just">
              <a:spcBef>
                <a:spcPts val="0"/>
              </a:spcBef>
              <a:buNone/>
            </a:pPr>
            <a:r>
              <a:rPr lang="en-US" sz="5500" dirty="0"/>
              <a:t>Social learning involves collaboration between individuals at the workplace through various modes, such as forums, informal chat sessions, sharing sessions, and learning circles. [8 Top eLearning Trends For 2019]</a:t>
            </a:r>
          </a:p>
          <a:p>
            <a:pPr marL="0" indent="0" algn="just">
              <a:spcBef>
                <a:spcPts val="0"/>
              </a:spcBef>
              <a:buNone/>
            </a:pPr>
            <a:r>
              <a:rPr lang="en-US" sz="5500" dirty="0"/>
              <a:t>Each of today’s students owns a mobile device, even at a K-12 age, and educational technology can open wider horizons by exploiting the applications and the tasks that can be implemented remotely. [8 Top eLearning Trends For 2019].</a:t>
            </a:r>
          </a:p>
          <a:p>
            <a:pPr marL="0" indent="0" algn="just">
              <a:buNone/>
            </a:pPr>
            <a:endParaRPr lang="en-US" sz="5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831" y="3123721"/>
            <a:ext cx="2846991" cy="139680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1" y="4771193"/>
            <a:ext cx="2846821" cy="2004395"/>
          </a:xfrm>
          <a:prstGeom prst="rect">
            <a:avLst/>
          </a:prstGeom>
        </p:spPr>
      </p:pic>
      <p:sp>
        <p:nvSpPr>
          <p:cNvPr id="11" name="Right Arrow 10"/>
          <p:cNvSpPr/>
          <p:nvPr/>
        </p:nvSpPr>
        <p:spPr>
          <a:xfrm>
            <a:off x="8383354" y="5381750"/>
            <a:ext cx="688172" cy="711200"/>
          </a:xfrm>
          <a:prstGeom prst="rightArrow">
            <a:avLst/>
          </a:prstGeom>
          <a:solidFill>
            <a:srgbClr val="D8A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ight Arrow 11"/>
          <p:cNvSpPr/>
          <p:nvPr/>
        </p:nvSpPr>
        <p:spPr>
          <a:xfrm>
            <a:off x="8383353" y="3439098"/>
            <a:ext cx="688173" cy="711200"/>
          </a:xfrm>
          <a:prstGeom prst="rightArrow">
            <a:avLst/>
          </a:prstGeom>
          <a:solidFill>
            <a:srgbClr val="2CA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contenuto 2">
            <a:extLst>
              <a:ext uri="{FF2B5EF4-FFF2-40B4-BE49-F238E27FC236}">
                <a16:creationId xmlns:a16="http://schemas.microsoft.com/office/drawing/2014/main" xmlns="" id="{6567CE85-2FBF-40B7-99DE-F9F9A68B1018}"/>
              </a:ext>
            </a:extLst>
          </p:cNvPr>
          <p:cNvSpPr txBox="1">
            <a:spLocks/>
          </p:cNvSpPr>
          <p:nvPr/>
        </p:nvSpPr>
        <p:spPr>
          <a:xfrm>
            <a:off x="364198" y="2768300"/>
            <a:ext cx="7926362" cy="36933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2400" b="1" dirty="0"/>
              <a:t>3) Cloud technology: More user-generated content (second)</a:t>
            </a:r>
          </a:p>
        </p:txBody>
      </p:sp>
      <p:sp>
        <p:nvSpPr>
          <p:cNvPr id="18" name="Segnaposto contenuto 2">
            <a:extLst>
              <a:ext uri="{FF2B5EF4-FFF2-40B4-BE49-F238E27FC236}">
                <a16:creationId xmlns:a16="http://schemas.microsoft.com/office/drawing/2014/main" xmlns="" id="{6567CE85-2FBF-40B7-99DE-F9F9A68B1018}"/>
              </a:ext>
            </a:extLst>
          </p:cNvPr>
          <p:cNvSpPr txBox="1">
            <a:spLocks/>
          </p:cNvSpPr>
          <p:nvPr/>
        </p:nvSpPr>
        <p:spPr>
          <a:xfrm>
            <a:off x="364198" y="3266081"/>
            <a:ext cx="7926362" cy="1350747"/>
          </a:xfrm>
          <a:prstGeom prst="rect">
            <a:avLst/>
          </a:prstGeom>
          <a:solidFill>
            <a:srgbClr val="2CAEA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dirty="0"/>
              <a:t>The main goal of education technology is to make education accessible to everybody, beyond the country of origin or the wealth level. The aim of the new technologies is to guarantee the same opportunities for learning and professional growth for everyone, with hardware and platforms that cover all territories and all social needs. [8 Top eLearning Trends For 2019].</a:t>
            </a:r>
          </a:p>
        </p:txBody>
      </p:sp>
      <p:sp>
        <p:nvSpPr>
          <p:cNvPr id="13" name="Rectangle 4">
            <a:extLst>
              <a:ext uri="{FF2B5EF4-FFF2-40B4-BE49-F238E27FC236}">
                <a16:creationId xmlns:a16="http://schemas.microsoft.com/office/drawing/2014/main" xmlns="" id="{AF457DDD-7AF3-42C0-94A0-D9BE72101713}"/>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2280357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CAA396E-5B7F-4845-9A2B-2380833CBDB8}"/>
              </a:ext>
            </a:extLst>
          </p:cNvPr>
          <p:cNvSpPr>
            <a:spLocks noGrp="1"/>
          </p:cNvSpPr>
          <p:nvPr>
            <p:ph idx="1"/>
          </p:nvPr>
        </p:nvSpPr>
        <p:spPr>
          <a:xfrm>
            <a:off x="364198" y="1655641"/>
            <a:ext cx="9123680" cy="407803"/>
          </a:xfrm>
        </p:spPr>
        <p:txBody>
          <a:bodyPr>
            <a:noAutofit/>
          </a:bodyPr>
          <a:lstStyle/>
          <a:p>
            <a:pPr marL="0" indent="0" algn="just">
              <a:buNone/>
            </a:pPr>
            <a:r>
              <a:rPr lang="it-IT" sz="2400" b="1" dirty="0" smtClean="0"/>
              <a:t>4) </a:t>
            </a:r>
            <a:r>
              <a:rPr lang="it-IT" sz="2400" b="1" dirty="0"/>
              <a:t>Smarter curation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275" y="2202959"/>
            <a:ext cx="2458720" cy="14110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852" y="3780725"/>
            <a:ext cx="2431143" cy="13614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7120" y="5221603"/>
            <a:ext cx="2428875" cy="1514475"/>
          </a:xfrm>
          <a:prstGeom prst="rect">
            <a:avLst/>
          </a:prstGeom>
        </p:spPr>
      </p:pic>
      <p:sp>
        <p:nvSpPr>
          <p:cNvPr id="9" name="Segnaposto contenuto 2">
            <a:extLst>
              <a:ext uri="{FF2B5EF4-FFF2-40B4-BE49-F238E27FC236}">
                <a16:creationId xmlns:a16="http://schemas.microsoft.com/office/drawing/2014/main" xmlns="" id="{6CAA396E-5B7F-4845-9A2B-2380833CBDB8}"/>
              </a:ext>
            </a:extLst>
          </p:cNvPr>
          <p:cNvSpPr txBox="1">
            <a:spLocks/>
          </p:cNvSpPr>
          <p:nvPr/>
        </p:nvSpPr>
        <p:spPr>
          <a:xfrm>
            <a:off x="364198" y="5306766"/>
            <a:ext cx="6951002" cy="1344150"/>
          </a:xfrm>
          <a:prstGeom prst="rect">
            <a:avLst/>
          </a:prstGeom>
          <a:solidFill>
            <a:srgbClr val="28B9EC"/>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LMSs will continue to grow and offer content curation as an important method of sharing information, and provide the right experience to the learners. [8 Top eLearning Trends For 2019]</a:t>
            </a:r>
          </a:p>
        </p:txBody>
      </p:sp>
      <p:sp>
        <p:nvSpPr>
          <p:cNvPr id="10" name="Segnaposto contenuto 2">
            <a:extLst>
              <a:ext uri="{FF2B5EF4-FFF2-40B4-BE49-F238E27FC236}">
                <a16:creationId xmlns:a16="http://schemas.microsoft.com/office/drawing/2014/main" xmlns="" id="{6CAA396E-5B7F-4845-9A2B-2380833CBDB8}"/>
              </a:ext>
            </a:extLst>
          </p:cNvPr>
          <p:cNvSpPr txBox="1">
            <a:spLocks/>
          </p:cNvSpPr>
          <p:nvPr/>
        </p:nvSpPr>
        <p:spPr>
          <a:xfrm>
            <a:off x="364199" y="2063444"/>
            <a:ext cx="6951001" cy="1734368"/>
          </a:xfrm>
          <a:prstGeom prst="rect">
            <a:avLst/>
          </a:prstGeom>
          <a:solidFill>
            <a:srgbClr val="F2F4F3"/>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dirty="0"/>
              <a:t>With performance needs constantly changing and a torrent of content available both outside and inside organizations, there’s been a huge rise in L&amp;D teams making the switch from thinking “What do we need to create here?” to “What can we curate to help people with this?”. Smart curation is where it’s. We also expect to see more daily content feeds appearing directly in other digital learning content and tools</a:t>
            </a:r>
            <a:r>
              <a:rPr lang="it-IT" sz="1800" dirty="0"/>
              <a:t> [10 e-learning trends].</a:t>
            </a:r>
          </a:p>
        </p:txBody>
      </p:sp>
      <p:sp>
        <p:nvSpPr>
          <p:cNvPr id="11" name="Segnaposto contenuto 2">
            <a:extLst>
              <a:ext uri="{FF2B5EF4-FFF2-40B4-BE49-F238E27FC236}">
                <a16:creationId xmlns:a16="http://schemas.microsoft.com/office/drawing/2014/main" xmlns="" id="{6CAA396E-5B7F-4845-9A2B-2380833CBDB8}"/>
              </a:ext>
            </a:extLst>
          </p:cNvPr>
          <p:cNvSpPr txBox="1">
            <a:spLocks/>
          </p:cNvSpPr>
          <p:nvPr/>
        </p:nvSpPr>
        <p:spPr>
          <a:xfrm>
            <a:off x="364199" y="3908475"/>
            <a:ext cx="6951002" cy="1105940"/>
          </a:xfrm>
          <a:prstGeom prst="rect">
            <a:avLst/>
          </a:prstGeom>
          <a:solidFill>
            <a:srgbClr val="88875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dirty="0"/>
              <a:t>Thanks to tools like Mixed Reality and other ways through which students can experience fun while learning in 2018 there will be the rise of creativity as a driver for educational processes and new learning technologies. [8 Top eLearning Trends For 2019].</a:t>
            </a:r>
          </a:p>
        </p:txBody>
      </p:sp>
      <p:sp>
        <p:nvSpPr>
          <p:cNvPr id="13" name="Rectangle 12"/>
          <p:cNvSpPr/>
          <p:nvPr/>
        </p:nvSpPr>
        <p:spPr>
          <a:xfrm>
            <a:off x="10227733" y="2987113"/>
            <a:ext cx="1761067" cy="2585323"/>
          </a:xfrm>
          <a:prstGeom prst="rect">
            <a:avLst/>
          </a:prstGeom>
          <a:solidFill>
            <a:srgbClr val="B4C7E7"/>
          </a:solidFill>
        </p:spPr>
        <p:txBody>
          <a:bodyPr wrap="square">
            <a:spAutoFit/>
          </a:bodyPr>
          <a:lstStyle/>
          <a:p>
            <a:pPr algn="just"/>
            <a:r>
              <a:rPr lang="en-US" b="1" cap="small" dirty="0">
                <a:solidFill>
                  <a:schemeClr val="accent1">
                    <a:lumMod val="50000"/>
                  </a:schemeClr>
                </a:solidFill>
              </a:rPr>
              <a:t>Mixed reality</a:t>
            </a:r>
          </a:p>
          <a:p>
            <a:pPr algn="just"/>
            <a:r>
              <a:rPr lang="en-US" sz="1200" dirty="0"/>
              <a:t>is a significant advancement of augmented reality (AR) – the technology behind 2016’s Pokémon GO phenomenon. </a:t>
            </a:r>
          </a:p>
          <a:p>
            <a:pPr algn="just"/>
            <a:r>
              <a:rPr lang="en-US" sz="1200" dirty="0"/>
              <a:t>In a “hybrid” environment, interactive virtual objects can be mapped to the physical environment, blending the real and the virtual.</a:t>
            </a:r>
          </a:p>
        </p:txBody>
      </p:sp>
      <p:sp>
        <p:nvSpPr>
          <p:cNvPr id="14" name="TextBox 13"/>
          <p:cNvSpPr txBox="1"/>
          <p:nvPr/>
        </p:nvSpPr>
        <p:spPr>
          <a:xfrm>
            <a:off x="10422440" y="2419661"/>
            <a:ext cx="1371651" cy="276999"/>
          </a:xfrm>
          <a:prstGeom prst="rect">
            <a:avLst/>
          </a:prstGeom>
          <a:solidFill>
            <a:srgbClr val="B4C7E7"/>
          </a:solidFill>
        </p:spPr>
        <p:txBody>
          <a:bodyPr wrap="square" rtlCol="0">
            <a:spAutoFit/>
          </a:bodyPr>
          <a:lstStyle/>
          <a:p>
            <a:pPr algn="ctr"/>
            <a:r>
              <a:rPr lang="it-IT" sz="1200" dirty="0">
                <a:solidFill>
                  <a:schemeClr val="accent1">
                    <a:lumMod val="75000"/>
                  </a:schemeClr>
                </a:solidFill>
              </a:rPr>
              <a:t>Reference Glossary</a:t>
            </a:r>
          </a:p>
        </p:txBody>
      </p:sp>
      <p:cxnSp>
        <p:nvCxnSpPr>
          <p:cNvPr id="15" name="Straight Arrow Connector 11">
            <a:extLst>
              <a:ext uri="{FF2B5EF4-FFF2-40B4-BE49-F238E27FC236}">
                <a16:creationId xmlns:a16="http://schemas.microsoft.com/office/drawing/2014/main" xmlns="" id="{E61B671E-8BC9-457D-81B7-4965E918C3F3}"/>
              </a:ext>
            </a:extLst>
          </p:cNvPr>
          <p:cNvCxnSpPr/>
          <p:nvPr/>
        </p:nvCxnSpPr>
        <p:spPr>
          <a:xfrm>
            <a:off x="10095354" y="1133958"/>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947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CAA396E-5B7F-4845-9A2B-2380833CBDB8}"/>
              </a:ext>
            </a:extLst>
          </p:cNvPr>
          <p:cNvSpPr>
            <a:spLocks noGrp="1"/>
          </p:cNvSpPr>
          <p:nvPr>
            <p:ph idx="1"/>
          </p:nvPr>
        </p:nvSpPr>
        <p:spPr>
          <a:xfrm>
            <a:off x="364198" y="2422972"/>
            <a:ext cx="9070827" cy="375431"/>
          </a:xfrm>
        </p:spPr>
        <p:txBody>
          <a:bodyPr>
            <a:noAutofit/>
          </a:bodyPr>
          <a:lstStyle/>
          <a:p>
            <a:pPr marL="0" indent="0" algn="just">
              <a:buNone/>
            </a:pPr>
            <a:r>
              <a:rPr lang="it-IT" sz="2400" b="1" dirty="0"/>
              <a:t>5) Daily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024" y="2890890"/>
            <a:ext cx="2419672" cy="7900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260" y="4276323"/>
            <a:ext cx="2260517" cy="1815441"/>
          </a:xfrm>
          <a:prstGeom prst="rect">
            <a:avLst/>
          </a:prstGeom>
        </p:spPr>
      </p:pic>
      <p:sp>
        <p:nvSpPr>
          <p:cNvPr id="8" name="TextBox 7"/>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9" name="TextBox 8"/>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sp>
        <p:nvSpPr>
          <p:cNvPr id="10" name="Rectangle 9"/>
          <p:cNvSpPr/>
          <p:nvPr/>
        </p:nvSpPr>
        <p:spPr>
          <a:xfrm>
            <a:off x="364197" y="2824274"/>
            <a:ext cx="5652781" cy="923330"/>
          </a:xfrm>
          <a:prstGeom prst="rect">
            <a:avLst/>
          </a:prstGeom>
          <a:solidFill>
            <a:srgbClr val="99D6DA"/>
          </a:solidFill>
        </p:spPr>
        <p:txBody>
          <a:bodyPr wrap="square">
            <a:spAutoFit/>
          </a:bodyPr>
          <a:lstStyle/>
          <a:p>
            <a:pPr algn="just"/>
            <a:r>
              <a:rPr lang="en-US" dirty="0"/>
              <a:t>Data is no longer the scary elephant in the room or unnecessarily caught up with the daunting talk of “Big Data.” </a:t>
            </a:r>
          </a:p>
        </p:txBody>
      </p:sp>
      <p:sp>
        <p:nvSpPr>
          <p:cNvPr id="11" name="Rectangle 10"/>
          <p:cNvSpPr/>
          <p:nvPr/>
        </p:nvSpPr>
        <p:spPr>
          <a:xfrm>
            <a:off x="364197" y="3829827"/>
            <a:ext cx="5652781" cy="2708434"/>
          </a:xfrm>
          <a:prstGeom prst="rect">
            <a:avLst/>
          </a:prstGeom>
          <a:solidFill>
            <a:srgbClr val="F58561">
              <a:alpha val="40000"/>
            </a:srgbClr>
          </a:solidFill>
        </p:spPr>
        <p:txBody>
          <a:bodyPr wrap="square">
            <a:spAutoFit/>
          </a:bodyPr>
          <a:lstStyle/>
          <a:p>
            <a:pPr algn="just"/>
            <a:r>
              <a:rPr lang="en-US" dirty="0"/>
              <a:t>Rather, data is slowly becoming a desired part and parcel of a learning development team’s toolkit. 70% of L&amp;D teams are keen to develop their skills in using data to design, evaluate and deliver better learning solutions. </a:t>
            </a:r>
          </a:p>
          <a:p>
            <a:pPr algn="just"/>
            <a:endParaRPr lang="en-US" sz="800" dirty="0"/>
          </a:p>
          <a:p>
            <a:pPr algn="just"/>
            <a:r>
              <a:rPr lang="en-US" dirty="0"/>
              <a:t>Many in L&amp;D are struggling to easily get hold of quality data. As a tool that has four live data dashboards built into every piece of digital content (example  </a:t>
            </a:r>
            <a:r>
              <a:rPr lang="en-US" dirty="0" err="1"/>
              <a:t>Elucidat</a:t>
            </a:r>
            <a:r>
              <a:rPr lang="en-US" dirty="0"/>
              <a:t>). Firsthand the power and broad use of data in learning </a:t>
            </a:r>
            <a:r>
              <a:rPr lang="it-IT" dirty="0"/>
              <a:t>solutions.</a:t>
            </a:r>
            <a:r>
              <a:rPr lang="en-US" dirty="0"/>
              <a:t> </a:t>
            </a:r>
            <a:r>
              <a:rPr lang="it-IT" dirty="0"/>
              <a:t>[10 elearning trends]. [10 elearning trends].</a:t>
            </a:r>
          </a:p>
        </p:txBody>
      </p:sp>
      <p:sp>
        <p:nvSpPr>
          <p:cNvPr id="12" name="Rectangle 11"/>
          <p:cNvSpPr/>
          <p:nvPr/>
        </p:nvSpPr>
        <p:spPr>
          <a:xfrm>
            <a:off x="9435025" y="1988402"/>
            <a:ext cx="2507129" cy="3877985"/>
          </a:xfrm>
          <a:prstGeom prst="rect">
            <a:avLst/>
          </a:prstGeom>
          <a:solidFill>
            <a:srgbClr val="B4C7E7"/>
          </a:solidFill>
        </p:spPr>
        <p:txBody>
          <a:bodyPr wrap="square">
            <a:spAutoFit/>
          </a:bodyPr>
          <a:lstStyle/>
          <a:p>
            <a:pPr algn="just"/>
            <a:r>
              <a:rPr lang="en-US" b="1" cap="small" dirty="0">
                <a:solidFill>
                  <a:schemeClr val="accent1">
                    <a:lumMod val="50000"/>
                  </a:schemeClr>
                </a:solidFill>
              </a:rPr>
              <a:t>Big data</a:t>
            </a:r>
          </a:p>
          <a:p>
            <a:r>
              <a:rPr lang="en-US" sz="1200" dirty="0"/>
              <a:t>is a field that treats ways to analyze, systematically extract information from, or otherwise deal with data sets that are </a:t>
            </a:r>
          </a:p>
          <a:p>
            <a:r>
              <a:rPr lang="en-US" sz="1200" dirty="0"/>
              <a:t>too large or complex to be dealt with by traditional data-processing application software. Data with many cases (rows) offer greater statistical power, while data with higher complexity (more attributes or columns) may lead to a higher false discovery rate. Big data challenges include capturing data, data storage, data analysis, search, sharing, transfer, visualization, querying, updating, information privacy and data source. Big data was originally associated with three key concepts: volume, variety, and velocity.</a:t>
            </a:r>
            <a:endParaRPr lang="it-IT" sz="1200" dirty="0">
              <a:solidFill>
                <a:schemeClr val="accent1">
                  <a:lumMod val="50000"/>
                </a:schemeClr>
              </a:solidFill>
            </a:endParaRPr>
          </a:p>
        </p:txBody>
      </p:sp>
      <p:sp>
        <p:nvSpPr>
          <p:cNvPr id="13" name="TextBox 12"/>
          <p:cNvSpPr txBox="1"/>
          <p:nvPr/>
        </p:nvSpPr>
        <p:spPr>
          <a:xfrm>
            <a:off x="9977389" y="1587562"/>
            <a:ext cx="1422400" cy="276999"/>
          </a:xfrm>
          <a:prstGeom prst="rect">
            <a:avLst/>
          </a:prstGeom>
          <a:solidFill>
            <a:srgbClr val="B4C7E7"/>
          </a:solidFill>
        </p:spPr>
        <p:txBody>
          <a:bodyPr wrap="square" rtlCol="0">
            <a:spAutoFit/>
          </a:bodyPr>
          <a:lstStyle/>
          <a:p>
            <a:pPr algn="ctr"/>
            <a:r>
              <a:rPr lang="it-IT" sz="1200" dirty="0">
                <a:solidFill>
                  <a:schemeClr val="accent1">
                    <a:lumMod val="75000"/>
                  </a:schemeClr>
                </a:solidFill>
              </a:rPr>
              <a:t>Reference Glossary</a:t>
            </a:r>
          </a:p>
        </p:txBody>
      </p:sp>
      <p:sp>
        <p:nvSpPr>
          <p:cNvPr id="14" name="Rectangle 4">
            <a:extLst>
              <a:ext uri="{FF2B5EF4-FFF2-40B4-BE49-F238E27FC236}">
                <a16:creationId xmlns:a16="http://schemas.microsoft.com/office/drawing/2014/main" xmlns="" id="{9B109B28-8623-4105-833B-3348AD56025F}"/>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cxnSp>
        <p:nvCxnSpPr>
          <p:cNvPr id="15" name="Straight Arrow Connector 11">
            <a:extLst>
              <a:ext uri="{FF2B5EF4-FFF2-40B4-BE49-F238E27FC236}">
                <a16:creationId xmlns:a16="http://schemas.microsoft.com/office/drawing/2014/main" xmlns="" id="{B114C8FE-54B8-4307-BB3F-C315A5B81F4F}"/>
              </a:ext>
            </a:extLst>
          </p:cNvPr>
          <p:cNvCxnSpPr/>
          <p:nvPr/>
        </p:nvCxnSpPr>
        <p:spPr>
          <a:xfrm>
            <a:off x="9207852" y="1133958"/>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788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267" y="3431822"/>
            <a:ext cx="4251821" cy="2214775"/>
          </a:xfrm>
          <a:prstGeom prst="rect">
            <a:avLst/>
          </a:prstGeom>
        </p:spPr>
      </p:pic>
      <p:sp>
        <p:nvSpPr>
          <p:cNvPr id="8" name="TextBox 7"/>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9" name="TextBox 8"/>
          <p:cNvSpPr txBox="1"/>
          <p:nvPr/>
        </p:nvSpPr>
        <p:spPr>
          <a:xfrm>
            <a:off x="5014369" y="775323"/>
            <a:ext cx="3479094" cy="369332"/>
          </a:xfrm>
          <a:prstGeom prst="rect">
            <a:avLst/>
          </a:prstGeom>
          <a:noFill/>
        </p:spPr>
        <p:txBody>
          <a:bodyPr wrap="none" rtlCol="0">
            <a:spAutoFit/>
          </a:bodyPr>
          <a:lstStyle/>
          <a:p>
            <a:pPr algn="ctr"/>
            <a:r>
              <a:rPr lang="it-IT" dirty="0"/>
              <a:t>Matteo Martizio – Fabrizio Fontana</a:t>
            </a:r>
          </a:p>
        </p:txBody>
      </p:sp>
      <p:sp>
        <p:nvSpPr>
          <p:cNvPr id="12" name="Rectangle 11"/>
          <p:cNvSpPr/>
          <p:nvPr/>
        </p:nvSpPr>
        <p:spPr>
          <a:xfrm>
            <a:off x="364197" y="4254269"/>
            <a:ext cx="7152709" cy="646331"/>
          </a:xfrm>
          <a:prstGeom prst="rect">
            <a:avLst/>
          </a:prstGeom>
          <a:solidFill>
            <a:srgbClr val="696BD2"/>
          </a:solidFill>
        </p:spPr>
        <p:txBody>
          <a:bodyPr wrap="square">
            <a:spAutoFit/>
          </a:bodyPr>
          <a:lstStyle/>
          <a:p>
            <a:pPr algn="just"/>
            <a:r>
              <a:rPr lang="en-US" dirty="0"/>
              <a:t>More good stuff created, less ineffective stuff created – and culling what’s out there but isn’t working.</a:t>
            </a:r>
            <a:r>
              <a:rPr lang="it-IT" dirty="0"/>
              <a:t> [10 elearning trends].</a:t>
            </a:r>
          </a:p>
        </p:txBody>
      </p:sp>
      <p:sp>
        <p:nvSpPr>
          <p:cNvPr id="13" name="Segnaposto contenuto 2">
            <a:extLst>
              <a:ext uri="{FF2B5EF4-FFF2-40B4-BE49-F238E27FC236}">
                <a16:creationId xmlns:a16="http://schemas.microsoft.com/office/drawing/2014/main" xmlns="" id="{6CAA396E-5B7F-4845-9A2B-2380833CBDB8}"/>
              </a:ext>
            </a:extLst>
          </p:cNvPr>
          <p:cNvSpPr txBox="1">
            <a:spLocks/>
          </p:cNvSpPr>
          <p:nvPr/>
        </p:nvSpPr>
        <p:spPr>
          <a:xfrm>
            <a:off x="364197" y="3860939"/>
            <a:ext cx="9070827" cy="375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2400" b="1" dirty="0"/>
              <a:t>6) </a:t>
            </a:r>
            <a:r>
              <a:rPr lang="en-US" sz="2400" b="1" dirty="0"/>
              <a:t>Being braver: Culling what doesn’t work</a:t>
            </a:r>
            <a:endParaRPr lang="it-IT" sz="2400" b="1" dirty="0"/>
          </a:p>
        </p:txBody>
      </p:sp>
      <p:sp>
        <p:nvSpPr>
          <p:cNvPr id="10" name="Rectangle 4">
            <a:extLst>
              <a:ext uri="{FF2B5EF4-FFF2-40B4-BE49-F238E27FC236}">
                <a16:creationId xmlns:a16="http://schemas.microsoft.com/office/drawing/2014/main" xmlns="" id="{4F46ABFC-74A4-4785-A026-C0AC99A61EAE}"/>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3099882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xmlns="" id="{AB4E7DB3-A78F-48D0-B851-28677A596F41}"/>
              </a:ext>
            </a:extLst>
          </p:cNvPr>
          <p:cNvSpPr txBox="1"/>
          <p:nvPr/>
        </p:nvSpPr>
        <p:spPr>
          <a:xfrm>
            <a:off x="364198" y="2649931"/>
            <a:ext cx="6725796" cy="1015663"/>
          </a:xfrm>
          <a:prstGeom prst="rect">
            <a:avLst/>
          </a:prstGeom>
          <a:noFill/>
        </p:spPr>
        <p:txBody>
          <a:bodyPr wrap="square" rtlCol="0">
            <a:spAutoFit/>
          </a:bodyPr>
          <a:lstStyle/>
          <a:p>
            <a:pPr algn="just"/>
            <a:r>
              <a:rPr lang="en-US" sz="2000" noProof="1"/>
              <a:t>Our basic aim being to catch new trends  leaving them their </a:t>
            </a:r>
            <a:r>
              <a:rPr lang="en-US" sz="2000" noProof="1">
                <a:solidFill>
                  <a:srgbClr val="00B0F0"/>
                </a:solidFill>
              </a:rPr>
              <a:t>“starting up” </a:t>
            </a:r>
            <a:r>
              <a:rPr lang="en-US" sz="2000" noProof="1"/>
              <a:t>but leaving them to the proper development whitout interferences (to their development).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942" y="3367629"/>
            <a:ext cx="2788083" cy="30891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10" name="TextBox 9"/>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11" name="TextBox 10"/>
          <p:cNvSpPr txBox="1"/>
          <p:nvPr/>
        </p:nvSpPr>
        <p:spPr>
          <a:xfrm>
            <a:off x="4577363" y="775323"/>
            <a:ext cx="4353115" cy="369332"/>
          </a:xfrm>
          <a:prstGeom prst="rect">
            <a:avLst/>
          </a:prstGeom>
          <a:noFill/>
        </p:spPr>
        <p:txBody>
          <a:bodyPr wrap="none" rtlCol="0">
            <a:spAutoFit/>
          </a:bodyPr>
          <a:lstStyle/>
          <a:p>
            <a:pPr algn="ctr"/>
            <a:r>
              <a:rPr lang="it-IT" dirty="0"/>
              <a:t>Prof. Matteo Martini – Prof. Fabrizio Fontana</a:t>
            </a:r>
          </a:p>
        </p:txBody>
      </p:sp>
      <p:sp>
        <p:nvSpPr>
          <p:cNvPr id="12" name="CasellaDiTesto 5">
            <a:extLst>
              <a:ext uri="{FF2B5EF4-FFF2-40B4-BE49-F238E27FC236}">
                <a16:creationId xmlns:a16="http://schemas.microsoft.com/office/drawing/2014/main" xmlns="" id="{AB4E7DB3-A78F-48D0-B851-28677A596F41}"/>
              </a:ext>
            </a:extLst>
          </p:cNvPr>
          <p:cNvSpPr txBox="1"/>
          <p:nvPr/>
        </p:nvSpPr>
        <p:spPr>
          <a:xfrm>
            <a:off x="886517" y="3758025"/>
            <a:ext cx="5238107" cy="2308324"/>
          </a:xfrm>
          <a:prstGeom prst="rect">
            <a:avLst/>
          </a:prstGeom>
          <a:solidFill>
            <a:srgbClr val="72CDEC"/>
          </a:solidFill>
          <a:ln>
            <a:noFill/>
          </a:ln>
        </p:spPr>
        <p:txBody>
          <a:bodyPr wrap="square" rtlCol="0">
            <a:spAutoFit/>
          </a:bodyPr>
          <a:lstStyle/>
          <a:p>
            <a:pPr algn="just"/>
            <a:r>
              <a:rPr lang="en-US" sz="2400" noProof="1"/>
              <a:t>Of course we cannot avoid an analysis  of the main innovations  in digital information theory and the discussion of those points which up to now dont appeared as real problems to cope and, </a:t>
            </a:r>
            <a:r>
              <a:rPr lang="en-US" sz="2400" noProof="1">
                <a:solidFill>
                  <a:srgbClr val="FF0000"/>
                </a:solidFill>
              </a:rPr>
              <a:t>swiftly have converted in real problems</a:t>
            </a:r>
            <a:r>
              <a:rPr lang="en-US" sz="2400" noProof="1"/>
              <a:t>. </a:t>
            </a:r>
          </a:p>
        </p:txBody>
      </p:sp>
      <p:sp>
        <p:nvSpPr>
          <p:cNvPr id="14" name="Rectangle 13"/>
          <p:cNvSpPr/>
          <p:nvPr/>
        </p:nvSpPr>
        <p:spPr>
          <a:xfrm>
            <a:off x="9922932" y="1144655"/>
            <a:ext cx="1958568" cy="1600438"/>
          </a:xfrm>
          <a:prstGeom prst="rect">
            <a:avLst/>
          </a:prstGeom>
          <a:solidFill>
            <a:srgbClr val="B4C7E7"/>
          </a:solidFill>
        </p:spPr>
        <p:txBody>
          <a:bodyPr wrap="square">
            <a:spAutoFit/>
          </a:bodyPr>
          <a:lstStyle/>
          <a:p>
            <a:pPr algn="just"/>
            <a:r>
              <a:rPr lang="en-US" sz="1400" cap="small" dirty="0" err="1">
                <a:solidFill>
                  <a:schemeClr val="accent1">
                    <a:lumMod val="50000"/>
                  </a:schemeClr>
                </a:solidFill>
              </a:rPr>
              <a:t>strat</a:t>
            </a:r>
            <a:r>
              <a:rPr lang="en-US" sz="1400" cap="small" dirty="0">
                <a:solidFill>
                  <a:schemeClr val="accent1">
                    <a:lumMod val="50000"/>
                  </a:schemeClr>
                </a:solidFill>
              </a:rPr>
              <a:t> up</a:t>
            </a:r>
          </a:p>
          <a:p>
            <a:pPr algn="just"/>
            <a:r>
              <a:rPr lang="en-US" sz="1400" dirty="0">
                <a:solidFill>
                  <a:schemeClr val="accent1">
                    <a:lumMod val="50000"/>
                  </a:schemeClr>
                </a:solidFill>
              </a:rPr>
              <a:t>The startup costs of something such as a new business or new product are the costs of starting to run or produce it.</a:t>
            </a:r>
          </a:p>
        </p:txBody>
      </p:sp>
      <p:sp>
        <p:nvSpPr>
          <p:cNvPr id="17" name="TextBox 16"/>
          <p:cNvSpPr txBox="1"/>
          <p:nvPr/>
        </p:nvSpPr>
        <p:spPr>
          <a:xfrm>
            <a:off x="10093190" y="696593"/>
            <a:ext cx="1618053" cy="307777"/>
          </a:xfrm>
          <a:prstGeom prst="rect">
            <a:avLst/>
          </a:prstGeom>
          <a:solidFill>
            <a:schemeClr val="accent1">
              <a:lumMod val="40000"/>
              <a:lumOff val="60000"/>
            </a:schemeClr>
          </a:solidFill>
        </p:spPr>
        <p:txBody>
          <a:bodyPr wrap="square" rtlCol="0">
            <a:spAutoFit/>
          </a:bodyPr>
          <a:lstStyle/>
          <a:p>
            <a:pPr algn="ctr"/>
            <a:r>
              <a:rPr lang="it-IT" sz="1400" dirty="0">
                <a:solidFill>
                  <a:schemeClr val="accent1">
                    <a:lumMod val="75000"/>
                  </a:schemeClr>
                </a:solidFill>
              </a:rPr>
              <a:t>Reference Glossary</a:t>
            </a:r>
          </a:p>
        </p:txBody>
      </p:sp>
      <p:sp>
        <p:nvSpPr>
          <p:cNvPr id="13" name="Rectangle 12"/>
          <p:cNvSpPr/>
          <p:nvPr/>
        </p:nvSpPr>
        <p:spPr>
          <a:xfrm>
            <a:off x="9922932" y="3100822"/>
            <a:ext cx="1958568" cy="2492990"/>
          </a:xfrm>
          <a:prstGeom prst="rect">
            <a:avLst/>
          </a:prstGeom>
          <a:solidFill>
            <a:srgbClr val="B4C7E7"/>
          </a:solidFill>
        </p:spPr>
        <p:txBody>
          <a:bodyPr wrap="square">
            <a:spAutoFit/>
          </a:bodyPr>
          <a:lstStyle/>
          <a:p>
            <a:pPr algn="just"/>
            <a:r>
              <a:rPr lang="en-US" sz="1400" cap="small" dirty="0">
                <a:solidFill>
                  <a:schemeClr val="accent1">
                    <a:lumMod val="50000"/>
                  </a:schemeClr>
                </a:solidFill>
              </a:rPr>
              <a:t>Social learning</a:t>
            </a:r>
          </a:p>
          <a:p>
            <a:pPr algn="just"/>
            <a:r>
              <a:rPr lang="en-US" sz="1400" dirty="0"/>
              <a:t>(social pedagogy) is learning that takes place at a wider scale than individual or group learning, up to a societal scale, through social interaction between peers. It may or may not lead to a change in attitudes and behavior.</a:t>
            </a:r>
          </a:p>
        </p:txBody>
      </p:sp>
      <p:cxnSp>
        <p:nvCxnSpPr>
          <p:cNvPr id="18" name="Straight Arrow Connector 11">
            <a:extLst>
              <a:ext uri="{FF2B5EF4-FFF2-40B4-BE49-F238E27FC236}">
                <a16:creationId xmlns:a16="http://schemas.microsoft.com/office/drawing/2014/main" xmlns="" id="{475D8B63-3341-4CE9-8FDC-850AC6CC21D1}"/>
              </a:ext>
            </a:extLst>
          </p:cNvPr>
          <p:cNvCxnSpPr/>
          <p:nvPr/>
        </p:nvCxnSpPr>
        <p:spPr>
          <a:xfrm>
            <a:off x="9662045" y="1144655"/>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9" name="Rectangle 4">
            <a:extLst>
              <a:ext uri="{FF2B5EF4-FFF2-40B4-BE49-F238E27FC236}">
                <a16:creationId xmlns:a16="http://schemas.microsoft.com/office/drawing/2014/main" xmlns="" id="{50214CFB-6C8A-478E-9D1B-C1C901AFA1AA}"/>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3506906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C0311BD-37FE-440E-90F4-DFBCC6FC85C4}"/>
              </a:ext>
            </a:extLst>
          </p:cNvPr>
          <p:cNvSpPr>
            <a:spLocks noGrp="1"/>
          </p:cNvSpPr>
          <p:nvPr>
            <p:ph idx="1"/>
          </p:nvPr>
        </p:nvSpPr>
        <p:spPr>
          <a:xfrm>
            <a:off x="249846" y="2924496"/>
            <a:ext cx="8610600" cy="402612"/>
          </a:xfrm>
        </p:spPr>
        <p:txBody>
          <a:bodyPr>
            <a:normAutofit fontScale="92500" lnSpcReduction="10000"/>
          </a:bodyPr>
          <a:lstStyle/>
          <a:p>
            <a:pPr marL="0" indent="0">
              <a:buNone/>
            </a:pPr>
            <a:r>
              <a:rPr lang="en-US" sz="2600" b="1" dirty="0"/>
              <a:t>7) Effective mobile learning – not just mobile content</a:t>
            </a:r>
            <a:endParaRPr lang="it-IT"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642" y="3419975"/>
            <a:ext cx="3217202" cy="2771253"/>
          </a:xfrm>
          <a:prstGeom prst="rect">
            <a:avLst/>
          </a:prstGeom>
        </p:spPr>
      </p:pic>
      <p:sp>
        <p:nvSpPr>
          <p:cNvPr id="7" name="Segnaposto contenuto 2">
            <a:extLst>
              <a:ext uri="{FF2B5EF4-FFF2-40B4-BE49-F238E27FC236}">
                <a16:creationId xmlns:a16="http://schemas.microsoft.com/office/drawing/2014/main" xmlns="" id="{1C0311BD-37FE-440E-90F4-DFBCC6FC85C4}"/>
              </a:ext>
            </a:extLst>
          </p:cNvPr>
          <p:cNvSpPr txBox="1">
            <a:spLocks/>
          </p:cNvSpPr>
          <p:nvPr/>
        </p:nvSpPr>
        <p:spPr>
          <a:xfrm>
            <a:off x="364198" y="4398334"/>
            <a:ext cx="5135649" cy="914055"/>
          </a:xfrm>
          <a:prstGeom prst="rect">
            <a:avLst/>
          </a:prstGeom>
          <a:solidFill>
            <a:srgbClr val="B8B8B5"/>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1800" dirty="0"/>
              <a:t>D</a:t>
            </a:r>
            <a:r>
              <a:rPr lang="en-US" sz="1800" dirty="0" err="1"/>
              <a:t>espite</a:t>
            </a:r>
            <a:r>
              <a:rPr lang="en-US" sz="1800" dirty="0"/>
              <a:t> 67% people saying they use mobiles for learning, stats for using “in-house e-learning” on mobiles. What barriers might be in the way? Content being housed on platforms that aren’t mobile-friendly? </a:t>
            </a:r>
            <a:r>
              <a:rPr lang="it-IT" sz="1800" dirty="0"/>
              <a:t>[10 elearning trends].</a:t>
            </a:r>
          </a:p>
        </p:txBody>
      </p:sp>
      <p:sp>
        <p:nvSpPr>
          <p:cNvPr id="10" name="TextBox 9"/>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sp>
        <p:nvSpPr>
          <p:cNvPr id="9" name="Rectangle 8"/>
          <p:cNvSpPr/>
          <p:nvPr/>
        </p:nvSpPr>
        <p:spPr>
          <a:xfrm>
            <a:off x="9220400" y="2055637"/>
            <a:ext cx="2741714" cy="3508653"/>
          </a:xfrm>
          <a:prstGeom prst="rect">
            <a:avLst/>
          </a:prstGeom>
          <a:solidFill>
            <a:srgbClr val="B4C7E7"/>
          </a:solidFill>
        </p:spPr>
        <p:txBody>
          <a:bodyPr wrap="square">
            <a:spAutoFit/>
          </a:bodyPr>
          <a:lstStyle/>
          <a:p>
            <a:pPr algn="just"/>
            <a:r>
              <a:rPr lang="en-US" b="1" u="sng" cap="small" dirty="0">
                <a:solidFill>
                  <a:schemeClr val="accent1">
                    <a:lumMod val="50000"/>
                  </a:schemeClr>
                </a:solidFill>
              </a:rPr>
              <a:t>Mobile  content</a:t>
            </a:r>
          </a:p>
          <a:p>
            <a:pPr algn="just"/>
            <a:r>
              <a:rPr lang="en-US" sz="1200" u="sng" dirty="0"/>
              <a:t>or mobile learning is any type of electronic media which is viewed or used on mobile phones, like ringtones, graphics, discount offers, games, movies, and GPS navigation. As mobile phone use has grown since the mid-1990s, the significance of the devices in everyday life has grown accordingly.  Owners of mobile phones can now use their devices to make calendar appointments, send and receive text messages (SMS), listen to music, watch videos, shoot videos, redeem coupons for purchases, view office documents, get driving instructions on a map, and so forth. The use of mobile content has grown accordingly.</a:t>
            </a:r>
          </a:p>
        </p:txBody>
      </p:sp>
      <p:sp>
        <p:nvSpPr>
          <p:cNvPr id="11" name="TextBox 10"/>
          <p:cNvSpPr txBox="1"/>
          <p:nvPr/>
        </p:nvSpPr>
        <p:spPr>
          <a:xfrm>
            <a:off x="9837520" y="1578275"/>
            <a:ext cx="1422400" cy="276999"/>
          </a:xfrm>
          <a:prstGeom prst="rect">
            <a:avLst/>
          </a:prstGeom>
          <a:solidFill>
            <a:srgbClr val="B4C7E7"/>
          </a:solidFill>
        </p:spPr>
        <p:txBody>
          <a:bodyPr wrap="square" rtlCol="0">
            <a:spAutoFit/>
          </a:bodyPr>
          <a:lstStyle/>
          <a:p>
            <a:pPr algn="ctr"/>
            <a:r>
              <a:rPr lang="it-IT" sz="1200" dirty="0">
                <a:solidFill>
                  <a:schemeClr val="accent1">
                    <a:lumMod val="75000"/>
                  </a:schemeClr>
                </a:solidFill>
              </a:rPr>
              <a:t>Reference Glossary</a:t>
            </a:r>
          </a:p>
        </p:txBody>
      </p:sp>
      <p:sp>
        <p:nvSpPr>
          <p:cNvPr id="12" name="Rectangle 4">
            <a:extLst>
              <a:ext uri="{FF2B5EF4-FFF2-40B4-BE49-F238E27FC236}">
                <a16:creationId xmlns:a16="http://schemas.microsoft.com/office/drawing/2014/main" xmlns="" id="{8C2F108A-969C-4C22-BF56-9612F5757035}"/>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cxnSp>
        <p:nvCxnSpPr>
          <p:cNvPr id="13" name="Straight Arrow Connector 11">
            <a:extLst>
              <a:ext uri="{FF2B5EF4-FFF2-40B4-BE49-F238E27FC236}">
                <a16:creationId xmlns:a16="http://schemas.microsoft.com/office/drawing/2014/main" xmlns="" id="{C0BF83FE-FA72-4858-8575-E6CB6E0296CE}"/>
              </a:ext>
            </a:extLst>
          </p:cNvPr>
          <p:cNvCxnSpPr/>
          <p:nvPr/>
        </p:nvCxnSpPr>
        <p:spPr>
          <a:xfrm>
            <a:off x="9059935" y="1133958"/>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584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161" y="4024436"/>
            <a:ext cx="2922476" cy="2344232"/>
          </a:xfrm>
          <a:prstGeom prst="rect">
            <a:avLst/>
          </a:prstGeom>
        </p:spPr>
      </p:pic>
      <p:sp>
        <p:nvSpPr>
          <p:cNvPr id="8" name="Segnaposto contenuto 2">
            <a:extLst>
              <a:ext uri="{FF2B5EF4-FFF2-40B4-BE49-F238E27FC236}">
                <a16:creationId xmlns:a16="http://schemas.microsoft.com/office/drawing/2014/main" xmlns="" id="{1C0311BD-37FE-440E-90F4-DFBCC6FC85C4}"/>
              </a:ext>
            </a:extLst>
          </p:cNvPr>
          <p:cNvSpPr txBox="1">
            <a:spLocks/>
          </p:cNvSpPr>
          <p:nvPr/>
        </p:nvSpPr>
        <p:spPr>
          <a:xfrm>
            <a:off x="364198" y="3568743"/>
            <a:ext cx="8610600" cy="4026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t>8) Effective mobile learning – not just mobile content</a:t>
            </a:r>
            <a:endParaRPr lang="it-IT" sz="2600" dirty="0"/>
          </a:p>
        </p:txBody>
      </p:sp>
      <p:sp>
        <p:nvSpPr>
          <p:cNvPr id="9" name="Segnaposto contenuto 2">
            <a:extLst>
              <a:ext uri="{FF2B5EF4-FFF2-40B4-BE49-F238E27FC236}">
                <a16:creationId xmlns:a16="http://schemas.microsoft.com/office/drawing/2014/main" xmlns="" id="{1C0311BD-37FE-440E-90F4-DFBCC6FC85C4}"/>
              </a:ext>
            </a:extLst>
          </p:cNvPr>
          <p:cNvSpPr txBox="1">
            <a:spLocks/>
          </p:cNvSpPr>
          <p:nvPr/>
        </p:nvSpPr>
        <p:spPr>
          <a:xfrm>
            <a:off x="364198" y="4071127"/>
            <a:ext cx="8454338" cy="2235549"/>
          </a:xfrm>
          <a:prstGeom prst="rect">
            <a:avLst/>
          </a:prstGeom>
          <a:solidFill>
            <a:srgbClr val="F17B5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More video content is uploaded in 30 days than the major U.S. television networks have </a:t>
            </a:r>
            <a:r>
              <a:rPr lang="it-IT" sz="1800" dirty="0"/>
              <a:t>created in 30 years.</a:t>
            </a:r>
            <a:r>
              <a:rPr lang="en-US" sz="1800" dirty="0"/>
              <a:t> Selfie videos, live streaming, video assignments, expert tips, best practice demos, bad practice demos – videos can stand alone or be combined with simple polls and discussions, or be built out into experiential learning simulations</a:t>
            </a:r>
            <a:r>
              <a:rPr lang="it-IT" sz="1800" dirty="0"/>
              <a:t> [10 elearning trends]. [10 elearning trends].</a:t>
            </a:r>
          </a:p>
          <a:p>
            <a:pPr marL="0" indent="0" algn="just">
              <a:buFont typeface="Arial" panose="020B0604020202020204" pitchFamily="34" charset="0"/>
              <a:buNone/>
            </a:pPr>
            <a:r>
              <a:rPr lang="en-US" sz="1800" dirty="0"/>
              <a:t>The popularity of video-based sites like YouTube have forced organizations to adopt more videos into their training. The focus is on decreasing the load time and the size of videos using various tools. [8 Top eLearning Trends For 2019]</a:t>
            </a:r>
          </a:p>
          <a:p>
            <a:pPr marL="0" indent="0" algn="just">
              <a:buFont typeface="Arial" panose="020B0604020202020204" pitchFamily="34" charset="0"/>
              <a:buNone/>
            </a:pPr>
            <a:endParaRPr lang="it-IT" dirty="0"/>
          </a:p>
        </p:txBody>
      </p:sp>
      <p:sp>
        <p:nvSpPr>
          <p:cNvPr id="10" name="TextBox 9"/>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sp>
        <p:nvSpPr>
          <p:cNvPr id="11" name="Rectangle 4">
            <a:extLst>
              <a:ext uri="{FF2B5EF4-FFF2-40B4-BE49-F238E27FC236}">
                <a16:creationId xmlns:a16="http://schemas.microsoft.com/office/drawing/2014/main" xmlns="" id="{CE944412-65C2-41DF-80FF-D80D05CA93BE}"/>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3448389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C0311BD-37FE-440E-90F4-DFBCC6FC85C4}"/>
              </a:ext>
            </a:extLst>
          </p:cNvPr>
          <p:cNvSpPr>
            <a:spLocks noGrp="1"/>
          </p:cNvSpPr>
          <p:nvPr>
            <p:ph idx="1"/>
          </p:nvPr>
        </p:nvSpPr>
        <p:spPr>
          <a:xfrm>
            <a:off x="416154" y="2191346"/>
            <a:ext cx="9287802" cy="459439"/>
          </a:xfrm>
        </p:spPr>
        <p:txBody>
          <a:bodyPr>
            <a:normAutofit/>
          </a:bodyPr>
          <a:lstStyle/>
          <a:p>
            <a:pPr marL="0" indent="0" algn="just">
              <a:buNone/>
            </a:pPr>
            <a:r>
              <a:rPr lang="it-IT" sz="2400" b="1" dirty="0"/>
              <a:t>9) More self-directed learning</a:t>
            </a:r>
            <a:endParaRPr lang="it-IT" sz="2400" dirty="0"/>
          </a:p>
          <a:p>
            <a:pPr marL="0" indent="0" algn="just">
              <a:buNone/>
            </a:pPr>
            <a:endParaRPr lang="it-IT" sz="2400" dirty="0"/>
          </a:p>
          <a:p>
            <a:pPr marL="0" indent="0" algn="just">
              <a:buNone/>
            </a:pP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79072"/>
            <a:ext cx="3801402" cy="792377"/>
          </a:xfrm>
          <a:prstGeom prst="rect">
            <a:avLst/>
          </a:prstGeom>
        </p:spPr>
      </p:pic>
      <p:sp>
        <p:nvSpPr>
          <p:cNvPr id="5" name="TextBox 4"/>
          <p:cNvSpPr txBox="1"/>
          <p:nvPr/>
        </p:nvSpPr>
        <p:spPr>
          <a:xfrm>
            <a:off x="4072808" y="15245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9290" y="2110186"/>
            <a:ext cx="1501260" cy="10397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0436" y="3325547"/>
            <a:ext cx="1767946" cy="159968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2640" y="4572000"/>
            <a:ext cx="2375844" cy="2150881"/>
          </a:xfrm>
          <a:prstGeom prst="rect">
            <a:avLst/>
          </a:prstGeom>
        </p:spPr>
      </p:pic>
      <p:sp>
        <p:nvSpPr>
          <p:cNvPr id="9" name="Rectangle 8"/>
          <p:cNvSpPr/>
          <p:nvPr/>
        </p:nvSpPr>
        <p:spPr>
          <a:xfrm>
            <a:off x="364198" y="2592417"/>
            <a:ext cx="7569567" cy="2308324"/>
          </a:xfrm>
          <a:prstGeom prst="rect">
            <a:avLst/>
          </a:prstGeom>
          <a:solidFill>
            <a:srgbClr val="DDE1E4"/>
          </a:solidFill>
        </p:spPr>
        <p:txBody>
          <a:bodyPr wrap="square">
            <a:spAutoFit/>
          </a:bodyPr>
          <a:lstStyle/>
          <a:p>
            <a:pPr algn="just"/>
            <a:r>
              <a:rPr lang="en-US" i="1" dirty="0"/>
              <a:t>“Continuous learning involves collaboration, constantly learning from others, and recognizing that more innovation and change is happening outside your organization than inside. </a:t>
            </a:r>
          </a:p>
          <a:p>
            <a:pPr algn="just"/>
            <a:r>
              <a:rPr lang="en-US" i="1" dirty="0"/>
              <a:t>Thus employees need access to new ideas, developments, research and case studies from outside the organization. It is also not about learning platforms but about integrating learning where employees work and hang out, including employee communication systems such as Slack.” </a:t>
            </a:r>
            <a:r>
              <a:rPr lang="en-US" b="1" dirty="0"/>
              <a:t>Steve </a:t>
            </a:r>
            <a:r>
              <a:rPr lang="en-US" b="1" dirty="0" err="1"/>
              <a:t>Rayson</a:t>
            </a:r>
            <a:r>
              <a:rPr lang="en-US" b="1" dirty="0"/>
              <a:t> -</a:t>
            </a:r>
            <a:r>
              <a:rPr lang="it-IT" b="1" dirty="0"/>
              <a:t> Director at BuzzSumo.</a:t>
            </a:r>
            <a:r>
              <a:rPr lang="it-IT" dirty="0"/>
              <a:t> [10 elearning trends].</a:t>
            </a:r>
          </a:p>
        </p:txBody>
      </p:sp>
      <p:sp>
        <p:nvSpPr>
          <p:cNvPr id="10" name="Segnaposto contenuto 2">
            <a:extLst>
              <a:ext uri="{FF2B5EF4-FFF2-40B4-BE49-F238E27FC236}">
                <a16:creationId xmlns:a16="http://schemas.microsoft.com/office/drawing/2014/main" xmlns="" id="{1C0311BD-37FE-440E-90F4-DFBCC6FC85C4}"/>
              </a:ext>
            </a:extLst>
          </p:cNvPr>
          <p:cNvSpPr txBox="1">
            <a:spLocks/>
          </p:cNvSpPr>
          <p:nvPr/>
        </p:nvSpPr>
        <p:spPr>
          <a:xfrm>
            <a:off x="364198" y="4949043"/>
            <a:ext cx="9287802" cy="459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2400" b="1" dirty="0"/>
              <a:t>10) More self-directed learning</a:t>
            </a:r>
            <a:endParaRPr lang="it-IT" sz="2400" dirty="0"/>
          </a:p>
          <a:p>
            <a:pPr marL="0" indent="0" algn="just">
              <a:buFont typeface="Arial" panose="020B0604020202020204" pitchFamily="34" charset="0"/>
              <a:buNone/>
            </a:pPr>
            <a:endParaRPr lang="it-IT" sz="2400" dirty="0"/>
          </a:p>
          <a:p>
            <a:pPr marL="0" indent="0" algn="just">
              <a:buFont typeface="Arial" panose="020B0604020202020204" pitchFamily="34" charset="0"/>
              <a:buNone/>
            </a:pPr>
            <a:endParaRPr lang="it-IT" dirty="0"/>
          </a:p>
        </p:txBody>
      </p:sp>
      <p:sp>
        <p:nvSpPr>
          <p:cNvPr id="12" name="Rectangle 11"/>
          <p:cNvSpPr/>
          <p:nvPr/>
        </p:nvSpPr>
        <p:spPr>
          <a:xfrm>
            <a:off x="364198" y="5408482"/>
            <a:ext cx="7569567" cy="646331"/>
          </a:xfrm>
          <a:prstGeom prst="rect">
            <a:avLst/>
          </a:prstGeom>
          <a:solidFill>
            <a:srgbClr val="FFE4B7"/>
          </a:solidFill>
        </p:spPr>
        <p:txBody>
          <a:bodyPr wrap="square">
            <a:spAutoFit/>
          </a:bodyPr>
          <a:lstStyle/>
          <a:p>
            <a:r>
              <a:rPr lang="en-US" dirty="0"/>
              <a:t>“Today, learning is about ‘flow’ not ‘instruction,’ and helping bring learning to people throughout their digital experience.” </a:t>
            </a:r>
            <a:r>
              <a:rPr lang="it-IT" dirty="0"/>
              <a:t>Bersin [10 elearning trends].</a:t>
            </a:r>
          </a:p>
        </p:txBody>
      </p:sp>
      <p:sp>
        <p:nvSpPr>
          <p:cNvPr id="17" name="TextBox 16"/>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sp>
        <p:nvSpPr>
          <p:cNvPr id="13" name="Rectangle 4">
            <a:extLst>
              <a:ext uri="{FF2B5EF4-FFF2-40B4-BE49-F238E27FC236}">
                <a16:creationId xmlns:a16="http://schemas.microsoft.com/office/drawing/2014/main" xmlns="" id="{871745FC-48C1-4A0C-99C7-643E33D65795}"/>
              </a:ext>
            </a:extLst>
          </p:cNvPr>
          <p:cNvSpPr/>
          <p:nvPr/>
        </p:nvSpPr>
        <p:spPr>
          <a:xfrm>
            <a:off x="945346" y="986111"/>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
        <p:nvSpPr>
          <p:cNvPr id="8" name="Freccia a destra 7">
            <a:extLst>
              <a:ext uri="{FF2B5EF4-FFF2-40B4-BE49-F238E27FC236}">
                <a16:creationId xmlns:a16="http://schemas.microsoft.com/office/drawing/2014/main" xmlns="" id="{A8E59B03-7F18-4AAF-9914-B4A5C4653CB9}"/>
              </a:ext>
            </a:extLst>
          </p:cNvPr>
          <p:cNvSpPr/>
          <p:nvPr/>
        </p:nvSpPr>
        <p:spPr>
          <a:xfrm>
            <a:off x="7933765" y="2650785"/>
            <a:ext cx="1982769" cy="45943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a destra 10">
            <a:extLst>
              <a:ext uri="{FF2B5EF4-FFF2-40B4-BE49-F238E27FC236}">
                <a16:creationId xmlns:a16="http://schemas.microsoft.com/office/drawing/2014/main" xmlns="" id="{4EF6FD33-EB9B-4505-9645-78B40796FA96}"/>
              </a:ext>
            </a:extLst>
          </p:cNvPr>
          <p:cNvSpPr/>
          <p:nvPr/>
        </p:nvSpPr>
        <p:spPr>
          <a:xfrm>
            <a:off x="8023478" y="5448823"/>
            <a:ext cx="1579448" cy="646331"/>
          </a:xfrm>
          <a:prstGeom prst="rightArrow">
            <a:avLst/>
          </a:prstGeom>
          <a:solidFill>
            <a:srgbClr val="FFE4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780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79072"/>
            <a:ext cx="3801402" cy="792377"/>
          </a:xfrm>
          <a:prstGeom prst="rect">
            <a:avLst/>
          </a:prstGeom>
        </p:spPr>
      </p:pic>
      <p:sp>
        <p:nvSpPr>
          <p:cNvPr id="5" name="TextBox 4"/>
          <p:cNvSpPr txBox="1"/>
          <p:nvPr/>
        </p:nvSpPr>
        <p:spPr>
          <a:xfrm>
            <a:off x="4072808" y="15245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sp>
        <p:nvSpPr>
          <p:cNvPr id="7" name="Rectangle 6"/>
          <p:cNvSpPr/>
          <p:nvPr/>
        </p:nvSpPr>
        <p:spPr>
          <a:xfrm>
            <a:off x="364199" y="3928370"/>
            <a:ext cx="5734390" cy="461665"/>
          </a:xfrm>
          <a:prstGeom prst="rect">
            <a:avLst/>
          </a:prstGeom>
        </p:spPr>
        <p:txBody>
          <a:bodyPr wrap="none">
            <a:spAutoFit/>
          </a:bodyPr>
          <a:lstStyle/>
          <a:p>
            <a:r>
              <a:rPr lang="en-US" sz="2400" b="1" dirty="0" smtClean="0"/>
              <a:t>11) </a:t>
            </a:r>
            <a:r>
              <a:rPr lang="en-US" sz="2400" b="1" dirty="0"/>
              <a:t>Gamification And Game-Based Learning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685" y="4610610"/>
            <a:ext cx="3129174" cy="1988989"/>
          </a:xfrm>
          <a:prstGeom prst="rect">
            <a:avLst/>
          </a:prstGeom>
        </p:spPr>
      </p:pic>
      <p:sp>
        <p:nvSpPr>
          <p:cNvPr id="9" name="Rectangle 8"/>
          <p:cNvSpPr/>
          <p:nvPr/>
        </p:nvSpPr>
        <p:spPr>
          <a:xfrm>
            <a:off x="364199" y="4643568"/>
            <a:ext cx="5638210" cy="1754326"/>
          </a:xfrm>
          <a:prstGeom prst="rect">
            <a:avLst/>
          </a:prstGeom>
          <a:solidFill>
            <a:srgbClr val="81A6B8"/>
          </a:solidFill>
        </p:spPr>
        <p:txBody>
          <a:bodyPr wrap="square">
            <a:spAutoFit/>
          </a:bodyPr>
          <a:lstStyle/>
          <a:p>
            <a:pPr algn="just"/>
            <a:r>
              <a:rPr lang="en-US" dirty="0"/>
              <a:t>Organizations are increasingly looking at investing in game-based learning to empower and engage their learners better. It has been proven through numerous implementations that games help in releasing happy hormones, such as dopamine and serotonin. [8 Top eLearning Trends For 2019]</a:t>
            </a:r>
          </a:p>
        </p:txBody>
      </p:sp>
      <p:sp>
        <p:nvSpPr>
          <p:cNvPr id="10" name="Rectangle 9"/>
          <p:cNvSpPr/>
          <p:nvPr/>
        </p:nvSpPr>
        <p:spPr>
          <a:xfrm>
            <a:off x="9474812" y="3534197"/>
            <a:ext cx="2425621" cy="1569660"/>
          </a:xfrm>
          <a:prstGeom prst="rect">
            <a:avLst/>
          </a:prstGeom>
          <a:solidFill>
            <a:srgbClr val="B4C7E7"/>
          </a:solidFill>
        </p:spPr>
        <p:txBody>
          <a:bodyPr wrap="square">
            <a:spAutoFit/>
          </a:bodyPr>
          <a:lstStyle/>
          <a:p>
            <a:pPr algn="just"/>
            <a:r>
              <a:rPr lang="en-US" sz="1200" dirty="0"/>
              <a:t>Game based learning</a:t>
            </a:r>
          </a:p>
          <a:p>
            <a:pPr algn="just"/>
            <a:r>
              <a:rPr lang="en-US" sz="1200" dirty="0"/>
              <a:t>is a type of game play that has defined learning outcomes. Generally, game-based learning is designed to balance subject matter with gameplay and the ability of the player to retain, and apply said subject matter to the real world.</a:t>
            </a:r>
            <a:endParaRPr lang="it-IT" sz="1200" dirty="0">
              <a:solidFill>
                <a:schemeClr val="accent1">
                  <a:lumMod val="50000"/>
                </a:schemeClr>
              </a:solidFill>
            </a:endParaRPr>
          </a:p>
        </p:txBody>
      </p:sp>
      <p:sp>
        <p:nvSpPr>
          <p:cNvPr id="11" name="TextBox 10"/>
          <p:cNvSpPr txBox="1"/>
          <p:nvPr/>
        </p:nvSpPr>
        <p:spPr>
          <a:xfrm>
            <a:off x="9871387" y="3086348"/>
            <a:ext cx="1422400" cy="276999"/>
          </a:xfrm>
          <a:prstGeom prst="rect">
            <a:avLst/>
          </a:prstGeom>
          <a:solidFill>
            <a:srgbClr val="B4C7E7"/>
          </a:solidFill>
        </p:spPr>
        <p:txBody>
          <a:bodyPr wrap="square" rtlCol="0">
            <a:spAutoFit/>
          </a:bodyPr>
          <a:lstStyle/>
          <a:p>
            <a:pPr algn="ctr"/>
            <a:r>
              <a:rPr lang="it-IT" sz="1200" dirty="0">
                <a:solidFill>
                  <a:schemeClr val="accent1">
                    <a:lumMod val="75000"/>
                  </a:schemeClr>
                </a:solidFill>
              </a:rPr>
              <a:t>Reference Glossary</a:t>
            </a:r>
          </a:p>
        </p:txBody>
      </p:sp>
      <p:sp>
        <p:nvSpPr>
          <p:cNvPr id="12" name="Rectangle 4">
            <a:extLst>
              <a:ext uri="{FF2B5EF4-FFF2-40B4-BE49-F238E27FC236}">
                <a16:creationId xmlns:a16="http://schemas.microsoft.com/office/drawing/2014/main" xmlns="" id="{782E020D-5138-4C91-B2A2-2B6C25F1C632}"/>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cxnSp>
        <p:nvCxnSpPr>
          <p:cNvPr id="13" name="Straight Arrow Connector 11">
            <a:extLst>
              <a:ext uri="{FF2B5EF4-FFF2-40B4-BE49-F238E27FC236}">
                <a16:creationId xmlns:a16="http://schemas.microsoft.com/office/drawing/2014/main" xmlns="" id="{E4022C82-2FBA-4274-A10F-5D0C8F64DC77}"/>
              </a:ext>
            </a:extLst>
          </p:cNvPr>
          <p:cNvCxnSpPr/>
          <p:nvPr/>
        </p:nvCxnSpPr>
        <p:spPr>
          <a:xfrm>
            <a:off x="9355769" y="1133958"/>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181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55631" y="2441707"/>
            <a:ext cx="2622654" cy="33814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79072"/>
            <a:ext cx="3801402" cy="792377"/>
          </a:xfrm>
          <a:prstGeom prst="rect">
            <a:avLst/>
          </a:prstGeom>
        </p:spPr>
      </p:pic>
      <p:sp>
        <p:nvSpPr>
          <p:cNvPr id="5" name="TextBox 4"/>
          <p:cNvSpPr txBox="1"/>
          <p:nvPr/>
        </p:nvSpPr>
        <p:spPr>
          <a:xfrm>
            <a:off x="4072808" y="15245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sp>
        <p:nvSpPr>
          <p:cNvPr id="10" name="Rectangle 9"/>
          <p:cNvSpPr/>
          <p:nvPr/>
        </p:nvSpPr>
        <p:spPr>
          <a:xfrm>
            <a:off x="250920" y="2610444"/>
            <a:ext cx="2084225" cy="461665"/>
          </a:xfrm>
          <a:prstGeom prst="rect">
            <a:avLst/>
          </a:prstGeom>
        </p:spPr>
        <p:txBody>
          <a:bodyPr wrap="none">
            <a:spAutoFit/>
          </a:bodyPr>
          <a:lstStyle/>
          <a:p>
            <a:pPr algn="just"/>
            <a:r>
              <a:rPr lang="en-US" sz="2400" b="1" dirty="0" smtClean="0"/>
              <a:t>12) </a:t>
            </a:r>
            <a:r>
              <a:rPr lang="en-US" sz="2400" b="1" dirty="0"/>
              <a:t>AR/VR/MR</a:t>
            </a:r>
          </a:p>
        </p:txBody>
      </p:sp>
      <p:sp>
        <p:nvSpPr>
          <p:cNvPr id="11" name="Rectangle 10"/>
          <p:cNvSpPr/>
          <p:nvPr/>
        </p:nvSpPr>
        <p:spPr>
          <a:xfrm>
            <a:off x="245145" y="3145495"/>
            <a:ext cx="5746571" cy="2677656"/>
          </a:xfrm>
          <a:prstGeom prst="rect">
            <a:avLst/>
          </a:prstGeom>
          <a:solidFill>
            <a:srgbClr val="8FAADC"/>
          </a:solidFill>
        </p:spPr>
        <p:txBody>
          <a:bodyPr wrap="square">
            <a:spAutoFit/>
          </a:bodyPr>
          <a:lstStyle/>
          <a:p>
            <a:pPr algn="just"/>
            <a:r>
              <a:rPr lang="en-US" sz="1400" dirty="0"/>
              <a:t>The great thing about Augmented Reality is that it can augment the existing content through interesting overlays of graphics and images that can pop out and thrill the learners. Virtual Reality continues to grow as it is used in teaching various safety-related procedures. Organizations are now looking at Virtual Reality as an important solution, as eLearning companies use effective Instructional Design strategies to enhance the VR experience. [8 Top eLearning Trends For 2019].MR will move from experimental technology to a new way of teaching and learning, that will allow schools to experience lessons in a completely new way, for example by virtual travelling in past ages or to inaccessible places, by simply wearing a MR headset or looking up at a smartphone. [Education Technology Trends for 2018 | Acer for Education]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461" y="2515447"/>
            <a:ext cx="2352381" cy="16192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615" y="4217371"/>
            <a:ext cx="2371725" cy="1495425"/>
          </a:xfrm>
          <a:prstGeom prst="rect">
            <a:avLst/>
          </a:prstGeom>
        </p:spPr>
      </p:pic>
      <p:sp>
        <p:nvSpPr>
          <p:cNvPr id="15" name="Rectangle 14"/>
          <p:cNvSpPr/>
          <p:nvPr/>
        </p:nvSpPr>
        <p:spPr>
          <a:xfrm>
            <a:off x="9064976" y="1144655"/>
            <a:ext cx="2967487" cy="5170646"/>
          </a:xfrm>
          <a:prstGeom prst="rect">
            <a:avLst/>
          </a:prstGeom>
          <a:solidFill>
            <a:srgbClr val="B4C7E7"/>
          </a:solidFill>
        </p:spPr>
        <p:txBody>
          <a:bodyPr wrap="square">
            <a:spAutoFit/>
          </a:bodyPr>
          <a:lstStyle/>
          <a:p>
            <a:pPr algn="just"/>
            <a:r>
              <a:rPr lang="en-US" b="1" cap="small" dirty="0">
                <a:solidFill>
                  <a:schemeClr val="accent1">
                    <a:lumMod val="50000"/>
                  </a:schemeClr>
                </a:solidFill>
              </a:rPr>
              <a:t>Augmented reality</a:t>
            </a:r>
          </a:p>
          <a:p>
            <a:pPr algn="just"/>
            <a:r>
              <a:rPr lang="en-US" sz="1200" dirty="0"/>
              <a:t>(AR) is an interactive experience of a real-world environment where the objects that reside in the real world are enhanced by computer-generated perceptual  information, sometimes across multiple sensory modalities, including visual, auditory, haptic, somatosensory and olfactory. AR can be defined as a system that fulfills three basic features: a combination of real and virtual worlds, real-time interaction, and accurate 3D registration of virtual and real objects.[3] The overlaid sensory information can be constructive (i.e. additive to the natural environment), or destructive (i.e. masking of the natural environment). This experience is seamlessly interwoven with the physical world such that it is perceived as an immersive aspect of the real environment. In this way, AR alters one's ongoing perception of a real-world environment, whereas virtual reality completely replaces the user's real-world environment  with a simulated one. Augmented reality is related to two largely synonymous terms: mixed reality and computer-mediated reality.</a:t>
            </a:r>
          </a:p>
        </p:txBody>
      </p:sp>
      <p:sp>
        <p:nvSpPr>
          <p:cNvPr id="16" name="TextBox 15"/>
          <p:cNvSpPr txBox="1"/>
          <p:nvPr/>
        </p:nvSpPr>
        <p:spPr>
          <a:xfrm>
            <a:off x="9837519" y="682688"/>
            <a:ext cx="1422400" cy="276999"/>
          </a:xfrm>
          <a:prstGeom prst="rect">
            <a:avLst/>
          </a:prstGeom>
          <a:solidFill>
            <a:srgbClr val="B4C7E7"/>
          </a:solidFill>
        </p:spPr>
        <p:txBody>
          <a:bodyPr wrap="square" rtlCol="0">
            <a:spAutoFit/>
          </a:bodyPr>
          <a:lstStyle/>
          <a:p>
            <a:pPr algn="ctr"/>
            <a:r>
              <a:rPr lang="it-IT" sz="1200" dirty="0">
                <a:solidFill>
                  <a:schemeClr val="accent1">
                    <a:lumMod val="75000"/>
                  </a:schemeClr>
                </a:solidFill>
              </a:rPr>
              <a:t>Reference Glossary</a:t>
            </a:r>
          </a:p>
        </p:txBody>
      </p:sp>
      <p:cxnSp>
        <p:nvCxnSpPr>
          <p:cNvPr id="17" name="Straight Arrow Connector 11">
            <a:extLst>
              <a:ext uri="{FF2B5EF4-FFF2-40B4-BE49-F238E27FC236}">
                <a16:creationId xmlns:a16="http://schemas.microsoft.com/office/drawing/2014/main" xmlns="" id="{F48FEC41-198E-4FC3-A51F-86B96081497A}"/>
              </a:ext>
            </a:extLst>
          </p:cNvPr>
          <p:cNvCxnSpPr/>
          <p:nvPr/>
        </p:nvCxnSpPr>
        <p:spPr>
          <a:xfrm>
            <a:off x="8885124" y="1133958"/>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8" name="Rectangle 4">
            <a:extLst>
              <a:ext uri="{FF2B5EF4-FFF2-40B4-BE49-F238E27FC236}">
                <a16:creationId xmlns:a16="http://schemas.microsoft.com/office/drawing/2014/main" xmlns="" id="{1165E867-05BA-4EE1-A3BE-BE97AE3BB02B}"/>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2216940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1C1EA19-A414-4351-BB17-CABCC5EF06E4}"/>
              </a:ext>
            </a:extLst>
          </p:cNvPr>
          <p:cNvSpPr>
            <a:spLocks noGrp="1"/>
          </p:cNvSpPr>
          <p:nvPr>
            <p:ph idx="1"/>
          </p:nvPr>
        </p:nvSpPr>
        <p:spPr>
          <a:xfrm>
            <a:off x="364198" y="3536542"/>
            <a:ext cx="4300792" cy="409673"/>
          </a:xfrm>
        </p:spPr>
        <p:txBody>
          <a:bodyPr>
            <a:normAutofit lnSpcReduction="10000"/>
          </a:bodyPr>
          <a:lstStyle/>
          <a:p>
            <a:pPr marL="0" indent="0">
              <a:buNone/>
            </a:pPr>
            <a:r>
              <a:rPr lang="en-US" sz="2400" b="1" dirty="0"/>
              <a:t>13. Technology against bullies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79072"/>
            <a:ext cx="3801402" cy="792377"/>
          </a:xfrm>
          <a:prstGeom prst="rect">
            <a:avLst/>
          </a:prstGeom>
        </p:spPr>
      </p:pic>
      <p:sp>
        <p:nvSpPr>
          <p:cNvPr id="5" name="TextBox 4"/>
          <p:cNvSpPr txBox="1"/>
          <p:nvPr/>
        </p:nvSpPr>
        <p:spPr>
          <a:xfrm>
            <a:off x="4072808" y="15245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14369" y="775323"/>
            <a:ext cx="3479094" cy="369332"/>
          </a:xfrm>
          <a:prstGeom prst="rect">
            <a:avLst/>
          </a:prstGeom>
          <a:noFill/>
        </p:spPr>
        <p:txBody>
          <a:bodyPr wrap="none" rtlCol="0">
            <a:spAutoFit/>
          </a:bodyPr>
          <a:lstStyle/>
          <a:p>
            <a:pPr algn="ctr"/>
            <a:r>
              <a:rPr lang="it-IT" dirty="0"/>
              <a:t>Matteo Martizio – Fabrizio Fontana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00" y="2722245"/>
            <a:ext cx="4428114" cy="3690094"/>
          </a:xfrm>
          <a:prstGeom prst="rect">
            <a:avLst/>
          </a:prstGeom>
        </p:spPr>
      </p:pic>
      <p:sp>
        <p:nvSpPr>
          <p:cNvPr id="7" name="Rectangle 6"/>
          <p:cNvSpPr/>
          <p:nvPr/>
        </p:nvSpPr>
        <p:spPr>
          <a:xfrm>
            <a:off x="364198" y="3946215"/>
            <a:ext cx="6252234" cy="1477328"/>
          </a:xfrm>
          <a:prstGeom prst="rect">
            <a:avLst/>
          </a:prstGeom>
          <a:solidFill>
            <a:srgbClr val="AB6B55"/>
          </a:solidFill>
        </p:spPr>
        <p:txBody>
          <a:bodyPr wrap="square">
            <a:spAutoFit/>
          </a:bodyPr>
          <a:lstStyle/>
          <a:p>
            <a:pPr algn="just"/>
            <a:r>
              <a:rPr lang="en-US" dirty="0"/>
              <a:t>The battle against bullying is one of the most discussed topics in recent years. New technologies can help fight this phenomenon that afflicts many young people all over the world. Although social networks have often contributed negatively, worsening the problem in many situations. [8 Top eLearning Trends For 2019].</a:t>
            </a:r>
            <a:endParaRPr lang="it-IT" dirty="0"/>
          </a:p>
        </p:txBody>
      </p:sp>
      <p:sp>
        <p:nvSpPr>
          <p:cNvPr id="8" name="Rectangle 4">
            <a:extLst>
              <a:ext uri="{FF2B5EF4-FFF2-40B4-BE49-F238E27FC236}">
                <a16:creationId xmlns:a16="http://schemas.microsoft.com/office/drawing/2014/main" xmlns="" id="{966AD725-6176-4FC6-BCA8-291033E70C24}"/>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3598037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79072"/>
            <a:ext cx="3801402" cy="792377"/>
          </a:xfrm>
          <a:prstGeom prst="rect">
            <a:avLst/>
          </a:prstGeom>
        </p:spPr>
      </p:pic>
      <p:sp>
        <p:nvSpPr>
          <p:cNvPr id="5" name="TextBox 4"/>
          <p:cNvSpPr txBox="1"/>
          <p:nvPr/>
        </p:nvSpPr>
        <p:spPr>
          <a:xfrm>
            <a:off x="4072808" y="15245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14369" y="775323"/>
            <a:ext cx="3479094" cy="369332"/>
          </a:xfrm>
          <a:prstGeom prst="rect">
            <a:avLst/>
          </a:prstGeom>
          <a:noFill/>
        </p:spPr>
        <p:txBody>
          <a:bodyPr wrap="none" rtlCol="0">
            <a:spAutoFit/>
          </a:bodyPr>
          <a:lstStyle/>
          <a:p>
            <a:pPr algn="ctr"/>
            <a:r>
              <a:rPr lang="it-IT" dirty="0"/>
              <a:t>Matteo Martizio – Fabrizio Fontana</a:t>
            </a:r>
          </a:p>
        </p:txBody>
      </p:sp>
      <p:sp>
        <p:nvSpPr>
          <p:cNvPr id="8" name="Rectangle 7"/>
          <p:cNvSpPr/>
          <p:nvPr/>
        </p:nvSpPr>
        <p:spPr>
          <a:xfrm>
            <a:off x="317899" y="2497708"/>
            <a:ext cx="2710999" cy="461665"/>
          </a:xfrm>
          <a:prstGeom prst="rect">
            <a:avLst/>
          </a:prstGeom>
        </p:spPr>
        <p:txBody>
          <a:bodyPr wrap="none">
            <a:spAutoFit/>
          </a:bodyPr>
          <a:lstStyle/>
          <a:p>
            <a:r>
              <a:rPr lang="en-US" sz="2400" b="1" dirty="0" smtClean="0"/>
              <a:t>14) </a:t>
            </a:r>
            <a:r>
              <a:rPr lang="en-US" sz="2400" b="1" dirty="0"/>
              <a:t>Coding and </a:t>
            </a:r>
            <a:r>
              <a:rPr lang="en-US" sz="2400" b="1" dirty="0" err="1"/>
              <a:t>IoT</a:t>
            </a:r>
            <a:r>
              <a:rPr lang="en-US" sz="2400" b="1" dirty="0"/>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055" y="2726898"/>
            <a:ext cx="2313147" cy="1734860"/>
          </a:xfrm>
          <a:prstGeom prst="rect">
            <a:avLst/>
          </a:prstGeom>
        </p:spPr>
      </p:pic>
      <p:sp>
        <p:nvSpPr>
          <p:cNvPr id="10" name="Rectangle 9"/>
          <p:cNvSpPr/>
          <p:nvPr/>
        </p:nvSpPr>
        <p:spPr>
          <a:xfrm>
            <a:off x="341048" y="2959373"/>
            <a:ext cx="8392540" cy="1200329"/>
          </a:xfrm>
          <a:prstGeom prst="rect">
            <a:avLst/>
          </a:prstGeom>
          <a:solidFill>
            <a:srgbClr val="E1CF95"/>
          </a:solidFill>
        </p:spPr>
        <p:txBody>
          <a:bodyPr wrap="square">
            <a:spAutoFit/>
          </a:bodyPr>
          <a:lstStyle/>
          <a:p>
            <a:pPr algn="just"/>
            <a:r>
              <a:rPr lang="en-US" dirty="0"/>
              <a:t>In K-12 schools, the attention dedicated to code learning and the association with the “Makers” movement will increase. Furthermore, schools are starting to build maker spaces in their districts, stimulating students to have a hands-on experience with the Internet of Things. [8 Top eLearning Trends For 2019].</a:t>
            </a:r>
          </a:p>
        </p:txBody>
      </p:sp>
      <p:sp>
        <p:nvSpPr>
          <p:cNvPr id="11" name="Rectangle 10"/>
          <p:cNvSpPr/>
          <p:nvPr/>
        </p:nvSpPr>
        <p:spPr>
          <a:xfrm>
            <a:off x="317899" y="4518044"/>
            <a:ext cx="3237425" cy="461665"/>
          </a:xfrm>
          <a:prstGeom prst="rect">
            <a:avLst/>
          </a:prstGeom>
        </p:spPr>
        <p:txBody>
          <a:bodyPr wrap="none">
            <a:spAutoFit/>
          </a:bodyPr>
          <a:lstStyle/>
          <a:p>
            <a:r>
              <a:rPr lang="en-US" sz="2400" b="1" dirty="0" smtClean="0"/>
              <a:t>15)  </a:t>
            </a:r>
            <a:r>
              <a:rPr lang="en-US" sz="2400" b="1" dirty="0"/>
              <a:t>Technology and art</a:t>
            </a:r>
          </a:p>
        </p:txBody>
      </p:sp>
      <p:sp>
        <p:nvSpPr>
          <p:cNvPr id="12" name="Rectangle 11"/>
          <p:cNvSpPr/>
          <p:nvPr/>
        </p:nvSpPr>
        <p:spPr>
          <a:xfrm>
            <a:off x="352623" y="4902217"/>
            <a:ext cx="8369390" cy="1477328"/>
          </a:xfrm>
          <a:prstGeom prst="rect">
            <a:avLst/>
          </a:prstGeom>
          <a:solidFill>
            <a:srgbClr val="9BD648"/>
          </a:solidFill>
        </p:spPr>
        <p:txBody>
          <a:bodyPr wrap="square">
            <a:spAutoFit/>
          </a:bodyPr>
          <a:lstStyle/>
          <a:p>
            <a:pPr algn="just"/>
            <a:r>
              <a:rPr lang="en-US" dirty="0"/>
              <a:t>While the STEM subjects are covered and easily integrated with the new technologies, 2018 will lead teachers in the STEAM (Science, Technology, Engineering, Math + Art) programs to develop the artistic inclinations of the students – and not only the scientific ones – through technology. Adding art to the mix, in fact, can help students to develop critical thinking. [8 Top eLearning Trends For 2019].</a:t>
            </a:r>
            <a:endParaRPr lang="en-US" sz="24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511" y="4767899"/>
            <a:ext cx="2314575" cy="1676400"/>
          </a:xfrm>
          <a:prstGeom prst="rect">
            <a:avLst/>
          </a:prstGeom>
        </p:spPr>
      </p:pic>
      <p:sp>
        <p:nvSpPr>
          <p:cNvPr id="14" name="Rectangle 4">
            <a:extLst>
              <a:ext uri="{FF2B5EF4-FFF2-40B4-BE49-F238E27FC236}">
                <a16:creationId xmlns:a16="http://schemas.microsoft.com/office/drawing/2014/main" xmlns="" id="{11A596DF-DF90-4E2C-A17B-74F976BFFB6C}"/>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2406734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F833235-70E0-46BF-8908-BCC68BBDB611}"/>
              </a:ext>
            </a:extLst>
          </p:cNvPr>
          <p:cNvSpPr>
            <a:spLocks noGrp="1"/>
          </p:cNvSpPr>
          <p:nvPr>
            <p:ph idx="1"/>
          </p:nvPr>
        </p:nvSpPr>
        <p:spPr>
          <a:xfrm>
            <a:off x="364198" y="3529077"/>
            <a:ext cx="8392246" cy="1402500"/>
          </a:xfrm>
        </p:spPr>
        <p:txBody>
          <a:bodyPr>
            <a:normAutofit lnSpcReduction="10000"/>
          </a:bodyPr>
          <a:lstStyle/>
          <a:p>
            <a:pPr marL="0" indent="0" algn="just">
              <a:buNone/>
            </a:pPr>
            <a:r>
              <a:rPr lang="en-US" sz="2400" b="1" dirty="0" smtClean="0"/>
              <a:t>16) And last but not least: </a:t>
            </a:r>
            <a:r>
              <a:rPr lang="en-US" sz="2400" b="1" dirty="0" err="1" smtClean="0"/>
              <a:t>Microlearning</a:t>
            </a:r>
            <a:endParaRPr lang="en-US" sz="2400" b="1" dirty="0"/>
          </a:p>
          <a:p>
            <a:pPr marL="0" indent="0" algn="just">
              <a:buNone/>
            </a:pPr>
            <a:r>
              <a:rPr lang="en-US" sz="1800" dirty="0"/>
              <a:t>It is a great method of implementing learning in small chunks that are objective driven and can be easily and quickly deployed within organizations. The great advantage of microlearning is that it can be implemented on any device. [8 Top eLearning Trends For 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79072"/>
            <a:ext cx="3801402" cy="792377"/>
          </a:xfrm>
          <a:prstGeom prst="rect">
            <a:avLst/>
          </a:prstGeom>
        </p:spPr>
      </p:pic>
      <p:sp>
        <p:nvSpPr>
          <p:cNvPr id="5" name="TextBox 4"/>
          <p:cNvSpPr txBox="1"/>
          <p:nvPr/>
        </p:nvSpPr>
        <p:spPr>
          <a:xfrm>
            <a:off x="4072808" y="15245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14369" y="775323"/>
            <a:ext cx="3479094" cy="369332"/>
          </a:xfrm>
          <a:prstGeom prst="rect">
            <a:avLst/>
          </a:prstGeom>
          <a:noFill/>
        </p:spPr>
        <p:txBody>
          <a:bodyPr wrap="none" rtlCol="0">
            <a:spAutoFit/>
          </a:bodyPr>
          <a:lstStyle/>
          <a:p>
            <a:pPr algn="ctr"/>
            <a:r>
              <a:rPr lang="it-IT" dirty="0"/>
              <a:t>Matteo Martizio – Fabrizio Fontana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478" y="2812093"/>
            <a:ext cx="2162175" cy="12858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2478" y="4498775"/>
            <a:ext cx="2162175" cy="1816739"/>
          </a:xfrm>
          <a:prstGeom prst="rect">
            <a:avLst/>
          </a:prstGeom>
        </p:spPr>
      </p:pic>
      <p:sp>
        <p:nvSpPr>
          <p:cNvPr id="8" name="Rectangle 4">
            <a:extLst>
              <a:ext uri="{FF2B5EF4-FFF2-40B4-BE49-F238E27FC236}">
                <a16:creationId xmlns:a16="http://schemas.microsoft.com/office/drawing/2014/main" xmlns="" id="{FB4A94BB-D594-4CA5-B7EA-9490769AC8BA}"/>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724381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66" y="1474448"/>
            <a:ext cx="3476977" cy="37611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98" y="179072"/>
            <a:ext cx="3801402" cy="792377"/>
          </a:xfrm>
          <a:prstGeom prst="rect">
            <a:avLst/>
          </a:prstGeom>
        </p:spPr>
      </p:pic>
      <p:sp>
        <p:nvSpPr>
          <p:cNvPr id="6" name="TextBox 5"/>
          <p:cNvSpPr txBox="1"/>
          <p:nvPr/>
        </p:nvSpPr>
        <p:spPr>
          <a:xfrm>
            <a:off x="4072808" y="15245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7" name="TextBox 6"/>
          <p:cNvSpPr txBox="1"/>
          <p:nvPr/>
        </p:nvSpPr>
        <p:spPr>
          <a:xfrm>
            <a:off x="5014369" y="775323"/>
            <a:ext cx="3479094" cy="369332"/>
          </a:xfrm>
          <a:prstGeom prst="rect">
            <a:avLst/>
          </a:prstGeom>
          <a:noFill/>
        </p:spPr>
        <p:txBody>
          <a:bodyPr wrap="none" rtlCol="0">
            <a:spAutoFit/>
          </a:bodyPr>
          <a:lstStyle/>
          <a:p>
            <a:pPr algn="ctr"/>
            <a:r>
              <a:rPr lang="it-IT" dirty="0"/>
              <a:t>Matteo Martini – Fabrizio Fontana</a:t>
            </a:r>
          </a:p>
        </p:txBody>
      </p:sp>
      <p:sp>
        <p:nvSpPr>
          <p:cNvPr id="8" name="TextBox 7"/>
          <p:cNvSpPr txBox="1"/>
          <p:nvPr/>
        </p:nvSpPr>
        <p:spPr>
          <a:xfrm>
            <a:off x="4515556" y="1425947"/>
            <a:ext cx="7077568" cy="3908762"/>
          </a:xfrm>
          <a:prstGeom prst="rect">
            <a:avLst/>
          </a:prstGeom>
          <a:noFill/>
        </p:spPr>
        <p:txBody>
          <a:bodyPr wrap="square" rtlCol="0">
            <a:spAutoFit/>
          </a:bodyPr>
          <a:lstStyle/>
          <a:p>
            <a:pPr algn="just"/>
            <a:r>
              <a:rPr lang="en-US" sz="2400" b="1" cap="small" dirty="0"/>
              <a:t>An unavoidable concluding remark </a:t>
            </a:r>
          </a:p>
          <a:p>
            <a:pPr algn="just"/>
            <a:endParaRPr lang="en-US" sz="800" b="1" cap="small" dirty="0"/>
          </a:p>
          <a:p>
            <a:pPr algn="just"/>
            <a:r>
              <a:rPr lang="en-US" sz="2000" dirty="0">
                <a:solidFill>
                  <a:srgbClr val="FF0000"/>
                </a:solidFill>
              </a:rPr>
              <a:t>The appearance of social networks appears as just the proper answer to former requests which in the past were answered simpler even is less technologically </a:t>
            </a:r>
            <a:r>
              <a:rPr lang="en-US" sz="2000">
                <a:solidFill>
                  <a:srgbClr val="FF0000"/>
                </a:solidFill>
              </a:rPr>
              <a:t>appealing ways.</a:t>
            </a:r>
            <a:endParaRPr lang="en-US" sz="2000" dirty="0">
              <a:solidFill>
                <a:srgbClr val="FF0000"/>
              </a:solidFill>
            </a:endParaRPr>
          </a:p>
          <a:p>
            <a:pPr algn="just"/>
            <a:endParaRPr lang="en-US" sz="800" dirty="0"/>
          </a:p>
          <a:p>
            <a:pPr algn="just"/>
            <a:r>
              <a:rPr lang="en-US" sz="2000" dirty="0"/>
              <a:t>Please have a look to this 50teen ago years «</a:t>
            </a:r>
            <a:r>
              <a:rPr lang="en-US" sz="2000" dirty="0" err="1"/>
              <a:t>whatsapp</a:t>
            </a:r>
            <a:r>
              <a:rPr lang="en-US" sz="2000" dirty="0"/>
              <a:t>» group (on the left, definitely on line and currently chatting about some current event just what's appended).</a:t>
            </a:r>
          </a:p>
          <a:p>
            <a:pPr algn="just"/>
            <a:endParaRPr lang="en-US" sz="800" dirty="0"/>
          </a:p>
          <a:p>
            <a:pPr algn="just"/>
            <a:r>
              <a:rPr lang="en-US" sz="2000" dirty="0">
                <a:solidFill>
                  <a:srgbClr val="FF0000"/>
                </a:solidFill>
              </a:rPr>
              <a:t>Lets notice please! This is what its occurs to many applications: they exist undiscovered and not truly appreciated till wen they receive an appealing setting up or some different or more nice layout. </a:t>
            </a:r>
            <a:endParaRPr lang="it-IT" sz="2000" dirty="0">
              <a:solidFill>
                <a:srgbClr val="FF0000"/>
              </a:solidFill>
            </a:endParaRPr>
          </a:p>
        </p:txBody>
      </p:sp>
      <p:sp>
        <p:nvSpPr>
          <p:cNvPr id="9" name="TextBox 8"/>
          <p:cNvSpPr txBox="1"/>
          <p:nvPr/>
        </p:nvSpPr>
        <p:spPr>
          <a:xfrm>
            <a:off x="2605688" y="5733866"/>
            <a:ext cx="6045245" cy="954107"/>
          </a:xfrm>
          <a:prstGeom prst="rect">
            <a:avLst/>
          </a:prstGeom>
          <a:noFill/>
        </p:spPr>
        <p:txBody>
          <a:bodyPr wrap="none" rtlCol="0">
            <a:spAutoFit/>
          </a:bodyPr>
          <a:lstStyle/>
          <a:p>
            <a:pPr algn="ctr"/>
            <a:r>
              <a:rPr lang="it-IT" sz="2800" dirty="0">
                <a:solidFill>
                  <a:schemeClr val="accent5">
                    <a:lumMod val="60000"/>
                    <a:lumOff val="40000"/>
                  </a:schemeClr>
                </a:solidFill>
              </a:rPr>
              <a:t>Thanks a lot for courtesy in listening me </a:t>
            </a:r>
          </a:p>
          <a:p>
            <a:pPr algn="ctr"/>
            <a:r>
              <a:rPr lang="it-IT" sz="2800" dirty="0">
                <a:solidFill>
                  <a:schemeClr val="accent5">
                    <a:lumMod val="60000"/>
                    <a:lumOff val="40000"/>
                  </a:schemeClr>
                </a:solidFill>
              </a:rPr>
              <a:t>and patience.</a:t>
            </a:r>
          </a:p>
        </p:txBody>
      </p:sp>
      <p:sp>
        <p:nvSpPr>
          <p:cNvPr id="10" name="TextBox 9"/>
          <p:cNvSpPr txBox="1"/>
          <p:nvPr/>
        </p:nvSpPr>
        <p:spPr>
          <a:xfrm>
            <a:off x="2574692" y="5689064"/>
            <a:ext cx="6045245" cy="954107"/>
          </a:xfrm>
          <a:prstGeom prst="rect">
            <a:avLst/>
          </a:prstGeom>
          <a:noFill/>
        </p:spPr>
        <p:txBody>
          <a:bodyPr wrap="none" rtlCol="0">
            <a:spAutoFit/>
          </a:bodyPr>
          <a:lstStyle/>
          <a:p>
            <a:pPr algn="ctr"/>
            <a:r>
              <a:rPr lang="it-IT" sz="2800" dirty="0">
                <a:solidFill>
                  <a:schemeClr val="accent5">
                    <a:lumMod val="75000"/>
                  </a:schemeClr>
                </a:solidFill>
              </a:rPr>
              <a:t>Thanks a lot for courtesy in listening me </a:t>
            </a:r>
          </a:p>
          <a:p>
            <a:pPr algn="ctr"/>
            <a:r>
              <a:rPr lang="it-IT" sz="2800" dirty="0">
                <a:solidFill>
                  <a:schemeClr val="accent5">
                    <a:lumMod val="75000"/>
                  </a:schemeClr>
                </a:solidFill>
              </a:rPr>
              <a:t>and patience.</a:t>
            </a:r>
          </a:p>
        </p:txBody>
      </p:sp>
    </p:spTree>
    <p:extLst>
      <p:ext uri="{BB962C8B-B14F-4D97-AF65-F5344CB8AC3E}">
        <p14:creationId xmlns:p14="http://schemas.microsoft.com/office/powerpoint/2010/main" val="2339707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608" y="2581837"/>
            <a:ext cx="3713440" cy="247562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16" name="TextBox 15"/>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17" name="TextBox 16"/>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sp>
        <p:nvSpPr>
          <p:cNvPr id="9" name="CasellaDiTesto 5">
            <a:extLst>
              <a:ext uri="{FF2B5EF4-FFF2-40B4-BE49-F238E27FC236}">
                <a16:creationId xmlns:a16="http://schemas.microsoft.com/office/drawing/2014/main" xmlns="" id="{AB4E7DB3-A78F-48D0-B851-28677A596F41}"/>
              </a:ext>
            </a:extLst>
          </p:cNvPr>
          <p:cNvSpPr txBox="1"/>
          <p:nvPr/>
        </p:nvSpPr>
        <p:spPr>
          <a:xfrm>
            <a:off x="581875" y="2816689"/>
            <a:ext cx="4695857" cy="1938992"/>
          </a:xfrm>
          <a:prstGeom prst="rect">
            <a:avLst/>
          </a:prstGeom>
          <a:solidFill>
            <a:srgbClr val="EA6700">
              <a:alpha val="45000"/>
            </a:srgbClr>
          </a:solidFill>
        </p:spPr>
        <p:txBody>
          <a:bodyPr wrap="square" rtlCol="0">
            <a:spAutoFit/>
          </a:bodyPr>
          <a:lstStyle/>
          <a:p>
            <a:pPr algn="just"/>
            <a:r>
              <a:rPr lang="en-US" sz="2000" noProof="1"/>
              <a:t>Discussing present strategies is an unavoidable step since  the role of e-learning as a tool for distance learning is crowdedly and quickly increasing along whit the role it occupies as a tool of distribute learning and continuous learning</a:t>
            </a:r>
            <a:r>
              <a:rPr lang="en-US" noProof="1"/>
              <a:t>. </a:t>
            </a:r>
          </a:p>
        </p:txBody>
      </p:sp>
      <p:sp>
        <p:nvSpPr>
          <p:cNvPr id="11" name="Rectangle 10"/>
          <p:cNvSpPr/>
          <p:nvPr/>
        </p:nvSpPr>
        <p:spPr>
          <a:xfrm>
            <a:off x="581875" y="4836008"/>
            <a:ext cx="4695857" cy="646331"/>
          </a:xfrm>
          <a:prstGeom prst="rect">
            <a:avLst/>
          </a:prstGeom>
        </p:spPr>
        <p:txBody>
          <a:bodyPr wrap="square">
            <a:spAutoFit/>
          </a:bodyPr>
          <a:lstStyle/>
          <a:p>
            <a:pPr algn="just"/>
            <a:r>
              <a:rPr lang="en-US" noProof="1"/>
              <a:t>Meanwhile the tecnologies used to improve  all those point are quickly chanching. </a:t>
            </a:r>
          </a:p>
        </p:txBody>
      </p:sp>
      <p:sp>
        <p:nvSpPr>
          <p:cNvPr id="13" name="TextBox 12"/>
          <p:cNvSpPr txBox="1"/>
          <p:nvPr/>
        </p:nvSpPr>
        <p:spPr>
          <a:xfrm>
            <a:off x="9899735" y="589166"/>
            <a:ext cx="1645905" cy="307777"/>
          </a:xfrm>
          <a:prstGeom prst="rect">
            <a:avLst/>
          </a:prstGeom>
          <a:solidFill>
            <a:schemeClr val="accent1">
              <a:lumMod val="40000"/>
              <a:lumOff val="60000"/>
            </a:schemeClr>
          </a:solidFill>
        </p:spPr>
        <p:txBody>
          <a:bodyPr wrap="square" rtlCol="0">
            <a:spAutoFit/>
          </a:bodyPr>
          <a:lstStyle/>
          <a:p>
            <a:pPr algn="ctr"/>
            <a:r>
              <a:rPr lang="it-IT" sz="1400" dirty="0">
                <a:solidFill>
                  <a:schemeClr val="accent1">
                    <a:lumMod val="75000"/>
                  </a:schemeClr>
                </a:solidFill>
              </a:rPr>
              <a:t>Reference Glossary</a:t>
            </a:r>
          </a:p>
        </p:txBody>
      </p:sp>
      <p:sp>
        <p:nvSpPr>
          <p:cNvPr id="14" name="Rectangle 13"/>
          <p:cNvSpPr/>
          <p:nvPr/>
        </p:nvSpPr>
        <p:spPr>
          <a:xfrm>
            <a:off x="9442634" y="1024207"/>
            <a:ext cx="2560108" cy="4832092"/>
          </a:xfrm>
          <a:prstGeom prst="rect">
            <a:avLst/>
          </a:prstGeom>
          <a:solidFill>
            <a:schemeClr val="accent1">
              <a:lumMod val="40000"/>
              <a:lumOff val="60000"/>
            </a:schemeClr>
          </a:solidFill>
        </p:spPr>
        <p:txBody>
          <a:bodyPr wrap="square">
            <a:spAutoFit/>
          </a:bodyPr>
          <a:lstStyle/>
          <a:p>
            <a:pPr algn="just"/>
            <a:r>
              <a:rPr lang="en-US" sz="1400" b="1" cap="small" dirty="0">
                <a:solidFill>
                  <a:schemeClr val="accent1">
                    <a:lumMod val="50000"/>
                  </a:schemeClr>
                </a:solidFill>
              </a:rPr>
              <a:t>DISTANCE LEARNING</a:t>
            </a:r>
          </a:p>
          <a:p>
            <a:pPr algn="just"/>
            <a:r>
              <a:rPr lang="en-US" sz="1400" dirty="0">
                <a:solidFill>
                  <a:schemeClr val="accent1">
                    <a:lumMod val="50000"/>
                  </a:schemeClr>
                </a:solidFill>
              </a:rPr>
              <a:t>also called distance education, e-learning, and online learning, form of education in which the main elements include physical separation of teachers and students during instruction and the use of various technologies to facilitate student - teacher and student - student </a:t>
            </a:r>
            <a:r>
              <a:rPr lang="en-US" sz="1400" dirty="0" err="1">
                <a:solidFill>
                  <a:schemeClr val="accent1">
                    <a:lumMod val="50000"/>
                  </a:schemeClr>
                </a:solidFill>
              </a:rPr>
              <a:t>comm.s</a:t>
            </a:r>
            <a:r>
              <a:rPr lang="en-US" sz="1400" dirty="0">
                <a:solidFill>
                  <a:schemeClr val="accent1">
                    <a:lumMod val="50000"/>
                  </a:schemeClr>
                </a:solidFill>
              </a:rPr>
              <a:t>. Distance learning traditionally has focused on nontraditional students, such as full-time workers, </a:t>
            </a:r>
            <a:r>
              <a:rPr lang="en-US" sz="1400" dirty="0" err="1">
                <a:solidFill>
                  <a:schemeClr val="accent1">
                    <a:lumMod val="50000"/>
                  </a:schemeClr>
                </a:solidFill>
              </a:rPr>
              <a:t>milit</a:t>
            </a:r>
            <a:r>
              <a:rPr lang="en-US" sz="1400" dirty="0">
                <a:solidFill>
                  <a:schemeClr val="accent1">
                    <a:lumMod val="50000"/>
                  </a:schemeClr>
                </a:solidFill>
              </a:rPr>
              <a:t>. personnel, and nonresidents or individuals in remote regions who are unable to attend class. lectures. However, distance learning has become an established part of the educational world, with trends pointing to ongoing growth.</a:t>
            </a:r>
          </a:p>
        </p:txBody>
      </p:sp>
      <p:sp>
        <p:nvSpPr>
          <p:cNvPr id="15" name="Rectangle 4">
            <a:extLst>
              <a:ext uri="{FF2B5EF4-FFF2-40B4-BE49-F238E27FC236}">
                <a16:creationId xmlns:a16="http://schemas.microsoft.com/office/drawing/2014/main" xmlns="" id="{3B100350-21CA-4284-80E0-E3E74D341003}"/>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cxnSp>
        <p:nvCxnSpPr>
          <p:cNvPr id="18" name="Straight Arrow Connector 11">
            <a:extLst>
              <a:ext uri="{FF2B5EF4-FFF2-40B4-BE49-F238E27FC236}">
                <a16:creationId xmlns:a16="http://schemas.microsoft.com/office/drawing/2014/main" xmlns="" id="{539F8B2A-FA94-49B8-AE90-2B16B03F01A0}"/>
              </a:ext>
            </a:extLst>
          </p:cNvPr>
          <p:cNvCxnSpPr/>
          <p:nvPr/>
        </p:nvCxnSpPr>
        <p:spPr>
          <a:xfrm>
            <a:off x="9258635" y="862268"/>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26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294" y="2904090"/>
            <a:ext cx="3051426" cy="3039508"/>
          </a:xfrm>
          <a:prstGeom prst="rect">
            <a:avLst/>
          </a:prstGeom>
        </p:spPr>
      </p:pic>
      <p:sp>
        <p:nvSpPr>
          <p:cNvPr id="2" name="Rectangle 1"/>
          <p:cNvSpPr/>
          <p:nvPr/>
        </p:nvSpPr>
        <p:spPr>
          <a:xfrm>
            <a:off x="364198" y="2473004"/>
            <a:ext cx="5657509" cy="4031873"/>
          </a:xfrm>
          <a:prstGeom prst="rect">
            <a:avLst/>
          </a:prstGeom>
          <a:solidFill>
            <a:srgbClr val="C2C2C2"/>
          </a:solidFill>
        </p:spPr>
        <p:txBody>
          <a:bodyPr wrap="square">
            <a:spAutoFit/>
          </a:bodyPr>
          <a:lstStyle/>
          <a:p>
            <a:pPr algn="just"/>
            <a:r>
              <a:rPr lang="en-US" sz="2000" noProof="1">
                <a:solidFill>
                  <a:srgbClr val="FF0000"/>
                </a:solidFill>
              </a:rPr>
              <a:t>Those changes, often, need a time lag shorter thant the time needed to the of users to lead as manage properly </a:t>
            </a:r>
            <a:r>
              <a:rPr lang="en-US" sz="2000" noProof="1"/>
              <a:t>these new issues or to become familial  whith them </a:t>
            </a:r>
            <a:r>
              <a:rPr lang="en-US" sz="2000" noProof="1">
                <a:solidFill>
                  <a:srgbClr val="FF0000"/>
                </a:solidFill>
              </a:rPr>
              <a:t>or even to feel them as problems.</a:t>
            </a:r>
          </a:p>
          <a:p>
            <a:pPr algn="just"/>
            <a:endParaRPr lang="en-US" sz="800" noProof="1"/>
          </a:p>
          <a:p>
            <a:pPr algn="just"/>
            <a:r>
              <a:rPr lang="en-US" sz="2000" noProof="1"/>
              <a:t>Innovation in education technology is stronger than ever, mainly thanks  to the followings: improvement of virtual reality and of mobile devices, ameliorement of cloud technologies and internet both in hardware and in the software. </a:t>
            </a:r>
          </a:p>
          <a:p>
            <a:pPr algn="just"/>
            <a:endParaRPr lang="en-US" sz="800" noProof="1"/>
          </a:p>
          <a:p>
            <a:pPr algn="just"/>
            <a:r>
              <a:rPr lang="en-US" sz="2000" noProof="1">
                <a:solidFill>
                  <a:srgbClr val="FF0000"/>
                </a:solidFill>
              </a:rPr>
              <a:t>Great opportunities are coming, never forgetting that creativity and personal engagement are the key to truly enhance the learning experience.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16" name="TextBox 15"/>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17" name="TextBox 16"/>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sp>
        <p:nvSpPr>
          <p:cNvPr id="13" name="TextBox 12"/>
          <p:cNvSpPr txBox="1"/>
          <p:nvPr/>
        </p:nvSpPr>
        <p:spPr>
          <a:xfrm>
            <a:off x="9954844" y="102859"/>
            <a:ext cx="1723510" cy="307777"/>
          </a:xfrm>
          <a:prstGeom prst="rect">
            <a:avLst/>
          </a:prstGeom>
          <a:solidFill>
            <a:schemeClr val="accent1">
              <a:lumMod val="40000"/>
              <a:lumOff val="60000"/>
            </a:schemeClr>
          </a:solidFill>
        </p:spPr>
        <p:txBody>
          <a:bodyPr wrap="square" rtlCol="0">
            <a:spAutoFit/>
          </a:bodyPr>
          <a:lstStyle/>
          <a:p>
            <a:pPr algn="ctr"/>
            <a:r>
              <a:rPr lang="it-IT" sz="1400" dirty="0">
                <a:solidFill>
                  <a:schemeClr val="accent1">
                    <a:lumMod val="75000"/>
                  </a:schemeClr>
                </a:solidFill>
              </a:rPr>
              <a:t>Reference Glossary</a:t>
            </a:r>
          </a:p>
        </p:txBody>
      </p:sp>
      <p:sp>
        <p:nvSpPr>
          <p:cNvPr id="15" name="Rectangle 14"/>
          <p:cNvSpPr/>
          <p:nvPr/>
        </p:nvSpPr>
        <p:spPr>
          <a:xfrm>
            <a:off x="9540945" y="563040"/>
            <a:ext cx="2500481" cy="2923877"/>
          </a:xfrm>
          <a:prstGeom prst="rect">
            <a:avLst/>
          </a:prstGeom>
          <a:solidFill>
            <a:schemeClr val="accent1">
              <a:lumMod val="40000"/>
              <a:lumOff val="60000"/>
            </a:schemeClr>
          </a:solidFill>
        </p:spPr>
        <p:txBody>
          <a:bodyPr wrap="square">
            <a:spAutoFit/>
          </a:bodyPr>
          <a:lstStyle/>
          <a:p>
            <a:pPr algn="just"/>
            <a:r>
              <a:rPr lang="en-US" sz="1600" b="1" cap="small" dirty="0">
                <a:solidFill>
                  <a:schemeClr val="accent1">
                    <a:lumMod val="50000"/>
                  </a:schemeClr>
                </a:solidFill>
              </a:rPr>
              <a:t>Continuous learning</a:t>
            </a:r>
          </a:p>
          <a:p>
            <a:pPr algn="just"/>
            <a:r>
              <a:rPr lang="en-US" sz="1400" dirty="0">
                <a:solidFill>
                  <a:schemeClr val="accent1">
                    <a:lumMod val="50000"/>
                  </a:schemeClr>
                </a:solidFill>
              </a:rPr>
              <a:t>Continuous learning is the process of learning new skills and knowledge on an on-going basis. This can come in many forms,  from formal course taking to casual social learning. It involves self-initiative and taking on challenges. Continuous learning  can also be within an organization, or it can be personal, such as in lifelong learning.</a:t>
            </a:r>
          </a:p>
        </p:txBody>
      </p:sp>
      <p:sp>
        <p:nvSpPr>
          <p:cNvPr id="19" name="Rectangle 18"/>
          <p:cNvSpPr/>
          <p:nvPr/>
        </p:nvSpPr>
        <p:spPr>
          <a:xfrm>
            <a:off x="9540945" y="3620009"/>
            <a:ext cx="2500481" cy="2923877"/>
          </a:xfrm>
          <a:prstGeom prst="rect">
            <a:avLst/>
          </a:prstGeom>
          <a:solidFill>
            <a:srgbClr val="BDD7EE"/>
          </a:solidFill>
        </p:spPr>
        <p:txBody>
          <a:bodyPr wrap="square">
            <a:spAutoFit/>
          </a:bodyPr>
          <a:lstStyle/>
          <a:p>
            <a:pPr algn="just"/>
            <a:r>
              <a:rPr lang="en-US" sz="1600" b="1" cap="small" dirty="0">
                <a:solidFill>
                  <a:schemeClr val="accent1">
                    <a:lumMod val="50000"/>
                  </a:schemeClr>
                </a:solidFill>
              </a:rPr>
              <a:t>education technology</a:t>
            </a:r>
          </a:p>
          <a:p>
            <a:pPr algn="just"/>
            <a:r>
              <a:rPr lang="en-US" sz="1400" dirty="0">
                <a:solidFill>
                  <a:schemeClr val="accent1">
                    <a:lumMod val="50000"/>
                  </a:schemeClr>
                </a:solidFill>
              </a:rPr>
              <a:t>In general it is the use of both physical hardware, software, and educational theoretic to improving performance by means of appropriate technological processes and resources. It encompasses several domains including learning theory, computer-based training, online learning, and where mobile technologies are used, m-learning.</a:t>
            </a:r>
          </a:p>
        </p:txBody>
      </p:sp>
      <p:sp>
        <p:nvSpPr>
          <p:cNvPr id="12" name="Rectangle 4">
            <a:extLst>
              <a:ext uri="{FF2B5EF4-FFF2-40B4-BE49-F238E27FC236}">
                <a16:creationId xmlns:a16="http://schemas.microsoft.com/office/drawing/2014/main" xmlns="" id="{E45DF659-9DBC-4AE2-9B0D-80B1FD680FE8}"/>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cxnSp>
        <p:nvCxnSpPr>
          <p:cNvPr id="18" name="Straight Arrow Connector 11">
            <a:extLst>
              <a:ext uri="{FF2B5EF4-FFF2-40B4-BE49-F238E27FC236}">
                <a16:creationId xmlns:a16="http://schemas.microsoft.com/office/drawing/2014/main" xmlns="" id="{9A5D08A1-A275-4297-87E2-9B5AE4AF0126}"/>
              </a:ext>
            </a:extLst>
          </p:cNvPr>
          <p:cNvCxnSpPr/>
          <p:nvPr/>
        </p:nvCxnSpPr>
        <p:spPr>
          <a:xfrm>
            <a:off x="9355769" y="1133958"/>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003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5" name="TextBox 4"/>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sp>
        <p:nvSpPr>
          <p:cNvPr id="7" name="Rectangle 6"/>
          <p:cNvSpPr/>
          <p:nvPr/>
        </p:nvSpPr>
        <p:spPr>
          <a:xfrm>
            <a:off x="364198" y="2673174"/>
            <a:ext cx="6302714" cy="3970318"/>
          </a:xfrm>
          <a:prstGeom prst="rect">
            <a:avLst/>
          </a:prstGeom>
          <a:solidFill>
            <a:srgbClr val="BE9F69"/>
          </a:solidFill>
        </p:spPr>
        <p:txBody>
          <a:bodyPr wrap="square">
            <a:spAutoFit/>
          </a:bodyPr>
          <a:lstStyle/>
          <a:p>
            <a:pPr algn="ctr"/>
            <a:r>
              <a:rPr lang="it-IT" b="1" cap="small" dirty="0" err="1">
                <a:solidFill>
                  <a:srgbClr val="86200D"/>
                </a:solidFill>
              </a:rPr>
              <a:t>Advantages</a:t>
            </a:r>
            <a:r>
              <a:rPr lang="it-IT" b="1" cap="small" dirty="0">
                <a:solidFill>
                  <a:srgbClr val="86200D"/>
                </a:solidFill>
              </a:rPr>
              <a:t> and </a:t>
            </a:r>
            <a:r>
              <a:rPr lang="it-IT" b="1" cap="small" dirty="0" err="1">
                <a:solidFill>
                  <a:srgbClr val="86200D"/>
                </a:solidFill>
              </a:rPr>
              <a:t>dis-advanteges</a:t>
            </a:r>
            <a:r>
              <a:rPr lang="it-IT" b="1" cap="small" dirty="0">
                <a:solidFill>
                  <a:srgbClr val="86200D"/>
                </a:solidFill>
              </a:rPr>
              <a:t> of </a:t>
            </a:r>
            <a:r>
              <a:rPr lang="it-IT" b="1" cap="small" dirty="0" err="1">
                <a:solidFill>
                  <a:srgbClr val="86200D"/>
                </a:solidFill>
              </a:rPr>
              <a:t>asyncronous</a:t>
            </a:r>
            <a:r>
              <a:rPr lang="it-IT" b="1" cap="small" dirty="0">
                <a:solidFill>
                  <a:srgbClr val="86200D"/>
                </a:solidFill>
              </a:rPr>
              <a:t> learning-</a:t>
            </a:r>
            <a:r>
              <a:rPr lang="it-IT" b="1" cap="small" dirty="0" err="1">
                <a:solidFill>
                  <a:srgbClr val="86200D"/>
                </a:solidFill>
              </a:rPr>
              <a:t>teaching</a:t>
            </a:r>
            <a:endParaRPr lang="it-IT" b="1" cap="small" dirty="0">
              <a:solidFill>
                <a:srgbClr val="86200D"/>
              </a:solidFill>
            </a:endParaRPr>
          </a:p>
          <a:p>
            <a:pPr algn="just"/>
            <a:r>
              <a:rPr lang="it-IT" dirty="0" err="1">
                <a:solidFill>
                  <a:srgbClr val="7E0E00"/>
                </a:solidFill>
              </a:rPr>
              <a:t>As</a:t>
            </a:r>
            <a:r>
              <a:rPr lang="it-IT" dirty="0">
                <a:solidFill>
                  <a:srgbClr val="7E0E00"/>
                </a:solidFill>
              </a:rPr>
              <a:t> time passes from the new appearance of new disciplines the informations up to now increases. In some cases it becomes much quite difficult to choose among speakeables and unspeakeables topics. Some time it could be hard to fruitfully answer to the learner questions and the strategy to follow becomes: please! let do not open this door. </a:t>
            </a:r>
            <a:r>
              <a:rPr lang="it-IT" dirty="0" err="1">
                <a:solidFill>
                  <a:srgbClr val="7E0E00"/>
                </a:solidFill>
              </a:rPr>
              <a:t>Since</a:t>
            </a:r>
            <a:r>
              <a:rPr lang="it-IT" dirty="0">
                <a:solidFill>
                  <a:srgbClr val="7E0E00"/>
                </a:solidFill>
              </a:rPr>
              <a:t> the amount of information to be used to explain the answer content could be very huge. </a:t>
            </a:r>
            <a:r>
              <a:rPr lang="it-IT" dirty="0" err="1">
                <a:solidFill>
                  <a:srgbClr val="7E0E00"/>
                </a:solidFill>
              </a:rPr>
              <a:t>This</a:t>
            </a:r>
            <a:r>
              <a:rPr lang="it-IT" dirty="0">
                <a:solidFill>
                  <a:srgbClr val="7E0E00"/>
                </a:solidFill>
              </a:rPr>
              <a:t> is a question differently faced in different topics. </a:t>
            </a:r>
          </a:p>
          <a:p>
            <a:pPr algn="just"/>
            <a:r>
              <a:rPr lang="it-IT" dirty="0">
                <a:solidFill>
                  <a:srgbClr val="7E0E00"/>
                </a:solidFill>
              </a:rPr>
              <a:t>It could be briefly labelled as: Blubear’s syndrome (let do not open this door). </a:t>
            </a:r>
            <a:r>
              <a:rPr lang="en-US" dirty="0">
                <a:solidFill>
                  <a:srgbClr val="7E0E00"/>
                </a:solidFill>
              </a:rPr>
              <a:t>Among the advantages/disadvantages of </a:t>
            </a:r>
            <a:r>
              <a:rPr lang="en-US" dirty="0" err="1">
                <a:solidFill>
                  <a:srgbClr val="7E0E00"/>
                </a:solidFill>
              </a:rPr>
              <a:t>asyncronous</a:t>
            </a:r>
            <a:r>
              <a:rPr lang="en-US" dirty="0">
                <a:solidFill>
                  <a:srgbClr val="7E0E00"/>
                </a:solidFill>
              </a:rPr>
              <a:t> </a:t>
            </a:r>
            <a:r>
              <a:rPr lang="en-US" dirty="0" err="1">
                <a:solidFill>
                  <a:srgbClr val="7E0E00"/>
                </a:solidFill>
              </a:rPr>
              <a:t>theaching</a:t>
            </a:r>
            <a:r>
              <a:rPr lang="en-US" dirty="0">
                <a:solidFill>
                  <a:srgbClr val="7E0E00"/>
                </a:solidFill>
              </a:rPr>
              <a:t> it </a:t>
            </a:r>
            <a:r>
              <a:rPr lang="en-US" dirty="0" err="1">
                <a:solidFill>
                  <a:srgbClr val="7E0E00"/>
                </a:solidFill>
              </a:rPr>
              <a:t>appens</a:t>
            </a:r>
            <a:r>
              <a:rPr lang="en-US" dirty="0">
                <a:solidFill>
                  <a:srgbClr val="7E0E00"/>
                </a:solidFill>
              </a:rPr>
              <a:t> that the matter to be </a:t>
            </a:r>
            <a:r>
              <a:rPr lang="en-US" dirty="0" err="1">
                <a:solidFill>
                  <a:srgbClr val="7E0E00"/>
                </a:solidFill>
              </a:rPr>
              <a:t>teached</a:t>
            </a:r>
            <a:r>
              <a:rPr lang="en-US" dirty="0">
                <a:solidFill>
                  <a:srgbClr val="7E0E00"/>
                </a:solidFill>
              </a:rPr>
              <a:t> could be </a:t>
            </a:r>
            <a:r>
              <a:rPr lang="en-US" dirty="0" err="1">
                <a:solidFill>
                  <a:srgbClr val="7E0E00"/>
                </a:solidFill>
              </a:rPr>
              <a:t>finelly</a:t>
            </a:r>
            <a:r>
              <a:rPr lang="en-US" dirty="0">
                <a:solidFill>
                  <a:srgbClr val="7E0E00"/>
                </a:solidFill>
              </a:rPr>
              <a:t> filtered to avoid the Bluebear syndrome </a:t>
            </a:r>
            <a:r>
              <a:rPr lang="en-US" dirty="0" err="1">
                <a:solidFill>
                  <a:srgbClr val="7E0E00"/>
                </a:solidFill>
              </a:rPr>
              <a:t>effectes</a:t>
            </a:r>
            <a:r>
              <a:rPr lang="en-US" dirty="0">
                <a:solidFill>
                  <a:srgbClr val="7E0E00"/>
                </a:solidFill>
              </a:rPr>
              <a:t> or even </a:t>
            </a:r>
            <a:r>
              <a:rPr lang="en-US" dirty="0" err="1">
                <a:solidFill>
                  <a:srgbClr val="7E0E00"/>
                </a:solidFill>
              </a:rPr>
              <a:t>erogated</a:t>
            </a:r>
            <a:r>
              <a:rPr lang="en-US" dirty="0">
                <a:solidFill>
                  <a:srgbClr val="7E0E00"/>
                </a:solidFill>
              </a:rPr>
              <a:t> in the more appropriate classroom</a:t>
            </a:r>
            <a:endParaRPr lang="it-IT" dirty="0">
              <a:solidFill>
                <a:srgbClr val="7E0E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916" y="3663206"/>
            <a:ext cx="2352118" cy="1990254"/>
          </a:xfrm>
          <a:prstGeom prst="rect">
            <a:avLst/>
          </a:prstGeom>
        </p:spPr>
      </p:pic>
      <p:sp>
        <p:nvSpPr>
          <p:cNvPr id="10" name="Rectangle 9"/>
          <p:cNvSpPr/>
          <p:nvPr/>
        </p:nvSpPr>
        <p:spPr>
          <a:xfrm>
            <a:off x="9435025" y="973136"/>
            <a:ext cx="2608532" cy="5539978"/>
          </a:xfrm>
          <a:prstGeom prst="rect">
            <a:avLst/>
          </a:prstGeom>
          <a:solidFill>
            <a:srgbClr val="B4C7E7"/>
          </a:solidFill>
        </p:spPr>
        <p:txBody>
          <a:bodyPr wrap="square">
            <a:spAutoFit/>
          </a:bodyPr>
          <a:lstStyle/>
          <a:p>
            <a:pPr algn="just"/>
            <a:r>
              <a:rPr lang="en-US" b="1" cap="small" dirty="0">
                <a:solidFill>
                  <a:schemeClr val="accent1">
                    <a:lumMod val="50000"/>
                  </a:schemeClr>
                </a:solidFill>
              </a:rPr>
              <a:t>Adaptive learning</a:t>
            </a:r>
          </a:p>
          <a:p>
            <a:pPr algn="just"/>
            <a:r>
              <a:rPr lang="en-US" sz="1400" dirty="0"/>
              <a:t>also known as adaptive teaching, is an educational method which uses computer algorithms to orchestrate the interaction with the learner and deliver customized resources and learning activities to address the unique needs of each learner. </a:t>
            </a:r>
          </a:p>
          <a:p>
            <a:pPr algn="just"/>
            <a:r>
              <a:rPr lang="en-US" sz="1400" dirty="0"/>
              <a:t>In professional learning contexts, individuals may "test out" of some training to ensure they engage with novel instruction. Computers adapt the presentation of educational material according to students' learning needs, as indicated by their responses to questions, tasks and experiences. The technology encompasses aspects derived from various fields of study including computer science, AI, psychometrics, education, psychology, and brain science.</a:t>
            </a:r>
          </a:p>
        </p:txBody>
      </p:sp>
      <p:sp>
        <p:nvSpPr>
          <p:cNvPr id="11" name="TextBox 10"/>
          <p:cNvSpPr txBox="1"/>
          <p:nvPr/>
        </p:nvSpPr>
        <p:spPr>
          <a:xfrm>
            <a:off x="9888262" y="542705"/>
            <a:ext cx="1702057" cy="307777"/>
          </a:xfrm>
          <a:prstGeom prst="rect">
            <a:avLst/>
          </a:prstGeom>
          <a:solidFill>
            <a:srgbClr val="B4C7E7"/>
          </a:solidFill>
        </p:spPr>
        <p:txBody>
          <a:bodyPr wrap="square" rtlCol="0">
            <a:spAutoFit/>
          </a:bodyPr>
          <a:lstStyle/>
          <a:p>
            <a:pPr algn="ctr"/>
            <a:r>
              <a:rPr lang="it-IT" sz="1400" dirty="0">
                <a:solidFill>
                  <a:schemeClr val="accent1">
                    <a:lumMod val="75000"/>
                  </a:schemeClr>
                </a:solidFill>
              </a:rPr>
              <a:t>Reference Glossary</a:t>
            </a:r>
          </a:p>
        </p:txBody>
      </p:sp>
      <p:sp>
        <p:nvSpPr>
          <p:cNvPr id="13" name="Rectangle 4">
            <a:extLst>
              <a:ext uri="{FF2B5EF4-FFF2-40B4-BE49-F238E27FC236}">
                <a16:creationId xmlns:a16="http://schemas.microsoft.com/office/drawing/2014/main" xmlns="" id="{EFD003A7-7FF6-4414-A8E6-525A1F92B345}"/>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cxnSp>
        <p:nvCxnSpPr>
          <p:cNvPr id="14" name="Straight Arrow Connector 11">
            <a:extLst>
              <a:ext uri="{FF2B5EF4-FFF2-40B4-BE49-F238E27FC236}">
                <a16:creationId xmlns:a16="http://schemas.microsoft.com/office/drawing/2014/main" xmlns="" id="{132FECAC-8EB9-4AA0-A75C-6C56D4F2C0CE}"/>
              </a:ext>
            </a:extLst>
          </p:cNvPr>
          <p:cNvCxnSpPr/>
          <p:nvPr/>
        </p:nvCxnSpPr>
        <p:spPr>
          <a:xfrm>
            <a:off x="9301981" y="1133958"/>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660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79072"/>
            <a:ext cx="3801402" cy="792377"/>
          </a:xfrm>
          <a:prstGeom prst="rect">
            <a:avLst/>
          </a:prstGeom>
        </p:spPr>
      </p:pic>
      <p:sp>
        <p:nvSpPr>
          <p:cNvPr id="5" name="TextBox 4"/>
          <p:cNvSpPr txBox="1"/>
          <p:nvPr/>
        </p:nvSpPr>
        <p:spPr>
          <a:xfrm>
            <a:off x="4072808" y="15245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14369" y="775323"/>
            <a:ext cx="3479094" cy="369332"/>
          </a:xfrm>
          <a:prstGeom prst="rect">
            <a:avLst/>
          </a:prstGeom>
          <a:noFill/>
        </p:spPr>
        <p:txBody>
          <a:bodyPr wrap="none" rtlCol="0">
            <a:spAutoFit/>
          </a:bodyPr>
          <a:lstStyle/>
          <a:p>
            <a:pPr algn="ctr"/>
            <a:r>
              <a:rPr lang="it-IT" dirty="0"/>
              <a:t>Matteo Martini – Fabrizio Fontana</a:t>
            </a:r>
          </a:p>
        </p:txBody>
      </p:sp>
      <p:sp>
        <p:nvSpPr>
          <p:cNvPr id="7" name="TextBox 6"/>
          <p:cNvSpPr txBox="1"/>
          <p:nvPr/>
        </p:nvSpPr>
        <p:spPr>
          <a:xfrm>
            <a:off x="9010409" y="1411738"/>
            <a:ext cx="3016403" cy="1077218"/>
          </a:xfrm>
          <a:prstGeom prst="rect">
            <a:avLst/>
          </a:prstGeom>
          <a:noFill/>
        </p:spPr>
        <p:txBody>
          <a:bodyPr wrap="none" rtlCol="0">
            <a:spAutoFit/>
          </a:bodyPr>
          <a:lstStyle/>
          <a:p>
            <a:pPr algn="ctr"/>
            <a:r>
              <a:rPr lang="it-IT" sz="3200" dirty="0"/>
              <a:t>20 </a:t>
            </a:r>
            <a:r>
              <a:rPr lang="it-IT" sz="3200" dirty="0" err="1"/>
              <a:t>mile</a:t>
            </a:r>
            <a:r>
              <a:rPr lang="it-IT" sz="3200" dirty="0"/>
              <a:t> </a:t>
            </a:r>
            <a:r>
              <a:rPr lang="it-IT" sz="3200" dirty="0" err="1"/>
              <a:t>stones</a:t>
            </a:r>
            <a:r>
              <a:rPr lang="it-IT" sz="3200" dirty="0"/>
              <a:t> </a:t>
            </a:r>
          </a:p>
          <a:p>
            <a:pPr algn="ctr"/>
            <a:r>
              <a:rPr lang="it-IT" sz="3200" dirty="0"/>
              <a:t>in statistics (first)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38" y="2476315"/>
            <a:ext cx="3758993" cy="122280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38" y="3622563"/>
            <a:ext cx="3600953" cy="106877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198" y="4771474"/>
            <a:ext cx="3781577" cy="104615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198" y="5693377"/>
            <a:ext cx="3234421" cy="94123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2725" y="3102959"/>
            <a:ext cx="3479095" cy="137138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7890" y="4482064"/>
            <a:ext cx="3308223" cy="1312786"/>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8228" y="2914896"/>
            <a:ext cx="3648584" cy="1428949"/>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7890" y="5693377"/>
            <a:ext cx="3479095" cy="1199061"/>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78228" y="4076052"/>
            <a:ext cx="3648584" cy="1390844"/>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62103" y="5289227"/>
            <a:ext cx="3940389" cy="1568773"/>
          </a:xfrm>
          <a:prstGeom prst="rect">
            <a:avLst/>
          </a:prstGeom>
        </p:spPr>
      </p:pic>
      <p:sp>
        <p:nvSpPr>
          <p:cNvPr id="20" name="Rectangle 4">
            <a:extLst>
              <a:ext uri="{FF2B5EF4-FFF2-40B4-BE49-F238E27FC236}">
                <a16:creationId xmlns:a16="http://schemas.microsoft.com/office/drawing/2014/main" xmlns="" id="{B40D0D61-01E9-48D5-9470-D9AA1D35BEFE}"/>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
        <p:nvSpPr>
          <p:cNvPr id="2" name="Rettangolo 1">
            <a:extLst>
              <a:ext uri="{FF2B5EF4-FFF2-40B4-BE49-F238E27FC236}">
                <a16:creationId xmlns:a16="http://schemas.microsoft.com/office/drawing/2014/main" xmlns="" id="{29203FC0-D618-403D-A75B-01468539CBBE}"/>
              </a:ext>
            </a:extLst>
          </p:cNvPr>
          <p:cNvSpPr/>
          <p:nvPr/>
        </p:nvSpPr>
        <p:spPr>
          <a:xfrm>
            <a:off x="8901953" y="1411738"/>
            <a:ext cx="3124859" cy="1064577"/>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73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8" y="179072"/>
            <a:ext cx="3801402" cy="792377"/>
          </a:xfrm>
          <a:prstGeom prst="rect">
            <a:avLst/>
          </a:prstGeom>
        </p:spPr>
      </p:pic>
      <p:sp>
        <p:nvSpPr>
          <p:cNvPr id="5" name="TextBox 4"/>
          <p:cNvSpPr txBox="1"/>
          <p:nvPr/>
        </p:nvSpPr>
        <p:spPr>
          <a:xfrm>
            <a:off x="4072808" y="15245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6" name="TextBox 5"/>
          <p:cNvSpPr txBox="1"/>
          <p:nvPr/>
        </p:nvSpPr>
        <p:spPr>
          <a:xfrm>
            <a:off x="5014369" y="775323"/>
            <a:ext cx="3479094" cy="369332"/>
          </a:xfrm>
          <a:prstGeom prst="rect">
            <a:avLst/>
          </a:prstGeom>
          <a:noFill/>
        </p:spPr>
        <p:txBody>
          <a:bodyPr wrap="none" rtlCol="0">
            <a:spAutoFit/>
          </a:bodyPr>
          <a:lstStyle/>
          <a:p>
            <a:pPr algn="ctr"/>
            <a:r>
              <a:rPr lang="it-IT" dirty="0"/>
              <a:t>Matteo Martini – Fabrizio Fontana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63" y="2720536"/>
            <a:ext cx="4067743" cy="13336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464" y="4074041"/>
            <a:ext cx="4067743" cy="149563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01" y="5609313"/>
            <a:ext cx="3219899" cy="108600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5689" y="2839912"/>
            <a:ext cx="3219899" cy="100979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5690" y="3943728"/>
            <a:ext cx="3219899" cy="100979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5691" y="4932269"/>
            <a:ext cx="3219899" cy="69542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5691" y="5815741"/>
            <a:ext cx="3086531" cy="1019317"/>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73770" y="3513634"/>
            <a:ext cx="3086531" cy="781159"/>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3770" y="4548326"/>
            <a:ext cx="3086531" cy="1095528"/>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73771" y="5789062"/>
            <a:ext cx="3086531" cy="943107"/>
          </a:xfrm>
          <a:prstGeom prst="rect">
            <a:avLst/>
          </a:prstGeom>
        </p:spPr>
      </p:pic>
      <p:sp>
        <p:nvSpPr>
          <p:cNvPr id="18" name="TextBox 6">
            <a:extLst>
              <a:ext uri="{FF2B5EF4-FFF2-40B4-BE49-F238E27FC236}">
                <a16:creationId xmlns:a16="http://schemas.microsoft.com/office/drawing/2014/main" xmlns="" id="{4C4BA3B6-7BB2-40F7-858F-FFA3F9E7C7A0}"/>
              </a:ext>
            </a:extLst>
          </p:cNvPr>
          <p:cNvSpPr txBox="1"/>
          <p:nvPr/>
        </p:nvSpPr>
        <p:spPr>
          <a:xfrm>
            <a:off x="8583834" y="1387214"/>
            <a:ext cx="3550396" cy="1077218"/>
          </a:xfrm>
          <a:prstGeom prst="rect">
            <a:avLst/>
          </a:prstGeom>
          <a:noFill/>
        </p:spPr>
        <p:txBody>
          <a:bodyPr wrap="none" rtlCol="0">
            <a:spAutoFit/>
          </a:bodyPr>
          <a:lstStyle/>
          <a:p>
            <a:pPr algn="ctr"/>
            <a:r>
              <a:rPr lang="it-IT" sz="3200" dirty="0"/>
              <a:t>20 </a:t>
            </a:r>
            <a:r>
              <a:rPr lang="it-IT" sz="3200" dirty="0" err="1"/>
              <a:t>mile</a:t>
            </a:r>
            <a:r>
              <a:rPr lang="it-IT" sz="3200" dirty="0"/>
              <a:t> </a:t>
            </a:r>
            <a:r>
              <a:rPr lang="it-IT" sz="3200" dirty="0" err="1"/>
              <a:t>stones</a:t>
            </a:r>
            <a:r>
              <a:rPr lang="it-IT" sz="3200" dirty="0"/>
              <a:t> </a:t>
            </a:r>
          </a:p>
          <a:p>
            <a:pPr algn="ctr"/>
            <a:r>
              <a:rPr lang="it-IT" sz="3200" dirty="0"/>
              <a:t>in </a:t>
            </a:r>
            <a:r>
              <a:rPr lang="it-IT" sz="3200" dirty="0" err="1"/>
              <a:t>statistics</a:t>
            </a:r>
            <a:r>
              <a:rPr lang="it-IT" sz="3200" dirty="0"/>
              <a:t> (second)</a:t>
            </a:r>
          </a:p>
        </p:txBody>
      </p:sp>
      <p:sp>
        <p:nvSpPr>
          <p:cNvPr id="19" name="Rettangolo 18">
            <a:extLst>
              <a:ext uri="{FF2B5EF4-FFF2-40B4-BE49-F238E27FC236}">
                <a16:creationId xmlns:a16="http://schemas.microsoft.com/office/drawing/2014/main" xmlns="" id="{C54DD0F9-6D27-4B83-B0C1-3248158CEDBD}"/>
              </a:ext>
            </a:extLst>
          </p:cNvPr>
          <p:cNvSpPr/>
          <p:nvPr/>
        </p:nvSpPr>
        <p:spPr>
          <a:xfrm>
            <a:off x="8635884" y="1363688"/>
            <a:ext cx="3446295" cy="1064577"/>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xmlns="" id="{FE9263CE-541C-410A-A5B4-32B714CE5284}"/>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1837692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866" y="4733365"/>
            <a:ext cx="1720715" cy="1821343"/>
          </a:xfrm>
          <a:prstGeom prst="rect">
            <a:avLst/>
          </a:prstGeom>
        </p:spPr>
      </p:pic>
      <p:sp>
        <p:nvSpPr>
          <p:cNvPr id="10" name="Right Arrow 9"/>
          <p:cNvSpPr/>
          <p:nvPr/>
        </p:nvSpPr>
        <p:spPr>
          <a:xfrm>
            <a:off x="5359168" y="5498156"/>
            <a:ext cx="1446770" cy="694431"/>
          </a:xfrm>
          <a:prstGeom prst="rightArrow">
            <a:avLst/>
          </a:prstGeom>
          <a:solidFill>
            <a:srgbClr val="C9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14" name="TextBox 13"/>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15" name="TextBox 14"/>
          <p:cNvSpPr txBox="1"/>
          <p:nvPr/>
        </p:nvSpPr>
        <p:spPr>
          <a:xfrm>
            <a:off x="5014369" y="775323"/>
            <a:ext cx="3479094" cy="369332"/>
          </a:xfrm>
          <a:prstGeom prst="rect">
            <a:avLst/>
          </a:prstGeom>
          <a:noFill/>
        </p:spPr>
        <p:txBody>
          <a:bodyPr wrap="none" rtlCol="0">
            <a:spAutoFit/>
          </a:bodyPr>
          <a:lstStyle/>
          <a:p>
            <a:pPr algn="ctr"/>
            <a:r>
              <a:rPr lang="it-IT" dirty="0"/>
              <a:t>Matteo Martizio – Fabrizio Fontana</a:t>
            </a:r>
          </a:p>
        </p:txBody>
      </p:sp>
      <p:sp>
        <p:nvSpPr>
          <p:cNvPr id="16" name="Segnaposto contenuto 2">
            <a:extLst>
              <a:ext uri="{FF2B5EF4-FFF2-40B4-BE49-F238E27FC236}">
                <a16:creationId xmlns:a16="http://schemas.microsoft.com/office/drawing/2014/main" xmlns="" id="{492FF04D-9B7C-4BBA-8A57-27FE2D975C9A}"/>
              </a:ext>
            </a:extLst>
          </p:cNvPr>
          <p:cNvSpPr txBox="1">
            <a:spLocks/>
          </p:cNvSpPr>
          <p:nvPr/>
        </p:nvSpPr>
        <p:spPr>
          <a:xfrm>
            <a:off x="322985" y="2608138"/>
            <a:ext cx="7601815" cy="63172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4300" b="1" cap="small" dirty="0"/>
              <a:t>Basic reflections on some basic statistic (1) </a:t>
            </a:r>
          </a:p>
        </p:txBody>
      </p:sp>
      <p:sp>
        <p:nvSpPr>
          <p:cNvPr id="17" name="Segnaposto contenuto 2">
            <a:extLst>
              <a:ext uri="{FF2B5EF4-FFF2-40B4-BE49-F238E27FC236}">
                <a16:creationId xmlns:a16="http://schemas.microsoft.com/office/drawing/2014/main" xmlns="" id="{492FF04D-9B7C-4BBA-8A57-27FE2D975C9A}"/>
              </a:ext>
            </a:extLst>
          </p:cNvPr>
          <p:cNvSpPr txBox="1">
            <a:spLocks/>
          </p:cNvSpPr>
          <p:nvPr/>
        </p:nvSpPr>
        <p:spPr>
          <a:xfrm>
            <a:off x="287523" y="3250666"/>
            <a:ext cx="6518415" cy="119433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t>While students choose online learning for a variety of reasons, in statistical analysis reveal steady motivations related to career and employment goals. </a:t>
            </a:r>
          </a:p>
          <a:p>
            <a:pPr marL="0" indent="0" algn="just">
              <a:buFont typeface="Arial" panose="020B0604020202020204" pitchFamily="34" charset="0"/>
              <a:buNone/>
            </a:pPr>
            <a:r>
              <a:rPr lang="en-US" sz="2600" dirty="0"/>
              <a:t>Briefly 6 categories of students could be recognized:</a:t>
            </a:r>
          </a:p>
        </p:txBody>
      </p:sp>
      <p:sp>
        <p:nvSpPr>
          <p:cNvPr id="18" name="Segnaposto contenuto 2">
            <a:extLst>
              <a:ext uri="{FF2B5EF4-FFF2-40B4-BE49-F238E27FC236}">
                <a16:creationId xmlns:a16="http://schemas.microsoft.com/office/drawing/2014/main" xmlns="" id="{492FF04D-9B7C-4BBA-8A57-27FE2D975C9A}"/>
              </a:ext>
            </a:extLst>
          </p:cNvPr>
          <p:cNvSpPr txBox="1">
            <a:spLocks/>
          </p:cNvSpPr>
          <p:nvPr/>
        </p:nvSpPr>
        <p:spPr>
          <a:xfrm>
            <a:off x="452386" y="5400364"/>
            <a:ext cx="4650172" cy="812848"/>
          </a:xfrm>
          <a:prstGeom prst="rect">
            <a:avLst/>
          </a:prstGeom>
          <a:solidFill>
            <a:srgbClr val="C9CDD6"/>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b="1" cap="small" dirty="0"/>
              <a:t>Aspiring Academics: </a:t>
            </a:r>
            <a:r>
              <a:rPr lang="en-US" dirty="0"/>
              <a:t>usually 18-24 year holds, </a:t>
            </a:r>
            <a:r>
              <a:rPr lang="it-IT" dirty="0"/>
              <a:t>focused on academic studies</a:t>
            </a:r>
            <a:endParaRPr lang="en-US" dirty="0"/>
          </a:p>
        </p:txBody>
      </p:sp>
      <p:sp>
        <p:nvSpPr>
          <p:cNvPr id="11" name="Rectangle 10"/>
          <p:cNvSpPr/>
          <p:nvPr/>
        </p:nvSpPr>
        <p:spPr>
          <a:xfrm>
            <a:off x="9515707" y="1785910"/>
            <a:ext cx="2455582" cy="3816429"/>
          </a:xfrm>
          <a:prstGeom prst="rect">
            <a:avLst/>
          </a:prstGeom>
          <a:solidFill>
            <a:srgbClr val="B4C7E7"/>
          </a:solidFill>
        </p:spPr>
        <p:txBody>
          <a:bodyPr wrap="square">
            <a:spAutoFit/>
          </a:bodyPr>
          <a:lstStyle/>
          <a:p>
            <a:pPr algn="just"/>
            <a:r>
              <a:rPr lang="en-US" b="1" cap="small" dirty="0">
                <a:solidFill>
                  <a:schemeClr val="accent1">
                    <a:lumMod val="50000"/>
                  </a:schemeClr>
                </a:solidFill>
              </a:rPr>
              <a:t>e-learning industry</a:t>
            </a:r>
          </a:p>
          <a:p>
            <a:pPr algn="just"/>
            <a:r>
              <a:rPr lang="en-US" sz="1400" dirty="0"/>
              <a:t>eLearning Industry is a network-based media and publishing company founded in 2012. It is the largest online community of eLearning professionals in the industry, and was created first and foremost as a knowledge-sharing platform to help eLearning professionals and instructional designers connect in a safe online community where they can stay up to date with the latest industry news and technologies, and find projects or jobs.</a:t>
            </a:r>
          </a:p>
        </p:txBody>
      </p:sp>
      <p:sp>
        <p:nvSpPr>
          <p:cNvPr id="12" name="TextBox 11"/>
          <p:cNvSpPr txBox="1"/>
          <p:nvPr/>
        </p:nvSpPr>
        <p:spPr>
          <a:xfrm>
            <a:off x="10032298" y="1350559"/>
            <a:ext cx="1422400" cy="276999"/>
          </a:xfrm>
          <a:prstGeom prst="rect">
            <a:avLst/>
          </a:prstGeom>
          <a:solidFill>
            <a:srgbClr val="B4C7E7"/>
          </a:solidFill>
        </p:spPr>
        <p:txBody>
          <a:bodyPr wrap="square" rtlCol="0">
            <a:spAutoFit/>
          </a:bodyPr>
          <a:lstStyle/>
          <a:p>
            <a:pPr algn="ctr"/>
            <a:r>
              <a:rPr lang="it-IT" sz="1200" dirty="0">
                <a:solidFill>
                  <a:schemeClr val="accent1">
                    <a:lumMod val="75000"/>
                  </a:schemeClr>
                </a:solidFill>
              </a:rPr>
              <a:t>Reference Glossary</a:t>
            </a:r>
          </a:p>
        </p:txBody>
      </p:sp>
      <p:sp>
        <p:nvSpPr>
          <p:cNvPr id="19" name="Rectangle 4">
            <a:extLst>
              <a:ext uri="{FF2B5EF4-FFF2-40B4-BE49-F238E27FC236}">
                <a16:creationId xmlns:a16="http://schemas.microsoft.com/office/drawing/2014/main" xmlns="" id="{240D411A-31CB-4591-A0A7-8BDABDA35F1B}"/>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cxnSp>
        <p:nvCxnSpPr>
          <p:cNvPr id="20" name="Straight Arrow Connector 11">
            <a:extLst>
              <a:ext uri="{FF2B5EF4-FFF2-40B4-BE49-F238E27FC236}">
                <a16:creationId xmlns:a16="http://schemas.microsoft.com/office/drawing/2014/main" xmlns="" id="{E205F71E-6659-4F64-8ACF-6AD2F4D1C9C7}"/>
              </a:ext>
            </a:extLst>
          </p:cNvPr>
          <p:cNvCxnSpPr/>
          <p:nvPr/>
        </p:nvCxnSpPr>
        <p:spPr>
          <a:xfrm>
            <a:off x="9301981" y="1133958"/>
            <a:ext cx="11289" cy="5379156"/>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951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92FF04D-9B7C-4BBA-8A57-27FE2D975C9A}"/>
              </a:ext>
            </a:extLst>
          </p:cNvPr>
          <p:cNvSpPr>
            <a:spLocks noGrp="1"/>
          </p:cNvSpPr>
          <p:nvPr>
            <p:ph idx="1"/>
          </p:nvPr>
        </p:nvSpPr>
        <p:spPr>
          <a:xfrm>
            <a:off x="358572" y="3794004"/>
            <a:ext cx="7499643" cy="748547"/>
          </a:xfrm>
          <a:solidFill>
            <a:srgbClr val="F6E8C0"/>
          </a:solidFill>
        </p:spPr>
        <p:txBody>
          <a:bodyPr>
            <a:normAutofit lnSpcReduction="10000"/>
          </a:bodyPr>
          <a:lstStyle/>
          <a:p>
            <a:pPr marL="0" indent="0" algn="just">
              <a:buNone/>
            </a:pPr>
            <a:r>
              <a:rPr lang="en-US" sz="2600" b="1" cap="small" dirty="0"/>
              <a:t>Coming age: </a:t>
            </a:r>
            <a:r>
              <a:rPr lang="en-US" sz="2600" dirty="0"/>
              <a:t>usually 18-24 exploring college academics, social offerings, and a variety of activities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986" y="4795436"/>
            <a:ext cx="2153738" cy="182509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86" y="2769427"/>
            <a:ext cx="2181134" cy="1812186"/>
          </a:xfrm>
          <a:prstGeom prst="rect">
            <a:avLst/>
          </a:prstGeom>
        </p:spPr>
      </p:pic>
      <p:sp>
        <p:nvSpPr>
          <p:cNvPr id="11" name="Right Arrow 10"/>
          <p:cNvSpPr/>
          <p:nvPr/>
        </p:nvSpPr>
        <p:spPr>
          <a:xfrm>
            <a:off x="7924800" y="3794507"/>
            <a:ext cx="1643212" cy="711200"/>
          </a:xfrm>
          <a:prstGeom prst="rightArrow">
            <a:avLst/>
          </a:prstGeom>
          <a:solidFill>
            <a:srgbClr val="F6E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ight Arrow 11"/>
          <p:cNvSpPr/>
          <p:nvPr/>
        </p:nvSpPr>
        <p:spPr>
          <a:xfrm>
            <a:off x="7924800" y="5464660"/>
            <a:ext cx="1643212" cy="711200"/>
          </a:xfrm>
          <a:prstGeom prst="rightArrow">
            <a:avLst/>
          </a:prstGeom>
          <a:solidFill>
            <a:srgbClr val="5C7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98" y="138432"/>
            <a:ext cx="3801402" cy="792377"/>
          </a:xfrm>
          <a:prstGeom prst="rect">
            <a:avLst/>
          </a:prstGeom>
        </p:spPr>
      </p:pic>
      <p:sp>
        <p:nvSpPr>
          <p:cNvPr id="14" name="TextBox 13"/>
          <p:cNvSpPr txBox="1"/>
          <p:nvPr/>
        </p:nvSpPr>
        <p:spPr>
          <a:xfrm>
            <a:off x="4072808" y="111818"/>
            <a:ext cx="5362217" cy="738664"/>
          </a:xfrm>
          <a:prstGeom prst="rect">
            <a:avLst/>
          </a:prstGeom>
          <a:noFill/>
        </p:spPr>
        <p:txBody>
          <a:bodyPr wrap="square" rtlCol="0">
            <a:spAutoFit/>
          </a:bodyPr>
          <a:lstStyle/>
          <a:p>
            <a:pPr algn="ctr"/>
            <a:r>
              <a:rPr lang="it-IT" sz="2800" dirty="0"/>
              <a:t>Università Gugli Marconi Roma Italy</a:t>
            </a:r>
          </a:p>
          <a:p>
            <a:pPr algn="ctr"/>
            <a:r>
              <a:rPr lang="it-IT" sz="1400" dirty="0"/>
              <a:t>Laboratori Nazionali Fisica Nucleare Frascati</a:t>
            </a:r>
          </a:p>
        </p:txBody>
      </p:sp>
      <p:sp>
        <p:nvSpPr>
          <p:cNvPr id="15" name="TextBox 14"/>
          <p:cNvSpPr txBox="1"/>
          <p:nvPr/>
        </p:nvSpPr>
        <p:spPr>
          <a:xfrm>
            <a:off x="5060055" y="775323"/>
            <a:ext cx="3387722" cy="369332"/>
          </a:xfrm>
          <a:prstGeom prst="rect">
            <a:avLst/>
          </a:prstGeom>
          <a:noFill/>
        </p:spPr>
        <p:txBody>
          <a:bodyPr wrap="none" rtlCol="0">
            <a:spAutoFit/>
          </a:bodyPr>
          <a:lstStyle/>
          <a:p>
            <a:pPr algn="ctr"/>
            <a:r>
              <a:rPr lang="it-IT" dirty="0"/>
              <a:t>Matteo Martini – Fabrizio Fontana</a:t>
            </a:r>
          </a:p>
        </p:txBody>
      </p:sp>
      <p:sp>
        <p:nvSpPr>
          <p:cNvPr id="16" name="Segnaposto contenuto 2">
            <a:extLst>
              <a:ext uri="{FF2B5EF4-FFF2-40B4-BE49-F238E27FC236}">
                <a16:creationId xmlns:a16="http://schemas.microsoft.com/office/drawing/2014/main" xmlns="" id="{492FF04D-9B7C-4BBA-8A57-27FE2D975C9A}"/>
              </a:ext>
            </a:extLst>
          </p:cNvPr>
          <p:cNvSpPr txBox="1">
            <a:spLocks/>
          </p:cNvSpPr>
          <p:nvPr/>
        </p:nvSpPr>
        <p:spPr>
          <a:xfrm>
            <a:off x="324096" y="3108596"/>
            <a:ext cx="7601815" cy="63172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4300" b="1" cap="small" dirty="0"/>
              <a:t>Basic reflections on some basic statistic (2) </a:t>
            </a:r>
          </a:p>
        </p:txBody>
      </p:sp>
      <p:sp>
        <p:nvSpPr>
          <p:cNvPr id="19" name="Segnaposto contenuto 2">
            <a:extLst>
              <a:ext uri="{FF2B5EF4-FFF2-40B4-BE49-F238E27FC236}">
                <a16:creationId xmlns:a16="http://schemas.microsoft.com/office/drawing/2014/main" xmlns="" id="{492FF04D-9B7C-4BBA-8A57-27FE2D975C9A}"/>
              </a:ext>
            </a:extLst>
          </p:cNvPr>
          <p:cNvSpPr txBox="1">
            <a:spLocks/>
          </p:cNvSpPr>
          <p:nvPr/>
        </p:nvSpPr>
        <p:spPr>
          <a:xfrm>
            <a:off x="375183" y="5251340"/>
            <a:ext cx="7499643" cy="1213297"/>
          </a:xfrm>
          <a:prstGeom prst="rect">
            <a:avLst/>
          </a:prstGeom>
          <a:solidFill>
            <a:srgbClr val="5C718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b="1" cap="small" dirty="0"/>
              <a:t>Academic Wanderers: </a:t>
            </a:r>
            <a:r>
              <a:rPr lang="en-US" sz="2600" dirty="0"/>
              <a:t>Older students who perceive the advantages of a college degree but are unsure about academic and career goals, and how to reach them.</a:t>
            </a:r>
          </a:p>
        </p:txBody>
      </p:sp>
      <p:sp>
        <p:nvSpPr>
          <p:cNvPr id="17" name="Rectangle 4">
            <a:extLst>
              <a:ext uri="{FF2B5EF4-FFF2-40B4-BE49-F238E27FC236}">
                <a16:creationId xmlns:a16="http://schemas.microsoft.com/office/drawing/2014/main" xmlns="" id="{2AFD19EE-699F-4761-862A-953087BAC525}"/>
              </a:ext>
            </a:extLst>
          </p:cNvPr>
          <p:cNvSpPr/>
          <p:nvPr/>
        </p:nvSpPr>
        <p:spPr>
          <a:xfrm>
            <a:off x="1021775" y="1215830"/>
            <a:ext cx="7111175" cy="1323439"/>
          </a:xfrm>
          <a:prstGeom prst="rect">
            <a:avLst/>
          </a:prstGeom>
        </p:spPr>
        <p:txBody>
          <a:bodyPr wrap="square">
            <a:spAutoFit/>
          </a:bodyPr>
          <a:lstStyle/>
          <a:p>
            <a:pPr algn="ctr"/>
            <a:r>
              <a:rPr lang="it-IT" sz="4400" b="1" cap="small" dirty="0">
                <a:solidFill>
                  <a:schemeClr val="accent5">
                    <a:lumMod val="50000"/>
                  </a:schemeClr>
                </a:solidFill>
                <a:latin typeface="Book Antiqua" panose="02040602050305030304" pitchFamily="18" charset="0"/>
              </a:rPr>
              <a:t>E-learning</a:t>
            </a:r>
            <a:r>
              <a:rPr lang="it-IT" sz="3600" b="1" cap="small" dirty="0">
                <a:solidFill>
                  <a:schemeClr val="accent5">
                    <a:lumMod val="50000"/>
                  </a:schemeClr>
                </a:solidFill>
                <a:latin typeface="Book Antiqua" panose="02040602050305030304" pitchFamily="18" charset="0"/>
              </a:rPr>
              <a:t> </a:t>
            </a:r>
          </a:p>
          <a:p>
            <a:pPr algn="ctr"/>
            <a:r>
              <a:rPr lang="it-IT" sz="3600" b="1" cap="small" dirty="0">
                <a:solidFill>
                  <a:schemeClr val="accent5">
                    <a:lumMod val="50000"/>
                  </a:schemeClr>
                </a:solidFill>
                <a:latin typeface="Book Antiqua" panose="02040602050305030304" pitchFamily="18" charset="0"/>
              </a:rPr>
              <a:t>new  strategies and trends</a:t>
            </a:r>
          </a:p>
        </p:txBody>
      </p:sp>
    </p:spTree>
    <p:extLst>
      <p:ext uri="{BB962C8B-B14F-4D97-AF65-F5344CB8AC3E}">
        <p14:creationId xmlns:p14="http://schemas.microsoft.com/office/powerpoint/2010/main" val="1991185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4216</Words>
  <Application>Microsoft Macintosh PowerPoint</Application>
  <PresentationFormat>Widescreen</PresentationFormat>
  <Paragraphs>281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Book Antiqua</vt:lpstr>
      <vt:lpstr>Calibri</vt:lpstr>
      <vt:lpstr>Calibri Light</vt:lpstr>
      <vt:lpstr>Arial</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fabrizio</dc:creator>
  <cp:lastModifiedBy>Simona Giovannella</cp:lastModifiedBy>
  <cp:revision>191</cp:revision>
  <dcterms:created xsi:type="dcterms:W3CDTF">2019-10-19T07:54:33Z</dcterms:created>
  <dcterms:modified xsi:type="dcterms:W3CDTF">2019-10-25T06:18:15Z</dcterms:modified>
</cp:coreProperties>
</file>