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35.jpg" ContentType="image/jpg"/>
  <Override PartName="/ppt/media/image36.jpg" ContentType="image/jp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1"/>
  </p:notesMasterIdLst>
  <p:sldIdLst>
    <p:sldId id="331" r:id="rId2"/>
    <p:sldId id="261" r:id="rId3"/>
    <p:sldId id="285" r:id="rId4"/>
    <p:sldId id="274" r:id="rId5"/>
    <p:sldId id="277" r:id="rId6"/>
    <p:sldId id="279" r:id="rId7"/>
    <p:sldId id="275" r:id="rId8"/>
    <p:sldId id="280" r:id="rId9"/>
    <p:sldId id="282" r:id="rId10"/>
    <p:sldId id="283" r:id="rId11"/>
    <p:sldId id="295" r:id="rId12"/>
    <p:sldId id="286" r:id="rId13"/>
    <p:sldId id="313" r:id="rId14"/>
    <p:sldId id="314" r:id="rId15"/>
    <p:sldId id="315" r:id="rId16"/>
    <p:sldId id="317" r:id="rId17"/>
    <p:sldId id="299" r:id="rId18"/>
    <p:sldId id="303" r:id="rId19"/>
    <p:sldId id="318" r:id="rId20"/>
    <p:sldId id="302" r:id="rId21"/>
    <p:sldId id="289" r:id="rId22"/>
    <p:sldId id="321" r:id="rId23"/>
    <p:sldId id="322" r:id="rId24"/>
    <p:sldId id="323" r:id="rId25"/>
    <p:sldId id="329" r:id="rId26"/>
    <p:sldId id="332" r:id="rId27"/>
    <p:sldId id="333" r:id="rId28"/>
    <p:sldId id="334" r:id="rId29"/>
    <p:sldId id="32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FF9933"/>
    <a:srgbClr val="CC00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4" autoAdjust="0"/>
    <p:restoredTop sz="94660"/>
  </p:normalViewPr>
  <p:slideViewPr>
    <p:cSldViewPr snapToGrid="0">
      <p:cViewPr varScale="1">
        <p:scale>
          <a:sx n="84" d="100"/>
          <a:sy n="84" d="100"/>
        </p:scale>
        <p:origin x="314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0DCFA-5582-466F-9F04-BE8442779A00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A67E1-1141-4053-A852-7E7A4A897EF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91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4AA664B6-FF8C-9B4B-B1B6-6343AF645CE3}" type="slidenum">
              <a:rPr lang="en-US" altLang="it-IT" sz="1200"/>
              <a:pPr/>
              <a:t>1</a:t>
            </a:fld>
            <a:endParaRPr lang="en-US" altLang="it-IT" sz="120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it-IT" altLang="it-IT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6074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86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63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11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24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07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27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8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58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36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38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46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7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29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2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01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23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73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73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53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20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9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00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02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96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55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42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22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A67E1-1141-4053-A852-7E7A4A897E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37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Pedreschi - TWEPP19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9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Pedreschi - TWEPP19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4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Pedreschi - TWEPP19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3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19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Pedreschi - TWEPP19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82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Pedreschi - TWEPP19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70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Pedreschi - TWEPP19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0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Pedreschi - TWEPP19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6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Pedreschi - TWEPP19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5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Pedreschi - TWEPP19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1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Pedreschi - TWEPP19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02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Pedreschi - TWEPP19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6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E. Pedreschi - TWEPP19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86D1D-A989-416D-8397-A63D7A10B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6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3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2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2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tiff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29419" y="1852392"/>
            <a:ext cx="8280400" cy="14398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000" dirty="0" smtClean="0">
                <a:latin typeface="Arial Black" pitchFamily="34" charset="0"/>
                <a:ea typeface="ＭＳ Ｐゴシック" pitchFamily="34" charset="-128"/>
              </a:rPr>
              <a:t>Mu2e Calorimeter electronics</a:t>
            </a:r>
            <a:endParaRPr lang="en-US" sz="4000" dirty="0">
              <a:latin typeface="Arial Black" pitchFamily="34" charset="0"/>
              <a:ea typeface="ＭＳ Ｐゴシック" pitchFamily="34" charset="-128"/>
            </a:endParaRPr>
          </a:p>
        </p:txBody>
      </p:sp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323275" y="6034088"/>
            <a:ext cx="8569325" cy="64633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it-IT" sz="1800" dirty="0">
                <a:solidFill>
                  <a:schemeClr val="bg2"/>
                </a:solidFill>
                <a:latin typeface="Times New Roman" charset="0"/>
              </a:rPr>
              <a:t>MUSE </a:t>
            </a:r>
            <a:r>
              <a:rPr lang="fr-FR" altLang="it-IT" sz="1800" dirty="0" smtClean="0">
                <a:solidFill>
                  <a:schemeClr val="bg2"/>
                </a:solidFill>
                <a:latin typeface="Times New Roman" charset="0"/>
              </a:rPr>
              <a:t>Network General Meeting</a:t>
            </a:r>
            <a:endParaRPr lang="fr-FR" altLang="it-IT" sz="1800" dirty="0">
              <a:solidFill>
                <a:schemeClr val="bg2"/>
              </a:solidFill>
              <a:latin typeface="Times New Roman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it-IT" sz="1800" dirty="0" err="1" smtClean="0">
                <a:solidFill>
                  <a:schemeClr val="bg2"/>
                </a:solidFill>
                <a:latin typeface="Times New Roman" charset="0"/>
              </a:rPr>
              <a:t>October</a:t>
            </a:r>
            <a:r>
              <a:rPr lang="fr-FR" altLang="it-IT" sz="1800" dirty="0" smtClean="0">
                <a:solidFill>
                  <a:schemeClr val="bg2"/>
                </a:solidFill>
                <a:latin typeface="Times New Roman" charset="0"/>
              </a:rPr>
              <a:t> </a:t>
            </a:r>
            <a:r>
              <a:rPr lang="en-US" altLang="it-IT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fr-FR" altLang="it-IT" sz="1800" dirty="0" smtClean="0">
                <a:solidFill>
                  <a:schemeClr val="bg2"/>
                </a:solidFill>
                <a:latin typeface="Times New Roman" charset="0"/>
              </a:rPr>
              <a:t>  2019</a:t>
            </a:r>
            <a:endParaRPr lang="fr-FR" altLang="it-IT" sz="1800" dirty="0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331550" y="3284980"/>
            <a:ext cx="6480175" cy="1150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200" dirty="0" smtClean="0"/>
              <a:t>F. Spinella</a:t>
            </a:r>
            <a:endParaRPr lang="en-US" altLang="it-IT" sz="2200" b="0" dirty="0"/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it-IT" sz="2200" b="0" dirty="0"/>
              <a:t>INFN </a:t>
            </a:r>
            <a:r>
              <a:rPr lang="en-US" altLang="it-IT" sz="2200" b="0" dirty="0" smtClean="0"/>
              <a:t>Pisa</a:t>
            </a:r>
            <a:endParaRPr lang="en-US" altLang="it-IT" sz="2200" b="0" dirty="0"/>
          </a:p>
        </p:txBody>
      </p:sp>
      <p:pic>
        <p:nvPicPr>
          <p:cNvPr id="512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620713"/>
            <a:ext cx="51800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750140"/>
      </p:ext>
    </p:extLst>
  </p:cSld>
  <p:clrMapOvr>
    <a:masterClrMapping/>
  </p:clrMapOvr>
  <p:transition spd="slow" advTm="3072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10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DIRAC </a:t>
            </a:r>
            <a:r>
              <a:rPr lang="en-US" sz="4000" dirty="0" smtClean="0"/>
              <a:t>v1 architecture</a:t>
            </a:r>
            <a:endParaRPr lang="it-IT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grpSp>
        <p:nvGrpSpPr>
          <p:cNvPr id="18" name="Group 77"/>
          <p:cNvGrpSpPr/>
          <p:nvPr/>
        </p:nvGrpSpPr>
        <p:grpSpPr>
          <a:xfrm>
            <a:off x="2760980" y="1171261"/>
            <a:ext cx="6187049" cy="4814316"/>
            <a:chOff x="2020824" y="1243584"/>
            <a:chExt cx="6187049" cy="4814316"/>
          </a:xfrm>
        </p:grpSpPr>
        <p:sp>
          <p:nvSpPr>
            <p:cNvPr id="19" name="Rectangle 78"/>
            <p:cNvSpPr/>
            <p:nvPr/>
          </p:nvSpPr>
          <p:spPr>
            <a:xfrm>
              <a:off x="2020824" y="1243584"/>
              <a:ext cx="4654296" cy="4814316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>
                <a:latin typeface="Helvetica" pitchFamily="34" charset="0"/>
              </a:endParaRPr>
            </a:p>
          </p:txBody>
        </p:sp>
        <p:sp>
          <p:nvSpPr>
            <p:cNvPr id="20" name="Rectangle 79"/>
            <p:cNvSpPr/>
            <p:nvPr/>
          </p:nvSpPr>
          <p:spPr>
            <a:xfrm>
              <a:off x="2234363" y="1641348"/>
              <a:ext cx="827913" cy="39319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i="1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ADC</a:t>
              </a:r>
              <a:endParaRPr lang="it-IT" sz="2000" b="1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21" name="Straight Connector 80"/>
            <p:cNvCxnSpPr/>
            <p:nvPr/>
          </p:nvCxnSpPr>
          <p:spPr>
            <a:xfrm>
              <a:off x="2688717" y="3474720"/>
              <a:ext cx="0" cy="978500"/>
            </a:xfrm>
            <a:prstGeom prst="line">
              <a:avLst/>
            </a:prstGeom>
            <a:ln w="38100">
              <a:solidFill>
                <a:srgbClr val="0070C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81"/>
            <p:cNvSpPr/>
            <p:nvPr/>
          </p:nvSpPr>
          <p:spPr>
            <a:xfrm>
              <a:off x="3977742" y="2304669"/>
              <a:ext cx="2023007" cy="2246329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i="1" kern="0" dirty="0" smtClean="0">
                  <a:solidFill>
                    <a:sysClr val="window" lastClr="FFFFFF"/>
                  </a:solidFill>
                  <a:latin typeface="+mj-lt"/>
                  <a:cs typeface="Arial" pitchFamily="34" charset="0"/>
                </a:rPr>
                <a:t>FPGA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i="1" kern="0" dirty="0" err="1" smtClean="0">
                  <a:solidFill>
                    <a:sysClr val="window" lastClr="FFFFFF"/>
                  </a:solidFill>
                  <a:latin typeface="+mj-lt"/>
                  <a:cs typeface="Arial" pitchFamily="34" charset="0"/>
                </a:rPr>
                <a:t>SoC</a:t>
              </a:r>
              <a:endParaRPr lang="en-US" sz="2000" b="1" i="1" kern="0" dirty="0" smtClean="0">
                <a:solidFill>
                  <a:sysClr val="window" lastClr="FFFFFF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4" name="Rectangle 83"/>
            <p:cNvSpPr/>
            <p:nvPr/>
          </p:nvSpPr>
          <p:spPr>
            <a:xfrm>
              <a:off x="6450013" y="2839336"/>
              <a:ext cx="763206" cy="57757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latin typeface="+mj-lt"/>
                </a:rPr>
                <a:t>Optical </a:t>
              </a:r>
            </a:p>
            <a:p>
              <a:pPr algn="ctr"/>
              <a:r>
                <a:rPr lang="en-US" sz="1200" dirty="0" smtClean="0">
                  <a:latin typeface="+mj-lt"/>
                </a:rPr>
                <a:t>Receiver</a:t>
              </a:r>
              <a:endParaRPr lang="it-IT" sz="1200" dirty="0">
                <a:latin typeface="+mj-lt"/>
              </a:endParaRPr>
            </a:p>
          </p:txBody>
        </p:sp>
        <p:grpSp>
          <p:nvGrpSpPr>
            <p:cNvPr id="29" name="Group 88"/>
            <p:cNvGrpSpPr/>
            <p:nvPr/>
          </p:nvGrpSpPr>
          <p:grpSpPr>
            <a:xfrm>
              <a:off x="7213219" y="2946557"/>
              <a:ext cx="994654" cy="183888"/>
              <a:chOff x="7362294" y="1286628"/>
              <a:chExt cx="994654" cy="183888"/>
            </a:xfrm>
          </p:grpSpPr>
          <p:cxnSp>
            <p:nvCxnSpPr>
              <p:cNvPr id="54" name="Straight Arrow Connector 116"/>
              <p:cNvCxnSpPr>
                <a:endCxn id="24" idx="3"/>
              </p:cNvCxnSpPr>
              <p:nvPr/>
            </p:nvCxnSpPr>
            <p:spPr>
              <a:xfrm flipH="1" flipV="1">
                <a:off x="7362294" y="1468193"/>
                <a:ext cx="994654" cy="2323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117"/>
              <p:cNvSpPr/>
              <p:nvPr/>
            </p:nvSpPr>
            <p:spPr>
              <a:xfrm>
                <a:off x="7735263" y="1286628"/>
                <a:ext cx="248716" cy="182726"/>
              </a:xfrm>
              <a:prstGeom prst="ellipse">
                <a:avLst/>
              </a:prstGeom>
              <a:noFill/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t-IT">
                  <a:latin typeface="Helvetica" pitchFamily="34" charset="0"/>
                </a:endParaRPr>
              </a:p>
            </p:txBody>
          </p:sp>
        </p:grpSp>
        <p:cxnSp>
          <p:nvCxnSpPr>
            <p:cNvPr id="32" name="Straight Arrow Connector 91"/>
            <p:cNvCxnSpPr/>
            <p:nvPr/>
          </p:nvCxnSpPr>
          <p:spPr>
            <a:xfrm>
              <a:off x="6010275" y="3135616"/>
              <a:ext cx="439738" cy="4354"/>
            </a:xfrm>
            <a:prstGeom prst="straightConnector1">
              <a:avLst/>
            </a:prstGeom>
            <a:ln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92"/>
            <p:cNvCxnSpPr/>
            <p:nvPr/>
          </p:nvCxnSpPr>
          <p:spPr>
            <a:xfrm>
              <a:off x="6000749" y="3965111"/>
              <a:ext cx="439738" cy="0"/>
            </a:xfrm>
            <a:prstGeom prst="straightConnector1">
              <a:avLst/>
            </a:prstGeom>
            <a:ln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94"/>
            <p:cNvSpPr/>
            <p:nvPr/>
          </p:nvSpPr>
          <p:spPr>
            <a:xfrm>
              <a:off x="2243888" y="2295144"/>
              <a:ext cx="827913" cy="39319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i="1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ADC</a:t>
              </a:r>
              <a:endParaRPr lang="it-IT" sz="2000" b="1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7" name="Rectangle 95"/>
            <p:cNvSpPr/>
            <p:nvPr/>
          </p:nvSpPr>
          <p:spPr>
            <a:xfrm>
              <a:off x="2262938" y="2934257"/>
              <a:ext cx="827913" cy="39319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i="1" dirty="0" smtClean="0">
                  <a:solidFill>
                    <a:schemeClr val="bg1"/>
                  </a:solidFill>
                  <a:latin typeface="+mj-lt"/>
                </a:rPr>
                <a:t>ADC</a:t>
              </a:r>
              <a:endParaRPr lang="it-IT" sz="2000" b="1" i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Rectangle 96"/>
            <p:cNvSpPr/>
            <p:nvPr/>
          </p:nvSpPr>
          <p:spPr>
            <a:xfrm>
              <a:off x="2255710" y="4650486"/>
              <a:ext cx="827913" cy="39319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i="1" dirty="0" smtClean="0">
                  <a:solidFill>
                    <a:schemeClr val="bg1"/>
                  </a:solidFill>
                  <a:latin typeface="+mj-lt"/>
                </a:rPr>
                <a:t>ADC</a:t>
              </a:r>
              <a:endParaRPr lang="it-IT" sz="2000" b="1" i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Rectangle 97"/>
            <p:cNvSpPr/>
            <p:nvPr/>
          </p:nvSpPr>
          <p:spPr>
            <a:xfrm>
              <a:off x="2284285" y="5285613"/>
              <a:ext cx="827913" cy="39319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i="1" dirty="0" smtClean="0">
                  <a:solidFill>
                    <a:schemeClr val="bg1"/>
                  </a:solidFill>
                  <a:latin typeface="+mj-lt"/>
                </a:rPr>
                <a:t>ADC</a:t>
              </a:r>
              <a:endParaRPr lang="it-IT" sz="2000" b="1" i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Right Brace 98"/>
            <p:cNvSpPr/>
            <p:nvPr/>
          </p:nvSpPr>
          <p:spPr>
            <a:xfrm>
              <a:off x="3457575" y="1641348"/>
              <a:ext cx="47625" cy="403745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46" name="Right Arrow 104"/>
            <p:cNvSpPr/>
            <p:nvPr/>
          </p:nvSpPr>
          <p:spPr>
            <a:xfrm>
              <a:off x="3552825" y="3577597"/>
              <a:ext cx="396342" cy="13510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47" name="TextBox 85"/>
            <p:cNvSpPr txBox="1"/>
            <p:nvPr/>
          </p:nvSpPr>
          <p:spPr>
            <a:xfrm>
              <a:off x="2234363" y="1847088"/>
              <a:ext cx="3735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800" dirty="0" smtClean="0"/>
                <a:t>1</a:t>
              </a:r>
              <a:endParaRPr lang="it-IT" sz="800" dirty="0"/>
            </a:p>
          </p:txBody>
        </p:sp>
        <p:sp>
          <p:nvSpPr>
            <p:cNvPr id="48" name="TextBox 86"/>
            <p:cNvSpPr txBox="1"/>
            <p:nvPr/>
          </p:nvSpPr>
          <p:spPr>
            <a:xfrm>
              <a:off x="2243888" y="2487168"/>
              <a:ext cx="3735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800" dirty="0" smtClean="0"/>
                <a:t>2</a:t>
              </a:r>
              <a:endParaRPr lang="it-IT" sz="800" dirty="0"/>
            </a:p>
          </p:txBody>
        </p:sp>
        <p:sp>
          <p:nvSpPr>
            <p:cNvPr id="49" name="TextBox 87"/>
            <p:cNvSpPr txBox="1"/>
            <p:nvPr/>
          </p:nvSpPr>
          <p:spPr>
            <a:xfrm>
              <a:off x="2262938" y="3144760"/>
              <a:ext cx="3735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800" dirty="0" smtClean="0"/>
                <a:t>3</a:t>
              </a:r>
              <a:endParaRPr lang="it-IT" sz="800" dirty="0"/>
            </a:p>
          </p:txBody>
        </p:sp>
        <p:sp>
          <p:nvSpPr>
            <p:cNvPr id="50" name="TextBox 88"/>
            <p:cNvSpPr txBox="1"/>
            <p:nvPr/>
          </p:nvSpPr>
          <p:spPr>
            <a:xfrm>
              <a:off x="2255710" y="4847082"/>
              <a:ext cx="3735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800" dirty="0" smtClean="0"/>
                <a:t>9</a:t>
              </a:r>
              <a:endParaRPr lang="it-IT" sz="800" dirty="0"/>
            </a:p>
          </p:txBody>
        </p:sp>
        <p:sp>
          <p:nvSpPr>
            <p:cNvPr id="51" name="TextBox 90"/>
            <p:cNvSpPr txBox="1"/>
            <p:nvPr/>
          </p:nvSpPr>
          <p:spPr>
            <a:xfrm>
              <a:off x="2274760" y="5488406"/>
              <a:ext cx="37355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800" dirty="0" smtClean="0"/>
                <a:t>10</a:t>
              </a:r>
              <a:endParaRPr lang="it-IT" sz="800" dirty="0"/>
            </a:p>
          </p:txBody>
        </p:sp>
      </p:grpSp>
      <p:grpSp>
        <p:nvGrpSpPr>
          <p:cNvPr id="60" name="Group 122"/>
          <p:cNvGrpSpPr/>
          <p:nvPr/>
        </p:nvGrpSpPr>
        <p:grpSpPr>
          <a:xfrm>
            <a:off x="386719" y="1569025"/>
            <a:ext cx="596902" cy="4062502"/>
            <a:chOff x="671511" y="1641348"/>
            <a:chExt cx="596902" cy="4062502"/>
          </a:xfrm>
        </p:grpSpPr>
        <p:sp>
          <p:nvSpPr>
            <p:cNvPr id="61" name="Rectangle 123"/>
            <p:cNvSpPr/>
            <p:nvPr/>
          </p:nvSpPr>
          <p:spPr>
            <a:xfrm>
              <a:off x="671511" y="1641348"/>
              <a:ext cx="577850" cy="393192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i="1" dirty="0" smtClean="0">
                  <a:solidFill>
                    <a:schemeClr val="bg1"/>
                  </a:solidFill>
                  <a:latin typeface="+mj-lt"/>
                </a:rPr>
                <a:t>FE</a:t>
              </a:r>
              <a:endParaRPr lang="it-IT" sz="1800" b="1" i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2" name="Rectangle 124"/>
            <p:cNvSpPr/>
            <p:nvPr/>
          </p:nvSpPr>
          <p:spPr>
            <a:xfrm>
              <a:off x="685800" y="2309420"/>
              <a:ext cx="577850" cy="393192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i="1" dirty="0" smtClean="0">
                  <a:solidFill>
                    <a:schemeClr val="bg1"/>
                  </a:solidFill>
                  <a:latin typeface="+mj-lt"/>
                </a:rPr>
                <a:t>FE</a:t>
              </a:r>
              <a:endParaRPr lang="it-IT" sz="1600" b="1" i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3" name="Rectangle 125"/>
            <p:cNvSpPr/>
            <p:nvPr/>
          </p:nvSpPr>
          <p:spPr>
            <a:xfrm>
              <a:off x="685800" y="2967012"/>
              <a:ext cx="577850" cy="393192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i="1" dirty="0" smtClean="0">
                  <a:solidFill>
                    <a:schemeClr val="bg1"/>
                  </a:solidFill>
                  <a:latin typeface="+mj-lt"/>
                </a:rPr>
                <a:t>FE</a:t>
              </a:r>
              <a:endParaRPr lang="it-IT" sz="1800" b="1" i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4" name="Rectangle 126"/>
            <p:cNvSpPr/>
            <p:nvPr/>
          </p:nvSpPr>
          <p:spPr>
            <a:xfrm>
              <a:off x="685800" y="4659630"/>
              <a:ext cx="577850" cy="393192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i="1" dirty="0" smtClean="0">
                  <a:solidFill>
                    <a:schemeClr val="bg1"/>
                  </a:solidFill>
                  <a:latin typeface="+mj-lt"/>
                </a:rPr>
                <a:t>FE</a:t>
              </a:r>
              <a:endParaRPr lang="it-IT" sz="1800" b="1" i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5" name="Rectangle 127"/>
            <p:cNvSpPr/>
            <p:nvPr/>
          </p:nvSpPr>
          <p:spPr>
            <a:xfrm>
              <a:off x="690563" y="5310658"/>
              <a:ext cx="577850" cy="393192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i="1" dirty="0" smtClean="0">
                  <a:solidFill>
                    <a:schemeClr val="bg1"/>
                  </a:solidFill>
                  <a:latin typeface="+mj-lt"/>
                </a:rPr>
                <a:t>FE</a:t>
              </a:r>
              <a:endParaRPr lang="it-IT" sz="1800" b="1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6" name="Rectangle 128"/>
          <p:cNvSpPr/>
          <p:nvPr/>
        </p:nvSpPr>
        <p:spPr>
          <a:xfrm>
            <a:off x="1584488" y="1171261"/>
            <a:ext cx="701458" cy="481431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Mezzanine Board</a:t>
            </a:r>
            <a:endParaRPr lang="it-IT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Right Arrow 129"/>
          <p:cNvSpPr/>
          <p:nvPr/>
        </p:nvSpPr>
        <p:spPr>
          <a:xfrm>
            <a:off x="2343096" y="3448124"/>
            <a:ext cx="398834" cy="34746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cxnSp>
        <p:nvCxnSpPr>
          <p:cNvPr id="68" name="Straight Connector 130"/>
          <p:cNvCxnSpPr/>
          <p:nvPr/>
        </p:nvCxnSpPr>
        <p:spPr>
          <a:xfrm>
            <a:off x="721106" y="3448124"/>
            <a:ext cx="0" cy="978500"/>
          </a:xfrm>
          <a:prstGeom prst="line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ight Arrow 131"/>
          <p:cNvSpPr/>
          <p:nvPr/>
        </p:nvSpPr>
        <p:spPr>
          <a:xfrm>
            <a:off x="1089957" y="3466642"/>
            <a:ext cx="398834" cy="347465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70" name="TextBox 106"/>
          <p:cNvSpPr txBox="1"/>
          <p:nvPr/>
        </p:nvSpPr>
        <p:spPr>
          <a:xfrm>
            <a:off x="354819" y="1775107"/>
            <a:ext cx="373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</a:rPr>
              <a:t>1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71" name="TextBox 107"/>
          <p:cNvSpPr txBox="1"/>
          <p:nvPr/>
        </p:nvSpPr>
        <p:spPr>
          <a:xfrm>
            <a:off x="347862" y="2458866"/>
            <a:ext cx="373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</a:rPr>
              <a:t>2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72" name="TextBox 108"/>
          <p:cNvSpPr txBox="1"/>
          <p:nvPr/>
        </p:nvSpPr>
        <p:spPr>
          <a:xfrm>
            <a:off x="348382" y="3129140"/>
            <a:ext cx="373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</a:rPr>
              <a:t>3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73" name="TextBox 109"/>
          <p:cNvSpPr txBox="1"/>
          <p:nvPr/>
        </p:nvSpPr>
        <p:spPr>
          <a:xfrm>
            <a:off x="354820" y="4805169"/>
            <a:ext cx="373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</a:rPr>
              <a:t>19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74" name="TextBox 110"/>
          <p:cNvSpPr txBox="1"/>
          <p:nvPr/>
        </p:nvSpPr>
        <p:spPr>
          <a:xfrm>
            <a:off x="352606" y="5463502"/>
            <a:ext cx="373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 smtClean="0">
                <a:solidFill>
                  <a:schemeClr val="bg1"/>
                </a:solidFill>
              </a:rPr>
              <a:t>20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75" name="Rectangle 137"/>
          <p:cNvSpPr/>
          <p:nvPr/>
        </p:nvSpPr>
        <p:spPr>
          <a:xfrm>
            <a:off x="6056578" y="4905178"/>
            <a:ext cx="1179745" cy="913626"/>
          </a:xfrm>
          <a:prstGeom prst="rect">
            <a:avLst/>
          </a:prstGeom>
          <a:solidFill>
            <a:srgbClr val="00B0F0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DC/DC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&amp;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kern="0" dirty="0" smtClean="0">
                <a:solidFill>
                  <a:sysClr val="window" lastClr="FFFFFF"/>
                </a:solidFill>
                <a:latin typeface="+mj-lt"/>
                <a:ea typeface="+mn-ea"/>
                <a:cs typeface="Arial" pitchFamily="34" charset="0"/>
              </a:rPr>
              <a:t>LDO</a:t>
            </a:r>
            <a:endParaRPr kumimoji="0" lang="it-IT" sz="2000" b="1" i="1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76" name="Rectangle 96"/>
          <p:cNvSpPr/>
          <p:nvPr/>
        </p:nvSpPr>
        <p:spPr>
          <a:xfrm>
            <a:off x="4547701" y="4627421"/>
            <a:ext cx="1334071" cy="673242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100" dirty="0">
              <a:solidFill>
                <a:schemeClr val="tx2">
                  <a:lumMod val="75000"/>
                </a:schemeClr>
              </a:solidFill>
              <a:latin typeface="Helvetica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515770" y="4765419"/>
            <a:ext cx="150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Jitter Cleaner</a:t>
            </a:r>
            <a:endParaRPr lang="en-US" b="1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1" name="Rectangle 83"/>
          <p:cNvSpPr/>
          <p:nvPr/>
        </p:nvSpPr>
        <p:spPr>
          <a:xfrm>
            <a:off x="7174148" y="3604002"/>
            <a:ext cx="763206" cy="57757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latin typeface="+mj-lt"/>
              </a:rPr>
              <a:t>Optical </a:t>
            </a:r>
          </a:p>
          <a:p>
            <a:pPr algn="ctr"/>
            <a:r>
              <a:rPr lang="en-US" sz="1200" dirty="0" smtClean="0">
                <a:latin typeface="+mj-lt"/>
              </a:rPr>
              <a:t>Receiver</a:t>
            </a:r>
            <a:endParaRPr lang="it-IT" sz="1200" dirty="0">
              <a:latin typeface="+mj-lt"/>
            </a:endParaRPr>
          </a:p>
        </p:txBody>
      </p:sp>
      <p:cxnSp>
        <p:nvCxnSpPr>
          <p:cNvPr id="82" name="Straight Arrow Connector 116"/>
          <p:cNvCxnSpPr>
            <a:endCxn id="81" idx="3"/>
          </p:cNvCxnSpPr>
          <p:nvPr/>
        </p:nvCxnSpPr>
        <p:spPr>
          <a:xfrm flipH="1" flipV="1">
            <a:off x="7937354" y="3892788"/>
            <a:ext cx="994654" cy="2323"/>
          </a:xfrm>
          <a:prstGeom prst="straightConnector1">
            <a:avLst/>
          </a:prstGeom>
          <a:ln>
            <a:solidFill>
              <a:srgbClr val="7030A0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Oval 117"/>
          <p:cNvSpPr/>
          <p:nvPr/>
        </p:nvSpPr>
        <p:spPr>
          <a:xfrm>
            <a:off x="8310323" y="3711223"/>
            <a:ext cx="248716" cy="182726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>
              <a:latin typeface="Helvetica" pitchFamily="34" charset="0"/>
            </a:endParaRPr>
          </a:p>
        </p:txBody>
      </p:sp>
      <p:sp>
        <p:nvSpPr>
          <p:cNvPr id="10" name="Freccia a destra 9"/>
          <p:cNvSpPr/>
          <p:nvPr/>
        </p:nvSpPr>
        <p:spPr>
          <a:xfrm>
            <a:off x="3857625" y="1775107"/>
            <a:ext cx="29527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ccia a destra 112"/>
          <p:cNvSpPr/>
          <p:nvPr/>
        </p:nvSpPr>
        <p:spPr>
          <a:xfrm>
            <a:off x="3852354" y="2387974"/>
            <a:ext cx="29527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ccia a destra 113"/>
          <p:cNvSpPr/>
          <p:nvPr/>
        </p:nvSpPr>
        <p:spPr>
          <a:xfrm>
            <a:off x="3872917" y="3049577"/>
            <a:ext cx="29527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ccia a destra 114"/>
          <p:cNvSpPr/>
          <p:nvPr/>
        </p:nvSpPr>
        <p:spPr>
          <a:xfrm>
            <a:off x="3863117" y="4769968"/>
            <a:ext cx="29527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ccia a destra 116"/>
          <p:cNvSpPr/>
          <p:nvPr/>
        </p:nvSpPr>
        <p:spPr>
          <a:xfrm>
            <a:off x="3886490" y="5408711"/>
            <a:ext cx="29527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90"/>
          <p:cNvSpPr txBox="1"/>
          <p:nvPr/>
        </p:nvSpPr>
        <p:spPr>
          <a:xfrm>
            <a:off x="4318429" y="3338461"/>
            <a:ext cx="373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 dirty="0"/>
              <a:t>2</a:t>
            </a:r>
            <a:r>
              <a:rPr lang="en-US" sz="800" dirty="0" smtClean="0"/>
              <a:t>0</a:t>
            </a:r>
            <a:endParaRPr lang="it-IT" sz="800" dirty="0"/>
          </a:p>
        </p:txBody>
      </p:sp>
      <p:cxnSp>
        <p:nvCxnSpPr>
          <p:cNvPr id="12" name="Connettore diritto 11"/>
          <p:cNvCxnSpPr/>
          <p:nvPr/>
        </p:nvCxnSpPr>
        <p:spPr>
          <a:xfrm flipH="1">
            <a:off x="4425895" y="3446183"/>
            <a:ext cx="128791" cy="265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9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11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DIRAC </a:t>
            </a:r>
            <a:r>
              <a:rPr lang="en-US" sz="4000" dirty="0" smtClean="0"/>
              <a:t>v1 design</a:t>
            </a:r>
            <a:endParaRPr lang="it-IT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675561" y="3919065"/>
            <a:ext cx="453165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After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an intense campaign of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ADC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ADS4229 (Texas Instruments®)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FPGA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SoC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): SM2150T (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Microsemi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®)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DC-DC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: LTM8033 (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Linear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Thecnologies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®)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LDO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it-IT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MIC69502 (</a:t>
            </a: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Micrel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®</a:t>
            </a: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)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Jitter Cleaner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: LMK04828 (Texas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Instruments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®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Optical Transceiver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: RJ-5G-SX (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Cotsworks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®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675561" y="907216"/>
            <a:ext cx="45316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PCB specs: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Material: </a:t>
            </a: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FR408-HR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Layers: </a:t>
            </a: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16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Dimensions: </a:t>
            </a: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233x165 mm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Thickness: </a:t>
            </a: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2.127 mm 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Differencial</a:t>
            </a: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lines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100 </a:t>
            </a:r>
            <a:r>
              <a:rPr lang="el-GR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Ω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Single ended lines</a:t>
            </a: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50 </a:t>
            </a:r>
            <a:r>
              <a:rPr lang="el-GR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Ω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79" y="1882590"/>
            <a:ext cx="5408942" cy="339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12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DIRAC qualification tests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-14781" y="1136772"/>
            <a:ext cx="900332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Several test campaigns were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performed: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Total Ionizing Dose (TID</a:t>
            </a:r>
            <a:r>
              <a:rPr lang="en-US" sz="20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requested 12 </a:t>
            </a:r>
            <a:r>
              <a:rPr lang="en-US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krad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0" lvl="3" indent="-342900"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ƳELBE @HZDR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γ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from Bremsstrahlung (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0&lt;E&lt;14MeV)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Extimated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dose ≈ 20 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krad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/h @ 600µA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Single components test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0" lvl="3" indent="-342900"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Calliope @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ENEA 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Co60 source 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Dose in function of distance: Max 2krad/h, requested 1krad/h</a:t>
            </a: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Full board test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Magnetic Field (B)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LASA @INFN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Milano (1T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it-IT" sz="20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Neutron</a:t>
            </a:r>
            <a:r>
              <a:rPr lang="it-IT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0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irradiation</a:t>
            </a:r>
            <a:r>
              <a:rPr lang="it-IT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0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test</a:t>
            </a:r>
          </a:p>
          <a:p>
            <a:pPr marL="1714500" lvl="3" indent="-342900">
              <a:buFont typeface="Courier New" panose="02070309020205020404" pitchFamily="49" charset="0"/>
              <a:buChar char="o"/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FNG @INFN </a:t>
            </a:r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T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otal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neutron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flux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of 1.2 x10^12 n 1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MeV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(Si) / cm^2</a:t>
            </a:r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T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otal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neutron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flux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of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6x10^11 n 1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MeV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(Si) / cm^2</a:t>
            </a:r>
            <a:endParaRPr lang="it-IT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71700" lvl="4" indent="-342900">
              <a:buFont typeface="Wingdings" panose="05000000000000000000" pitchFamily="2" charset="2"/>
              <a:buChar char="Ø"/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DCDC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test </a:t>
            </a:r>
            <a:r>
              <a:rPr lang="it-IT" sz="14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/>
            </a:r>
            <a:br>
              <a:rPr lang="it-IT" sz="1400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</a:br>
            <a:endParaRPr lang="en-US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902" y="4812599"/>
            <a:ext cx="2275871" cy="1637261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13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ƳELBE</a:t>
            </a:r>
            <a:r>
              <a:rPr lang="en-US" sz="4000" b="1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faci</a:t>
            </a:r>
            <a:r>
              <a:rPr lang="en-US" sz="4000" b="1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4000" b="1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y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4917654" y="2914814"/>
            <a:ext cx="3565338" cy="1934933"/>
            <a:chOff x="259929" y="1006700"/>
            <a:chExt cx="7990322" cy="3555158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677" y="1006700"/>
              <a:ext cx="2659574" cy="3543883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966" y="1006700"/>
              <a:ext cx="2662711" cy="3548063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929" y="1006700"/>
              <a:ext cx="2668037" cy="3555158"/>
            </a:xfrm>
            <a:prstGeom prst="rect">
              <a:avLst/>
            </a:prstGeom>
          </p:spPr>
        </p:pic>
      </p:grpSp>
      <p:sp>
        <p:nvSpPr>
          <p:cNvPr id="19" name="Rectangle 2"/>
          <p:cNvSpPr/>
          <p:nvPr/>
        </p:nvSpPr>
        <p:spPr>
          <a:xfrm>
            <a:off x="277338" y="2949885"/>
            <a:ext cx="42551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Photons is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produced per Bremsstrahlung by the electron beam hitting a niobium foil in the accelerator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Nominal beam conditions: 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17 MeV electrons, 600uA, 12.4 um niobium radiator foil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Simulated </a:t>
            </a: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dose rate ≈ 18.6 </a:t>
            </a:r>
            <a:r>
              <a:rPr lang="en-US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krad</a:t>
            </a: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/h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Active dosimetry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used to confirm simulated dose rate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154D8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154D8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891" y="928931"/>
            <a:ext cx="7901101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9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665" y="1120355"/>
            <a:ext cx="2305282" cy="2863705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3" y="2795281"/>
            <a:ext cx="5582830" cy="3296347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14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Calliope</a:t>
            </a:r>
            <a:r>
              <a:rPr lang="en-US" sz="4000" b="1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faci</a:t>
            </a:r>
            <a:r>
              <a:rPr lang="en-US" sz="4000" b="1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4000" b="1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y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413644" y="123366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5275" marR="381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Gamma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rays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at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1.17 and 1.33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MeV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from </a:t>
            </a:r>
            <a:r>
              <a:rPr lang="it-IT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Co60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95275" marR="381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3.7x10^15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Bq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activity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295275" marR="3810" indent="-285750">
              <a:buFont typeface="Arial" panose="020B0604020202020204" pitchFamily="34" charset="0"/>
              <a:buChar char="•"/>
            </a:pPr>
            <a:r>
              <a:rPr lang="it-IT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Isotropic</a:t>
            </a:r>
            <a:r>
              <a:rPr lang="it-IT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source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flux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scales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with r^2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73" y="4294899"/>
            <a:ext cx="2008607" cy="1796729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64" y="3643734"/>
            <a:ext cx="1835921" cy="2447894"/>
          </a:xfrm>
          <a:prstGeom prst="rect">
            <a:avLst/>
          </a:prstGeom>
        </p:spPr>
      </p:pic>
      <p:sp>
        <p:nvSpPr>
          <p:cNvPr id="26" name="Ovale 25"/>
          <p:cNvSpPr/>
          <p:nvPr/>
        </p:nvSpPr>
        <p:spPr>
          <a:xfrm>
            <a:off x="5761723" y="4290996"/>
            <a:ext cx="315884" cy="770313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sellaDiTesto 26"/>
          <p:cNvSpPr txBox="1"/>
          <p:nvPr/>
        </p:nvSpPr>
        <p:spPr>
          <a:xfrm>
            <a:off x="5513016" y="506238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DIRAC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3920765" y="2713923"/>
            <a:ext cx="2365735" cy="3793935"/>
            <a:chOff x="3482720" y="2383723"/>
            <a:chExt cx="2365735" cy="3793935"/>
          </a:xfrm>
        </p:grpSpPr>
        <p:pic>
          <p:nvPicPr>
            <p:cNvPr id="24" name="Immagin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2" t="10341" r="9041"/>
            <a:stretch/>
          </p:blipFill>
          <p:spPr>
            <a:xfrm rot="5400000">
              <a:off x="3241831" y="3130532"/>
              <a:ext cx="2676190" cy="2194412"/>
            </a:xfrm>
            <a:prstGeom prst="rect">
              <a:avLst/>
            </a:prstGeom>
          </p:spPr>
        </p:pic>
        <p:sp>
          <p:nvSpPr>
            <p:cNvPr id="28" name="Freccia in giù 27"/>
            <p:cNvSpPr/>
            <p:nvPr/>
          </p:nvSpPr>
          <p:spPr>
            <a:xfrm>
              <a:off x="4409950" y="2530225"/>
              <a:ext cx="318403" cy="5307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29" name="Freccia a sinistra 28"/>
            <p:cNvSpPr/>
            <p:nvPr/>
          </p:nvSpPr>
          <p:spPr>
            <a:xfrm>
              <a:off x="5242381" y="3888751"/>
              <a:ext cx="587881" cy="27376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30" name="Freccia a incrocio 29"/>
            <p:cNvSpPr/>
            <p:nvPr/>
          </p:nvSpPr>
          <p:spPr>
            <a:xfrm>
              <a:off x="4361125" y="5633172"/>
              <a:ext cx="403314" cy="401483"/>
            </a:xfrm>
            <a:prstGeom prst="quadArrow">
              <a:avLst>
                <a:gd name="adj1" fmla="val 0"/>
                <a:gd name="adj2" fmla="val 22500"/>
                <a:gd name="adj3" fmla="val 2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4745485" y="5739076"/>
              <a:ext cx="163637" cy="43858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it-IT" sz="2400" b="1" dirty="0">
                  <a:ln w="0"/>
                  <a:solidFill>
                    <a:srgbClr val="1F497D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z</a:t>
              </a:r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5658939" y="4008447"/>
              <a:ext cx="189516" cy="43858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it-IT" sz="2400" b="1" dirty="0">
                  <a:ln w="0"/>
                  <a:solidFill>
                    <a:srgbClr val="1F497D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y</a:t>
              </a:r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4724291" y="2383723"/>
              <a:ext cx="206026" cy="43858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it-IT" sz="2400" b="1" dirty="0">
                  <a:ln w="0"/>
                  <a:solidFill>
                    <a:srgbClr val="1F497D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x</a:t>
              </a:r>
            </a:p>
          </p:txBody>
        </p:sp>
      </p:grpSp>
      <p:pic>
        <p:nvPicPr>
          <p:cNvPr id="34" name="Immagin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51" y="2252488"/>
            <a:ext cx="4617671" cy="2744465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15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LASA</a:t>
            </a:r>
            <a:r>
              <a:rPr lang="en-US" sz="4000" b="1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faci</a:t>
            </a:r>
            <a:r>
              <a:rPr lang="en-US" sz="4000" b="1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4000" b="1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y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5" y="1045960"/>
            <a:ext cx="8730553" cy="1206528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6415514" y="3297957"/>
            <a:ext cx="268973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Uniform magnetic field up to 1.2 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tested different orientations of the DCDC with respect to the magnetic 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field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Same setup of the radiation tests</a:t>
            </a:r>
            <a:b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1600" dirty="0" smtClean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16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FNG</a:t>
            </a:r>
            <a:r>
              <a:rPr lang="en-US" sz="4000" b="1" spc="-4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faci</a:t>
            </a:r>
            <a:r>
              <a:rPr lang="en-US" sz="4000" b="1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4000" b="1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y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18" name="object 4"/>
          <p:cNvSpPr/>
          <p:nvPr/>
        </p:nvSpPr>
        <p:spPr>
          <a:xfrm>
            <a:off x="4175358" y="2124563"/>
            <a:ext cx="4521708" cy="2834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" name="object 12"/>
          <p:cNvSpPr txBox="1"/>
          <p:nvPr/>
        </p:nvSpPr>
        <p:spPr>
          <a:xfrm>
            <a:off x="300342" y="1944444"/>
            <a:ext cx="3850988" cy="15004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41"/>
              </a:spcBef>
            </a:pPr>
            <a:endParaRPr sz="7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70523" indent="-214789">
              <a:buClr>
                <a:srgbClr val="1F1F1F"/>
              </a:buClr>
              <a:buFont typeface="Arial"/>
              <a:buChar char="•"/>
              <a:tabLst>
                <a:tab pos="370999" algn="l"/>
              </a:tabLst>
            </a:pPr>
            <a:r>
              <a:rPr b="1" i="1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Up</a:t>
            </a:r>
            <a:r>
              <a:rPr b="1" i="1" spc="98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b="1" i="1" spc="-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b="1" i="1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 </a:t>
            </a:r>
            <a:r>
              <a:rPr b="1" i="1" spc="-60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b="1" i="1" spc="-8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b="1" i="1" spc="-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^1</a:t>
            </a:r>
            <a:r>
              <a:rPr b="1" i="1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b="1" i="1" spc="9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b="1" i="1" spc="-4" dirty="0" smtClean="0">
                <a:solidFill>
                  <a:srgbClr val="AE272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b="1" i="1" dirty="0" smtClean="0">
                <a:solidFill>
                  <a:srgbClr val="AE272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b="1" i="1" spc="94" dirty="0" smtClean="0">
                <a:solidFill>
                  <a:srgbClr val="AE272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b="1" i="1" dirty="0" smtClean="0">
                <a:solidFill>
                  <a:srgbClr val="AE272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MeV</a:t>
            </a:r>
            <a:r>
              <a:rPr b="1" i="1" spc="86" dirty="0" smtClean="0">
                <a:solidFill>
                  <a:srgbClr val="AE272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b="1" i="1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neutrons</a:t>
            </a:r>
            <a:r>
              <a:rPr b="1" i="1" spc="-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/s</a:t>
            </a:r>
            <a:endParaRPr b="1" i="1" dirty="0" smtClean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70523" marR="440055" indent="-214789">
              <a:buClr>
                <a:srgbClr val="1F1F1F"/>
              </a:buClr>
              <a:buFont typeface="Arial"/>
              <a:buChar char="•"/>
              <a:tabLst>
                <a:tab pos="370999" algn="l"/>
              </a:tabLst>
            </a:pP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pc="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most</a:t>
            </a:r>
            <a:r>
              <a:rPr spc="79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b="1" i="1" spc="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b="1" i="1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sotrop</a:t>
            </a:r>
            <a:r>
              <a:rPr b="1" i="1" spc="8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b="1" i="1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b="1" i="1" spc="83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b="1" i="1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spc="9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</a:t>
            </a:r>
            <a:r>
              <a:rPr spc="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ux</a:t>
            </a:r>
            <a:r>
              <a:rPr lang="en-US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sca</a:t>
            </a:r>
            <a:r>
              <a:rPr spc="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</a:t>
            </a:r>
            <a:r>
              <a:rPr spc="83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pc="-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spc="8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pc="-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 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r^2</a:t>
            </a:r>
            <a:endParaRPr dirty="0" smtClean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70523" indent="-214789">
              <a:buClr>
                <a:srgbClr val="1F1F1F"/>
              </a:buClr>
              <a:buFont typeface="Arial"/>
              <a:buChar char="•"/>
              <a:tabLst>
                <a:tab pos="370999" algn="l"/>
              </a:tabLst>
            </a:pP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spc="-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pc="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spc="-19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spc="-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ted</a:t>
            </a:r>
            <a:r>
              <a:rPr spc="79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pc="-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spc="9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pc="-8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%</a:t>
            </a:r>
            <a:r>
              <a:rPr spc="9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pc="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pc="-15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spc="98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using</a:t>
            </a:r>
            <a:r>
              <a:rPr spc="86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pc="-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pc="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pha</a:t>
            </a:r>
            <a:r>
              <a:rPr spc="90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spc="-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rt</a:t>
            </a:r>
            <a:r>
              <a:rPr spc="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spc="4"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dirty="0" smtClean="0">
                <a:solidFill>
                  <a:srgbClr val="1F1F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</a:t>
            </a:r>
            <a:endParaRPr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object 12"/>
          <p:cNvSpPr txBox="1"/>
          <p:nvPr/>
        </p:nvSpPr>
        <p:spPr>
          <a:xfrm>
            <a:off x="294016" y="1121972"/>
            <a:ext cx="858662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/>
            <a:r>
              <a:rPr lang="it-IT" sz="2000" spc="-1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Frascati </a:t>
            </a:r>
            <a:r>
              <a:rPr lang="it-IT" sz="2000" spc="-1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Neutron</a:t>
            </a:r>
            <a:r>
              <a:rPr lang="it-IT" sz="2000" spc="-1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Generator (</a:t>
            </a:r>
            <a:r>
              <a:rPr lang="en-US" sz="2000" spc="-1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FNG</a:t>
            </a:r>
            <a:r>
              <a:rPr lang="it-IT" sz="2000" spc="-1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sz="2000" spc="8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is a</a:t>
            </a:r>
            <a:r>
              <a:rPr sz="2000" spc="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linear</a:t>
            </a:r>
            <a:r>
              <a:rPr sz="2000" spc="-1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electrostat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accelerator</a:t>
            </a:r>
            <a:r>
              <a:rPr sz="20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sz="20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23" dirty="0"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hich</a:t>
            </a:r>
            <a:r>
              <a:rPr sz="20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up to</a:t>
            </a:r>
            <a:r>
              <a:rPr sz="2000" spc="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sz="20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11" dirty="0">
                <a:latin typeface="Calibri Light" panose="020F0302020204030204" pitchFamily="34" charset="0"/>
                <a:cs typeface="Calibri Light" panose="020F0302020204030204" pitchFamily="34" charset="0"/>
              </a:rPr>
              <a:t>mA</a:t>
            </a:r>
            <a:r>
              <a:rPr sz="2000" spc="-53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11" dirty="0">
                <a:latin typeface="Calibri Light" panose="020F0302020204030204" pitchFamily="34" charset="0"/>
                <a:cs typeface="Calibri Light" panose="020F0302020204030204" pitchFamily="34" charset="0"/>
              </a:rPr>
              <a:t>D+</a:t>
            </a:r>
            <a:r>
              <a:rPr sz="20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ons are</a:t>
            </a:r>
            <a:r>
              <a:rPr sz="20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accelerated</a:t>
            </a:r>
            <a:r>
              <a:rPr sz="2000" spc="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onto</a:t>
            </a:r>
            <a:r>
              <a:rPr sz="20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z="20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56" dirty="0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sz="2000" spc="-4" dirty="0">
                <a:latin typeface="Calibri Light" panose="020F0302020204030204" pitchFamily="34" charset="0"/>
                <a:cs typeface="Calibri Light" panose="020F0302020204030204" pitchFamily="34" charset="0"/>
              </a:rPr>
              <a:t>rit</a:t>
            </a:r>
            <a:r>
              <a:rPr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z="2000" spc="-11" dirty="0">
                <a:latin typeface="Calibri Light" panose="020F0302020204030204" pitchFamily="34" charset="0"/>
                <a:cs typeface="Calibri Light" panose="020F0302020204030204" pitchFamily="34" charset="0"/>
              </a:rPr>
              <a:t>um</a:t>
            </a:r>
            <a:r>
              <a:rPr sz="2000" spc="-8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000" spc="-8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target</a:t>
            </a:r>
            <a:endParaRPr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object 8"/>
          <p:cNvSpPr/>
          <p:nvPr/>
        </p:nvSpPr>
        <p:spPr>
          <a:xfrm>
            <a:off x="471287" y="3818810"/>
            <a:ext cx="3108001" cy="19332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2" name="object 9"/>
          <p:cNvSpPr/>
          <p:nvPr/>
        </p:nvSpPr>
        <p:spPr>
          <a:xfrm>
            <a:off x="2046049" y="4098436"/>
            <a:ext cx="1127781" cy="13559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3" name="object 11"/>
          <p:cNvSpPr txBox="1"/>
          <p:nvPr/>
        </p:nvSpPr>
        <p:spPr>
          <a:xfrm>
            <a:off x="2390065" y="4858222"/>
            <a:ext cx="6331029" cy="979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400" b="1" dirty="0">
                <a:solidFill>
                  <a:srgbClr val="AE272E"/>
                </a:solidFill>
                <a:latin typeface="Arial"/>
                <a:cs typeface="Arial"/>
              </a:rPr>
              <a:t>r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285649">
              <a:spcBef>
                <a:spcPts val="776"/>
              </a:spcBef>
            </a:pPr>
            <a:r>
              <a:rPr sz="3300" b="1" spc="-4" dirty="0">
                <a:solidFill>
                  <a:srgbClr val="002060"/>
                </a:solidFill>
                <a:latin typeface="Verdana"/>
                <a:cs typeface="Verdana"/>
              </a:rPr>
              <a:t>D+T</a:t>
            </a:r>
            <a:r>
              <a:rPr sz="3300" b="1" dirty="0">
                <a:solidFill>
                  <a:srgbClr val="002060"/>
                </a:solidFill>
                <a:latin typeface="Wingdings"/>
                <a:cs typeface="Wingdings"/>
              </a:rPr>
              <a:t></a:t>
            </a:r>
            <a:r>
              <a:rPr sz="3300" b="1" spc="2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300" b="1" i="1" spc="3173" dirty="0">
                <a:solidFill>
                  <a:srgbClr val="002060"/>
                </a:solidFill>
                <a:latin typeface="Symbol"/>
                <a:cs typeface="Times New Roman"/>
                <a:sym typeface="Symbol" panose="05050102010706020507" pitchFamily="18" charset="2"/>
              </a:rPr>
              <a:t></a:t>
            </a:r>
            <a:r>
              <a:rPr sz="3300" b="1" spc="-8" dirty="0">
                <a:solidFill>
                  <a:srgbClr val="002060"/>
                </a:solidFill>
                <a:latin typeface="Verdana"/>
                <a:cs typeface="Verdana"/>
              </a:rPr>
              <a:t>+n</a:t>
            </a:r>
            <a:endParaRPr sz="33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44" name="object 9"/>
          <p:cNvSpPr/>
          <p:nvPr/>
        </p:nvSpPr>
        <p:spPr>
          <a:xfrm>
            <a:off x="2198449" y="4250836"/>
            <a:ext cx="1127781" cy="13559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cxnSp>
        <p:nvCxnSpPr>
          <p:cNvPr id="3" name="Connettore 2 2"/>
          <p:cNvCxnSpPr/>
          <p:nvPr/>
        </p:nvCxnSpPr>
        <p:spPr>
          <a:xfrm>
            <a:off x="2072640" y="4098436"/>
            <a:ext cx="1003300" cy="1212704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7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17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DIRAC: TID test results  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4111" y="982295"/>
            <a:ext cx="7565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Input </a:t>
            </a:r>
            <a:r>
              <a:rPr lang="it-IT" sz="2000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waveform</a:t>
            </a:r>
            <a:r>
              <a:rPr lang="it-IT" sz="2000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→4.5@10MHz, </a:t>
            </a:r>
            <a:r>
              <a:rPr lang="it-IT" sz="2000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readout</a:t>
            </a:r>
            <a:r>
              <a:rPr lang="it-IT" sz="2000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sz="2000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waveform</a:t>
            </a:r>
            <a:r>
              <a:rPr lang="it-IT" sz="2000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: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7" y="1339950"/>
            <a:ext cx="2793840" cy="203124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991" y="1360317"/>
            <a:ext cx="2897705" cy="2108834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14111" y="3708546"/>
            <a:ext cx="7565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LTM8033 and MIC69502 </a:t>
            </a:r>
            <a:r>
              <a:rPr lang="it-IT" sz="2000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Vout</a:t>
            </a:r>
            <a:r>
              <a:rPr lang="it-IT" sz="2000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(</a:t>
            </a:r>
            <a:r>
              <a:rPr lang="it-IT" sz="2000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rad;t</a:t>
            </a:r>
            <a:r>
              <a:rPr lang="it-IT" sz="2000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5888630" y="2217026"/>
            <a:ext cx="329559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0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Conclusions</a:t>
            </a:r>
            <a:r>
              <a:rPr lang="de-DE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41 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h beam time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Nominal Dose Rate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≈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1krad/h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TID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≈ 41krad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No evidence of broken components up to 35 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krad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After</a:t>
            </a:r>
            <a:r>
              <a:rPr lang="it-IT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41 </a:t>
            </a:r>
            <a:r>
              <a:rPr lang="it-IT" dirty="0" err="1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krad</a:t>
            </a:r>
            <a:r>
              <a:rPr lang="it-IT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SM2 ARM </a:t>
            </a:r>
            <a:r>
              <a:rPr lang="it-IT" dirty="0" err="1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does</a:t>
            </a:r>
            <a:r>
              <a:rPr lang="it-IT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not</a:t>
            </a:r>
            <a:r>
              <a:rPr lang="it-IT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restart</a:t>
            </a:r>
            <a:r>
              <a:rPr lang="it-IT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after</a:t>
            </a:r>
            <a:r>
              <a:rPr lang="it-IT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power</a:t>
            </a:r>
            <a:r>
              <a:rPr lang="it-IT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cycle</a:t>
            </a:r>
            <a:endParaRPr lang="it-IT" dirty="0">
              <a:latin typeface="Calibri Light" panose="020F0302020204030204" pitchFamily="34" charset="0"/>
              <a:ea typeface="ＭＳ Ｐゴシック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DCDC </a:t>
            </a:r>
            <a:r>
              <a:rPr lang="it-IT" dirty="0" err="1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converters</a:t>
            </a:r>
            <a:r>
              <a:rPr lang="it-IT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voltage</a:t>
            </a:r>
            <a:r>
              <a:rPr lang="it-IT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increase</a:t>
            </a:r>
            <a:r>
              <a:rPr lang="it-IT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: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≈ 20% @ 41 </a:t>
            </a:r>
            <a:r>
              <a:rPr lang="en-U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krad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, no recover if no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beam</a:t>
            </a:r>
            <a:b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CHANGE IN V2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LDO small increase, fast recover if no beam</a:t>
            </a:r>
          </a:p>
        </p:txBody>
      </p:sp>
      <p:sp>
        <p:nvSpPr>
          <p:cNvPr id="3" name="Rettangolo 2"/>
          <p:cNvSpPr/>
          <p:nvPr/>
        </p:nvSpPr>
        <p:spPr>
          <a:xfrm>
            <a:off x="63500" y="1339950"/>
            <a:ext cx="5786967" cy="2149568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o 6"/>
          <p:cNvGrpSpPr/>
          <p:nvPr/>
        </p:nvGrpSpPr>
        <p:grpSpPr>
          <a:xfrm>
            <a:off x="63500" y="4078911"/>
            <a:ext cx="5786967" cy="2153615"/>
            <a:chOff x="63500" y="3807982"/>
            <a:chExt cx="5786967" cy="2153615"/>
          </a:xfrm>
        </p:grpSpPr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4757" y="3838664"/>
              <a:ext cx="2917672" cy="2122933"/>
            </a:xfrm>
            <a:prstGeom prst="rect">
              <a:avLst/>
            </a:prstGeom>
          </p:spPr>
        </p:pic>
        <p:pic>
          <p:nvPicPr>
            <p:cNvPr id="31" name="Immagin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94790" y="3938689"/>
              <a:ext cx="2664168" cy="1936279"/>
            </a:xfrm>
            <a:prstGeom prst="rect">
              <a:avLst/>
            </a:prstGeom>
          </p:spPr>
        </p:pic>
        <p:sp>
          <p:nvSpPr>
            <p:cNvPr id="18" name="Rettangolo 17"/>
            <p:cNvSpPr/>
            <p:nvPr/>
          </p:nvSpPr>
          <p:spPr>
            <a:xfrm>
              <a:off x="63500" y="3807982"/>
              <a:ext cx="5786967" cy="2153615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666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18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Tests in magnetic </a:t>
            </a:r>
            <a:r>
              <a:rPr lang="en-US" sz="4000" dirty="0" smtClean="0"/>
              <a:t>field results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9" name="CustomShape 2"/>
          <p:cNvSpPr/>
          <p:nvPr/>
        </p:nvSpPr>
        <p:spPr>
          <a:xfrm>
            <a:off x="5492039" y="1086319"/>
            <a:ext cx="3530302" cy="20426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it-IT" sz="2000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Test </a:t>
            </a:r>
            <a:r>
              <a:rPr lang="it-IT" sz="2000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conditions</a:t>
            </a:r>
            <a:r>
              <a:rPr lang="it-IT" sz="2000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View</a:t>
            </a: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X (</a:t>
            </a: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parallel</a:t>
            </a: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to B)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Vin 28V, </a:t>
            </a: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Vout</a:t>
            </a: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2.5V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Variable</a:t>
            </a: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load</a:t>
            </a:r>
            <a:endParaRPr lang="it-IT" dirty="0" smtClean="0">
              <a:latin typeface="Calibri Light" panose="020F0302020204030204" pitchFamily="34" charset="0"/>
              <a:ea typeface="ＭＳ Ｐゴシック"/>
              <a:cs typeface="Calibri Light" panose="020F03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Switching</a:t>
            </a: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frequency</a:t>
            </a:r>
            <a:endParaRPr lang="it-IT" dirty="0" smtClean="0">
              <a:latin typeface="Calibri Light" panose="020F0302020204030204" pitchFamily="34" charset="0"/>
              <a:ea typeface="ＭＳ Ｐゴシック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endParaRPr lang="it-IT" dirty="0" smtClean="0">
              <a:latin typeface="Calibri Light" panose="020F0302020204030204" pitchFamily="34" charset="0"/>
              <a:ea typeface="ＭＳ Ｐゴシック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b="1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Efficiency</a:t>
            </a:r>
            <a:r>
              <a:rPr lang="it-IT" b="1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b="1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quite</a:t>
            </a:r>
            <a:r>
              <a:rPr lang="it-IT" b="1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b="1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low</a:t>
            </a:r>
            <a:r>
              <a:rPr lang="it-IT" b="1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(</a:t>
            </a:r>
            <a:r>
              <a:rPr lang="it-IT" b="1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still</a:t>
            </a:r>
            <a:r>
              <a:rPr lang="it-IT" b="1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b="1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acceptable</a:t>
            </a:r>
            <a:r>
              <a:rPr lang="it-IT" b="1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), </a:t>
            </a:r>
            <a:r>
              <a:rPr lang="it-IT" b="1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higher</a:t>
            </a:r>
            <a:r>
              <a:rPr lang="it-IT" b="1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b="1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if</a:t>
            </a:r>
            <a:r>
              <a:rPr lang="it-IT" b="1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Vin </a:t>
            </a:r>
            <a:r>
              <a:rPr lang="it-IT" b="1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lower</a:t>
            </a:r>
            <a:endParaRPr lang="it-IT" b="1" i="1" dirty="0" smtClean="0">
              <a:latin typeface="Calibri Light" panose="020F0302020204030204" pitchFamily="34" charset="0"/>
              <a:ea typeface="ＭＳ Ｐゴシック"/>
              <a:cs typeface="Calibri Light" panose="020F030202020403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47" y="971532"/>
            <a:ext cx="4846753" cy="277669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72" y="3760513"/>
            <a:ext cx="4762626" cy="2595838"/>
          </a:xfrm>
          <a:prstGeom prst="rect">
            <a:avLst/>
          </a:prstGeom>
          <a:ln w="1905">
            <a:solidFill>
              <a:schemeClr val="tx1"/>
            </a:solidFill>
          </a:ln>
        </p:spPr>
      </p:pic>
      <p:sp>
        <p:nvSpPr>
          <p:cNvPr id="13" name="CustomShape 2"/>
          <p:cNvSpPr/>
          <p:nvPr/>
        </p:nvSpPr>
        <p:spPr>
          <a:xfrm>
            <a:off x="5492039" y="3787056"/>
            <a:ext cx="2640667" cy="15349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it-IT" sz="2000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Test </a:t>
            </a:r>
            <a:r>
              <a:rPr lang="it-IT" sz="2000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conditions</a:t>
            </a:r>
            <a:r>
              <a:rPr lang="it-IT" sz="2000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View</a:t>
            </a: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X (</a:t>
            </a: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parallel</a:t>
            </a: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to B)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Vin 28V, </a:t>
            </a: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Vout</a:t>
            </a: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3.3V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Variable</a:t>
            </a: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load</a:t>
            </a:r>
            <a:endParaRPr lang="it-IT" dirty="0">
              <a:latin typeface="Calibri Light" panose="020F0302020204030204" pitchFamily="34" charset="0"/>
              <a:ea typeface="ＭＳ Ｐゴシック"/>
              <a:cs typeface="Calibri Light" panose="020F03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Constant</a:t>
            </a:r>
            <a:r>
              <a:rPr lang="it-IT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frequency</a:t>
            </a:r>
            <a:endParaRPr lang="it-IT" dirty="0" smtClean="0">
              <a:latin typeface="Calibri Light" panose="020F0302020204030204" pitchFamily="34" charset="0"/>
              <a:ea typeface="ＭＳ Ｐゴシック"/>
              <a:cs typeface="Calibri Light" panose="020F03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it-IT" dirty="0" smtClean="0">
              <a:latin typeface="Calibri Light" panose="020F0302020204030204" pitchFamily="34" charset="0"/>
              <a:ea typeface="ＭＳ Ｐゴシック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b="1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Vout</a:t>
            </a:r>
            <a:r>
              <a:rPr lang="it-IT" b="1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 </a:t>
            </a:r>
            <a:r>
              <a:rPr lang="it-IT" b="1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constant</a:t>
            </a:r>
            <a:endParaRPr lang="it-IT" b="1" i="1" dirty="0" smtClean="0">
              <a:latin typeface="Calibri Light" panose="020F0302020204030204" pitchFamily="34" charset="0"/>
              <a:ea typeface="ＭＳ Ｐゴシック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05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19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LTM 8033 Neutrons tests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348480" y="2640922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it-IT" sz="2000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Test </a:t>
            </a:r>
            <a:r>
              <a:rPr lang="it-IT" sz="2000" i="1" dirty="0" err="1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conditions</a:t>
            </a:r>
            <a:r>
              <a:rPr lang="it-IT" sz="2000" i="1" dirty="0" smtClean="0"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: </a:t>
            </a:r>
            <a:endParaRPr lang="it-IT" sz="2000" i="1" dirty="0">
              <a:latin typeface="Calibri Light" panose="020F0302020204030204" pitchFamily="34" charset="0"/>
              <a:ea typeface="ＭＳ Ｐゴシック"/>
              <a:cs typeface="Calibri Light" panose="020F03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Neutrons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over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DCDC up to  1.2E12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1MeV-eq-Neutrons/cm2 </a:t>
            </a:r>
            <a:endParaRPr lang="it-IT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DCDC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Vout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loaded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with 1 ohm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resistor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easured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before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irradiation</a:t>
            </a:r>
            <a:endParaRPr lang="it-I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Measured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after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test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endParaRPr lang="it-IT" dirty="0">
              <a:solidFill>
                <a:srgbClr val="00B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 algn="ctr"/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Negligible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change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endParaRPr lang="it-I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887" y="1094440"/>
            <a:ext cx="3980190" cy="251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7" y="3624837"/>
            <a:ext cx="4507833" cy="2464021"/>
          </a:xfrm>
          <a:prstGeom prst="rect">
            <a:avLst/>
          </a:prstGeom>
        </p:spPr>
      </p:pic>
      <p:sp>
        <p:nvSpPr>
          <p:cNvPr id="12" name="Rectangle 1"/>
          <p:cNvSpPr/>
          <p:nvPr/>
        </p:nvSpPr>
        <p:spPr>
          <a:xfrm>
            <a:off x="1290320" y="4188459"/>
            <a:ext cx="28854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dirty="0">
                <a:solidFill>
                  <a:srgbClr val="FF0000"/>
                </a:solidFill>
              </a:rPr>
              <a:t>6x10^11 n 1 MeV (Si) / cm^2</a:t>
            </a:r>
            <a:r>
              <a:rPr lang="it-IT" sz="1100" dirty="0">
                <a:solidFill>
                  <a:srgbClr val="FF0000"/>
                </a:solidFill>
                <a:sym typeface="Wingdings" panose="05000000000000000000" pitchFamily="2" charset="2"/>
              </a:rPr>
              <a:t/>
            </a:r>
            <a:br>
              <a:rPr lang="it-IT" sz="1100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endParaRPr lang="it-IT" sz="11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9"/>
          <p:cNvCxnSpPr/>
          <p:nvPr/>
        </p:nvCxnSpPr>
        <p:spPr>
          <a:xfrm flipV="1">
            <a:off x="3587030" y="4063895"/>
            <a:ext cx="456333" cy="261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23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189989"/>
            <a:ext cx="7886700" cy="498697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Calorimeter electronics scheme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Front End electronics 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DIRAC spec, architecture and design</a:t>
            </a:r>
          </a:p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DIRAC qualification tests</a:t>
            </a:r>
          </a:p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Dirac cooling</a:t>
            </a:r>
          </a:p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Module 0</a:t>
            </a:r>
          </a:p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Slice test </a:t>
            </a:r>
          </a:p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Dirac V2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2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-14111"/>
            <a:ext cx="9171610" cy="101600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it-IT" sz="4500" dirty="0" smtClean="0"/>
              <a:t>Talk </a:t>
            </a:r>
            <a:r>
              <a:rPr lang="it-IT" sz="4500" dirty="0" err="1" smtClean="0"/>
              <a:t>overview</a:t>
            </a:r>
            <a:endParaRPr lang="it-IT" sz="45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20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DIRAC cooling (1)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27376" y="1069383"/>
            <a:ext cx="903949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General cooling requirements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Maximum temperatures must not be exceed during operation → the max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electronic components 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temperature is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set to half specified 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values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→ 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set max temp = 60 </a:t>
            </a:r>
            <a:r>
              <a:rPr lang="en-US" sz="16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16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cooling </a:t>
            </a:r>
            <a:r>
              <a:rPr lang="en-U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system 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must be </a:t>
            </a:r>
            <a:r>
              <a:rPr lang="en-US" sz="16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robust </a:t>
            </a:r>
            <a:r>
              <a:rPr lang="en-U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US" sz="16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reliable</a:t>
            </a:r>
            <a:endParaRPr lang="en-US" sz="16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Leak less 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cooling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ystem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All component must be </a:t>
            </a:r>
            <a:r>
              <a:rPr lang="en-US" sz="16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compatible with magnetic field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All parts must have a low outgassing rate for </a:t>
            </a:r>
            <a:r>
              <a:rPr lang="en-US" sz="16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operating in vacuum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Components must be  </a:t>
            </a:r>
            <a:r>
              <a:rPr lang="en-US" sz="16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sz="16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adiation hard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compact crate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with 9 slots designed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→ </a:t>
            </a: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house the boards and provides their cooling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cooling channels are milled on the lateral walls of the crate and </a:t>
            </a:r>
            <a:r>
              <a:rPr lang="en-US" sz="1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sealed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with a welded covers</a:t>
            </a:r>
            <a:endParaRPr lang="en-US" sz="16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lphaLcParenR"/>
            </a:pPr>
            <a:endParaRPr lang="en-US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230" y="3931719"/>
            <a:ext cx="2526079" cy="12334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835" y="5209823"/>
            <a:ext cx="2312757" cy="1248925"/>
          </a:xfrm>
          <a:prstGeom prst="rect">
            <a:avLst/>
          </a:prstGeom>
        </p:spPr>
      </p:pic>
      <p:pic>
        <p:nvPicPr>
          <p:cNvPr id="20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10" y="5672943"/>
            <a:ext cx="647851" cy="68897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2050" y="3971245"/>
            <a:ext cx="2026721" cy="2191606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 rotWithShape="1">
          <a:blip r:embed="rId9"/>
          <a:srcRect l="9137" t="18761" r="10321" b="-2153"/>
          <a:stretch/>
        </p:blipFill>
        <p:spPr>
          <a:xfrm>
            <a:off x="3624658" y="4003398"/>
            <a:ext cx="1582705" cy="120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77" y="2206497"/>
            <a:ext cx="1802521" cy="1115097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 September 2019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21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DIRAC cooling (2)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367771" y="1346743"/>
            <a:ext cx="2892100" cy="391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2"/>
          <p:cNvSpPr/>
          <p:nvPr/>
        </p:nvSpPr>
        <p:spPr>
          <a:xfrm>
            <a:off x="186670" y="950693"/>
            <a:ext cx="65496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DIRAC estimated power </a:t>
            </a: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8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DIRAC/crate + MB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200 W/crate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Vacuum environment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heat generated</a:t>
            </a: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from the components is </a:t>
            </a: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removed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through: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Thermal plate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(Cu) pre-formed (radiator)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Thermal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Interface Material (TIM): </a:t>
            </a: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thermal grease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Bridge resistors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(Beryllium Oxide)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Card </a:t>
            </a:r>
            <a:r>
              <a:rPr lang="en-US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Lok</a:t>
            </a:r>
            <a:r>
              <a:rPr lang="en-US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Retainer (CALMARK® Series 265)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electronic components modeled in three regions: top cover, junction and bottom 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TIM allows the thermal contact between the top cover and the thermal plate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3461475" y="4367013"/>
            <a:ext cx="1380961" cy="1501829"/>
            <a:chOff x="6846782" y="4323435"/>
            <a:chExt cx="1975938" cy="197619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782" y="4323435"/>
              <a:ext cx="1975938" cy="987969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782" y="5308032"/>
              <a:ext cx="1975938" cy="991594"/>
            </a:xfrm>
            <a:prstGeom prst="rect">
              <a:avLst/>
            </a:prstGeom>
          </p:spPr>
        </p:pic>
      </p:grpSp>
      <p:pic>
        <p:nvPicPr>
          <p:cNvPr id="24" name="Immagin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795" y="4367013"/>
            <a:ext cx="1803482" cy="891280"/>
          </a:xfrm>
          <a:prstGeom prst="rect">
            <a:avLst/>
          </a:prstGeom>
        </p:spPr>
      </p:pic>
      <p:grpSp>
        <p:nvGrpSpPr>
          <p:cNvPr id="27" name="Gruppo 26"/>
          <p:cNvGrpSpPr/>
          <p:nvPr/>
        </p:nvGrpSpPr>
        <p:grpSpPr>
          <a:xfrm>
            <a:off x="344261" y="5028548"/>
            <a:ext cx="1837143" cy="1837143"/>
            <a:chOff x="407872" y="4838080"/>
            <a:chExt cx="1837143" cy="1837143"/>
          </a:xfrm>
        </p:grpSpPr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7872" y="4838080"/>
              <a:ext cx="1837143" cy="1837143"/>
            </a:xfrm>
            <a:prstGeom prst="rect">
              <a:avLst/>
            </a:prstGeom>
          </p:spPr>
        </p:pic>
        <p:sp>
          <p:nvSpPr>
            <p:cNvPr id="63" name="CasellaDiTesto 62"/>
            <p:cNvSpPr txBox="1"/>
            <p:nvPr/>
          </p:nvSpPr>
          <p:spPr>
            <a:xfrm>
              <a:off x="416444" y="5887299"/>
              <a:ext cx="7072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Card </a:t>
              </a:r>
              <a:r>
                <a:rPr lang="en-US" sz="1100" dirty="0" err="1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Lok</a:t>
              </a:r>
              <a:r>
                <a:rPr lang="en-US" sz="11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endParaRPr lang="en-US" sz="11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136" y="4372314"/>
            <a:ext cx="1032740" cy="773836"/>
          </a:xfrm>
          <a:prstGeom prst="rect">
            <a:avLst/>
          </a:prstGeom>
        </p:spPr>
      </p:pic>
      <p:sp>
        <p:nvSpPr>
          <p:cNvPr id="61" name="CasellaDiTesto 60"/>
          <p:cNvSpPr txBox="1"/>
          <p:nvPr/>
        </p:nvSpPr>
        <p:spPr>
          <a:xfrm>
            <a:off x="447605" y="5122620"/>
            <a:ext cx="1058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Bridge resistors</a:t>
            </a:r>
            <a:endParaRPr lang="en-US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CasellaDiTesto 66"/>
          <p:cNvSpPr txBox="1"/>
          <p:nvPr/>
        </p:nvSpPr>
        <p:spPr>
          <a:xfrm>
            <a:off x="6429933" y="6143685"/>
            <a:ext cx="16353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DIRAC + Cu Thermal plate</a:t>
            </a:r>
            <a:endParaRPr lang="en-US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4307109" y="4056324"/>
            <a:ext cx="4058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TIM</a:t>
            </a:r>
            <a:endParaRPr lang="en-US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4" name="Connettore 2 33"/>
          <p:cNvCxnSpPr/>
          <p:nvPr/>
        </p:nvCxnSpPr>
        <p:spPr>
          <a:xfrm flipH="1">
            <a:off x="4130635" y="4255418"/>
            <a:ext cx="352949" cy="37149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2" descr="Image of Parker Chomerics' T670 Thermal Greas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372" y="4367013"/>
            <a:ext cx="694797" cy="84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Immagine 7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8952" y="5401193"/>
            <a:ext cx="1229344" cy="300643"/>
          </a:xfrm>
          <a:prstGeom prst="rect">
            <a:avLst/>
          </a:prstGeom>
        </p:spPr>
      </p:pic>
      <p:pic>
        <p:nvPicPr>
          <p:cNvPr id="75" name="Immagine 7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02" y="4527608"/>
            <a:ext cx="2220029" cy="1665021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7" t="33493" r="60318" b="6858"/>
          <a:stretch/>
        </p:blipFill>
        <p:spPr>
          <a:xfrm>
            <a:off x="7691395" y="2966432"/>
            <a:ext cx="1055197" cy="1506275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66" y="1024749"/>
            <a:ext cx="1932771" cy="121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0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22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Module-0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367771" y="1346743"/>
            <a:ext cx="2892100" cy="391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00"/>
          <a:stretch/>
        </p:blipFill>
        <p:spPr>
          <a:xfrm>
            <a:off x="20876" y="1109393"/>
            <a:ext cx="4386399" cy="2093367"/>
          </a:xfrm>
          <a:prstGeom prst="rect">
            <a:avLst/>
          </a:prstGeom>
        </p:spPr>
      </p:pic>
      <p:sp>
        <p:nvSpPr>
          <p:cNvPr id="29" name="CasellaDiTesto 6"/>
          <p:cNvSpPr txBox="1">
            <a:spLocks noChangeArrowheads="1"/>
          </p:cNvSpPr>
          <p:nvPr/>
        </p:nvSpPr>
        <p:spPr bwMode="auto">
          <a:xfrm>
            <a:off x="4461596" y="949999"/>
            <a:ext cx="4589336" cy="370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GB" altLang="it-IT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Large scale EMC prototype:</a:t>
            </a:r>
            <a:r>
              <a:rPr lang="en-GB" altLang="it-IT" sz="2000" dirty="0" smtClean="0">
                <a:solidFill>
                  <a:schemeClr val="accent3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lvl="1">
              <a:spcBef>
                <a:spcPct val="0"/>
              </a:spcBef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GB" altLang="it-IT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51 </a:t>
            </a:r>
            <a:r>
              <a:rPr lang="en-GB" altLang="it-IT" sz="1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CsI</a:t>
            </a:r>
            <a:r>
              <a:rPr lang="en-GB" altLang="it-IT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crystals</a:t>
            </a:r>
          </a:p>
          <a:p>
            <a:pPr lvl="1">
              <a:spcBef>
                <a:spcPct val="0"/>
              </a:spcBef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GB" altLang="it-IT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102 Mu2e </a:t>
            </a:r>
            <a:r>
              <a:rPr lang="en-GB" altLang="it-IT" sz="1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SiPMs</a:t>
            </a:r>
            <a:endParaRPr lang="en-GB" altLang="it-IT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>
              <a:spcBef>
                <a:spcPct val="0"/>
              </a:spcBef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GB" altLang="it-IT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102 FEE boards</a:t>
            </a:r>
          </a:p>
          <a:p>
            <a:pPr lvl="1">
              <a:spcBef>
                <a:spcPct val="0"/>
              </a:spcBef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GB" altLang="it-IT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 </a:t>
            </a:r>
            <a:r>
              <a:rPr lang="it-IT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DIRAC </a:t>
            </a:r>
            <a:r>
              <a:rPr lang="it-IT" sz="1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board</a:t>
            </a:r>
            <a:r>
              <a:rPr lang="it-IT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1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handle</a:t>
            </a:r>
            <a:r>
              <a:rPr lang="it-IT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20 </a:t>
            </a:r>
            <a:r>
              <a:rPr lang="it-IT" sz="1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channels</a:t>
            </a:r>
            <a:endParaRPr lang="en-GB" altLang="it-IT" sz="1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en-GB" altLang="it-IT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Mechanics and cooling system similar to the final ones (vacuum and low T)</a:t>
            </a:r>
          </a:p>
          <a:p>
            <a:pPr marL="0" indent="0" algn="ctr">
              <a:buNone/>
            </a:pPr>
            <a:r>
              <a:rPr lang="en-GB" sz="24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Goals</a:t>
            </a:r>
            <a:r>
              <a:rPr lang="en-GB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Validate the acquisition chain </a:t>
            </a: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GB" sz="18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Slice Test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Test </a:t>
            </a:r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integration and assembly </a:t>
            </a:r>
            <a:r>
              <a:rPr lang="en-GB" sz="1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procedures</a:t>
            </a:r>
            <a:endParaRPr lang="en-GB" sz="1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742223" y="3522540"/>
            <a:ext cx="3381519" cy="2879156"/>
            <a:chOff x="949876" y="3343371"/>
            <a:chExt cx="3487973" cy="2965257"/>
          </a:xfrm>
        </p:grpSpPr>
        <p:pic>
          <p:nvPicPr>
            <p:cNvPr id="31" name="Picture 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01" r="8769"/>
            <a:stretch/>
          </p:blipFill>
          <p:spPr>
            <a:xfrm>
              <a:off x="977632" y="3343371"/>
              <a:ext cx="1690190" cy="1505387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32" name="Picture 13" descr="Mod0_full.jpg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82984" y="4014594"/>
              <a:ext cx="1654865" cy="1668328"/>
            </a:xfrm>
            <a:prstGeom prst="rect">
              <a:avLst/>
            </a:prstGeom>
            <a:ln>
              <a:solidFill>
                <a:srgbClr val="2F5897"/>
              </a:solidFill>
            </a:ln>
          </p:spPr>
        </p:pic>
        <p:pic>
          <p:nvPicPr>
            <p:cNvPr id="36" name="Picture 9">
              <a:extLst>
                <a:ext uri="{FF2B5EF4-FFF2-40B4-BE49-F238E27FC236}">
                  <a16:creationId xmlns:a16="http://schemas.microsoft.com/office/drawing/2014/main" id="{60CBA908-F2C5-9944-9E2A-7F1DB34AE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9876" y="4981382"/>
              <a:ext cx="1736961" cy="1327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003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23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Slice test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367771" y="1346743"/>
            <a:ext cx="2892100" cy="391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/>
          <p:cNvSpPr/>
          <p:nvPr/>
        </p:nvSpPr>
        <p:spPr>
          <a:xfrm>
            <a:off x="4203262" y="1067140"/>
            <a:ext cx="49019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Calorimeter </a:t>
            </a: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electronics readout chain test using cosmic </a:t>
            </a:r>
            <a:r>
              <a:rPr lang="en-GB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rays</a:t>
            </a:r>
            <a:endParaRPr lang="en-US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Module-0 equipped with FE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SIPMs cooled @18°C (external chiller)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1 DIRAC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v1 (16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channels)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+ 1 MB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Firmware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Preliminary version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External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trigger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Cosmic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ray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coincidence</a:t>
            </a: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6582" y="1713042"/>
            <a:ext cx="5273351" cy="395501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87" y="3664077"/>
            <a:ext cx="3433145" cy="257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5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24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Slice test firmware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367771" y="1346743"/>
            <a:ext cx="2892100" cy="391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/>
          <p:cNvSpPr/>
          <p:nvPr/>
        </p:nvSpPr>
        <p:spPr>
          <a:xfrm>
            <a:off x="4459864" y="899361"/>
            <a:ext cx="438755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Firmware:</a:t>
            </a:r>
            <a:endParaRPr lang="en-US" b="1" i="1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Initializes ADCs and Jitter Cleaner</a:t>
            </a:r>
            <a:endParaRPr lang="en-US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Synchronizes clock phases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Digitizes 20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channels @ 200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MHz (DDR)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Stores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250 samples for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channel,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with an initial buffer of 60 before the trigger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(1.2 µs) without zero suppression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External trigger 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 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plastic 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scintillator paddles coupled PMTs 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lac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ed 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over and below the Module-0 (outside the </a:t>
            </a:r>
            <a:r>
              <a:rPr lang="ru-RU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vessel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i="1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Binary data output through UART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interface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@ 1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Mbs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(event rate 5Hz enough for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cosmics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31" y="938812"/>
            <a:ext cx="2971180" cy="3609616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316463" y="4595795"/>
            <a:ext cx="87422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DAQ software: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Written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python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C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++,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based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on ROOT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libraries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it-IT" dirty="0" smtClean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Transforms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the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received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binary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data in a standard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rootopla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containing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waveform</a:t>
            </a:r>
            <a:endParaRPr lang="it-IT" b="1" i="1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Reconstructed quantities like pedestals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charge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time</a:t>
            </a:r>
            <a:endParaRPr lang="it-IT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Online monitor</a:t>
            </a:r>
            <a:endParaRPr lang="it-IT" sz="2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961" y="856228"/>
            <a:ext cx="3133292" cy="4716843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25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Slice test results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410244" y="1336060"/>
            <a:ext cx="5050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example </a:t>
            </a:r>
            <a:r>
              <a:rPr lang="ru-R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resulting </a:t>
            </a:r>
            <a:r>
              <a:rPr lang="ru-R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waveform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2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Fig.A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 and </a:t>
            </a:r>
            <a:r>
              <a:rPr lang="ru-R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distribution of the peak amplitude versus the integrated </a:t>
            </a:r>
            <a:r>
              <a:rPr lang="ru-R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charge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2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Fig.B</a:t>
            </a:r>
            <a:r>
              <a:rPr lang="en-U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 is shown</a:t>
            </a:r>
            <a:endParaRPr lang="it-IT" sz="2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56" y="3508078"/>
            <a:ext cx="4142451" cy="233272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193418" y="5633455"/>
            <a:ext cx="2911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Fig.B</a:t>
            </a: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Energy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distribution deposited by cosmic rays </a:t>
            </a: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(ADC 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counts</a:t>
            </a: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563257" y="5703139"/>
            <a:ext cx="3524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Fig.A</a:t>
            </a:r>
            <a:r>
              <a:rPr lang="en-US" sz="1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 Resulting waveform</a:t>
            </a: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3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26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4000" dirty="0" smtClean="0"/>
              <a:t>DIRAC v2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11" name="CustomShape 2"/>
          <p:cNvSpPr/>
          <p:nvPr/>
        </p:nvSpPr>
        <p:spPr>
          <a:xfrm>
            <a:off x="48789" y="1274832"/>
            <a:ext cx="8686801" cy="11754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1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Changes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due to radiation resistance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FPGA: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Microsemi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PolarFire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® </a:t>
            </a: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MPF300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(FGC1152, 300K LE, 512 user IO, 20.6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Mbits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RAM) was M2S150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Optical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tranceiver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 VTRX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radhard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up to 1Mrad)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Cotswork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RJ-5G-SX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DCDC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converters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Texas Instruments® </a:t>
            </a:r>
            <a:r>
              <a:rPr lang="it-IT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LMZM33606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Linear Technology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LTM®8033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Changes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due to changes in specifications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Clock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chain encoded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Readout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point-to-point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driver)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CAN BUS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DDR3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bigger</a:t>
            </a: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DIRAC V2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TID, neutrons and B tests performed to validate all new components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 channel test to verify MPF300/ADS4229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compatibility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Prototype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arrive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November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000" dirty="0" smtClean="0"/>
          </a:p>
          <a:p>
            <a:pPr lvl="1"/>
            <a:endParaRPr lang="en-US" sz="2000" dirty="0">
              <a:ea typeface="ＭＳ Ｐゴシック"/>
            </a:endParaRPr>
          </a:p>
          <a:p>
            <a:endParaRPr lang="en-US" sz="2000" dirty="0" smtClean="0">
              <a:ea typeface="ＭＳ Ｐゴシック"/>
            </a:endParaRPr>
          </a:p>
          <a:p>
            <a:pPr>
              <a:lnSpc>
                <a:spcPct val="100000"/>
              </a:lnSpc>
            </a:pPr>
            <a:endParaRPr lang="en-US" sz="2000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sz="2000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729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27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4000" dirty="0" smtClean="0"/>
              <a:t>DIRAC v2 design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9" y="1474252"/>
            <a:ext cx="8258862" cy="451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28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4000" dirty="0" smtClean="0"/>
              <a:t>DIRAC v2 PCB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8" name="CustomShape 2"/>
          <p:cNvSpPr/>
          <p:nvPr/>
        </p:nvSpPr>
        <p:spPr>
          <a:xfrm>
            <a:off x="3866475" y="1165954"/>
            <a:ext cx="5194605" cy="17562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@ INFN Pisa: </a:t>
            </a:r>
            <a:r>
              <a:rPr lang="it-IT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outing @ CERN: 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COMPLETED </a:t>
            </a:r>
            <a:endParaRPr lang="it-IT" sz="20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PCBs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under </a:t>
            </a:r>
            <a:r>
              <a:rPr lang="it-IT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boards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assembled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(2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prototypes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 ready in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ovember</a:t>
            </a:r>
            <a:endParaRPr 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ea typeface="ＭＳ Ｐゴシック"/>
            </a:endParaRPr>
          </a:p>
          <a:p>
            <a:endParaRPr lang="en-US" sz="2400" dirty="0" smtClean="0">
              <a:ea typeface="ＭＳ Ｐゴシック"/>
            </a:endParaRPr>
          </a:p>
          <a:p>
            <a:pPr>
              <a:lnSpc>
                <a:spcPct val="100000"/>
              </a:lnSpc>
            </a:pPr>
            <a:endParaRPr lang="en-US" sz="2000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sz="2000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2" y="1033102"/>
            <a:ext cx="3597961" cy="266899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2" y="3762163"/>
            <a:ext cx="3605324" cy="259423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21" y="3144816"/>
            <a:ext cx="4402316" cy="311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29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Conclusions</a:t>
            </a:r>
            <a:endParaRPr lang="en-US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367771" y="1346743"/>
            <a:ext cx="2892100" cy="391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/>
          <p:cNvSpPr/>
          <p:nvPr/>
        </p:nvSpPr>
        <p:spPr>
          <a:xfrm>
            <a:off x="286099" y="1262045"/>
            <a:ext cx="81197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waveform digitizer designed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to operate in hostile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environment has been presented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The DIRAC is designed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to sample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@200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MHz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differential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signals coming from the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FEE of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DAQ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of the electromagnetic calorimeter of the Mu2e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presence of vacuum (10</a:t>
            </a:r>
            <a:r>
              <a:rPr lang="en-US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-4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Torr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),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high magnetic fields (1T) and radiation (Non-Ionizing Energy Loss 5x10</a:t>
            </a:r>
            <a:r>
              <a:rPr lang="en-US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n/cm</a:t>
            </a:r>
            <a:r>
              <a:rPr lang="en-US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2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@ 1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MeV</a:t>
            </a:r>
            <a:r>
              <a:rPr lang="en-US" baseline="-25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eq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(Si)/y and Total Ionizing Dose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12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Krad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) makes the environment particularly harsh and the design of the board very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slice test on Module 0 has been performed and  it validated the acquisition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new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version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V2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has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been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designed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strenghten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the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radiation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hadrness</a:t>
            </a:r>
            <a:endParaRPr lang="en-US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3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3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4000" dirty="0" smtClean="0"/>
              <a:t>   </a:t>
            </a:r>
            <a:r>
              <a:rPr lang="it-IT" sz="4000" dirty="0" err="1" smtClean="0"/>
              <a:t>Calorimeter</a:t>
            </a:r>
            <a:r>
              <a:rPr lang="it-IT" sz="4000" dirty="0" smtClean="0"/>
              <a:t> design</a:t>
            </a:r>
            <a:endParaRPr lang="it-IT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pic>
        <p:nvPicPr>
          <p:cNvPr id="28" name="Immagine 1"/>
          <p:cNvPicPr>
            <a:picLocks noChangeAspect="1"/>
          </p:cNvPicPr>
          <p:nvPr/>
        </p:nvPicPr>
        <p:blipFill rotWithShape="1">
          <a:blip r:embed="rId5"/>
          <a:srcRect l="-779" t="1425" r="-1" b="-1096"/>
          <a:stretch/>
        </p:blipFill>
        <p:spPr>
          <a:xfrm>
            <a:off x="3652333" y="4098742"/>
            <a:ext cx="1442473" cy="1200461"/>
          </a:xfrm>
          <a:prstGeom prst="rect">
            <a:avLst/>
          </a:prstGeom>
        </p:spPr>
      </p:pic>
      <p:pic>
        <p:nvPicPr>
          <p:cNvPr id="29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719" r="3367" b="1687"/>
          <a:stretch/>
        </p:blipFill>
        <p:spPr>
          <a:xfrm>
            <a:off x="487432" y="1041649"/>
            <a:ext cx="2030255" cy="1123453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1341" b="-1"/>
          <a:stretch/>
        </p:blipFill>
        <p:spPr>
          <a:xfrm>
            <a:off x="191158" y="2474629"/>
            <a:ext cx="3284839" cy="2402733"/>
          </a:xfrm>
          <a:prstGeom prst="rect">
            <a:avLst/>
          </a:prstGeom>
        </p:spPr>
      </p:pic>
      <p:cxnSp>
        <p:nvCxnSpPr>
          <p:cNvPr id="31" name="Connettore 2 30"/>
          <p:cNvCxnSpPr/>
          <p:nvPr/>
        </p:nvCxnSpPr>
        <p:spPr>
          <a:xfrm>
            <a:off x="2451100" y="4273740"/>
            <a:ext cx="1121833" cy="5936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Ovale 31"/>
          <p:cNvSpPr/>
          <p:nvPr/>
        </p:nvSpPr>
        <p:spPr>
          <a:xfrm>
            <a:off x="2194235" y="4000359"/>
            <a:ext cx="364873" cy="2590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3" name="Ovale 32"/>
          <p:cNvSpPr/>
          <p:nvPr/>
        </p:nvSpPr>
        <p:spPr>
          <a:xfrm>
            <a:off x="1057778" y="2681189"/>
            <a:ext cx="889565" cy="552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8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 b="-1943"/>
          <a:stretch/>
        </p:blipFill>
        <p:spPr>
          <a:xfrm>
            <a:off x="2930535" y="958714"/>
            <a:ext cx="1730082" cy="1319371"/>
          </a:xfrm>
          <a:prstGeom prst="rect">
            <a:avLst/>
          </a:prstGeom>
        </p:spPr>
      </p:pic>
      <p:cxnSp>
        <p:nvCxnSpPr>
          <p:cNvPr id="39" name="Connettore 2 38"/>
          <p:cNvCxnSpPr>
            <a:stCxn id="33" idx="6"/>
          </p:cNvCxnSpPr>
          <p:nvPr/>
        </p:nvCxnSpPr>
        <p:spPr>
          <a:xfrm flipV="1">
            <a:off x="1947343" y="2119438"/>
            <a:ext cx="1148782" cy="838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8" descr="Schermata 2017-02-21 alle 12.03.16.png">
            <a:extLst>
              <a:ext uri="{FF2B5EF4-FFF2-40B4-BE49-F238E27FC236}">
                <a16:creationId xmlns:a16="http://schemas.microsoft.com/office/drawing/2014/main" id="{15DB2D3E-D7FB-B24A-849A-092FCBA83E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33" y="5204101"/>
            <a:ext cx="2343088" cy="679345"/>
          </a:xfrm>
          <a:prstGeom prst="rect">
            <a:avLst/>
          </a:prstGeom>
          <a:ln>
            <a:noFill/>
          </a:ln>
        </p:spPr>
      </p:pic>
      <p:pic>
        <p:nvPicPr>
          <p:cNvPr id="42" name="Picture 9" descr="thumb_IMG_3447_1024.jpg">
            <a:extLst>
              <a:ext uri="{FF2B5EF4-FFF2-40B4-BE49-F238E27FC236}">
                <a16:creationId xmlns:a16="http://schemas.microsoft.com/office/drawing/2014/main" id="{4662FD85-8449-2043-8CC3-16DF8E6A1BB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1496" y="5495003"/>
            <a:ext cx="2010870" cy="742814"/>
          </a:xfrm>
          <a:prstGeom prst="rect">
            <a:avLst/>
          </a:prstGeom>
          <a:ln>
            <a:noFill/>
          </a:ln>
        </p:spPr>
      </p:pic>
      <p:pic>
        <p:nvPicPr>
          <p:cNvPr id="43" name="Picture 9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4978" y="2158560"/>
            <a:ext cx="1188088" cy="1679711"/>
          </a:xfrm>
          <a:prstGeom prst="rect">
            <a:avLst/>
          </a:prstGeom>
        </p:spPr>
      </p:pic>
      <p:sp>
        <p:nvSpPr>
          <p:cNvPr id="44" name="CasellaDiTesto 43"/>
          <p:cNvSpPr txBox="1"/>
          <p:nvPr/>
        </p:nvSpPr>
        <p:spPr>
          <a:xfrm>
            <a:off x="3412133" y="5232553"/>
            <a:ext cx="1861462" cy="27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11" b="1" dirty="0" err="1" smtClean="0">
                <a:solidFill>
                  <a:srgbClr val="FF0000"/>
                </a:solidFill>
              </a:rPr>
              <a:t>SiPM</a:t>
            </a:r>
            <a:r>
              <a:rPr lang="it-IT" sz="1211" b="1" dirty="0" smtClean="0">
                <a:solidFill>
                  <a:srgbClr val="FF0000"/>
                </a:solidFill>
              </a:rPr>
              <a:t> + </a:t>
            </a:r>
            <a:r>
              <a:rPr lang="it-IT" sz="1211" b="1" dirty="0" err="1" smtClean="0">
                <a:solidFill>
                  <a:srgbClr val="FF0000"/>
                </a:solidFill>
              </a:rPr>
              <a:t>Holder</a:t>
            </a:r>
            <a:r>
              <a:rPr lang="it-IT" sz="1211" b="1" dirty="0" smtClean="0">
                <a:solidFill>
                  <a:srgbClr val="FF0000"/>
                </a:solidFill>
              </a:rPr>
              <a:t> + FEE</a:t>
            </a:r>
            <a:endParaRPr lang="it-IT" sz="1211" b="1" dirty="0">
              <a:solidFill>
                <a:srgbClr val="FF0000"/>
              </a:solidFill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-764110" y="4813448"/>
            <a:ext cx="3017669" cy="27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11" b="1" dirty="0" err="1">
                <a:solidFill>
                  <a:srgbClr val="FF0000"/>
                </a:solidFill>
              </a:rPr>
              <a:t>Calorimeter</a:t>
            </a:r>
            <a:r>
              <a:rPr lang="it-IT" sz="1211" b="1" dirty="0">
                <a:solidFill>
                  <a:srgbClr val="FF0000"/>
                </a:solidFill>
              </a:rPr>
              <a:t> disks 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3412133" y="3788667"/>
            <a:ext cx="2241047" cy="27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11" b="1" dirty="0" err="1" smtClean="0">
                <a:solidFill>
                  <a:srgbClr val="FF0000"/>
                </a:solidFill>
              </a:rPr>
              <a:t>CsI</a:t>
            </a:r>
            <a:r>
              <a:rPr lang="it-IT" sz="1211" b="1" dirty="0" smtClean="0">
                <a:solidFill>
                  <a:srgbClr val="FF0000"/>
                </a:solidFill>
              </a:rPr>
              <a:t> + </a:t>
            </a:r>
            <a:r>
              <a:rPr lang="it-IT" sz="1211" b="1" dirty="0" err="1" smtClean="0">
                <a:solidFill>
                  <a:srgbClr val="FF0000"/>
                </a:solidFill>
              </a:rPr>
              <a:t>SiPM</a:t>
            </a:r>
            <a:r>
              <a:rPr lang="it-IT" sz="1211" b="1" dirty="0" smtClean="0">
                <a:solidFill>
                  <a:srgbClr val="FF0000"/>
                </a:solidFill>
              </a:rPr>
              <a:t> + </a:t>
            </a:r>
            <a:r>
              <a:rPr lang="it-IT" sz="1211" b="1" dirty="0" err="1" smtClean="0">
                <a:solidFill>
                  <a:srgbClr val="FF0000"/>
                </a:solidFill>
              </a:rPr>
              <a:t>Holder</a:t>
            </a:r>
            <a:r>
              <a:rPr lang="it-IT" sz="1211" b="1" dirty="0" smtClean="0">
                <a:solidFill>
                  <a:srgbClr val="FF0000"/>
                </a:solidFill>
              </a:rPr>
              <a:t> + FEE</a:t>
            </a:r>
            <a:endParaRPr lang="it-IT" sz="1211" b="1" dirty="0">
              <a:solidFill>
                <a:srgbClr val="FF0000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-351242" y="5841232"/>
            <a:ext cx="1809941" cy="27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11" b="1" dirty="0" err="1">
                <a:solidFill>
                  <a:srgbClr val="FF0000"/>
                </a:solidFill>
              </a:rPr>
              <a:t>CsI</a:t>
            </a:r>
            <a:r>
              <a:rPr lang="it-IT" sz="1211" b="1" dirty="0">
                <a:solidFill>
                  <a:srgbClr val="FF0000"/>
                </a:solidFill>
              </a:rPr>
              <a:t> </a:t>
            </a:r>
            <a:r>
              <a:rPr lang="it-IT" sz="1211" b="1" dirty="0" err="1">
                <a:solidFill>
                  <a:srgbClr val="FF0000"/>
                </a:solidFill>
              </a:rPr>
              <a:t>crystals</a:t>
            </a:r>
            <a:endParaRPr lang="it-IT" sz="1211" b="1" dirty="0">
              <a:solidFill>
                <a:srgbClr val="FF0000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2160139" y="6170151"/>
            <a:ext cx="2241047" cy="27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11" b="1" dirty="0" smtClean="0">
                <a:solidFill>
                  <a:srgbClr val="FF0000"/>
                </a:solidFill>
              </a:rPr>
              <a:t>UV</a:t>
            </a:r>
            <a:r>
              <a:rPr lang="en-US" sz="1211" b="1" dirty="0" smtClean="0">
                <a:solidFill>
                  <a:srgbClr val="FF0000"/>
                </a:solidFill>
              </a:rPr>
              <a:t>-extended</a:t>
            </a:r>
            <a:r>
              <a:rPr lang="it-IT" sz="1211" b="1" dirty="0" smtClean="0">
                <a:solidFill>
                  <a:srgbClr val="FF0000"/>
                </a:solidFill>
              </a:rPr>
              <a:t> </a:t>
            </a:r>
            <a:r>
              <a:rPr lang="it-IT" sz="1211" b="1" dirty="0" err="1" smtClean="0">
                <a:solidFill>
                  <a:srgbClr val="FF0000"/>
                </a:solidFill>
              </a:rPr>
              <a:t>SiPM</a:t>
            </a:r>
            <a:r>
              <a:rPr lang="it-IT" sz="1211" b="1" dirty="0" err="1">
                <a:solidFill>
                  <a:srgbClr val="FF0000"/>
                </a:solidFill>
              </a:rPr>
              <a:t>s</a:t>
            </a:r>
            <a:endParaRPr lang="it-IT" sz="1211" b="1" dirty="0">
              <a:solidFill>
                <a:srgbClr val="FF0000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37328" y="2133145"/>
            <a:ext cx="2241047" cy="27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11" b="1" dirty="0" smtClean="0">
                <a:solidFill>
                  <a:srgbClr val="FF0000"/>
                </a:solidFill>
              </a:rPr>
              <a:t>DIRAC + </a:t>
            </a:r>
            <a:r>
              <a:rPr lang="it-IT" sz="1211" b="1" dirty="0" err="1" smtClean="0">
                <a:solidFill>
                  <a:srgbClr val="FF0000"/>
                </a:solidFill>
              </a:rPr>
              <a:t>Mezzanine</a:t>
            </a:r>
            <a:endParaRPr lang="it-IT" sz="1211" b="1" dirty="0">
              <a:solidFill>
                <a:srgbClr val="FF0000"/>
              </a:solidFill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2101817" y="2195407"/>
            <a:ext cx="2241047" cy="27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11" b="1" dirty="0" smtClean="0">
                <a:solidFill>
                  <a:srgbClr val="FF0000"/>
                </a:solidFill>
              </a:rPr>
              <a:t>CRATE</a:t>
            </a:r>
            <a:endParaRPr lang="it-IT" sz="1211" b="1" dirty="0">
              <a:solidFill>
                <a:srgbClr val="FF0000"/>
              </a:solidFill>
            </a:endParaRPr>
          </a:p>
        </p:txBody>
      </p:sp>
      <p:sp>
        <p:nvSpPr>
          <p:cNvPr id="53" name="Rettangolo 52"/>
          <p:cNvSpPr/>
          <p:nvPr/>
        </p:nvSpPr>
        <p:spPr>
          <a:xfrm>
            <a:off x="5232183" y="911457"/>
            <a:ext cx="387498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High granularity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→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1348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undoped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CsI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crystals (3.4x3.4x20 cm</a:t>
            </a:r>
            <a:r>
              <a:rPr lang="en-US" sz="20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Crystals arranged </a:t>
            </a:r>
            <a:r>
              <a:rPr lang="en-US" sz="20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 2 </a:t>
            </a: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disks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(inner/outer radius  37.4 cm / 66 cm, separation between disks 75 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1 crystal coupled to 2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UV-extended </a:t>
            </a:r>
            <a:r>
              <a:rPr lang="en-US" sz="20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SiPMs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(14x20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mm</a:t>
            </a:r>
            <a:r>
              <a:rPr lang="en-US" sz="2000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area) →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2696 electronic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SiPM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packed in a parallel arrangement of 2 groups of 3 cells biased in series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DAQ </a:t>
            </a:r>
            <a:r>
              <a:rPr lang="en-US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crates located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inside the cryostat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to limit the number of pass-through connector</a:t>
            </a:r>
            <a:r>
              <a:rPr lang="en-US" dirty="0">
                <a:solidFill>
                  <a:srgbClr val="07189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4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4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4000" dirty="0" smtClean="0"/>
              <a:t>   </a:t>
            </a:r>
            <a:r>
              <a:rPr lang="it-IT" sz="4000" dirty="0" err="1"/>
              <a:t>Why</a:t>
            </a:r>
            <a:r>
              <a:rPr lang="it-IT" sz="4000" dirty="0"/>
              <a:t> a </a:t>
            </a:r>
            <a:r>
              <a:rPr lang="it-IT" sz="4000" dirty="0" err="1"/>
              <a:t>digitizer</a:t>
            </a:r>
            <a:r>
              <a:rPr lang="it-IT" sz="4000" dirty="0" smtClean="0"/>
              <a:t>?</a:t>
            </a:r>
            <a:endParaRPr lang="it-IT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47625" y="789162"/>
            <a:ext cx="7581569" cy="2357688"/>
            <a:chOff x="0" y="1295937"/>
            <a:chExt cx="9433515" cy="2804752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623" t="-18686" r="7921" b="-12229"/>
            <a:stretch/>
          </p:blipFill>
          <p:spPr bwMode="auto">
            <a:xfrm>
              <a:off x="0" y="1295937"/>
              <a:ext cx="8915400" cy="280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10"/>
            <p:cNvSpPr txBox="1"/>
            <p:nvPr/>
          </p:nvSpPr>
          <p:spPr>
            <a:xfrm>
              <a:off x="7415686" y="1496770"/>
              <a:ext cx="1758772" cy="439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</a:t>
              </a:r>
              <a:r>
                <a:rPr lang="en-US" b="1" dirty="0" smtClean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alorimeter</a:t>
              </a:r>
              <a:endParaRPr lang="en-US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" name="Rectangle 12"/>
            <p:cNvSpPr/>
            <p:nvPr/>
          </p:nvSpPr>
          <p:spPr>
            <a:xfrm>
              <a:off x="7690557" y="1961445"/>
              <a:ext cx="338666" cy="1622778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 w="28575" cmpd="sng">
              <a:solidFill>
                <a:schemeClr val="accent2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13"/>
            <p:cNvSpPr/>
            <p:nvPr/>
          </p:nvSpPr>
          <p:spPr>
            <a:xfrm>
              <a:off x="8421513" y="1961445"/>
              <a:ext cx="338666" cy="1622778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 w="28575" cmpd="sng">
              <a:solidFill>
                <a:schemeClr val="accent2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14"/>
            <p:cNvSpPr txBox="1"/>
            <p:nvPr/>
          </p:nvSpPr>
          <p:spPr>
            <a:xfrm>
              <a:off x="7569523" y="3547776"/>
              <a:ext cx="1863992" cy="439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Disk0  Disk1</a:t>
              </a:r>
              <a:endParaRPr lang="en-US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2469781" y="2973710"/>
            <a:ext cx="3057652" cy="466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rPr>
              <a:t>Typical 1.7 µs Mu2e event</a:t>
            </a:r>
          </a:p>
          <a:p>
            <a:endParaRPr lang="en-US" dirty="0" smtClean="0">
              <a:sym typeface="Wingdings"/>
            </a:endParaRPr>
          </a:p>
        </p:txBody>
      </p:sp>
      <p:sp>
        <p:nvSpPr>
          <p:cNvPr id="39" name="TextBox 10"/>
          <p:cNvSpPr txBox="1"/>
          <p:nvPr/>
        </p:nvSpPr>
        <p:spPr>
          <a:xfrm>
            <a:off x="6237931" y="5402038"/>
            <a:ext cx="288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Pile Up Example (Front End output)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81013" y="3508392"/>
            <a:ext cx="6050120" cy="2400657"/>
            <a:chOff x="137578" y="3927263"/>
            <a:chExt cx="6050120" cy="2400657"/>
          </a:xfrm>
        </p:grpSpPr>
        <p:sp>
          <p:nvSpPr>
            <p:cNvPr id="2" name="Rettangolo 1"/>
            <p:cNvSpPr/>
            <p:nvPr/>
          </p:nvSpPr>
          <p:spPr>
            <a:xfrm>
              <a:off x="137578" y="3927263"/>
              <a:ext cx="6050120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latin typeface="Calibri Light" panose="020F0302020204030204" pitchFamily="34" charset="0"/>
                  <a:cs typeface="Calibri Light" panose="020F0302020204030204" pitchFamily="34" charset="0"/>
                  <a:sym typeface="Symbol" panose="05050102010706020507" pitchFamily="18" charset="2"/>
                </a:rPr>
                <a:t>Very intense particle flux </a:t>
              </a:r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  <a:sym typeface="Symbol" panose="05050102010706020507" pitchFamily="18" charset="2"/>
                </a:rPr>
                <a:t>expected in the </a:t>
              </a:r>
              <a:r>
                <a:rPr lang="en-US" sz="2400" dirty="0" smtClean="0">
                  <a:latin typeface="Calibri Light" panose="020F0302020204030204" pitchFamily="34" charset="0"/>
                  <a:cs typeface="Calibri Light" panose="020F0302020204030204" pitchFamily="34" charset="0"/>
                  <a:sym typeface="Symbol" panose="05050102010706020507" pitchFamily="18" charset="2"/>
                </a:rPr>
                <a:t>calorimeter</a:t>
              </a:r>
            </a:p>
            <a:p>
              <a:endParaRPr lang="en-US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endParaRPr>
            </a:p>
            <a:p>
              <a:endParaRPr lang="en-US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endParaRPr>
            </a:p>
            <a:p>
              <a:endParaRPr lang="en-US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endParaRPr>
            </a:p>
            <a:p>
              <a:pPr algn="ctr"/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  <a:sym typeface="Wingdings"/>
                </a:rPr>
                <a:t>We need </a:t>
              </a:r>
              <a:r>
                <a:rPr lang="en-US" sz="2400" b="1" i="1" dirty="0">
                  <a:latin typeface="Calibri Light" panose="020F0302020204030204" pitchFamily="34" charset="0"/>
                  <a:cs typeface="Calibri Light" panose="020F0302020204030204" pitchFamily="34" charset="0"/>
                  <a:sym typeface="Wingdings"/>
                </a:rPr>
                <a:t>high-sampling rate</a:t>
              </a:r>
              <a:r>
                <a:rPr lang="en-US" sz="2400" b="1" dirty="0">
                  <a:latin typeface="Calibri Light" panose="020F0302020204030204" pitchFamily="34" charset="0"/>
                  <a:cs typeface="Calibri Light" panose="020F0302020204030204" pitchFamily="34" charset="0"/>
                  <a:sym typeface="Wingdings"/>
                </a:rPr>
                <a:t> </a:t>
              </a:r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  <a:sym typeface="Wingdings"/>
                </a:rPr>
                <a:t>digitizers to resolve </a:t>
              </a:r>
              <a:r>
                <a:rPr lang="en-US" sz="2400" dirty="0" smtClean="0">
                  <a:latin typeface="Calibri Light" panose="020F0302020204030204" pitchFamily="34" charset="0"/>
                  <a:cs typeface="Calibri Light" panose="020F0302020204030204" pitchFamily="34" charset="0"/>
                  <a:sym typeface="Wingdings"/>
                </a:rPr>
                <a:t>pile-up</a:t>
              </a:r>
              <a:endParaRPr lang="en-US" sz="2400" dirty="0">
                <a:latin typeface="Calibri Light" panose="020F0302020204030204" pitchFamily="34" charset="0"/>
                <a:cs typeface="Calibri Light" panose="020F0302020204030204" pitchFamily="34" charset="0"/>
                <a:sym typeface="Wingdings"/>
              </a:endParaRPr>
            </a:p>
          </p:txBody>
        </p:sp>
        <p:sp>
          <p:nvSpPr>
            <p:cNvPr id="7" name="Freccia in giù 6"/>
            <p:cNvSpPr/>
            <p:nvPr/>
          </p:nvSpPr>
          <p:spPr>
            <a:xfrm>
              <a:off x="2842528" y="4808503"/>
              <a:ext cx="504825" cy="63817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737" y="3167085"/>
            <a:ext cx="2880914" cy="231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5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4000" dirty="0" err="1" smtClean="0"/>
              <a:t>Which</a:t>
            </a:r>
            <a:r>
              <a:rPr lang="it-IT" sz="4000" dirty="0" smtClean="0"/>
              <a:t> </a:t>
            </a:r>
            <a:r>
              <a:rPr lang="it-IT" sz="4000" dirty="0" err="1"/>
              <a:t>requirements</a:t>
            </a:r>
            <a:r>
              <a:rPr lang="it-IT" sz="4000" dirty="0" smtClean="0"/>
              <a:t>? (1)</a:t>
            </a:r>
            <a:endParaRPr lang="it-IT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207453" y="946307"/>
            <a:ext cx="872714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Digitization requirements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= function (calorimeter requirements)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Particle-Id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σ</a:t>
            </a:r>
            <a:r>
              <a:rPr lang="en-US" baseline="-25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&lt; 500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ps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 @ 100 MeV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σ</a:t>
            </a:r>
            <a:r>
              <a:rPr lang="en-US" baseline="-25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/E &lt;10%  @ 100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MeV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We require the additional contribution due to the digitization procedure itself to be: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σ</a:t>
            </a:r>
            <a:r>
              <a:rPr lang="en-US" b="1" i="1" baseline="-25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n-US" b="1" i="1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&lt; 200 </a:t>
            </a:r>
            <a:r>
              <a:rPr lang="en-US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ps</a:t>
            </a: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 @ 100 </a:t>
            </a: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Analog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input waveform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and calorimeter digitization scheme: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Sampling frequency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and number of </a:t>
            </a: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ADC readout bits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impact time and energy resolution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Thresholds impact the total data throughput and Energy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resolution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 smtClean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solidFill>
                <a:srgbClr val="071893"/>
              </a:solidFill>
              <a:latin typeface="Calibri Light" panose="020F0302020204030204" pitchFamily="34" charset="0"/>
              <a:cs typeface="Calibri Light" panose="020F03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65" y="4044097"/>
            <a:ext cx="2681961" cy="1839868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3068026" y="3864823"/>
            <a:ext cx="5951897" cy="2302273"/>
            <a:chOff x="3238521" y="2695074"/>
            <a:chExt cx="5327383" cy="2197974"/>
          </a:xfrm>
        </p:grpSpPr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8521" y="2785701"/>
              <a:ext cx="3342688" cy="2107347"/>
            </a:xfrm>
            <a:prstGeom prst="rect">
              <a:avLst/>
            </a:prstGeom>
          </p:spPr>
        </p:pic>
        <p:sp>
          <p:nvSpPr>
            <p:cNvPr id="13" name="TextBox 8"/>
            <p:cNvSpPr txBox="1"/>
            <p:nvPr/>
          </p:nvSpPr>
          <p:spPr>
            <a:xfrm>
              <a:off x="5896816" y="2695074"/>
              <a:ext cx="2669088" cy="96965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Zero suppression:</a:t>
              </a:r>
              <a:r>
                <a:rPr lang="en-US" sz="12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acquire </a:t>
              </a:r>
              <a:r>
                <a:rPr lang="en-US" sz="1200" b="1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only</a:t>
              </a:r>
              <a:r>
                <a:rPr lang="en-US" sz="1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 samples in blue and red regions</a:t>
              </a:r>
            </a:p>
            <a:p>
              <a:pPr marL="342900" indent="-342900">
                <a:buFont typeface="Wingdings" charset="2"/>
                <a:buChar char="Ø"/>
              </a:pPr>
              <a:r>
                <a:rPr lang="en-US" sz="1200" dirty="0" smtClean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Red region</a:t>
              </a:r>
              <a:r>
                <a:rPr lang="en-US" sz="1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 needed for time and pedestal calculation</a:t>
              </a:r>
            </a:p>
            <a:p>
              <a:pPr marL="342900" indent="-342900">
                <a:buFont typeface="Wingdings" charset="2"/>
                <a:buChar char="Ø"/>
              </a:pPr>
              <a:r>
                <a:rPr lang="en-US" sz="1200" dirty="0" smtClean="0">
                  <a:solidFill>
                    <a:srgbClr val="3366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Blue region </a:t>
              </a:r>
              <a:r>
                <a:rPr lang="en-US" sz="1200" dirty="0" smtClean="0">
                  <a:latin typeface="Calibri Light" panose="020F0302020204030204" pitchFamily="34" charset="0"/>
                  <a:cs typeface="Calibri Light" panose="020F0302020204030204" pitchFamily="34" charset="0"/>
                </a:rPr>
                <a:t>for energy</a:t>
              </a:r>
              <a:endParaRPr lang="en-US" sz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5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6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4000" dirty="0" err="1"/>
              <a:t>Which</a:t>
            </a:r>
            <a:r>
              <a:rPr lang="it-IT" sz="4000" dirty="0"/>
              <a:t> </a:t>
            </a:r>
            <a:r>
              <a:rPr lang="it-IT" sz="4000" dirty="0" err="1"/>
              <a:t>requirements</a:t>
            </a:r>
            <a:r>
              <a:rPr lang="it-IT" sz="4000" dirty="0" smtClean="0"/>
              <a:t>? (2)</a:t>
            </a:r>
            <a:endParaRPr lang="it-IT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207453" y="946307"/>
            <a:ext cx="872714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55" indent="-346055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Simulation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results show that a digitizer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with:</a:t>
            </a:r>
          </a:p>
          <a:p>
            <a:pPr marL="803255" lvl="1" indent="-346055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Sampling frequency of </a:t>
            </a:r>
            <a:r>
              <a:rPr lang="en-US" sz="20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200 MHz</a:t>
            </a:r>
          </a:p>
          <a:p>
            <a:pPr marL="803255" lvl="1" indent="-346055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ADC with </a:t>
            </a:r>
            <a:r>
              <a:rPr lang="en-US" sz="20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12 bits resolution</a:t>
            </a:r>
          </a:p>
          <a:p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</a:t>
            </a:r>
            <a:r>
              <a:rPr lang="en-US" sz="20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Matches </a:t>
            </a:r>
            <a:r>
              <a:rPr lang="en-US" sz="20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calorimeter requirements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on time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energy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resolution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dirty="0">
              <a:solidFill>
                <a:srgbClr val="071893"/>
              </a:solidFill>
              <a:sym typeface="Symbol" panose="05050102010706020507" pitchFamily="18" charset="2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89" y="2446839"/>
            <a:ext cx="3494534" cy="138605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07" y="4267321"/>
            <a:ext cx="3508016" cy="138859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61175" y="3832892"/>
            <a:ext cx="36496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Time resolution versus sampling frequency and ADC-bits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61175" y="5655911"/>
            <a:ext cx="37649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Energy resolution versus sampling frequency and ADC-bits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226118" y="446705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Energy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reconstructed from the total number of ADC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Energy resolution (FWHM/2.35) for Conversion Electrons (~105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MeV)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236709" y="26734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Time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is reconstructed by fitting the leading 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Time resolution for Conversion Electrons (~105 MeV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0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7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4000" dirty="0" err="1"/>
              <a:t>Which</a:t>
            </a:r>
            <a:r>
              <a:rPr lang="it-IT" sz="4000" dirty="0"/>
              <a:t> </a:t>
            </a:r>
            <a:r>
              <a:rPr lang="it-IT" sz="4000" dirty="0" err="1"/>
              <a:t>requirements</a:t>
            </a:r>
            <a:r>
              <a:rPr lang="it-IT" sz="4000" dirty="0" smtClean="0"/>
              <a:t>? (3)</a:t>
            </a:r>
            <a:endParaRPr lang="it-IT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207453" y="1153042"/>
            <a:ext cx="872714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55" indent="-346055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System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located inside the cryostat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→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  <a:r>
              <a:rPr lang="en-US" sz="2000" b="1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Harsh Environment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:</a:t>
            </a:r>
          </a:p>
          <a:p>
            <a:pPr marL="803255" lvl="1" indent="-346055">
              <a:buFont typeface="Courier New" panose="02070309020205020404" pitchFamily="49" charset="0"/>
              <a:buChar char="o"/>
            </a:pPr>
            <a:r>
              <a:rPr lang="en-US" sz="2000" b="1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Magnetic field </a:t>
            </a:r>
            <a:r>
              <a:rPr lang="en-US" sz="2000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of </a:t>
            </a:r>
            <a:r>
              <a:rPr lang="en-US" sz="2000" b="1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1 T</a:t>
            </a:r>
            <a:r>
              <a:rPr lang="en-US" sz="2000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and 10</a:t>
            </a:r>
            <a:r>
              <a:rPr lang="en-US" sz="2000" i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-4</a:t>
            </a:r>
            <a:r>
              <a:rPr lang="en-US" sz="2000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Torr vacuum</a:t>
            </a:r>
          </a:p>
          <a:p>
            <a:pPr marL="803255" lvl="1" indent="-346055"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Total Ionizing Dose (</a:t>
            </a:r>
            <a:r>
              <a:rPr lang="en-US" sz="2000" b="1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TID</a:t>
            </a:r>
            <a:r>
              <a:rPr lang="en-US" sz="2000" i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):</a:t>
            </a:r>
          </a:p>
          <a:p>
            <a:pPr marL="1260455" lvl="2" indent="-346055">
              <a:buFont typeface="Wingdings" panose="05000000000000000000" pitchFamily="2" charset="2"/>
              <a:buChar char="Ø"/>
            </a:pPr>
            <a:r>
              <a:rPr lang="en-US" sz="2000" i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0.2 </a:t>
            </a:r>
            <a:r>
              <a:rPr lang="en-US" sz="2000" i="1" dirty="0" err="1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krad</a:t>
            </a:r>
            <a:r>
              <a:rPr lang="en-US" sz="2000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/</a:t>
            </a:r>
            <a:r>
              <a:rPr lang="en-US" sz="2000" i="1" dirty="0" err="1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yr</a:t>
            </a:r>
            <a:r>
              <a:rPr lang="en-US" sz="2000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 (from simulation</a:t>
            </a:r>
            <a:r>
              <a:rPr lang="en-US" sz="2000" i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) </a:t>
            </a:r>
          </a:p>
          <a:p>
            <a:pPr marL="1260455" lvl="2" indent="-346055">
              <a:buFont typeface="Wingdings" panose="05000000000000000000" pitchFamily="2" charset="2"/>
              <a:buChar char="Ø"/>
            </a:pPr>
            <a:r>
              <a:rPr lang="en-US" sz="2000" i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12 Safety factor (requested from collaboration)</a:t>
            </a:r>
          </a:p>
          <a:p>
            <a:pPr marL="1260455" lvl="2" indent="-346055">
              <a:buFont typeface="Wingdings" panose="05000000000000000000" pitchFamily="2" charset="2"/>
              <a:buChar char="Ø"/>
            </a:pPr>
            <a:r>
              <a:rPr lang="en-US" sz="2000" i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5 years data </a:t>
            </a:r>
            <a:r>
              <a:rPr lang="en-US" sz="2000" i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taking</a:t>
            </a:r>
            <a:endParaRPr lang="en-US" sz="2000" i="1" dirty="0" smtClean="0">
              <a:latin typeface="Calibri Light" panose="020F0302020204030204" pitchFamily="34" charset="0"/>
              <a:cs typeface="Calibri Light" panose="020F0302020204030204" pitchFamily="34" charset="0"/>
              <a:sym typeface="Symbol" panose="05050102010706020507" pitchFamily="18" charset="2"/>
            </a:endParaRPr>
          </a:p>
          <a:p>
            <a:pPr marL="1260455" lvl="2" indent="-346055">
              <a:buFont typeface="Wingdings" panose="05000000000000000000" pitchFamily="2" charset="2"/>
              <a:buChar char="Ø"/>
            </a:pPr>
            <a:r>
              <a:rPr lang="en-US" sz="2000" i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TID </a:t>
            </a:r>
            <a:r>
              <a:rPr lang="en-US" sz="2000" b="1" i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12 </a:t>
            </a:r>
            <a:r>
              <a:rPr lang="en-US" sz="20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krad</a:t>
            </a:r>
            <a:endParaRPr lang="en-US" sz="2000" b="1" i="1" dirty="0">
              <a:latin typeface="Calibri Light" panose="020F0302020204030204" pitchFamily="34" charset="0"/>
              <a:cs typeface="Calibri Light" panose="020F0302020204030204" pitchFamily="34" charset="0"/>
              <a:sym typeface="Symbol" panose="05050102010706020507" pitchFamily="18" charset="2"/>
            </a:endParaRPr>
          </a:p>
          <a:p>
            <a:pPr marL="803255" lvl="1" indent="-346055">
              <a:buFont typeface="Courier New" panose="02070309020205020404" pitchFamily="49" charset="0"/>
              <a:buChar char="o"/>
            </a:pPr>
            <a:r>
              <a:rPr lang="en-US" sz="2000" b="1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Neutron flux </a:t>
            </a:r>
            <a:r>
              <a:rPr lang="en-US" sz="2000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5x10</a:t>
            </a:r>
            <a:r>
              <a:rPr lang="en-US" sz="2000" i="1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2000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1 MeV (Si)/</a:t>
            </a:r>
            <a:r>
              <a:rPr lang="en-US" sz="2000" i="1" dirty="0" err="1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yr</a:t>
            </a:r>
            <a:r>
              <a:rPr lang="en-US" sz="2000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(from simulation</a:t>
            </a:r>
            <a:r>
              <a:rPr lang="en-US" sz="2000" i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)</a:t>
            </a:r>
            <a:endParaRPr lang="en-US" sz="2000" i="1" dirty="0">
              <a:latin typeface="Calibri Light" panose="020F0302020204030204" pitchFamily="34" charset="0"/>
              <a:cs typeface="Calibri Light" panose="020F0302020204030204" pitchFamily="34" charset="0"/>
              <a:sym typeface="Symbol" panose="05050102010706020507" pitchFamily="18" charset="2"/>
            </a:endParaRPr>
          </a:p>
          <a:p>
            <a:pPr marL="346055" indent="-346055">
              <a:buFont typeface="Arial" panose="020B0604020202020204" pitchFamily="34" charset="0"/>
              <a:buChar char="•"/>
            </a:pPr>
            <a:endParaRPr lang="en-US" sz="2000" b="1" u="sng" dirty="0">
              <a:latin typeface="Calibri Light" panose="020F0302020204030204" pitchFamily="34" charset="0"/>
              <a:cs typeface="Calibri Light" panose="020F0302020204030204" pitchFamily="34" charset="0"/>
              <a:sym typeface="Symbol" panose="05050102010706020507" pitchFamily="18" charset="2"/>
            </a:endParaRPr>
          </a:p>
          <a:p>
            <a:pPr marL="346055" indent="-346055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Mechanical constraints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→ </a:t>
            </a: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DAQ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crates located inside the </a:t>
            </a:r>
            <a:r>
              <a:rPr lang="en-U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cryostat:</a:t>
            </a:r>
            <a:endParaRPr lang="en-US" sz="2000" dirty="0" smtClean="0">
              <a:latin typeface="Calibri Light" panose="020F0302020204030204" pitchFamily="34" charset="0"/>
              <a:cs typeface="Calibri Light" panose="020F0302020204030204" pitchFamily="34" charset="0"/>
              <a:sym typeface="Symbol" panose="05050102010706020507" pitchFamily="18" charset="2"/>
            </a:endParaRPr>
          </a:p>
          <a:p>
            <a:pPr marL="803255" lvl="1" indent="-346055">
              <a:buFont typeface="Courier New" panose="02070309020205020404" pitchFamily="49" charset="0"/>
              <a:buChar char="o"/>
            </a:pPr>
            <a:r>
              <a:rPr lang="en-US" sz="2000" i="1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Limited space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→ 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20 ADC channels/board</a:t>
            </a:r>
          </a:p>
          <a:p>
            <a:pPr marL="803255" lvl="1" indent="-346055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Limited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access for maintenance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→  </a:t>
            </a:r>
            <a:r>
              <a:rPr lang="en-US" sz="2000" b="1" i="1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Highly Reliable Design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mandatory</a:t>
            </a:r>
          </a:p>
          <a:p>
            <a:endParaRPr lang="en-US" dirty="0">
              <a:solidFill>
                <a:srgbClr val="071893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002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8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Calorimeter </a:t>
            </a:r>
            <a:r>
              <a:rPr lang="en-US" sz="4000" dirty="0" smtClean="0"/>
              <a:t>electronics scheme</a:t>
            </a:r>
            <a:endParaRPr lang="it-IT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207281" y="990215"/>
            <a:ext cx="8831943" cy="4886709"/>
            <a:chOff x="207282" y="990216"/>
            <a:chExt cx="8811990" cy="4850418"/>
          </a:xfrm>
        </p:grpSpPr>
        <p:pic>
          <p:nvPicPr>
            <p:cNvPr id="10" name="Immagine 8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25510" r="22255" b="25643"/>
            <a:stretch/>
          </p:blipFill>
          <p:spPr>
            <a:xfrm>
              <a:off x="440599" y="3686540"/>
              <a:ext cx="1977081" cy="1740196"/>
            </a:xfrm>
            <a:prstGeom prst="rect">
              <a:avLst/>
            </a:prstGeom>
          </p:spPr>
        </p:pic>
        <p:pic>
          <p:nvPicPr>
            <p:cNvPr id="11" name="Immagine 8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25510" r="22255" b="25643"/>
            <a:stretch/>
          </p:blipFill>
          <p:spPr>
            <a:xfrm>
              <a:off x="436035" y="3538162"/>
              <a:ext cx="1977081" cy="1740196"/>
            </a:xfrm>
            <a:prstGeom prst="rect">
              <a:avLst/>
            </a:prstGeom>
          </p:spPr>
        </p:pic>
        <p:pic>
          <p:nvPicPr>
            <p:cNvPr id="12" name="Immagine 8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25510" r="22255" b="25643"/>
            <a:stretch/>
          </p:blipFill>
          <p:spPr>
            <a:xfrm>
              <a:off x="440157" y="3394000"/>
              <a:ext cx="1977081" cy="1740196"/>
            </a:xfrm>
            <a:prstGeom prst="rect">
              <a:avLst/>
            </a:prstGeom>
          </p:spPr>
        </p:pic>
        <p:pic>
          <p:nvPicPr>
            <p:cNvPr id="13" name="Immagine 8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25510" r="22255" b="25643"/>
            <a:stretch/>
          </p:blipFill>
          <p:spPr>
            <a:xfrm>
              <a:off x="436483" y="3254056"/>
              <a:ext cx="1977081" cy="1740196"/>
            </a:xfrm>
            <a:prstGeom prst="rect">
              <a:avLst/>
            </a:prstGeom>
          </p:spPr>
        </p:pic>
        <p:pic>
          <p:nvPicPr>
            <p:cNvPr id="17" name="Immagine 7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25510" r="22255" b="25643"/>
            <a:stretch/>
          </p:blipFill>
          <p:spPr>
            <a:xfrm>
              <a:off x="436483" y="3114009"/>
              <a:ext cx="1977081" cy="1740196"/>
            </a:xfrm>
            <a:prstGeom prst="rect">
              <a:avLst/>
            </a:prstGeom>
          </p:spPr>
        </p:pic>
        <p:pic>
          <p:nvPicPr>
            <p:cNvPr id="18" name="Immagine 7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25510" r="22255" b="25643"/>
            <a:stretch/>
          </p:blipFill>
          <p:spPr>
            <a:xfrm>
              <a:off x="440157" y="2965631"/>
              <a:ext cx="1977081" cy="1740196"/>
            </a:xfrm>
            <a:prstGeom prst="rect">
              <a:avLst/>
            </a:prstGeom>
          </p:spPr>
        </p:pic>
        <p:pic>
          <p:nvPicPr>
            <p:cNvPr id="19" name="Immagine 8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25510" r="22255" b="25643"/>
            <a:stretch/>
          </p:blipFill>
          <p:spPr>
            <a:xfrm>
              <a:off x="436041" y="2821469"/>
              <a:ext cx="1977081" cy="1740196"/>
            </a:xfrm>
            <a:prstGeom prst="rect">
              <a:avLst/>
            </a:prstGeom>
          </p:spPr>
        </p:pic>
        <p:pic>
          <p:nvPicPr>
            <p:cNvPr id="20" name="Immagine 7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25510" r="22255" b="25643"/>
            <a:stretch/>
          </p:blipFill>
          <p:spPr>
            <a:xfrm>
              <a:off x="440605" y="2681525"/>
              <a:ext cx="1977081" cy="1740196"/>
            </a:xfrm>
            <a:prstGeom prst="rect">
              <a:avLst/>
            </a:prstGeom>
          </p:spPr>
        </p:pic>
        <p:pic>
          <p:nvPicPr>
            <p:cNvPr id="21" name="Immagin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" t="7256" b="7122"/>
            <a:stretch/>
          </p:blipFill>
          <p:spPr>
            <a:xfrm>
              <a:off x="3301022" y="1880310"/>
              <a:ext cx="5453447" cy="3377513"/>
            </a:xfrm>
            <a:prstGeom prst="rect">
              <a:avLst/>
            </a:prstGeom>
          </p:spPr>
        </p:pic>
        <p:pic>
          <p:nvPicPr>
            <p:cNvPr id="22" name="Immagin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" t="7256" b="7122"/>
            <a:stretch/>
          </p:blipFill>
          <p:spPr>
            <a:xfrm>
              <a:off x="3239241" y="1931786"/>
              <a:ext cx="5453447" cy="3377513"/>
            </a:xfrm>
            <a:prstGeom prst="rect">
              <a:avLst/>
            </a:prstGeom>
          </p:spPr>
        </p:pic>
        <p:pic>
          <p:nvPicPr>
            <p:cNvPr id="23" name="Immagin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" t="7256" b="7122"/>
            <a:stretch/>
          </p:blipFill>
          <p:spPr>
            <a:xfrm>
              <a:off x="3169222" y="1988422"/>
              <a:ext cx="5453447" cy="3377513"/>
            </a:xfrm>
            <a:prstGeom prst="rect">
              <a:avLst/>
            </a:prstGeom>
          </p:spPr>
        </p:pic>
        <p:pic>
          <p:nvPicPr>
            <p:cNvPr id="24" name="Immagin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" t="7256" b="7122"/>
            <a:stretch/>
          </p:blipFill>
          <p:spPr>
            <a:xfrm>
              <a:off x="3099203" y="2045058"/>
              <a:ext cx="5453447" cy="3377513"/>
            </a:xfrm>
            <a:prstGeom prst="rect">
              <a:avLst/>
            </a:prstGeom>
          </p:spPr>
        </p:pic>
        <p:pic>
          <p:nvPicPr>
            <p:cNvPr id="25" name="Immagin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" t="7256" b="7122"/>
            <a:stretch/>
          </p:blipFill>
          <p:spPr>
            <a:xfrm>
              <a:off x="3029184" y="2101694"/>
              <a:ext cx="5453447" cy="3377513"/>
            </a:xfrm>
            <a:prstGeom prst="rect">
              <a:avLst/>
            </a:prstGeom>
          </p:spPr>
        </p:pic>
        <p:pic>
          <p:nvPicPr>
            <p:cNvPr id="26" name="Immagin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" t="7256" b="7122"/>
            <a:stretch/>
          </p:blipFill>
          <p:spPr>
            <a:xfrm>
              <a:off x="2959165" y="2154238"/>
              <a:ext cx="5453447" cy="3377513"/>
            </a:xfrm>
            <a:prstGeom prst="rect">
              <a:avLst/>
            </a:prstGeom>
          </p:spPr>
        </p:pic>
        <p:pic>
          <p:nvPicPr>
            <p:cNvPr id="27" name="Immagin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" t="7256" b="7122"/>
            <a:stretch/>
          </p:blipFill>
          <p:spPr>
            <a:xfrm>
              <a:off x="2889146" y="2212921"/>
              <a:ext cx="5453447" cy="3377513"/>
            </a:xfrm>
            <a:prstGeom prst="rect">
              <a:avLst/>
            </a:prstGeom>
          </p:spPr>
        </p:pic>
        <p:pic>
          <p:nvPicPr>
            <p:cNvPr id="28" name="Immagin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" t="7256" b="7122"/>
            <a:stretch/>
          </p:blipFill>
          <p:spPr>
            <a:xfrm>
              <a:off x="2819127" y="2288081"/>
              <a:ext cx="5453447" cy="3377513"/>
            </a:xfrm>
            <a:prstGeom prst="rect">
              <a:avLst/>
            </a:prstGeom>
          </p:spPr>
        </p:pic>
        <p:sp>
          <p:nvSpPr>
            <p:cNvPr id="29" name="CasellaDiTesto 8"/>
            <p:cNvSpPr txBox="1"/>
            <p:nvPr/>
          </p:nvSpPr>
          <p:spPr>
            <a:xfrm>
              <a:off x="6613166" y="990216"/>
              <a:ext cx="24061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err="1" smtClean="0">
                  <a:latin typeface="Courier" pitchFamily="49" charset="0"/>
                  <a:cs typeface="Arabic Typesetting" panose="03020402040406030203" pitchFamily="66" charset="-78"/>
                </a:rPr>
                <a:t>Crate</a:t>
              </a:r>
              <a:r>
                <a:rPr lang="it-IT" sz="2000" b="1" dirty="0" smtClean="0">
                  <a:latin typeface="Courier" pitchFamily="49" charset="0"/>
                  <a:cs typeface="Arabic Typesetting" panose="03020402040406030203" pitchFamily="66" charset="-78"/>
                </a:rPr>
                <a:t> </a:t>
              </a:r>
              <a:r>
                <a:rPr lang="it-IT" sz="3200" b="1" dirty="0" smtClean="0">
                  <a:latin typeface="Courier" pitchFamily="49" charset="0"/>
                  <a:cs typeface="Arabic Typesetting" panose="03020402040406030203" pitchFamily="66" charset="-78"/>
                </a:rPr>
                <a:t>x10</a:t>
              </a:r>
              <a:endParaRPr lang="en-US" sz="3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30" name="CasellaDiTesto 26"/>
            <p:cNvSpPr txBox="1"/>
            <p:nvPr/>
          </p:nvSpPr>
          <p:spPr>
            <a:xfrm>
              <a:off x="579168" y="1825248"/>
              <a:ext cx="19539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latin typeface="Courier" pitchFamily="49" charset="0"/>
                  <a:cs typeface="Arabic Typesetting" panose="03020402040406030203" pitchFamily="66" charset="-78"/>
                </a:rPr>
                <a:t>FEE x10 / </a:t>
              </a:r>
              <a:r>
                <a:rPr lang="it-IT" sz="1400" b="1" dirty="0" err="1" smtClean="0">
                  <a:latin typeface="Courier" pitchFamily="49" charset="0"/>
                  <a:cs typeface="Arabic Typesetting" panose="03020402040406030203" pitchFamily="66" charset="-78"/>
                </a:rPr>
                <a:t>board</a:t>
              </a:r>
              <a:endParaRPr lang="en-US" sz="14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31" name="CasellaDiTesto 27"/>
            <p:cNvSpPr txBox="1"/>
            <p:nvPr/>
          </p:nvSpPr>
          <p:spPr>
            <a:xfrm>
              <a:off x="5161175" y="1499789"/>
              <a:ext cx="35315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 smtClean="0">
                  <a:latin typeface="Courier" pitchFamily="49" charset="0"/>
                  <a:cs typeface="Arabic Typesetting" panose="03020402040406030203" pitchFamily="66" charset="-78"/>
                </a:rPr>
                <a:t>Waveform</a:t>
              </a:r>
              <a:r>
                <a:rPr lang="it-IT" sz="1400" b="1" dirty="0" smtClean="0">
                  <a:latin typeface="Courier" pitchFamily="49" charset="0"/>
                  <a:cs typeface="Arabic Typesetting" panose="03020402040406030203" pitchFamily="66" charset="-78"/>
                </a:rPr>
                <a:t> </a:t>
              </a:r>
              <a:r>
                <a:rPr lang="it-IT" sz="1400" b="1" dirty="0" err="1" smtClean="0">
                  <a:latin typeface="Courier" pitchFamily="49" charset="0"/>
                  <a:cs typeface="Arabic Typesetting" panose="03020402040406030203" pitchFamily="66" charset="-78"/>
                </a:rPr>
                <a:t>Digitizers</a:t>
              </a:r>
              <a:r>
                <a:rPr lang="it-IT" sz="1400" b="1" dirty="0" smtClean="0">
                  <a:latin typeface="Courier" pitchFamily="49" charset="0"/>
                  <a:cs typeface="Arabic Typesetting" panose="03020402040406030203" pitchFamily="66" charset="-78"/>
                </a:rPr>
                <a:t> (DIRAC) x8</a:t>
              </a:r>
              <a:endParaRPr lang="en-US" sz="14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32" name="CasellaDiTesto 22"/>
            <p:cNvSpPr txBox="1"/>
            <p:nvPr/>
          </p:nvSpPr>
          <p:spPr>
            <a:xfrm>
              <a:off x="5707573" y="2321953"/>
              <a:ext cx="150135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dirty="0"/>
            </a:p>
          </p:txBody>
        </p:sp>
        <p:sp>
          <p:nvSpPr>
            <p:cNvPr id="33" name="Rectangle 31"/>
            <p:cNvSpPr/>
            <p:nvPr/>
          </p:nvSpPr>
          <p:spPr>
            <a:xfrm>
              <a:off x="6031883" y="2897043"/>
              <a:ext cx="506476" cy="476095"/>
            </a:xfrm>
            <a:prstGeom prst="rect">
              <a:avLst/>
            </a:prstGeom>
            <a:pattFill prst="pct30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" name="CasellaDiTesto 31"/>
            <p:cNvSpPr txBox="1"/>
            <p:nvPr/>
          </p:nvSpPr>
          <p:spPr>
            <a:xfrm>
              <a:off x="5970302" y="3341864"/>
              <a:ext cx="642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latin typeface="Courier" pitchFamily="49" charset="0"/>
                  <a:cs typeface="Arabic Typesetting" panose="03020402040406030203" pitchFamily="66" charset="-78"/>
                </a:rPr>
                <a:t>FPGA</a:t>
              </a:r>
              <a:endParaRPr lang="en-US" sz="14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35" name="Rectangle 31"/>
            <p:cNvSpPr/>
            <p:nvPr/>
          </p:nvSpPr>
          <p:spPr>
            <a:xfrm>
              <a:off x="6063731" y="3757408"/>
              <a:ext cx="421768" cy="218306"/>
            </a:xfrm>
            <a:prstGeom prst="rect">
              <a:avLst/>
            </a:prstGeom>
            <a:pattFill prst="pct30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" name="Rectangle 31"/>
            <p:cNvSpPr/>
            <p:nvPr/>
          </p:nvSpPr>
          <p:spPr>
            <a:xfrm>
              <a:off x="6068645" y="4843572"/>
              <a:ext cx="422155" cy="218306"/>
            </a:xfrm>
            <a:prstGeom prst="rect">
              <a:avLst/>
            </a:prstGeom>
            <a:pattFill prst="pct30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8" name="Rectangle 31"/>
            <p:cNvSpPr/>
            <p:nvPr/>
          </p:nvSpPr>
          <p:spPr>
            <a:xfrm>
              <a:off x="6071845" y="4302632"/>
              <a:ext cx="413654" cy="218306"/>
            </a:xfrm>
            <a:prstGeom prst="rect">
              <a:avLst/>
            </a:prstGeom>
            <a:pattFill prst="pct30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9" name="CasellaDiTesto 37"/>
            <p:cNvSpPr txBox="1"/>
            <p:nvPr/>
          </p:nvSpPr>
          <p:spPr>
            <a:xfrm>
              <a:off x="5951021" y="5061878"/>
              <a:ext cx="689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DC/DC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40" name="Rettangolo 7"/>
            <p:cNvSpPr/>
            <p:nvPr/>
          </p:nvSpPr>
          <p:spPr>
            <a:xfrm>
              <a:off x="2594923" y="1491056"/>
              <a:ext cx="6367848" cy="4349578"/>
            </a:xfrm>
            <a:prstGeom prst="rect">
              <a:avLst/>
            </a:prstGeom>
            <a:noFill/>
            <a:ln w="254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31"/>
            <p:cNvSpPr/>
            <p:nvPr/>
          </p:nvSpPr>
          <p:spPr>
            <a:xfrm>
              <a:off x="6846251" y="2727913"/>
              <a:ext cx="337964" cy="316974"/>
            </a:xfrm>
            <a:prstGeom prst="rect">
              <a:avLst/>
            </a:prstGeom>
            <a:pattFill prst="pct30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2" name="Rectangle 31"/>
            <p:cNvSpPr/>
            <p:nvPr/>
          </p:nvSpPr>
          <p:spPr>
            <a:xfrm>
              <a:off x="7507219" y="2727913"/>
              <a:ext cx="337964" cy="316974"/>
            </a:xfrm>
            <a:prstGeom prst="rect">
              <a:avLst/>
            </a:prstGeom>
            <a:pattFill prst="pct30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3" name="CasellaDiTesto 44"/>
            <p:cNvSpPr txBox="1"/>
            <p:nvPr/>
          </p:nvSpPr>
          <p:spPr>
            <a:xfrm>
              <a:off x="7354769" y="3024467"/>
              <a:ext cx="642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ADC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44" name="Rectangle 31"/>
            <p:cNvSpPr/>
            <p:nvPr/>
          </p:nvSpPr>
          <p:spPr>
            <a:xfrm>
              <a:off x="6858574" y="3251391"/>
              <a:ext cx="337964" cy="316974"/>
            </a:xfrm>
            <a:prstGeom prst="rect">
              <a:avLst/>
            </a:prstGeom>
            <a:pattFill prst="pct30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Rectangle 31"/>
            <p:cNvSpPr/>
            <p:nvPr/>
          </p:nvSpPr>
          <p:spPr>
            <a:xfrm>
              <a:off x="7519542" y="3251391"/>
              <a:ext cx="337964" cy="316974"/>
            </a:xfrm>
            <a:prstGeom prst="rect">
              <a:avLst/>
            </a:prstGeom>
            <a:pattFill prst="pct30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Rectangle 31"/>
            <p:cNvSpPr/>
            <p:nvPr/>
          </p:nvSpPr>
          <p:spPr>
            <a:xfrm>
              <a:off x="6846251" y="3749703"/>
              <a:ext cx="337964" cy="316974"/>
            </a:xfrm>
            <a:prstGeom prst="rect">
              <a:avLst/>
            </a:prstGeom>
            <a:pattFill prst="pct30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Rectangle 31"/>
            <p:cNvSpPr/>
            <p:nvPr/>
          </p:nvSpPr>
          <p:spPr>
            <a:xfrm>
              <a:off x="7507219" y="3749703"/>
              <a:ext cx="337964" cy="316974"/>
            </a:xfrm>
            <a:prstGeom prst="rect">
              <a:avLst/>
            </a:prstGeom>
            <a:pattFill prst="pct30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8" name="Rectangle 31"/>
            <p:cNvSpPr/>
            <p:nvPr/>
          </p:nvSpPr>
          <p:spPr>
            <a:xfrm>
              <a:off x="6830952" y="4266100"/>
              <a:ext cx="337964" cy="316974"/>
            </a:xfrm>
            <a:prstGeom prst="rect">
              <a:avLst/>
            </a:prstGeom>
            <a:pattFill prst="pct30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9" name="Rectangle 31"/>
            <p:cNvSpPr/>
            <p:nvPr/>
          </p:nvSpPr>
          <p:spPr>
            <a:xfrm>
              <a:off x="7491920" y="4266100"/>
              <a:ext cx="337964" cy="316974"/>
            </a:xfrm>
            <a:prstGeom prst="rect">
              <a:avLst/>
            </a:prstGeom>
            <a:pattFill prst="pct30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0" name="Rectangle 31"/>
            <p:cNvSpPr/>
            <p:nvPr/>
          </p:nvSpPr>
          <p:spPr>
            <a:xfrm>
              <a:off x="6830902" y="4780629"/>
              <a:ext cx="337964" cy="316974"/>
            </a:xfrm>
            <a:prstGeom prst="rect">
              <a:avLst/>
            </a:prstGeom>
            <a:pattFill prst="pct30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1" name="Rectangle 31"/>
            <p:cNvSpPr/>
            <p:nvPr/>
          </p:nvSpPr>
          <p:spPr>
            <a:xfrm>
              <a:off x="7491870" y="4780629"/>
              <a:ext cx="337964" cy="316974"/>
            </a:xfrm>
            <a:prstGeom prst="rect">
              <a:avLst/>
            </a:prstGeom>
            <a:pattFill prst="pct30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2" name="CasellaDiTesto 66"/>
            <p:cNvSpPr txBox="1"/>
            <p:nvPr/>
          </p:nvSpPr>
          <p:spPr>
            <a:xfrm rot="5400000">
              <a:off x="-197586" y="3070273"/>
              <a:ext cx="1732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800" b="1" dirty="0" err="1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CsI</a:t>
              </a:r>
              <a:r>
                <a:rPr lang="it-IT" sz="1800" b="1" dirty="0" smtClean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Crystal</a:t>
              </a:r>
              <a:endParaRPr lang="en-US" sz="18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  <p:cxnSp>
          <p:nvCxnSpPr>
            <p:cNvPr id="53" name="Connettore 2 70"/>
            <p:cNvCxnSpPr/>
            <p:nvPr/>
          </p:nvCxnSpPr>
          <p:spPr>
            <a:xfrm>
              <a:off x="2285997" y="5053917"/>
              <a:ext cx="623167" cy="0"/>
            </a:xfrm>
            <a:prstGeom prst="straightConnector1">
              <a:avLst/>
            </a:prstGeom>
            <a:ln w="15875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Immagine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25510" r="22255" b="25643"/>
            <a:stretch/>
          </p:blipFill>
          <p:spPr>
            <a:xfrm>
              <a:off x="436041" y="2533147"/>
              <a:ext cx="1977081" cy="1740196"/>
            </a:xfrm>
            <a:prstGeom prst="rect">
              <a:avLst/>
            </a:prstGeom>
          </p:spPr>
        </p:pic>
        <p:pic>
          <p:nvPicPr>
            <p:cNvPr id="55" name="Immagin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8" t="25510" r="22255" b="25643"/>
            <a:stretch/>
          </p:blipFill>
          <p:spPr>
            <a:xfrm>
              <a:off x="440163" y="2388985"/>
              <a:ext cx="1977081" cy="1740196"/>
            </a:xfrm>
            <a:prstGeom prst="rect">
              <a:avLst/>
            </a:prstGeom>
          </p:spPr>
        </p:pic>
        <p:cxnSp>
          <p:nvCxnSpPr>
            <p:cNvPr id="56" name="Connettore 2 74"/>
            <p:cNvCxnSpPr/>
            <p:nvPr/>
          </p:nvCxnSpPr>
          <p:spPr>
            <a:xfrm>
              <a:off x="2290113" y="2817341"/>
              <a:ext cx="623167" cy="0"/>
            </a:xfrm>
            <a:prstGeom prst="straightConnector1">
              <a:avLst/>
            </a:prstGeom>
            <a:ln w="15875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85"/>
            <p:cNvCxnSpPr/>
            <p:nvPr/>
          </p:nvCxnSpPr>
          <p:spPr>
            <a:xfrm>
              <a:off x="2294229" y="3686435"/>
              <a:ext cx="623167" cy="0"/>
            </a:xfrm>
            <a:prstGeom prst="straightConnector1">
              <a:avLst/>
            </a:prstGeom>
            <a:ln w="15875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sellaDiTesto 87"/>
            <p:cNvSpPr txBox="1"/>
            <p:nvPr/>
          </p:nvSpPr>
          <p:spPr>
            <a:xfrm rot="16200000">
              <a:off x="-169991" y="3048032"/>
              <a:ext cx="1731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 smtClean="0">
                  <a:latin typeface="Courier" pitchFamily="49" charset="0"/>
                  <a:cs typeface="Arabic Typesetting" panose="03020402040406030203" pitchFamily="66" charset="-78"/>
                </a:rPr>
                <a:t>CsI</a:t>
              </a:r>
              <a:r>
                <a:rPr lang="it-IT" sz="1600" b="1" dirty="0" smtClean="0">
                  <a:latin typeface="Courier" pitchFamily="49" charset="0"/>
                  <a:cs typeface="Arabic Typesetting" panose="03020402040406030203" pitchFamily="66" charset="-78"/>
                </a:rPr>
                <a:t> Crystal</a:t>
              </a:r>
              <a:endParaRPr lang="en-US" sz="16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59" name="CasellaDiTesto 89"/>
            <p:cNvSpPr txBox="1"/>
            <p:nvPr/>
          </p:nvSpPr>
          <p:spPr>
            <a:xfrm>
              <a:off x="207282" y="1036956"/>
              <a:ext cx="2400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 smtClean="0">
                  <a:latin typeface="Courier" pitchFamily="49" charset="0"/>
                  <a:cs typeface="Arabic Typesetting" panose="03020402040406030203" pitchFamily="66" charset="-78"/>
                </a:rPr>
                <a:t>Disks x2</a:t>
              </a:r>
              <a:endParaRPr lang="en-US" sz="48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60" name="CasellaDiTesto 90"/>
            <p:cNvSpPr txBox="1"/>
            <p:nvPr/>
          </p:nvSpPr>
          <p:spPr>
            <a:xfrm>
              <a:off x="436035" y="2043552"/>
              <a:ext cx="21588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latin typeface="Courier" pitchFamily="49" charset="0"/>
                  <a:cs typeface="Arabic Typesetting" panose="03020402040406030203" pitchFamily="66" charset="-78"/>
                </a:rPr>
                <a:t>(MPPC x2 / FEE)</a:t>
              </a:r>
              <a:endParaRPr lang="en-US" sz="16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61" name="CasellaDiTesto 44"/>
            <p:cNvSpPr txBox="1"/>
            <p:nvPr/>
          </p:nvSpPr>
          <p:spPr>
            <a:xfrm>
              <a:off x="7354769" y="3536043"/>
              <a:ext cx="642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ADC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62" name="CasellaDiTesto 44"/>
            <p:cNvSpPr txBox="1"/>
            <p:nvPr/>
          </p:nvSpPr>
          <p:spPr>
            <a:xfrm>
              <a:off x="7367092" y="4047119"/>
              <a:ext cx="642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ADC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63" name="CasellaDiTesto 44"/>
            <p:cNvSpPr txBox="1"/>
            <p:nvPr/>
          </p:nvSpPr>
          <p:spPr>
            <a:xfrm>
              <a:off x="7356810" y="4561920"/>
              <a:ext cx="642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ADC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64" name="CasellaDiTesto 44"/>
            <p:cNvSpPr txBox="1"/>
            <p:nvPr/>
          </p:nvSpPr>
          <p:spPr>
            <a:xfrm>
              <a:off x="7356810" y="5112410"/>
              <a:ext cx="642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ADC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65" name="CasellaDiTesto 44"/>
            <p:cNvSpPr txBox="1"/>
            <p:nvPr/>
          </p:nvSpPr>
          <p:spPr>
            <a:xfrm>
              <a:off x="6713946" y="3035923"/>
              <a:ext cx="642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ADC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66" name="CasellaDiTesto 44"/>
            <p:cNvSpPr txBox="1"/>
            <p:nvPr/>
          </p:nvSpPr>
          <p:spPr>
            <a:xfrm>
              <a:off x="6713946" y="3547499"/>
              <a:ext cx="642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ADC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67" name="CasellaDiTesto 44"/>
            <p:cNvSpPr txBox="1"/>
            <p:nvPr/>
          </p:nvSpPr>
          <p:spPr>
            <a:xfrm>
              <a:off x="6726269" y="4058575"/>
              <a:ext cx="642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ADC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68" name="CasellaDiTesto 44"/>
            <p:cNvSpPr txBox="1"/>
            <p:nvPr/>
          </p:nvSpPr>
          <p:spPr>
            <a:xfrm>
              <a:off x="6715987" y="4573376"/>
              <a:ext cx="642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ADC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69" name="CasellaDiTesto 44"/>
            <p:cNvSpPr txBox="1"/>
            <p:nvPr/>
          </p:nvSpPr>
          <p:spPr>
            <a:xfrm>
              <a:off x="6715987" y="5123866"/>
              <a:ext cx="642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ADC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70" name="CasellaDiTesto 37"/>
            <p:cNvSpPr txBox="1"/>
            <p:nvPr/>
          </p:nvSpPr>
          <p:spPr>
            <a:xfrm>
              <a:off x="5940790" y="4501665"/>
              <a:ext cx="689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DC/DC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  <p:sp>
          <p:nvSpPr>
            <p:cNvPr id="71" name="CasellaDiTesto 37"/>
            <p:cNvSpPr txBox="1"/>
            <p:nvPr/>
          </p:nvSpPr>
          <p:spPr>
            <a:xfrm>
              <a:off x="5958345" y="3951871"/>
              <a:ext cx="689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>
                  <a:latin typeface="Courier" pitchFamily="49" charset="0"/>
                  <a:cs typeface="Arabic Typesetting" panose="03020402040406030203" pitchFamily="66" charset="-78"/>
                </a:rPr>
                <a:t>DC/DC</a:t>
              </a:r>
              <a:endParaRPr lang="en-US" sz="1200" b="1" dirty="0">
                <a:latin typeface="Courier" pitchFamily="49" charset="0"/>
                <a:cs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78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86D1D-A989-416D-8397-A63D7A10B4B8}" type="slidenum">
              <a:rPr lang="en-US" smtClean="0"/>
              <a:t>9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4781" y="8749"/>
            <a:ext cx="9171610" cy="1016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4000" dirty="0" smtClean="0"/>
              <a:t>Front End </a:t>
            </a:r>
            <a:r>
              <a:rPr lang="it-IT" sz="4000" dirty="0" err="1"/>
              <a:t>E</a:t>
            </a:r>
            <a:r>
              <a:rPr lang="it-IT" sz="4000" dirty="0" err="1" smtClean="0"/>
              <a:t>lectronics</a:t>
            </a:r>
            <a:endParaRPr lang="it-IT" sz="4000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" y="173989"/>
            <a:ext cx="1312333" cy="75521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467" y="70319"/>
            <a:ext cx="908786" cy="901213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2565421" y="1062735"/>
            <a:ext cx="45592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FE boards connected to </a:t>
            </a:r>
            <a:r>
              <a:rPr lang="en-US" sz="20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SiPMs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to </a:t>
            </a: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provide: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Amplification</a:t>
            </a:r>
            <a:endParaRPr lang="en-US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Local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linear regulation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of the </a:t>
            </a: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bias voltage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Monitoring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current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 and temperature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Test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pulse</a:t>
            </a:r>
            <a:endParaRPr lang="en-US" i="1" dirty="0">
              <a:latin typeface="Calibri Light" panose="020F0302020204030204" pitchFamily="34" charset="0"/>
              <a:cs typeface="Calibri Light" panose="020F03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49" y="1156888"/>
            <a:ext cx="2105152" cy="1821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850" y="1502832"/>
            <a:ext cx="2330114" cy="154093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578" y="3371851"/>
            <a:ext cx="4378613" cy="289526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17475" y="3564754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Mezzanine boards: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FE boards controlled by 1 Mezzanine Board (MB) →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SiPM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LV and HV distributed by an ARM controller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Differential</a:t>
            </a:r>
            <a:r>
              <a:rPr lang="it-IT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signals</a:t>
            </a:r>
            <a:r>
              <a:rPr lang="it-IT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from 20 FE </a:t>
            </a:r>
            <a:r>
              <a:rPr lang="it-IT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boards</a:t>
            </a:r>
            <a:r>
              <a:rPr lang="it-IT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sent</a:t>
            </a:r>
            <a:r>
              <a:rPr lang="it-IT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to MB and </a:t>
            </a:r>
            <a:r>
              <a:rPr lang="it-IT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then</a:t>
            </a:r>
            <a:r>
              <a:rPr lang="it-IT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to 1 DIRAC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DIRAC</a:t>
            </a: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sampling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,  processing and 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data </a:t>
            </a:r>
            <a:r>
              <a:rPr lang="it-IT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transmission</a:t>
            </a:r>
            <a:r>
              <a:rPr lang="it-IT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>
                <a:latin typeface="Calibri Light" panose="020F0302020204030204" pitchFamily="34" charset="0"/>
                <a:cs typeface="Calibri Light" panose="020F0302020204030204" pitchFamily="34" charset="0"/>
              </a:rPr>
              <a:t>to the Mu2e DAQ 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25533</TotalTime>
  <Words>1883</Words>
  <Application>Microsoft Office PowerPoint</Application>
  <PresentationFormat>Presentazione su schermo (4:3)</PresentationFormat>
  <Paragraphs>396</Paragraphs>
  <Slides>29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44" baseType="lpstr">
      <vt:lpstr>MS PGothic</vt:lpstr>
      <vt:lpstr>MS PGothic</vt:lpstr>
      <vt:lpstr>Arabic Typesetting</vt:lpstr>
      <vt:lpstr>Arial</vt:lpstr>
      <vt:lpstr>Arial Black</vt:lpstr>
      <vt:lpstr>Calibri</vt:lpstr>
      <vt:lpstr>Calibri Light</vt:lpstr>
      <vt:lpstr>Courier</vt:lpstr>
      <vt:lpstr>Courier New</vt:lpstr>
      <vt:lpstr>Helvetica</vt:lpstr>
      <vt:lpstr>Symbol</vt:lpstr>
      <vt:lpstr>Times New Roman</vt:lpstr>
      <vt:lpstr>Verdana</vt:lpstr>
      <vt:lpstr>Wingdings</vt:lpstr>
      <vt:lpstr>Tema di Office</vt:lpstr>
      <vt:lpstr>Presentazione standard di PowerPoint</vt:lpstr>
      <vt:lpstr>Talk overview</vt:lpstr>
      <vt:lpstr>   Calorimeter design</vt:lpstr>
      <vt:lpstr>   Why a digitizer?</vt:lpstr>
      <vt:lpstr>Which requirements? (1)</vt:lpstr>
      <vt:lpstr>Which requirements? (2)</vt:lpstr>
      <vt:lpstr>Which requirements? (3)</vt:lpstr>
      <vt:lpstr>Calorimeter electronics scheme</vt:lpstr>
      <vt:lpstr>Front End Electronics</vt:lpstr>
      <vt:lpstr>DIRAC v1 architecture</vt:lpstr>
      <vt:lpstr>DIRAC v1 design</vt:lpstr>
      <vt:lpstr>DIRAC qualification tests</vt:lpstr>
      <vt:lpstr>ƳELBE facility</vt:lpstr>
      <vt:lpstr>Calliope facility</vt:lpstr>
      <vt:lpstr>LASA facility</vt:lpstr>
      <vt:lpstr>FNG facility</vt:lpstr>
      <vt:lpstr>DIRAC: TID test results  </vt:lpstr>
      <vt:lpstr>Tests in magnetic field results</vt:lpstr>
      <vt:lpstr>LTM 8033 Neutrons tests</vt:lpstr>
      <vt:lpstr>DIRAC cooling (1)</vt:lpstr>
      <vt:lpstr>DIRAC cooling (2)</vt:lpstr>
      <vt:lpstr>Module-0</vt:lpstr>
      <vt:lpstr>Slice test</vt:lpstr>
      <vt:lpstr>Slice test firmware</vt:lpstr>
      <vt:lpstr>Slice test results</vt:lpstr>
      <vt:lpstr>DIRAC v2</vt:lpstr>
      <vt:lpstr>DIRAC v2 design</vt:lpstr>
      <vt:lpstr>DIRAC v2 PCB</vt:lpstr>
      <vt:lpstr>Conclusions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</dc:title>
  <dc:creator>Elena</dc:creator>
  <cp:lastModifiedBy>franco spinella</cp:lastModifiedBy>
  <cp:revision>306</cp:revision>
  <dcterms:created xsi:type="dcterms:W3CDTF">2019-08-07T10:47:21Z</dcterms:created>
  <dcterms:modified xsi:type="dcterms:W3CDTF">2019-10-23T15:48:44Z</dcterms:modified>
</cp:coreProperties>
</file>