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886" r:id="rId3"/>
    <p:sldId id="896" r:id="rId4"/>
    <p:sldId id="897" r:id="rId5"/>
    <p:sldId id="898" r:id="rId6"/>
    <p:sldId id="899" r:id="rId7"/>
    <p:sldId id="900" r:id="rId8"/>
    <p:sldId id="901" r:id="rId9"/>
    <p:sldId id="902" r:id="rId10"/>
    <p:sldId id="903" r:id="rId11"/>
    <p:sldId id="904" r:id="rId12"/>
    <p:sldId id="905" r:id="rId13"/>
    <p:sldId id="906" r:id="rId14"/>
    <p:sldId id="907" r:id="rId15"/>
    <p:sldId id="908" r:id="rId16"/>
    <p:sldId id="909" r:id="rId17"/>
    <p:sldId id="910" r:id="rId18"/>
    <p:sldId id="911" r:id="rId19"/>
    <p:sldId id="912" r:id="rId20"/>
    <p:sldId id="913" r:id="rId21"/>
    <p:sldId id="914" r:id="rId22"/>
    <p:sldId id="915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AF0D"/>
    <a:srgbClr val="F5AC4A"/>
    <a:srgbClr val="CECD62"/>
    <a:srgbClr val="F5D48F"/>
    <a:srgbClr val="F5C76C"/>
    <a:srgbClr val="F9FF91"/>
    <a:srgbClr val="F56F3B"/>
    <a:srgbClr val="F5BE3D"/>
    <a:srgbClr val="1C6B11"/>
    <a:srgbClr val="BD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01" autoAdjust="0"/>
  </p:normalViewPr>
  <p:slideViewPr>
    <p:cSldViewPr snapToGrid="0" snapToObjects="1">
      <p:cViewPr>
        <p:scale>
          <a:sx n="100" d="100"/>
          <a:sy n="100" d="100"/>
        </p:scale>
        <p:origin x="-80" y="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23/10/19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23/10/19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t-IT" altLang="it-IT">
              <a:ea typeface="MS PGothic" charset="-128"/>
            </a:endParaRPr>
          </a:p>
        </p:txBody>
      </p:sp>
      <p:sp>
        <p:nvSpPr>
          <p:cNvPr id="10243" name="Segnaposto numero diapositiva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1pPr>
            <a:lvl2pPr marL="685817" indent="-263776"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2pPr>
            <a:lvl3pPr marL="1055103" indent="-211021"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3pPr>
            <a:lvl4pPr marL="1477145" indent="-211021"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4pPr>
            <a:lvl5pPr marL="1899186" indent="-211021"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charset="0"/>
                <a:ea typeface="MS PGothic" charset="-128"/>
              </a:defRPr>
            </a:lvl9pPr>
          </a:lstStyle>
          <a:p>
            <a:fld id="{BBFF8664-F4B3-1547-99DB-12AF6A7BC6C6}" type="slidenum">
              <a:rPr lang="en-US" altLang="it-IT" sz="1100"/>
              <a:pPr/>
              <a:t>7</a:t>
            </a:fld>
            <a:endParaRPr lang="en-US" altLang="it-IT" sz="1100"/>
          </a:p>
        </p:txBody>
      </p:sp>
    </p:spTree>
    <p:extLst>
      <p:ext uri="{BB962C8B-B14F-4D97-AF65-F5344CB8AC3E}">
        <p14:creationId xmlns:p14="http://schemas.microsoft.com/office/powerpoint/2010/main" val="311747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13AF2-5E2D-4B16-88D1-C2AF9D39B4C0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48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49E3D0-3FEA-B642-9F67-967BE3D8E8D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854" y="271799"/>
            <a:ext cx="4891980" cy="108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49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S.Miscetti - MUSE GM 2019 - EMC status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14F2-B0B4-4BA7-84B5-C348C01F8A1B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7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863" y="6192973"/>
            <a:ext cx="1447800" cy="3221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  <p:sldLayoutId id="214748400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5" y="1911627"/>
            <a:ext cx="6570134" cy="11392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Highlights of  the MU2E Calorimeter </a:t>
            </a:r>
            <a:r>
              <a:rPr lang="en-US" dirty="0" smtClean="0">
                <a:solidFill>
                  <a:srgbClr val="800000"/>
                </a:solidFill>
              </a:rPr>
              <a:t>2019</a:t>
            </a:r>
            <a:r>
              <a:rPr lang="en-US" dirty="0" smtClean="0">
                <a:solidFill>
                  <a:srgbClr val="800000"/>
                </a:solidFill>
              </a:rPr>
              <a:t/>
            </a:r>
            <a:br>
              <a:rPr lang="en-US" dirty="0" smtClean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6482" y="1360238"/>
            <a:ext cx="1440160" cy="17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679" y="931785"/>
            <a:ext cx="1664449" cy="4003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31868" y="1332174"/>
            <a:ext cx="1324774" cy="19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68457" y="1379503"/>
            <a:ext cx="4219532" cy="5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charset="0"/>
                <a:ea typeface="Droid Sans Fallback" charset="0"/>
                <a:cs typeface="Calibri" charset="0"/>
              </a:rPr>
              <a:t>H2020-MSCA-RISE-2015 ⎯ Grant Agreement N° 690835</a:t>
            </a:r>
            <a:r>
              <a:rPr lang="en-US" altLang="en-US" sz="1400" b="1" dirty="0">
                <a:latin typeface="Times New Roman" charset="0"/>
                <a:ea typeface="Droid Sans Fallback" charset="0"/>
                <a:cs typeface="Calibri" charset="0"/>
              </a:rPr>
              <a:t> </a:t>
            </a:r>
            <a:endParaRPr lang="en-GB" altLang="en-US" sz="1400" b="1" dirty="0">
              <a:latin typeface="Times New Roman" charset="0"/>
              <a:ea typeface="Droid Sans Fallback" charset="0"/>
              <a:cs typeface="Calibri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671057" y="5973784"/>
            <a:ext cx="4199643" cy="86544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MUSE General Meeting</a:t>
            </a:r>
          </a:p>
          <a:p>
            <a:pPr algn="ctr"/>
            <a:r>
              <a:rPr lang="en-US" sz="2400" dirty="0" smtClean="0"/>
              <a:t>LNF FRASCATI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smtClean="0"/>
              <a:t>23-</a:t>
            </a:r>
            <a:r>
              <a:rPr lang="en-US" sz="2400" dirty="0" smtClean="0"/>
              <a:t>Oct-</a:t>
            </a:r>
            <a:r>
              <a:rPr lang="en-US" sz="2400" dirty="0" smtClean="0"/>
              <a:t>2019</a:t>
            </a:r>
            <a:endParaRPr lang="en-US" sz="2400" dirty="0" smtClean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23333" y="2961493"/>
            <a:ext cx="8128000" cy="47597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				</a:t>
            </a:r>
            <a:r>
              <a:rPr lang="en-US" sz="2400" dirty="0" err="1" smtClean="0"/>
              <a:t>S.Miscetti</a:t>
            </a:r>
            <a:r>
              <a:rPr lang="en-US" sz="2400" dirty="0" smtClean="0"/>
              <a:t> (INFN-LNF) </a:t>
            </a:r>
            <a:r>
              <a:rPr lang="en-US" sz="2400" dirty="0" err="1" smtClean="0"/>
              <a:t>Frascati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942670" y="3657975"/>
            <a:ext cx="7271584" cy="1726865"/>
            <a:chOff x="956305" y="4360847"/>
            <a:chExt cx="7271584" cy="1726865"/>
          </a:xfrm>
        </p:grpSpPr>
        <p:sp>
          <p:nvSpPr>
            <p:cNvPr id="13" name="Rounded Rectangle 12"/>
            <p:cNvSpPr/>
            <p:nvPr userDrawn="1"/>
          </p:nvSpPr>
          <p:spPr>
            <a:xfrm>
              <a:off x="1096098" y="4414721"/>
              <a:ext cx="6977946" cy="1513429"/>
            </a:xfrm>
            <a:prstGeom prst="roundRect">
              <a:avLst/>
            </a:prstGeom>
            <a:solidFill>
              <a:srgbClr val="F5F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2522" y="5105990"/>
              <a:ext cx="1599102" cy="8655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0744" y="4417543"/>
              <a:ext cx="1787040" cy="9672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0763" y="5055104"/>
              <a:ext cx="1907699" cy="10326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3037" y="4366056"/>
              <a:ext cx="1773194" cy="95980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9605" y="4360847"/>
              <a:ext cx="1769920" cy="95803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05" y="5009215"/>
              <a:ext cx="1865865" cy="10099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2358" y="4373033"/>
              <a:ext cx="1759373" cy="95232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3140" y="4975740"/>
              <a:ext cx="1904749" cy="1031011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V="1">
            <a:off x="215166" y="3459971"/>
            <a:ext cx="8747442" cy="11430"/>
          </a:xfrm>
          <a:prstGeom prst="line">
            <a:avLst/>
          </a:prstGeom>
          <a:ln w="38100">
            <a:solidFill>
              <a:srgbClr val="3872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49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9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-330200" y="73819"/>
            <a:ext cx="8878440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IPR-2018, rec2: combined slice test</a:t>
            </a:r>
            <a:endParaRPr lang="en-US" sz="360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481" y="882789"/>
            <a:ext cx="8788400" cy="538609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ym typeface="Wingdings"/>
              </a:rPr>
              <a:t> Prototypes of Dirac V2 </a:t>
            </a:r>
          </a:p>
          <a:p>
            <a:r>
              <a:rPr lang="en-US" sz="2000" dirty="0" smtClean="0">
                <a:sym typeface="Wingdings"/>
              </a:rPr>
              <a:t>under construction  next slides)</a:t>
            </a:r>
          </a:p>
          <a:p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sz="2000" dirty="0" smtClean="0">
                <a:sym typeface="Wingdings"/>
              </a:rPr>
              <a:t>Slice test up to DIRAC V1 done </a:t>
            </a:r>
          </a:p>
          <a:p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(reported in June 2019)</a:t>
            </a:r>
          </a:p>
          <a:p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sz="2000" dirty="0" smtClean="0">
                <a:sym typeface="Wingdings"/>
              </a:rPr>
              <a:t>Slice test with DIRAC V2 will</a:t>
            </a:r>
          </a:p>
          <a:p>
            <a:r>
              <a:rPr lang="en-US" sz="2000" dirty="0" smtClean="0">
                <a:sym typeface="Wingdings"/>
              </a:rPr>
              <a:t> be done in coming months</a:t>
            </a:r>
          </a:p>
          <a:p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sz="2000" dirty="0" smtClean="0">
                <a:sym typeface="Wingdings"/>
              </a:rPr>
              <a:t>Work on completing the readout by TDAQ fiber and VTRX</a:t>
            </a:r>
          </a:p>
          <a:p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 </a:t>
            </a:r>
          </a:p>
          <a:p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  Next year plans:</a:t>
            </a:r>
          </a:p>
          <a:p>
            <a:r>
              <a:rPr lang="en-US" sz="2000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   1. a Module-0 BTF electron beam test</a:t>
            </a:r>
          </a:p>
          <a:p>
            <a:r>
              <a:rPr lang="en-US" sz="2000" dirty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   2. long run with </a:t>
            </a:r>
            <a:r>
              <a:rPr lang="en-US" sz="2000" dirty="0" err="1" smtClean="0">
                <a:solidFill>
                  <a:srgbClr val="800000"/>
                </a:solidFill>
                <a:sym typeface="Wingdings"/>
              </a:rPr>
              <a:t>cosmics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in different configurations in vacuum</a:t>
            </a:r>
            <a:endParaRPr lang="en-US" sz="2000" dirty="0">
              <a:solidFill>
                <a:srgbClr val="800000"/>
              </a:solidFill>
              <a:sym typeface="Wingdings"/>
            </a:endParaRPr>
          </a:p>
          <a:p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    3. Preparation for </a:t>
            </a:r>
            <a:r>
              <a:rPr lang="en-US" sz="2000" dirty="0" err="1" smtClean="0">
                <a:solidFill>
                  <a:srgbClr val="800000"/>
                </a:solidFill>
                <a:sym typeface="Wingdings"/>
              </a:rPr>
              <a:t>Sidet</a:t>
            </a:r>
            <a:r>
              <a:rPr lang="en-US" sz="2000" dirty="0" smtClean="0">
                <a:solidFill>
                  <a:srgbClr val="800000"/>
                </a:solidFill>
                <a:sym typeface="Wingdings"/>
              </a:rPr>
              <a:t> integration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 in view of Transition To Operation</a:t>
            </a:r>
          </a:p>
          <a:p>
            <a:endParaRPr lang="en-US" sz="2000" b="1" dirty="0">
              <a:solidFill>
                <a:srgbClr val="800000"/>
              </a:solidFill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			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	SEE Franco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Spinella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for More Details 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1958"/>
          <a:stretch/>
        </p:blipFill>
        <p:spPr>
          <a:xfrm>
            <a:off x="4266219" y="882790"/>
            <a:ext cx="4739221" cy="27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1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40000" contrast="-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40871" y="2740866"/>
            <a:ext cx="6165306" cy="68356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6200000">
            <a:off x="-2403194" y="2843355"/>
            <a:ext cx="554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manT" pitchFamily="2" charset="0"/>
                <a:cs typeface="RomanT" pitchFamily="2" charset="0"/>
              </a:rPr>
              <a:t>nil volentibus arduum</a:t>
            </a:r>
          </a:p>
        </p:txBody>
      </p:sp>
      <p:pic>
        <p:nvPicPr>
          <p:cNvPr id="1030" name="Picture 6" descr="http://www.lnf.infn.it/logo/logo_infn_lnf_4_orizzontal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60" y="6223623"/>
            <a:ext cx="2917147" cy="548680"/>
          </a:xfrm>
          <a:prstGeom prst="rect">
            <a:avLst/>
          </a:prstGeom>
          <a:noFill/>
        </p:spPr>
      </p:pic>
      <p:pic>
        <p:nvPicPr>
          <p:cNvPr id="6" name="Picture 4" descr="Risultati immagini per logo fermilab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453336"/>
            <a:ext cx="1512168" cy="323226"/>
          </a:xfrm>
          <a:prstGeom prst="rect">
            <a:avLst/>
          </a:prstGeom>
          <a:noFill/>
        </p:spPr>
      </p:pic>
      <p:sp>
        <p:nvSpPr>
          <p:cNvPr id="10" name="CasellaDiTesto 9"/>
          <p:cNvSpPr txBox="1"/>
          <p:nvPr/>
        </p:nvSpPr>
        <p:spPr>
          <a:xfrm>
            <a:off x="683568" y="0"/>
            <a:ext cx="75587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MAIN </a:t>
            </a:r>
            <a:r>
              <a:rPr lang="en-US" sz="32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MECHANICAL COMPONENTS</a:t>
            </a:r>
            <a:endParaRPr lang="en-US" sz="320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xmlns="" id="{11711F98-34A2-C645-9ABF-AFC902DFE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2232" y="6409134"/>
            <a:ext cx="3536032" cy="476250"/>
          </a:xfrm>
        </p:spPr>
        <p:txBody>
          <a:bodyPr/>
          <a:lstStyle/>
          <a:p>
            <a:r>
              <a:rPr lang="en-US" sz="11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S.Miscetti - MUSE GM 2019 - EMC status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C2DCF5"/>
              </a:clrFrom>
              <a:clrTo>
                <a:srgbClr val="C2D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21" y="716892"/>
            <a:ext cx="6912058" cy="5545218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83567" y="475144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Each disk consist of: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791189" y="853062"/>
            <a:ext cx="1196501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Back</a:t>
            </a:r>
            <a:r>
              <a:rPr lang="en-US" sz="1400" dirty="0"/>
              <a:t>_Plate</a:t>
            </a:r>
            <a:endParaRPr lang="it-IT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999639" y="4306968"/>
            <a:ext cx="1117199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SiPM</a:t>
            </a:r>
            <a:r>
              <a:rPr lang="en-US" sz="1400" dirty="0"/>
              <a:t> holder</a:t>
            </a:r>
            <a:endParaRPr lang="it-IT" sz="14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364088" y="853062"/>
            <a:ext cx="131719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Crystals Matrix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088095" y="5526575"/>
            <a:ext cx="1296144" cy="523220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n. 10 Readout elect . crates</a:t>
            </a:r>
            <a:endParaRPr lang="it-IT" sz="14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063076" y="6024160"/>
            <a:ext cx="877076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n.2 Feet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568013" y="1256262"/>
            <a:ext cx="991211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Inner ring</a:t>
            </a:r>
            <a:endParaRPr lang="it-IT" sz="14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5364088" y="5168291"/>
            <a:ext cx="992649" cy="523220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Outer Ring</a:t>
            </a:r>
            <a:endParaRPr lang="it-IT" sz="14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944656" y="982174"/>
            <a:ext cx="1107063" cy="307777"/>
          </a:xfrm>
          <a:prstGeom prst="rect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Front</a:t>
            </a:r>
            <a:r>
              <a:rPr lang="en-US" sz="1400" dirty="0"/>
              <a:t>_Plate</a:t>
            </a:r>
            <a:endParaRPr lang="it-IT" sz="1400" dirty="0"/>
          </a:p>
        </p:txBody>
      </p:sp>
      <p:cxnSp>
        <p:nvCxnSpPr>
          <p:cNvPr id="22" name="Connettore 2 21"/>
          <p:cNvCxnSpPr>
            <a:cxnSpLocks/>
            <a:stCxn id="14" idx="2"/>
          </p:cNvCxnSpPr>
          <p:nvPr/>
        </p:nvCxnSpPr>
        <p:spPr>
          <a:xfrm flipH="1">
            <a:off x="7698280" y="1160839"/>
            <a:ext cx="691160" cy="8882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cxnSpLocks/>
          </p:cNvCxnSpPr>
          <p:nvPr/>
        </p:nvCxnSpPr>
        <p:spPr>
          <a:xfrm flipH="1">
            <a:off x="7559224" y="4610668"/>
            <a:ext cx="440416" cy="1361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7" idx="3"/>
          </p:cNvCxnSpPr>
          <p:nvPr/>
        </p:nvCxnSpPr>
        <p:spPr>
          <a:xfrm flipV="1">
            <a:off x="2384239" y="3861048"/>
            <a:ext cx="786843" cy="1927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21" idx="2"/>
          </p:cNvCxnSpPr>
          <p:nvPr/>
        </p:nvCxnSpPr>
        <p:spPr>
          <a:xfrm>
            <a:off x="1498188" y="1289951"/>
            <a:ext cx="53064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19" idx="2"/>
          </p:cNvCxnSpPr>
          <p:nvPr/>
        </p:nvCxnSpPr>
        <p:spPr>
          <a:xfrm flipH="1">
            <a:off x="6264189" y="1564039"/>
            <a:ext cx="799430" cy="745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8" idx="1"/>
          </p:cNvCxnSpPr>
          <p:nvPr/>
        </p:nvCxnSpPr>
        <p:spPr>
          <a:xfrm flipH="1" flipV="1">
            <a:off x="3779912" y="5843527"/>
            <a:ext cx="1283164" cy="3345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cxnSpLocks/>
            <a:stCxn id="20" idx="1"/>
          </p:cNvCxnSpPr>
          <p:nvPr/>
        </p:nvCxnSpPr>
        <p:spPr>
          <a:xfrm flipH="1" flipV="1">
            <a:off x="3995936" y="4437113"/>
            <a:ext cx="1368152" cy="992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cxnSpLocks/>
            <a:stCxn id="16" idx="2"/>
          </p:cNvCxnSpPr>
          <p:nvPr/>
        </p:nvCxnSpPr>
        <p:spPr>
          <a:xfrm flipH="1">
            <a:off x="5731176" y="1328852"/>
            <a:ext cx="291510" cy="604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6420481" y="5437529"/>
            <a:ext cx="208823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/>
              <a:t>Manifolds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Hydraulic connections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Alignment targets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 Spacers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/>
              <a:t>calibration</a:t>
            </a:r>
          </a:p>
        </p:txBody>
      </p:sp>
      <p:cxnSp>
        <p:nvCxnSpPr>
          <p:cNvPr id="46" name="Connettore 2 45"/>
          <p:cNvCxnSpPr>
            <a:stCxn id="18" idx="1"/>
          </p:cNvCxnSpPr>
          <p:nvPr/>
        </p:nvCxnSpPr>
        <p:spPr>
          <a:xfrm flipH="1" flipV="1">
            <a:off x="4605706" y="5509006"/>
            <a:ext cx="457370" cy="6690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magine 2">
            <a:extLst>
              <a:ext uri="{FF2B5EF4-FFF2-40B4-BE49-F238E27FC236}">
                <a16:creationId xmlns:a16="http://schemas.microsoft.com/office/drawing/2014/main" xmlns="" id="{6ED8D132-2F2F-414B-97CD-4978D15EEA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C2DCF5"/>
              </a:clrFrom>
              <a:clrTo>
                <a:srgbClr val="C2D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297" y="4739285"/>
            <a:ext cx="1627903" cy="11042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414F2-B0B4-4BA7-84B5-C348C01F8A1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1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AF931-88D8-304F-B543-C712905FA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01606"/>
            <a:ext cx="8686800" cy="641739"/>
          </a:xfrm>
        </p:spPr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Crystal Matrix – final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1C9A8-ED5D-C948-8A2D-D4D3639C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8B068-A827-FB4B-BD3A-4F271679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04D80B-BA64-D14E-92BF-08C56FC2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9F8709-81D3-534B-95C1-58BC77DC85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766978"/>
            <a:ext cx="7689849" cy="54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52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A8615-F99D-004E-8A16-A5F7F5F1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114306"/>
            <a:ext cx="8686800" cy="641739"/>
          </a:xfrm>
        </p:spPr>
        <p:txBody>
          <a:bodyPr/>
          <a:lstStyle/>
          <a:p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Status of Tenders and expected delivery</a:t>
            </a:r>
            <a:endParaRPr lang="en-US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D2676F-B0FF-1548-9E7F-3FDA008E7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Outer Al cylinder  –  </a:t>
            </a:r>
            <a:r>
              <a:rPr lang="en-US" dirty="0" smtClean="0">
                <a:solidFill>
                  <a:schemeClr val="accent5"/>
                </a:solidFill>
              </a:rPr>
              <a:t>Tender Out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Jan 2020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Inner CF cylinder – Tender </a:t>
            </a:r>
            <a:r>
              <a:rPr lang="en-US" dirty="0" smtClean="0">
                <a:solidFill>
                  <a:schemeClr val="accent5"/>
                </a:solidFill>
              </a:rPr>
              <a:t>Out 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March 2020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FEE plate   – Tender </a:t>
            </a:r>
            <a:r>
              <a:rPr lang="en-US" dirty="0" smtClean="0">
                <a:solidFill>
                  <a:schemeClr val="accent5"/>
                </a:solidFill>
              </a:rPr>
              <a:t>Out           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March 2020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Source Plate – Tender </a:t>
            </a:r>
            <a:r>
              <a:rPr lang="en-US" dirty="0" smtClean="0">
                <a:solidFill>
                  <a:schemeClr val="accent5"/>
                </a:solidFill>
              </a:rPr>
              <a:t>Out        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March 2020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chemeClr val="accent5"/>
                </a:solidFill>
              </a:rPr>
              <a:t>Crates  – Tender </a:t>
            </a:r>
            <a:r>
              <a:rPr lang="en-US" dirty="0" smtClean="0">
                <a:solidFill>
                  <a:schemeClr val="accent5"/>
                </a:solidFill>
              </a:rPr>
              <a:t>Out                 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April 2020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>
                <a:solidFill>
                  <a:schemeClr val="accent5"/>
                </a:solidFill>
              </a:rPr>
              <a:t>SiPM</a:t>
            </a:r>
            <a:r>
              <a:rPr lang="en-US" dirty="0">
                <a:solidFill>
                  <a:schemeClr val="accent5"/>
                </a:solidFill>
              </a:rPr>
              <a:t> Holder  – Tender </a:t>
            </a:r>
            <a:r>
              <a:rPr lang="en-US" dirty="0" smtClean="0">
                <a:solidFill>
                  <a:schemeClr val="accent5"/>
                </a:solidFill>
              </a:rPr>
              <a:t>Out          </a:t>
            </a:r>
            <a:r>
              <a:rPr lang="en-US" dirty="0" smtClean="0">
                <a:solidFill>
                  <a:schemeClr val="accent5"/>
                </a:solidFill>
                <a:sym typeface="Wingdings"/>
              </a:rPr>
              <a:t> November 2019</a:t>
            </a:r>
            <a:endParaRPr lang="en-US" dirty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Faraday cage – tender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Fiber guide line – tender </a:t>
            </a:r>
            <a:r>
              <a:rPr lang="en-US" dirty="0" smtClean="0">
                <a:solidFill>
                  <a:srgbClr val="FF0000"/>
                </a:solidFill>
              </a:rPr>
              <a:t>in progress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Cable trays </a:t>
            </a:r>
            <a:r>
              <a:rPr lang="en-US" dirty="0" smtClean="0">
                <a:solidFill>
                  <a:srgbClr val="FF0000"/>
                </a:solidFill>
              </a:rPr>
              <a:t>– finalizing design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Assembly stand </a:t>
            </a:r>
            <a:r>
              <a:rPr lang="en-US" dirty="0" smtClean="0">
                <a:solidFill>
                  <a:srgbClr val="FF0000"/>
                </a:solidFill>
              </a:rPr>
              <a:t>–finalizing design</a:t>
            </a:r>
            <a:endParaRPr lang="en-US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b="1" dirty="0">
                <a:solidFill>
                  <a:schemeClr val="tx1"/>
                </a:solidFill>
              </a:rPr>
              <a:t>Lifting tool – </a:t>
            </a:r>
            <a:r>
              <a:rPr lang="en-US" b="1" dirty="0" smtClean="0">
                <a:solidFill>
                  <a:schemeClr val="tx1"/>
                </a:solidFill>
              </a:rPr>
              <a:t>Conceptual design being engineered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25FF2C-5331-1C4C-971D-A18E2AB0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A790F3-B029-C34A-BBAE-4F7F5A2D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A916F6-896F-C24E-A0D3-AFBC82F1C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4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E00FA-B69D-6E4B-9524-73E846A47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848632" cy="641739"/>
          </a:xfrm>
        </p:spPr>
        <p:txBody>
          <a:bodyPr/>
          <a:lstStyle/>
          <a:p>
            <a:r>
              <a:rPr lang="en-US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CF inner steps - no foam, </a:t>
            </a:r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CF only</a:t>
            </a:r>
            <a:endParaRPr lang="en-US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4FC2AE-FE6B-E54B-86CA-9A733539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CA00E8-E10F-F445-B0E9-9CC107C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E3DD33-3679-5B42-8113-5672A5D6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7075" r="14173"/>
          <a:stretch/>
        </p:blipFill>
        <p:spPr>
          <a:xfrm>
            <a:off x="434977" y="878605"/>
            <a:ext cx="2618175" cy="2869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" r="3359" b="8086"/>
          <a:stretch/>
        </p:blipFill>
        <p:spPr>
          <a:xfrm>
            <a:off x="3253531" y="878605"/>
            <a:ext cx="2926607" cy="28693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8764" r="6212" b="-1984"/>
          <a:stretch/>
        </p:blipFill>
        <p:spPr>
          <a:xfrm>
            <a:off x="310943" y="3840795"/>
            <a:ext cx="2889457" cy="2492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2262" r="8814"/>
          <a:stretch/>
        </p:blipFill>
        <p:spPr>
          <a:xfrm>
            <a:off x="5976257" y="3269362"/>
            <a:ext cx="3167743" cy="3004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4457" y="1344484"/>
            <a:ext cx="278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CF inner tube + aluminum rings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76257" y="1683038"/>
            <a:ext cx="1126161" cy="52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91228" y="4257293"/>
            <a:ext cx="120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 steps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00400" y="5039461"/>
            <a:ext cx="2644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connecting profile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067300" y="4397829"/>
            <a:ext cx="908957" cy="112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17754" y="4931867"/>
            <a:ext cx="1467360" cy="21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06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39706"/>
            <a:ext cx="8686800" cy="641739"/>
          </a:xfrm>
        </p:spPr>
        <p:txBody>
          <a:bodyPr/>
          <a:lstStyle/>
          <a:p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Coolant choice for Chiller Station @ -20 °C</a:t>
            </a:r>
            <a:endParaRPr lang="en-US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9" y="860939"/>
            <a:ext cx="8801100" cy="2990045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sz="1800" b="1" dirty="0" smtClean="0">
                <a:solidFill>
                  <a:srgbClr val="3366FF"/>
                </a:solidFill>
              </a:rPr>
              <a:t>Due to the 7 °C drop from chiller to </a:t>
            </a:r>
            <a:r>
              <a:rPr lang="en-US" sz="1800" b="1" dirty="0" err="1" smtClean="0">
                <a:solidFill>
                  <a:srgbClr val="3366FF"/>
                </a:solidFill>
              </a:rPr>
              <a:t>SiPMs</a:t>
            </a:r>
            <a:r>
              <a:rPr lang="en-US" sz="1800" b="1" dirty="0" smtClean="0">
                <a:solidFill>
                  <a:srgbClr val="3366FF"/>
                </a:solidFill>
              </a:rPr>
              <a:t> to get -10 °C on </a:t>
            </a:r>
            <a:r>
              <a:rPr lang="en-US" sz="1800" b="1" dirty="0" err="1" smtClean="0">
                <a:solidFill>
                  <a:srgbClr val="3366FF"/>
                </a:solidFill>
              </a:rPr>
              <a:t>SiPM</a:t>
            </a:r>
            <a:r>
              <a:rPr lang="en-US" sz="1800" b="1" dirty="0" smtClean="0">
                <a:solidFill>
                  <a:srgbClr val="3366FF"/>
                </a:solidFill>
              </a:rPr>
              <a:t> surface required to have a coolant different from Water Glycol</a:t>
            </a:r>
          </a:p>
          <a:p>
            <a:pPr>
              <a:buFont typeface="Wingdings" charset="2"/>
              <a:buChar char="q"/>
            </a:pPr>
            <a:r>
              <a:rPr lang="en-US" sz="1800" dirty="0" smtClean="0"/>
              <a:t>Preliminary analysis of a different coolant carried out: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dirty="0" smtClean="0">
                <a:sym typeface="Wingdings"/>
              </a:rPr>
              <a:t> Best candidate already used in </a:t>
            </a:r>
            <a:r>
              <a:rPr lang="en-US" sz="1800" b="1" dirty="0" smtClean="0">
                <a:sym typeface="Wingdings"/>
              </a:rPr>
              <a:t>CMS/</a:t>
            </a:r>
            <a:r>
              <a:rPr lang="en-US" sz="1800" b="1" dirty="0" err="1" smtClean="0">
                <a:sym typeface="Wingdings"/>
              </a:rPr>
              <a:t>LHCb</a:t>
            </a:r>
            <a:r>
              <a:rPr lang="en-US" sz="1800" b="1" dirty="0" smtClean="0">
                <a:sym typeface="Wingdings"/>
              </a:rPr>
              <a:t> is  3M PF-5060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</a:t>
            </a: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i.e. the </a:t>
            </a:r>
            <a:r>
              <a:rPr lang="en-US" sz="1800" dirty="0" err="1" smtClean="0">
                <a:solidFill>
                  <a:srgbClr val="800000"/>
                </a:solidFill>
                <a:sym typeface="Wingdings"/>
              </a:rPr>
              <a:t>Perfluoro</a:t>
            </a:r>
            <a:r>
              <a:rPr lang="en-US" sz="1800" dirty="0" smtClean="0">
                <a:solidFill>
                  <a:srgbClr val="800000"/>
                </a:solidFill>
                <a:sym typeface="Wingdings"/>
              </a:rPr>
              <a:t>-hexane (C6F14).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 A novel “improved” eco-friendly coolant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is 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3M </a:t>
            </a:r>
            <a:r>
              <a:rPr lang="en-US" sz="1800" b="1" dirty="0" err="1" smtClean="0">
                <a:solidFill>
                  <a:srgbClr val="000090"/>
                </a:solidFill>
                <a:sym typeface="Wingdings"/>
              </a:rPr>
              <a:t>Novec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 649 (radiation hardness?)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These coolants have a freezing temperature @ -90 °C so leaving a lot of flexibility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Temperature drop along the line is larger  needs additional -3 °C from Chiller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to </a:t>
            </a:r>
            <a:r>
              <a:rPr lang="en-US" sz="1800" dirty="0" err="1" smtClean="0">
                <a:sym typeface="Wingdings"/>
              </a:rPr>
              <a:t>SiPM</a:t>
            </a:r>
            <a:r>
              <a:rPr lang="en-US" sz="1800" dirty="0" smtClean="0">
                <a:sym typeface="Wingdings"/>
              </a:rPr>
              <a:t>, so coolant should be kept below -20 °C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931492"/>
            <a:ext cx="6680200" cy="23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7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3479" y="880541"/>
            <a:ext cx="7905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Calorimeter internal distribution will be completed at </a:t>
            </a:r>
            <a:r>
              <a:rPr lang="en-US" sz="2000" dirty="0" err="1" smtClean="0"/>
              <a:t>Sidet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Internal distribution inside DS fully specified. In the hands</a:t>
            </a:r>
          </a:p>
          <a:p>
            <a:r>
              <a:rPr lang="en-US" sz="2000" dirty="0" smtClean="0"/>
              <a:t>     of Gary /Karen and integration team      </a:t>
            </a:r>
            <a:r>
              <a:rPr lang="en-US" sz="2000" b="1" dirty="0" smtClean="0">
                <a:solidFill>
                  <a:srgbClr val="800000"/>
                </a:solidFill>
              </a:rPr>
              <a:t>(100 % completed)</a:t>
            </a:r>
            <a:endParaRPr lang="en-US" sz="2000" dirty="0" smtClean="0"/>
          </a:p>
          <a:p>
            <a:r>
              <a:rPr lang="en-US" sz="2000" dirty="0" smtClean="0"/>
              <a:t>3.   List of feed-</a:t>
            </a:r>
            <a:r>
              <a:rPr lang="en-US" sz="2000" dirty="0" err="1" smtClean="0"/>
              <a:t>throughs</a:t>
            </a:r>
            <a:r>
              <a:rPr lang="en-US" sz="2000" dirty="0" smtClean="0"/>
              <a:t> and flange proposal in progress (</a:t>
            </a:r>
            <a:r>
              <a:rPr lang="en-US" sz="2000" b="1" dirty="0" smtClean="0"/>
              <a:t>90% completed)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2DCF5"/>
              </a:clrFrom>
              <a:clrTo>
                <a:srgbClr val="C2DC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3479" y="4368800"/>
            <a:ext cx="3195426" cy="186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EBCA0304-AEC8-6949-9694-14C6C7BB3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46461"/>
              </p:ext>
            </p:extLst>
          </p:nvPr>
        </p:nvGraphicFramePr>
        <p:xfrm>
          <a:off x="278976" y="2296931"/>
          <a:ext cx="8740698" cy="2071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5595600" imgH="3695700" progId="Excel.Sheet.12">
                  <p:embed/>
                </p:oleObj>
              </mc:Choice>
              <mc:Fallback>
                <p:oleObj name="Worksheet" r:id="rId4" imgW="15595600" imgH="3695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976" y="2296931"/>
                        <a:ext cx="8740698" cy="2071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60868" y="84671"/>
            <a:ext cx="9389532" cy="641739"/>
          </a:xfrm>
        </p:spPr>
        <p:txBody>
          <a:bodyPr/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Cable services inside DS and </a:t>
            </a:r>
            <a:r>
              <a:rPr lang="en-US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Feedthroughs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2471AD95-DBB5-6645-810D-68EA5B9D9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806233"/>
              </p:ext>
            </p:extLst>
          </p:nvPr>
        </p:nvGraphicFramePr>
        <p:xfrm>
          <a:off x="3876551" y="4564872"/>
          <a:ext cx="5482326" cy="2139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242">
                  <a:extLst>
                    <a:ext uri="{9D8B030D-6E8A-4147-A177-3AD203B41FA5}">
                      <a16:colId xmlns="" xmlns:a16="http://schemas.microsoft.com/office/drawing/2014/main" val="2859562154"/>
                    </a:ext>
                  </a:extLst>
                </a:gridCol>
                <a:gridCol w="520241">
                  <a:extLst>
                    <a:ext uri="{9D8B030D-6E8A-4147-A177-3AD203B41FA5}">
                      <a16:colId xmlns="" xmlns:a16="http://schemas.microsoft.com/office/drawing/2014/main" val="3730153130"/>
                    </a:ext>
                  </a:extLst>
                </a:gridCol>
                <a:gridCol w="859529">
                  <a:extLst>
                    <a:ext uri="{9D8B030D-6E8A-4147-A177-3AD203B41FA5}">
                      <a16:colId xmlns="" xmlns:a16="http://schemas.microsoft.com/office/drawing/2014/main" val="3341789950"/>
                    </a:ext>
                  </a:extLst>
                </a:gridCol>
                <a:gridCol w="791672">
                  <a:extLst>
                    <a:ext uri="{9D8B030D-6E8A-4147-A177-3AD203B41FA5}">
                      <a16:colId xmlns="" xmlns:a16="http://schemas.microsoft.com/office/drawing/2014/main" val="3779158465"/>
                    </a:ext>
                  </a:extLst>
                </a:gridCol>
                <a:gridCol w="1190335">
                  <a:extLst>
                    <a:ext uri="{9D8B030D-6E8A-4147-A177-3AD203B41FA5}">
                      <a16:colId xmlns="" xmlns:a16="http://schemas.microsoft.com/office/drawing/2014/main" val="3679914298"/>
                    </a:ext>
                  </a:extLst>
                </a:gridCol>
                <a:gridCol w="568307">
                  <a:extLst>
                    <a:ext uri="{9D8B030D-6E8A-4147-A177-3AD203B41FA5}">
                      <a16:colId xmlns="" xmlns:a16="http://schemas.microsoft.com/office/drawing/2014/main" val="3882533217"/>
                    </a:ext>
                  </a:extLst>
                </a:gridCol>
              </a:tblGrid>
              <a:tr h="7438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IFB-CONNECTORS</a:t>
                      </a: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Flange #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 err="1">
                          <a:effectLst/>
                        </a:rPr>
                        <a:t>Num</a:t>
                      </a:r>
                      <a:r>
                        <a:rPr lang="it-IT" sz="1100" u="none" strike="noStrike" dirty="0">
                          <a:effectLst/>
                        </a:rPr>
                        <a:t>. </a:t>
                      </a:r>
                      <a:r>
                        <a:rPr lang="it-IT" sz="1100" u="none" strike="noStrike" dirty="0" err="1">
                          <a:effectLst/>
                        </a:rPr>
                        <a:t>Connectors</a:t>
                      </a:r>
                      <a:r>
                        <a:rPr lang="it-IT" sz="1100" u="none" strike="noStrike" dirty="0">
                          <a:effectLst/>
                        </a:rPr>
                        <a:t> per Flange #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Spares #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KIND 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80610590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Laser Fiber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FIBM3−IR00−02−S−3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517141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TDAQ Fiber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Pavetech VS-18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23468322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LV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XAVAC9W4M/SI.2/AA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2984360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HV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XAVAC9W4M/SI.2/AA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6222519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GND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XAVAC9W4M/SI.2/AA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1183793"/>
                  </a:ext>
                </a:extLst>
              </a:tr>
              <a:tr h="2362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CAN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0-1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XAVAC15M/SI.0/AA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26928620"/>
                  </a:ext>
                </a:extLst>
              </a:tr>
              <a:tr h="19314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Inner ring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0-1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XAVAC9W4M/SI.2/AA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139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5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868" y="84671"/>
            <a:ext cx="9389532" cy="641739"/>
          </a:xfrm>
        </p:spPr>
        <p:txBody>
          <a:bodyPr/>
          <a:lstStyle/>
          <a:p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HV/LV</a:t>
            </a:r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mr-IN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Cables outside DS and </a:t>
            </a:r>
            <a:r>
              <a:rPr lang="en-US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P.Supplies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90B8410-CC44-BA45-A23A-CD1EAC4816DF}"/>
              </a:ext>
            </a:extLst>
          </p:cNvPr>
          <p:cNvSpPr/>
          <p:nvPr/>
        </p:nvSpPr>
        <p:spPr>
          <a:xfrm>
            <a:off x="228599" y="913569"/>
            <a:ext cx="5049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Helvetica" pitchFamily="2" charset="0"/>
              </a:rPr>
              <a:t>Configurations </a:t>
            </a:r>
            <a:r>
              <a:rPr lang="en-US" sz="1800" b="1" dirty="0">
                <a:solidFill>
                  <a:srgbClr val="C00000"/>
                </a:solidFill>
                <a:latin typeface="Helvetica" pitchFamily="2" charset="0"/>
              </a:rPr>
              <a:t>(per one DISK)</a:t>
            </a:r>
            <a:r>
              <a:rPr lang="en-US" sz="1800" b="1" dirty="0" smtClean="0">
                <a:solidFill>
                  <a:srgbClr val="C00000"/>
                </a:solidFill>
                <a:latin typeface="Helvetica" pitchFamily="2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900" dirty="0">
              <a:solidFill>
                <a:srgbClr val="C00000"/>
              </a:solidFill>
              <a:latin typeface="Helvetica" pitchFamily="2" charset="0"/>
            </a:endParaRPr>
          </a:p>
          <a:p>
            <a:pPr marL="285750" indent="-285750" algn="just">
              <a:spcBef>
                <a:spcPts val="0"/>
              </a:spcBef>
              <a:buFontTx/>
              <a:buChar char="-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Missing only the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LVTemp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cables for the inner ring (4 x 6AWG cables).</a:t>
            </a:r>
          </a:p>
          <a:p>
            <a:pPr algn="just"/>
            <a:endParaRPr lang="en-US" sz="900" dirty="0">
              <a:solidFill>
                <a:schemeClr val="tx1">
                  <a:lumMod val="50000"/>
                </a:schemeClr>
              </a:solidFill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Inside requirement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with an overall cross section of 9.5 x 11.2 cm</a:t>
            </a:r>
            <a:r>
              <a:rPr lang="en-US" sz="1800" baseline="300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2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 ~ 105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cm</a:t>
            </a:r>
            <a:r>
              <a:rPr lang="en-US" sz="1800" baseline="30000" dirty="0" smtClean="0">
                <a:solidFill>
                  <a:schemeClr val="tx1">
                    <a:lumMod val="50000"/>
                  </a:schemeClr>
                </a:solidFill>
                <a:latin typeface="Helvetica" pitchFamily="2" charset="0"/>
              </a:rPr>
              <a:t>2</a:t>
            </a:r>
            <a:endParaRPr lang="en-US" sz="1800" dirty="0">
              <a:solidFill>
                <a:srgbClr val="C00000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2 x 1.5’’ Corrugated for the </a:t>
            </a:r>
            <a:r>
              <a:rPr lang="en-US" sz="1800" dirty="0" err="1">
                <a:latin typeface="Helvetica" pitchFamily="2" charset="0"/>
              </a:rPr>
              <a:t>TDaq</a:t>
            </a:r>
            <a:r>
              <a:rPr lang="en-US" sz="1800" dirty="0">
                <a:latin typeface="Helvetica" pitchFamily="2" charset="0"/>
              </a:rPr>
              <a:t> fibers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" pitchFamily="2" charset="0"/>
              </a:rPr>
              <a:t>1 x ¾’’ </a:t>
            </a:r>
            <a:r>
              <a:rPr lang="en-US" sz="1800" dirty="0" err="1">
                <a:latin typeface="Helvetica" pitchFamily="2" charset="0"/>
              </a:rPr>
              <a:t>Corrucated</a:t>
            </a:r>
            <a:r>
              <a:rPr lang="en-US" sz="1800" dirty="0">
                <a:latin typeface="Helvetica" pitchFamily="2" charset="0"/>
              </a:rPr>
              <a:t> for the Laser fibers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E44DB5E-56ED-BB46-B42F-71CFE0475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S.Miscetti - MUSE GM 2019 - EMC status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F45B3-79C9-DF4F-A762-71473344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585" y="745403"/>
            <a:ext cx="3891987" cy="550765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074280C-8A60-5C48-852B-28A3F817FA28}"/>
              </a:ext>
            </a:extLst>
          </p:cNvPr>
          <p:cNvCxnSpPr/>
          <p:nvPr/>
        </p:nvCxnSpPr>
        <p:spPr>
          <a:xfrm flipV="1">
            <a:off x="4235263" y="3413567"/>
            <a:ext cx="1412111" cy="2398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D6ECBD-949F-8A40-9E95-17CD2819CB10}"/>
              </a:ext>
            </a:extLst>
          </p:cNvPr>
          <p:cNvSpPr txBox="1"/>
          <p:nvPr/>
        </p:nvSpPr>
        <p:spPr>
          <a:xfrm>
            <a:off x="1960675" y="3366868"/>
            <a:ext cx="217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Single module</a:t>
            </a:r>
          </a:p>
          <a:p>
            <a:r>
              <a:rPr lang="en-GB" sz="1800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½ crate for LV/HV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333" y="4314064"/>
            <a:ext cx="3711272" cy="1631216"/>
          </a:xfrm>
          <a:prstGeom prst="rect">
            <a:avLst/>
          </a:prstGeom>
          <a:solidFill>
            <a:srgbClr val="CCFFCC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LV/HV supplies being selected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Prototypes in SIDET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Pre-ORC informal carried out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yesterday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Sign-OFF in 1 month from now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566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88370"/>
            <a:ext cx="8229600" cy="622829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Status of Assembly Area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0" y="3622973"/>
            <a:ext cx="4597758" cy="2523827"/>
          </a:xfrm>
        </p:spPr>
        <p:txBody>
          <a:bodyPr>
            <a:normAutofit fontScale="70000" lnSpcReduction="20000"/>
          </a:bodyPr>
          <a:lstStyle/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Almost completed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Access with crane for </a:t>
            </a:r>
            <a:r>
              <a:rPr lang="en-US" dirty="0" err="1" smtClean="0"/>
              <a:t>Calo</a:t>
            </a:r>
            <a:r>
              <a:rPr lang="en-US" dirty="0" smtClean="0"/>
              <a:t> truck loading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Temperature and Humidity controlled and monitored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Portable crane inside for components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endParaRPr lang="en-US" dirty="0" smtClean="0">
              <a:solidFill>
                <a:srgbClr val="800000"/>
              </a:solidFill>
            </a:endParaRP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One mechanical assembling region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One electrical and data acquisition region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800000"/>
                </a:solidFill>
              </a:rPr>
              <a:t>Testing of half disk a time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603"/>
            <a:ext cx="3048493" cy="228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107" y="1209603"/>
            <a:ext cx="3056093" cy="2292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93" y="1209603"/>
            <a:ext cx="3056093" cy="2292070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>
          <a:xfrm>
            <a:off x="4597758" y="3622972"/>
            <a:ext cx="4546242" cy="2733378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Nitrogen and compressed air installed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Electrical implant almost finished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To do: </a:t>
            </a:r>
          </a:p>
          <a:p>
            <a:pPr indent="0">
              <a:buNone/>
            </a:pP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  - fire alarms</a:t>
            </a:r>
            <a:endParaRPr lang="en-US" b="1" dirty="0">
              <a:solidFill>
                <a:srgbClr val="000090"/>
              </a:solidFill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  - calibrating HEPA and HVAC system</a:t>
            </a:r>
            <a:endParaRPr lang="en-US" b="1" dirty="0">
              <a:solidFill>
                <a:srgbClr val="000090"/>
              </a:solidFill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   - sealing small openings </a:t>
            </a:r>
            <a:endParaRPr lang="en-US" b="1" dirty="0">
              <a:solidFill>
                <a:srgbClr val="000090"/>
              </a:solidFill>
            </a:endParaRPr>
          </a:p>
          <a:p>
            <a:pPr indent="0">
              <a:buNone/>
            </a:pPr>
            <a:r>
              <a:rPr lang="en-US" b="1" dirty="0" smtClean="0">
                <a:solidFill>
                  <a:srgbClr val="000090"/>
                </a:solidFill>
              </a:rPr>
              <a:t>   -  cleanroom class verification</a:t>
            </a:r>
          </a:p>
          <a:p>
            <a:pPr indent="0">
              <a:buNone/>
            </a:pP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   -  storage units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81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88370"/>
            <a:ext cx="8686800" cy="622829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Outgassing facility @ SIDET: status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idx="1"/>
          </p:nvPr>
        </p:nvSpPr>
        <p:spPr>
          <a:xfrm>
            <a:off x="0" y="3915073"/>
            <a:ext cx="4597758" cy="2286369"/>
          </a:xfrm>
        </p:spPr>
        <p:txBody>
          <a:bodyPr>
            <a:normAutofit fontScale="85000" lnSpcReduction="20000"/>
          </a:bodyPr>
          <a:lstStyle/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Recycled stainless steel vacuum vessel Φ 700 mm × 1000 mm (missing flange, manufacturing in process in Italy)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 For Crystals and electronics outgassing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To do: finalize the structure, recovery vacuum pumps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8" t="31549" r="5634" b="39906"/>
          <a:stretch/>
        </p:blipFill>
        <p:spPr>
          <a:xfrm>
            <a:off x="301634" y="932889"/>
            <a:ext cx="2289166" cy="27183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3427"/>
          <a:stretch/>
        </p:blipFill>
        <p:spPr>
          <a:xfrm>
            <a:off x="5799363" y="882223"/>
            <a:ext cx="2887437" cy="2769048"/>
          </a:xfrm>
          <a:prstGeom prst="rect">
            <a:avLst/>
          </a:prstGeom>
        </p:spPr>
      </p:pic>
      <p:sp>
        <p:nvSpPr>
          <p:cNvPr id="17" name="Content Placeholder 6"/>
          <p:cNvSpPr txBox="1">
            <a:spLocks/>
          </p:cNvSpPr>
          <p:nvPr/>
        </p:nvSpPr>
        <p:spPr>
          <a:xfrm>
            <a:off x="4712414" y="3915073"/>
            <a:ext cx="4597758" cy="228636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Borrowed vacuum vessel Φ 150 mm × 2000 mm (missing flange, manufacturing in process in Italy) Thanks to thin film facility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For cables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To do: bring at </a:t>
            </a:r>
            <a:r>
              <a:rPr lang="en-US" dirty="0" err="1" smtClean="0"/>
              <a:t>SiDet</a:t>
            </a:r>
            <a:r>
              <a:rPr lang="en-US" dirty="0" smtClean="0"/>
              <a:t>, recovery vacuum pumps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2971800" y="1244327"/>
            <a:ext cx="2495703" cy="176677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Heaters stripes outside </a:t>
            </a:r>
            <a:r>
              <a:rPr lang="en-US" dirty="0" smtClean="0">
                <a:sym typeface="Symbol" panose="05050102010706020507" pitchFamily="18" charset="2"/>
              </a:rPr>
              <a:t>60C</a:t>
            </a:r>
            <a:endParaRPr lang="en-US" dirty="0" smtClean="0"/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Nitrogen refill after outgassing</a:t>
            </a:r>
          </a:p>
          <a:p>
            <a:pPr marL="43434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Estimated time for outgassing (several batches): 2-3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8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33" y="101605"/>
            <a:ext cx="8686800" cy="641739"/>
          </a:xfrm>
        </p:spPr>
        <p:txBody>
          <a:bodyPr/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Talk layout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3" y="1074230"/>
            <a:ext cx="8686800" cy="4903238"/>
          </a:xfrm>
          <a:ln w="19050" cmpd="sng">
            <a:noFill/>
          </a:ln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009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Status of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CsI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production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solidFill>
                <a:srgbClr val="008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Test of response for “irradiated”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SiPMs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(DOE-IPR-rec1)</a:t>
            </a:r>
            <a:endParaRPr lang="en-US" b="1" dirty="0">
              <a:solidFill>
                <a:srgbClr val="FF0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endParaRPr lang="en-US" dirty="0" smtClean="0">
              <a:solidFill>
                <a:srgbClr val="FF66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b="1" dirty="0" smtClean="0">
                <a:solidFill>
                  <a:srgbClr val="000090"/>
                </a:solidFill>
                <a:sym typeface="Wingdings"/>
              </a:rPr>
              <a:t>Status of electronics: PCB reviews and  Next CRR</a:t>
            </a:r>
          </a:p>
          <a:p>
            <a:pPr>
              <a:lnSpc>
                <a:spcPct val="80000"/>
              </a:lnSpc>
              <a:buFont typeface="Wingdings" charset="2"/>
              <a:buChar char="u"/>
            </a:pPr>
            <a:endParaRPr lang="en-US" dirty="0">
              <a:solidFill>
                <a:srgbClr val="FF0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Status of Calorimeter vertical slice test (DOE-IPR-rec2)</a:t>
            </a:r>
            <a:endParaRPr lang="en-US" b="1" dirty="0" smtClean="0">
              <a:solidFill>
                <a:srgbClr val="00009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endParaRPr lang="en-US" dirty="0">
              <a:solidFill>
                <a:srgbClr val="800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Status of mechanics, cooling and services</a:t>
            </a:r>
            <a:endParaRPr lang="en-US" b="1" dirty="0">
              <a:solidFill>
                <a:srgbClr val="800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endParaRPr lang="en-US" dirty="0" smtClean="0">
              <a:solidFill>
                <a:srgbClr val="008000"/>
              </a:solidFill>
              <a:sym typeface="Wingdings"/>
            </a:endParaRPr>
          </a:p>
          <a:p>
            <a:pPr>
              <a:lnSpc>
                <a:spcPct val="80000"/>
              </a:lnSpc>
              <a:buFont typeface="Wingdings" charset="2"/>
              <a:buChar char="u"/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Assembly planning </a:t>
            </a:r>
            <a:endParaRPr lang="en-US" b="1" dirty="0">
              <a:solidFill>
                <a:srgbClr val="800000"/>
              </a:solidFill>
              <a:sym typeface="Wingding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2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8" y="50805"/>
            <a:ext cx="8890001" cy="641739"/>
          </a:xfrm>
        </p:spPr>
        <p:txBody>
          <a:bodyPr/>
          <a:lstStyle/>
          <a:p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Detailed INFN Gantt for </a:t>
            </a:r>
            <a:r>
              <a:rPr lang="en-US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Calo</a:t>
            </a:r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Assembly: updated</a:t>
            </a:r>
            <a:endParaRPr lang="en-US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919"/>
          <a:stretch/>
        </p:blipFill>
        <p:spPr>
          <a:xfrm rot="5400000">
            <a:off x="2506249" y="-783150"/>
            <a:ext cx="4228869" cy="7628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942" y="5145518"/>
            <a:ext cx="8293857" cy="120032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Disk fully assembled for the summer.</a:t>
            </a:r>
          </a:p>
          <a:p>
            <a:r>
              <a:rPr lang="en-US" dirty="0" smtClean="0"/>
              <a:t> Aiming to have a partial disk assembled for reporting milestones</a:t>
            </a:r>
          </a:p>
          <a:p>
            <a:r>
              <a:rPr lang="en-US" dirty="0" smtClean="0"/>
              <a:t>in 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9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4673"/>
            <a:ext cx="8686800" cy="641739"/>
          </a:xfrm>
        </p:spPr>
        <p:txBody>
          <a:bodyPr>
            <a:normAutofit/>
          </a:bodyPr>
          <a:lstStyle/>
          <a:p>
            <a:r>
              <a:rPr lang="en-US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Conclusions</a:t>
            </a:r>
            <a:endParaRPr lang="en-US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C1F1C-F708-3F4B-8ECB-6D467F0718B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332" y="886791"/>
            <a:ext cx="8619068" cy="5414677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q"/>
            </a:pPr>
            <a:r>
              <a:rPr lang="en-US" sz="1800" b="1" dirty="0" err="1" smtClean="0">
                <a:solidFill>
                  <a:srgbClr val="000090"/>
                </a:solidFill>
                <a:sym typeface="Wingdings"/>
              </a:rPr>
              <a:t>CsI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 prod done @ O(85%), SIPM Completed 100%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      </a:t>
            </a:r>
            <a:r>
              <a:rPr lang="en-US" sz="1800" b="1" dirty="0" smtClean="0">
                <a:solidFill>
                  <a:srgbClr val="008000"/>
                </a:solidFill>
                <a:sym typeface="Wingdings"/>
              </a:rPr>
              <a:t>SICCAS completed its first 750 crystals. </a:t>
            </a:r>
            <a:r>
              <a:rPr lang="en-US" sz="1800" b="1" dirty="0" err="1" smtClean="0">
                <a:solidFill>
                  <a:srgbClr val="F56F3B"/>
                </a:solidFill>
                <a:sym typeface="Wingdings"/>
              </a:rPr>
              <a:t>St.Gobain</a:t>
            </a:r>
            <a:r>
              <a:rPr lang="en-US" sz="1800" b="1" dirty="0" smtClean="0">
                <a:solidFill>
                  <a:srgbClr val="F56F3B"/>
                </a:solidFill>
                <a:sym typeface="Wingdings"/>
              </a:rPr>
              <a:t> contract closed</a:t>
            </a:r>
          </a:p>
          <a:p>
            <a:pPr algn="just">
              <a:buFont typeface="Wingdings" charset="2"/>
              <a:buChar char="q"/>
            </a:pPr>
            <a:r>
              <a:rPr lang="en-US" sz="1800" b="1" dirty="0">
                <a:solidFill>
                  <a:srgbClr val="F56F3B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TEST of  </a:t>
            </a:r>
            <a:r>
              <a:rPr lang="en-US" sz="1800" b="1" dirty="0">
                <a:solidFill>
                  <a:srgbClr val="FF0000"/>
                </a:solidFill>
                <a:sym typeface="Wingdings"/>
              </a:rPr>
              <a:t>r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esponse for neutron irradiated SIPMs started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56F3B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56F3B"/>
                </a:solidFill>
                <a:sym typeface="Wingdings"/>
              </a:rPr>
              <a:t>       Cal. Performance at limits @ 0 C and 5x1011  -10 C proposed</a:t>
            </a:r>
          </a:p>
          <a:p>
            <a:pPr algn="just">
              <a:buFont typeface="Wingdings" charset="2"/>
              <a:buChar char="q"/>
            </a:pPr>
            <a:r>
              <a:rPr lang="en-US" sz="1800" b="1" dirty="0" smtClean="0">
                <a:solidFill>
                  <a:srgbClr val="0000FF"/>
                </a:solidFill>
              </a:rPr>
              <a:t>Electronics development is excellent: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     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sym typeface="Wingdings"/>
              </a:rPr>
              <a:t>Rad Hard FEE V4. Prototypes in hands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rgbClr val="000090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     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 Rad Hard DIRAC V2 design completed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  </a:t>
            </a:r>
            <a:r>
              <a:rPr lang="en-US" sz="1800" b="1" dirty="0" smtClean="0">
                <a:solidFill>
                  <a:srgbClr val="FF6600"/>
                </a:solidFill>
                <a:sym typeface="Wingdings"/>
              </a:rPr>
              <a:t>Prototypes in November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6600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6600"/>
                </a:solidFill>
                <a:sym typeface="Wingdings"/>
              </a:rPr>
              <a:t>       </a:t>
            </a:r>
            <a:r>
              <a:rPr lang="en-US" sz="1800" dirty="0" smtClean="0">
                <a:solidFill>
                  <a:srgbClr val="000090"/>
                </a:solidFill>
                <a:sym typeface="Wingdings"/>
              </a:rPr>
              <a:t>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Vertical Slice test completed up to DIRAC V1 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00FF"/>
                </a:solidFill>
                <a:sym typeface="Wingdings"/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    AIMING TO CRR end 2019 / beg 2020 to start production </a:t>
            </a:r>
          </a:p>
          <a:p>
            <a:pPr algn="just">
              <a:buFont typeface="Wingdings" charset="2"/>
              <a:buChar char="q"/>
            </a:pPr>
            <a:r>
              <a:rPr lang="en-US" sz="1800" b="1" u="sng" dirty="0" smtClean="0">
                <a:solidFill>
                  <a:schemeClr val="accent5">
                    <a:lumMod val="75000"/>
                  </a:schemeClr>
                </a:solidFill>
                <a:sym typeface="Wingdings"/>
              </a:rPr>
              <a:t>Progresses on Mechanics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     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 Fabrication drawings for Al disk and FEE plate ready to go</a:t>
            </a:r>
          </a:p>
          <a:p>
            <a:pPr marL="0" indent="0" algn="just">
              <a:buNone/>
            </a:pP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	 Measurements and estimate of outgassing	improved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	</a:t>
            </a:r>
            <a:br>
              <a:rPr lang="en-US" sz="1800" b="1" dirty="0" smtClean="0">
                <a:solidFill>
                  <a:schemeClr val="tx1"/>
                </a:solidFill>
                <a:sym typeface="Wingdings"/>
              </a:rPr>
            </a:b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	 </a:t>
            </a:r>
            <a:r>
              <a:rPr lang="en-US" sz="1800" b="1" dirty="0" smtClean="0">
                <a:solidFill>
                  <a:srgbClr val="000090"/>
                </a:solidFill>
                <a:sym typeface="Wingdings"/>
              </a:rPr>
              <a:t>Integration of services OK for LV/HV/TDAQ/LASER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       Integration of hard services and cooling station still in progress</a:t>
            </a:r>
          </a:p>
          <a:p>
            <a:pPr algn="just">
              <a:buFont typeface="Wingdings" charset="2"/>
              <a:buChar char="q"/>
            </a:pP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We are organizing the calorimeter assembly operations</a:t>
            </a:r>
            <a:r>
              <a:rPr lang="en-US" sz="18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 in SIDET,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      starting gluing of </a:t>
            </a:r>
            <a:r>
              <a:rPr lang="en-US" sz="1800" b="1" dirty="0" err="1" smtClean="0">
                <a:solidFill>
                  <a:schemeClr val="tx1"/>
                </a:solidFill>
                <a:sym typeface="Wingdings"/>
              </a:rPr>
              <a:t>SiPMs</a:t>
            </a:r>
            <a:r>
              <a:rPr lang="en-US" sz="1800" b="1" dirty="0" smtClean="0">
                <a:solidFill>
                  <a:schemeClr val="tx1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sym typeface="Wingdings"/>
              </a:rPr>
              <a:t>and production of electronics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638182">
            <a:off x="7086600" y="1066800"/>
            <a:ext cx="88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Simona</a:t>
            </a:r>
            <a:endParaRPr lang="en-US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-1147647" y="121936"/>
            <a:ext cx="8229600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Crystal production status</a:t>
            </a:r>
            <a:endParaRPr lang="en-US" sz="360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3210"/>
              </p:ext>
            </p:extLst>
          </p:nvPr>
        </p:nvGraphicFramePr>
        <p:xfrm>
          <a:off x="4144433" y="4160620"/>
          <a:ext cx="4909080" cy="1934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099"/>
                <a:gridCol w="1046327"/>
                <a:gridCol w="1046327"/>
                <a:gridCol w="1046327"/>
              </a:tblGrid>
              <a:tr h="322389"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SICCAS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 smtClean="0"/>
                        <a:t>St.Gobain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Total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2238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Shipped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725/725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460/725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1185/1450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2238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CMM + inspection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725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454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1179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2238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Sent to Caltech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dk1"/>
                          </a:solidFill>
                        </a:rPr>
                        <a:t>257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146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403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2238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Out-of-specs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dk1"/>
                          </a:solidFill>
                        </a:rPr>
                        <a:t>95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chemeClr val="dk1"/>
                          </a:solidFill>
                        </a:rPr>
                        <a:t>124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22389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Irradiation</a:t>
                      </a:r>
                      <a:r>
                        <a:rPr lang="en-GB" sz="1400" b="1" baseline="0" dirty="0" smtClean="0"/>
                        <a:t> Caltech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9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3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/>
                        <a:t>12</a:t>
                      </a:r>
                      <a:endParaRPr lang="en-GB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01600" y="812497"/>
            <a:ext cx="3954433" cy="285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en-GB" sz="18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SICCAS</a:t>
            </a:r>
            <a:endParaRPr lang="en-GB" sz="18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300"/>
              </a:spcAft>
              <a:buFont typeface="Wingdings" charset="2"/>
              <a:buChar char="§"/>
            </a:pPr>
            <a:r>
              <a:rPr lang="en-GB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725/725 crystals received</a:t>
            </a:r>
          </a:p>
          <a:p>
            <a:pPr marL="285750" indent="-285750">
              <a:spcAft>
                <a:spcPts val="300"/>
              </a:spcAft>
              <a:buFont typeface="Wingdings" charset="2"/>
              <a:buChar char="§"/>
            </a:pPr>
            <a:r>
              <a:rPr lang="en-GB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# out-of-specs crystals: 30           </a:t>
            </a:r>
          </a:p>
          <a:p>
            <a:pPr>
              <a:spcAft>
                <a:spcPts val="300"/>
              </a:spcAft>
            </a:pPr>
            <a:r>
              <a:rPr lang="en-GB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GB" sz="1600" dirty="0" smtClean="0">
                <a:latin typeface="Arial" charset="0"/>
                <a:ea typeface="Arial" charset="0"/>
                <a:cs typeface="Arial" charset="0"/>
              </a:rPr>
              <a:t>➙ 4% of the production</a:t>
            </a:r>
          </a:p>
          <a:p>
            <a:pPr>
              <a:spcAft>
                <a:spcPts val="300"/>
              </a:spcAft>
            </a:pPr>
            <a:endParaRPr lang="en-GB" sz="1600" b="1" dirty="0">
              <a:solidFill>
                <a:srgbClr val="800000"/>
              </a:solidFill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>
              <a:spcAft>
                <a:spcPts val="1400"/>
              </a:spcAft>
            </a:pPr>
            <a:r>
              <a:rPr lang="en-GB" sz="1600" b="1" dirty="0" err="1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St.Gobain</a:t>
            </a:r>
            <a:r>
              <a:rPr lang="en-GB" sz="1600" b="1" dirty="0" smtClean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spcAft>
                <a:spcPts val="1400"/>
              </a:spcAft>
            </a:pPr>
            <a:r>
              <a:rPr lang="en-GB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After two months of pain, we have closed the contract &amp;  we are swapping to SICCAS for the rest of  production</a:t>
            </a:r>
            <a:endParaRPr lang="en-GB" sz="1600" b="1" dirty="0" smtClean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 descr="CsIdelivery_Aug201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/>
          <a:stretch/>
        </p:blipFill>
        <p:spPr>
          <a:xfrm>
            <a:off x="4130504" y="863600"/>
            <a:ext cx="4865329" cy="3174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3750445"/>
            <a:ext cx="3903633" cy="2308324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We have to send back to </a:t>
            </a:r>
            <a:r>
              <a:rPr lang="en-US" sz="1600" dirty="0" err="1" smtClean="0"/>
              <a:t>StGB</a:t>
            </a:r>
            <a:endParaRPr lang="en-US" sz="1600" dirty="0" smtClean="0"/>
          </a:p>
          <a:p>
            <a:r>
              <a:rPr lang="en-US" sz="1600" dirty="0"/>
              <a:t>t</a:t>
            </a:r>
            <a:r>
              <a:rPr lang="en-US" sz="1600" dirty="0" smtClean="0"/>
              <a:t>he out-of-specs crystals (95 tot, 59 shipped)</a:t>
            </a:r>
          </a:p>
          <a:p>
            <a:endParaRPr lang="en-US" sz="1600" dirty="0"/>
          </a:p>
          <a:p>
            <a:r>
              <a:rPr lang="en-US" sz="1600" dirty="0" smtClean="0"/>
              <a:t>2. We have asked to SICCAS a quote for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300/330 and 360 crystals</a:t>
            </a:r>
          </a:p>
          <a:p>
            <a:endParaRPr lang="en-US" sz="1600" dirty="0"/>
          </a:p>
          <a:p>
            <a:pPr marL="342900" indent="-342900">
              <a:buAutoNum type="arabicPeriod" startAt="3"/>
            </a:pPr>
            <a:r>
              <a:rPr lang="en-US" sz="1600" dirty="0" smtClean="0"/>
              <a:t>We will buy </a:t>
            </a:r>
            <a:r>
              <a:rPr lang="en-US" sz="1600" dirty="0"/>
              <a:t>a</a:t>
            </a:r>
            <a:r>
              <a:rPr lang="en-US" sz="1600" dirty="0" smtClean="0"/>
              <a:t> number of crystals that 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atches the residual budget and will reduce</a:t>
            </a:r>
          </a:p>
          <a:p>
            <a:r>
              <a:rPr lang="en-US" sz="1600" dirty="0" smtClean="0"/>
              <a:t> the # of spares accordingly 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822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S.Miscetti - MUSE GM 2019 - EMC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636" y="118538"/>
            <a:ext cx="8686800" cy="641739"/>
          </a:xfrm>
        </p:spPr>
        <p:txBody>
          <a:bodyPr/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SIPM QA plots </a:t>
            </a:r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 See </a:t>
            </a:r>
            <a:r>
              <a:rPr lang="en-US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L.Morescalchi</a:t>
            </a:r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Wingdings"/>
              </a:rPr>
              <a:t> 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884765"/>
            <a:ext cx="8940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3873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Two recommendations were received </a:t>
            </a:r>
            <a:r>
              <a:rPr lang="en-US" sz="2000" b="1" dirty="0"/>
              <a:t>@</a:t>
            </a:r>
            <a:r>
              <a:rPr lang="en-US" sz="2000" b="1" dirty="0" smtClean="0"/>
              <a:t> the closeout of DOE-IPR 2018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285750" indent="-228600">
              <a:spcBef>
                <a:spcPts val="360"/>
              </a:spcBef>
              <a:buClr>
                <a:schemeClr val="dk1"/>
              </a:buClr>
              <a:buSzPts val="1800"/>
              <a:buFont typeface="Arial Narrow"/>
              <a:buChar char="–"/>
            </a:pPr>
            <a:r>
              <a:rPr lang="en-US" sz="2000" dirty="0" smtClean="0">
                <a:solidFill>
                  <a:srgbClr val="800000"/>
                </a:solidFill>
              </a:rPr>
              <a:t>REC-1. Calorimeter </a:t>
            </a:r>
            <a:r>
              <a:rPr lang="en-US" sz="2000" dirty="0" err="1">
                <a:solidFill>
                  <a:srgbClr val="800000"/>
                </a:solidFill>
              </a:rPr>
              <a:t>SiPM</a:t>
            </a:r>
            <a:r>
              <a:rPr lang="en-US" sz="2000" dirty="0">
                <a:solidFill>
                  <a:srgbClr val="800000"/>
                </a:solidFill>
              </a:rPr>
              <a:t> were exposed to neutron radiation and increase of dark current measured. Mitigations of lower temperature and voltage were observed to reduce dark current. </a:t>
            </a:r>
            <a:r>
              <a:rPr lang="en-US" sz="2000" b="1" dirty="0">
                <a:solidFill>
                  <a:srgbClr val="800000"/>
                </a:solidFill>
              </a:rPr>
              <a:t>Recommend that the loss of light yield, gain and resolution also be measured with dark current mitigation applied to irradiated </a:t>
            </a:r>
            <a:r>
              <a:rPr lang="en-US" sz="2000" b="1" dirty="0" err="1">
                <a:solidFill>
                  <a:srgbClr val="800000"/>
                </a:solidFill>
              </a:rPr>
              <a:t>SiPM</a:t>
            </a:r>
            <a:r>
              <a:rPr lang="en-US" sz="2000" b="1" dirty="0">
                <a:solidFill>
                  <a:srgbClr val="800000"/>
                </a:solidFill>
              </a:rPr>
              <a:t> as a direct test</a:t>
            </a:r>
            <a:r>
              <a:rPr lang="en-US" sz="2000" b="1" dirty="0" smtClean="0">
                <a:solidFill>
                  <a:srgbClr val="800000"/>
                </a:solidFill>
              </a:rPr>
              <a:t>.</a:t>
            </a:r>
          </a:p>
          <a:p>
            <a:pPr marL="285750" indent="-228600">
              <a:spcBef>
                <a:spcPts val="360"/>
              </a:spcBef>
              <a:buClr>
                <a:schemeClr val="dk1"/>
              </a:buClr>
              <a:buSzPts val="1800"/>
              <a:buFont typeface="Arial Narrow"/>
              <a:buChar char="–"/>
            </a:pPr>
            <a:endParaRPr lang="en-US" sz="2000" b="1" dirty="0">
              <a:solidFill>
                <a:srgbClr val="800000"/>
              </a:solidFill>
            </a:endParaRPr>
          </a:p>
          <a:p>
            <a:pPr marL="285750" indent="-228600">
              <a:spcBef>
                <a:spcPts val="360"/>
              </a:spcBef>
              <a:buClr>
                <a:schemeClr val="dk1"/>
              </a:buClr>
              <a:buSzPts val="1800"/>
              <a:buFont typeface="Arial Narrow"/>
              <a:buChar char="–"/>
            </a:pPr>
            <a:r>
              <a:rPr lang="en-US" sz="2000" dirty="0">
                <a:solidFill>
                  <a:srgbClr val="0000FF"/>
                </a:solidFill>
              </a:rPr>
              <a:t>R</a:t>
            </a:r>
            <a:r>
              <a:rPr lang="en-US" sz="2000" dirty="0" smtClean="0">
                <a:solidFill>
                  <a:srgbClr val="0000FF"/>
                </a:solidFill>
              </a:rPr>
              <a:t>EC-2. Add </a:t>
            </a:r>
            <a:r>
              <a:rPr lang="en-US" sz="2000" dirty="0">
                <a:solidFill>
                  <a:srgbClr val="0000FF"/>
                </a:solidFill>
              </a:rPr>
              <a:t>simple pairwise integration tests in the 2019 integration plans  in order to verify the validity of the TDAQ design and the compatibility of each of the sub-detectors with that </a:t>
            </a:r>
            <a:r>
              <a:rPr lang="en-US" sz="2000" dirty="0" smtClean="0">
                <a:solidFill>
                  <a:srgbClr val="0000FF"/>
                </a:solidFill>
              </a:rPr>
              <a:t>design. </a:t>
            </a:r>
            <a:r>
              <a:rPr lang="en-US" sz="2000" b="1" dirty="0">
                <a:solidFill>
                  <a:srgbClr val="0000FF"/>
                </a:solidFill>
              </a:rPr>
              <a:t>Advancing to two or all three </a:t>
            </a:r>
            <a:r>
              <a:rPr lang="en-US" sz="2000" b="1" dirty="0" smtClean="0">
                <a:solidFill>
                  <a:srgbClr val="0000FF"/>
                </a:solidFill>
              </a:rPr>
              <a:t>sub-detectors </a:t>
            </a:r>
            <a:r>
              <a:rPr lang="en-US" sz="2000" b="1" dirty="0">
                <a:solidFill>
                  <a:srgbClr val="0000FF"/>
                </a:solidFill>
              </a:rPr>
              <a:t>into a combined integration test by the end of 2019 should be a goal</a:t>
            </a:r>
            <a:r>
              <a:rPr lang="en-US" sz="2200" b="1" dirty="0" smtClean="0">
                <a:solidFill>
                  <a:srgbClr val="0000FF"/>
                </a:solidFill>
              </a:rPr>
              <a:t>.</a:t>
            </a:r>
            <a:endParaRPr lang="en-US" sz="2200" b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080000"/>
            <a:ext cx="8348133" cy="830997"/>
          </a:xfrm>
          <a:prstGeom prst="rect">
            <a:avLst/>
          </a:prstGeom>
          <a:solidFill>
            <a:srgbClr val="CCFFCC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DOE-IPR review 2019 </a:t>
            </a:r>
            <a:r>
              <a:rPr lang="en-US" dirty="0" smtClean="0"/>
              <a:t>will be held  in the usual 2.5 days format</a:t>
            </a:r>
          </a:p>
          <a:p>
            <a:r>
              <a:rPr lang="en-US" dirty="0" smtClean="0"/>
              <a:t>      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b="1" dirty="0" smtClean="0">
                <a:solidFill>
                  <a:srgbClr val="FF0000"/>
                </a:solidFill>
              </a:rPr>
              <a:t>rom Dec 10 to Dec 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mr-IN" b="1" dirty="0" smtClean="0">
                <a:solidFill>
                  <a:srgbClr val="FF0000"/>
                </a:solidFill>
              </a:rPr>
              <a:t>–</a:t>
            </a:r>
            <a:r>
              <a:rPr lang="en-US" b="1" dirty="0" smtClean="0">
                <a:solidFill>
                  <a:srgbClr val="FF0000"/>
                </a:solidFill>
              </a:rPr>
              <a:t> 2019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 reply written (see next)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127000" y="145260"/>
            <a:ext cx="8878440" cy="622829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DOE IPR 2018: recommendations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07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-279392" y="158483"/>
            <a:ext cx="9449664" cy="622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IPR-2018, rec1: </a:t>
            </a:r>
            <a:r>
              <a:rPr lang="en-US" sz="360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SiPM</a:t>
            </a:r>
            <a:r>
              <a:rPr lang="en-US" sz="360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response to neutrons</a:t>
            </a:r>
            <a:endParaRPr lang="en-US" sz="360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871" y="889000"/>
            <a:ext cx="895860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 </a:t>
            </a:r>
            <a:r>
              <a:rPr lang="en-US" sz="2000" dirty="0" smtClean="0"/>
              <a:t>SIPM production batches have been exposed to neutron fluxes in two places</a:t>
            </a:r>
          </a:p>
          <a:p>
            <a:r>
              <a:rPr lang="en-US" sz="2000" dirty="0" smtClean="0"/>
              <a:t>      </a:t>
            </a:r>
            <a:r>
              <a:rPr lang="en-US" sz="2000" dirty="0" smtClean="0">
                <a:sym typeface="Wingdings"/>
              </a:rPr>
              <a:t> HZDR at EPOS, average spectrum of O(1 MeV)</a:t>
            </a:r>
          </a:p>
          <a:p>
            <a:r>
              <a:rPr lang="en-US" sz="2000" dirty="0" smtClean="0">
                <a:sym typeface="Wingdings"/>
              </a:rPr>
              <a:t>       FNG at ENEA </a:t>
            </a:r>
            <a:r>
              <a:rPr lang="en-US" sz="2000" dirty="0" err="1" smtClean="0">
                <a:sym typeface="Wingdings"/>
              </a:rPr>
              <a:t>Frascati</a:t>
            </a:r>
            <a:r>
              <a:rPr lang="en-US" sz="2000" dirty="0" smtClean="0">
                <a:sym typeface="Wingdings"/>
              </a:rPr>
              <a:t>, average spectrum of O( 14 MeV)</a:t>
            </a:r>
          </a:p>
          <a:p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 In both cases irradiation have been carried out with the sensors not biased.</a:t>
            </a:r>
          </a:p>
          <a:p>
            <a:r>
              <a:rPr lang="en-US" sz="2000" dirty="0" smtClean="0">
                <a:sym typeface="Wingdings"/>
              </a:rPr>
              <a:t>       From past experience this is a conservative measurement (+30 % of </a:t>
            </a:r>
            <a:r>
              <a:rPr lang="en-US" sz="2000" dirty="0" err="1" smtClean="0">
                <a:sym typeface="Wingdings"/>
              </a:rPr>
              <a:t>Idark</a:t>
            </a:r>
            <a:r>
              <a:rPr lang="en-US" sz="2000" dirty="0" smtClean="0">
                <a:sym typeface="Wingdings"/>
              </a:rPr>
              <a:t>)</a:t>
            </a:r>
          </a:p>
          <a:p>
            <a:endParaRPr lang="en-US" sz="2000" dirty="0" smtClean="0"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SiPM</a:t>
            </a:r>
            <a:r>
              <a:rPr lang="en-US" sz="2000" dirty="0" smtClean="0">
                <a:sym typeface="Wingdings"/>
              </a:rPr>
              <a:t> irradiated up to batch # 7 (at EPOS) shows consistent </a:t>
            </a:r>
            <a:r>
              <a:rPr lang="en-US" sz="2000" dirty="0" err="1" smtClean="0">
                <a:sym typeface="Wingdings"/>
              </a:rPr>
              <a:t>Idark</a:t>
            </a:r>
            <a:r>
              <a:rPr lang="en-US" sz="2000" dirty="0" smtClean="0">
                <a:sym typeface="Wingdings"/>
              </a:rPr>
              <a:t> results </a:t>
            </a:r>
            <a:r>
              <a:rPr lang="en-US" sz="2000" dirty="0" err="1" smtClean="0">
                <a:sym typeface="Wingdings"/>
              </a:rPr>
              <a:t>w.r.t</a:t>
            </a:r>
            <a:r>
              <a:rPr lang="en-US" sz="2000" dirty="0" smtClean="0">
                <a:sym typeface="Wingdings"/>
              </a:rPr>
              <a:t>.</a:t>
            </a:r>
          </a:p>
          <a:p>
            <a:r>
              <a:rPr lang="en-US" sz="2000" dirty="0" smtClean="0">
                <a:sym typeface="Wingdings"/>
              </a:rPr>
              <a:t>       neutron flux  and temperature. 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Basic rule is </a:t>
            </a:r>
            <a:r>
              <a:rPr lang="en-US" sz="2000" b="1" dirty="0" err="1" smtClean="0">
                <a:solidFill>
                  <a:srgbClr val="800000"/>
                </a:solidFill>
                <a:sym typeface="Wingdings"/>
              </a:rPr>
              <a:t>Idark</a:t>
            </a:r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 decreases of O(2) each -10 °C.</a:t>
            </a:r>
          </a:p>
          <a:p>
            <a:endParaRPr lang="en-US" sz="2000" b="1" dirty="0" smtClean="0">
              <a:solidFill>
                <a:srgbClr val="800000"/>
              </a:solidFill>
              <a:sym typeface="Wingdings"/>
            </a:endParaRPr>
          </a:p>
          <a:p>
            <a:pPr marL="342900" indent="-342900">
              <a:buFont typeface="Wingdings" charset="2"/>
              <a:buChar char="q"/>
            </a:pPr>
            <a:r>
              <a:rPr lang="en-US" sz="2000" dirty="0" smtClean="0">
                <a:sym typeface="Wingdings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SiPM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irradiated @ FNG show a dark current of 2 x </a:t>
            </a:r>
            <a:r>
              <a:rPr lang="en-US" sz="2000" b="1" dirty="0" err="1" smtClean="0">
                <a:solidFill>
                  <a:srgbClr val="FF0000"/>
                </a:solidFill>
                <a:sym typeface="Wingdings"/>
              </a:rPr>
              <a:t>Idark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 (EPOS). Investigating</a:t>
            </a:r>
            <a:endParaRPr lang="en-US" sz="2000" dirty="0" smtClean="0">
              <a:sym typeface="Wingdings"/>
            </a:endParaRP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         cross calibration of the two sites needed</a:t>
            </a:r>
          </a:p>
          <a:p>
            <a:r>
              <a:rPr lang="en-US" sz="2000" b="1" dirty="0" smtClean="0">
                <a:solidFill>
                  <a:srgbClr val="800000"/>
                </a:solidFill>
                <a:sym typeface="Wingdings"/>
              </a:rPr>
              <a:t>         try to run @ 2 MeV in FNG changing target from Tritium to Deuterium</a:t>
            </a:r>
          </a:p>
          <a:p>
            <a:endParaRPr lang="en-US" sz="2000" dirty="0" smtClean="0">
              <a:solidFill>
                <a:srgbClr val="000090"/>
              </a:solidFill>
              <a:sym typeface="Wingdings"/>
            </a:endParaRPr>
          </a:p>
          <a:p>
            <a:pPr marL="285750" indent="-285750">
              <a:buFont typeface="Wingdings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First Tests done at LNF in Module 0  </a:t>
            </a:r>
          </a:p>
          <a:p>
            <a:pPr marL="285750" indent="-285750">
              <a:buFont typeface="Wingdings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1 irradiated </a:t>
            </a:r>
            <a:r>
              <a:rPr lang="en-US" sz="2000" b="1" dirty="0" err="1" smtClean="0">
                <a:solidFill>
                  <a:srgbClr val="0000FF"/>
                </a:solidFill>
                <a:sym typeface="Wingdings"/>
              </a:rPr>
              <a:t>SiPM</a:t>
            </a:r>
            <a:r>
              <a:rPr lang="en-US" sz="2000" b="1" dirty="0" smtClean="0">
                <a:solidFill>
                  <a:srgbClr val="0000FF"/>
                </a:solidFill>
                <a:sym typeface="Wingdings"/>
              </a:rPr>
              <a:t>/group will be tested also in Pisa in  1 channel-station</a:t>
            </a:r>
          </a:p>
        </p:txBody>
      </p:sp>
    </p:spTree>
    <p:extLst>
      <p:ext uri="{BB962C8B-B14F-4D97-AF65-F5344CB8AC3E}">
        <p14:creationId xmlns:p14="http://schemas.microsoft.com/office/powerpoint/2010/main" val="209485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0F9B884-DB46-5948-8E0B-CDB0ADCC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88"/>
          <a:stretch/>
        </p:blipFill>
        <p:spPr>
          <a:xfrm>
            <a:off x="0" y="1202265"/>
            <a:ext cx="4793799" cy="402986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32D18D6-DFA8-C44D-ADD2-94A0264E8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03200"/>
            <a:ext cx="8915397" cy="575734"/>
          </a:xfrm>
        </p:spPr>
        <p:txBody>
          <a:bodyPr/>
          <a:lstStyle/>
          <a:p>
            <a:r>
              <a:rPr lang="it-IT" sz="3600" b="0" dirty="0" err="1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Summary</a:t>
            </a:r>
            <a:r>
              <a:rPr lang="it-IT" sz="3600" b="0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“</a:t>
            </a:r>
            <a:r>
              <a:rPr lang="it-IT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 </a:t>
            </a:r>
            <a:r>
              <a:rPr lang="it-IT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SiPM</a:t>
            </a: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it-IT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tests</a:t>
            </a: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with Laser</a:t>
            </a:r>
            <a:endParaRPr lang="it-IT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3F06630D-EC44-364C-ADCC-B7A885B71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88"/>
          <a:stretch/>
        </p:blipFill>
        <p:spPr>
          <a:xfrm>
            <a:off x="4350201" y="1187582"/>
            <a:ext cx="4793799" cy="4029869"/>
          </a:xfr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CEA06E30-C1C2-1B40-8DA8-A6343DF75053}"/>
              </a:ext>
            </a:extLst>
          </p:cNvPr>
          <p:cNvSpPr txBox="1"/>
          <p:nvPr/>
        </p:nvSpPr>
        <p:spPr>
          <a:xfrm>
            <a:off x="2182934" y="4755785"/>
            <a:ext cx="1308922" cy="461665"/>
          </a:xfrm>
          <a:prstGeom prst="rect">
            <a:avLst/>
          </a:prstGeom>
          <a:solidFill>
            <a:srgbClr val="F5C76C"/>
          </a:solidFill>
        </p:spPr>
        <p:txBody>
          <a:bodyPr wrap="none" rtlCol="0">
            <a:spAutoFit/>
          </a:bodyPr>
          <a:lstStyle/>
          <a:p>
            <a:r>
              <a:rPr lang="it-IT" b="1" dirty="0"/>
              <a:t>˜20 </a:t>
            </a:r>
            <a:r>
              <a:rPr lang="it-IT" b="1" dirty="0" err="1"/>
              <a:t>MeV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60BD5BA3-E7F3-C342-A4FA-CEF0F4F094E4}"/>
              </a:ext>
            </a:extLst>
          </p:cNvPr>
          <p:cNvSpPr txBox="1"/>
          <p:nvPr/>
        </p:nvSpPr>
        <p:spPr>
          <a:xfrm>
            <a:off x="-7394092" y="-2781320"/>
            <a:ext cx="9046066" cy="646331"/>
          </a:xfrm>
          <a:prstGeom prst="rect">
            <a:avLst/>
          </a:prstGeom>
          <a:solidFill>
            <a:srgbClr val="CCFFCC"/>
          </a:solidFill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it-IT" sz="1800" dirty="0"/>
              <a:t>First </a:t>
            </a:r>
            <a:r>
              <a:rPr lang="it-IT" sz="1800" dirty="0" err="1"/>
              <a:t>rough</a:t>
            </a:r>
            <a:r>
              <a:rPr lang="it-IT" sz="1800" dirty="0"/>
              <a:t> </a:t>
            </a:r>
            <a:r>
              <a:rPr lang="it-IT" sz="1800" dirty="0" smtClean="0"/>
              <a:t>estimate:  1 </a:t>
            </a:r>
            <a:r>
              <a:rPr lang="it-IT" sz="1800" dirty="0" err="1" smtClean="0"/>
              <a:t>sensor</a:t>
            </a:r>
            <a:r>
              <a:rPr lang="it-IT" sz="1800" dirty="0" smtClean="0"/>
              <a:t> </a:t>
            </a:r>
            <a:r>
              <a:rPr lang="it-IT" sz="1800" dirty="0" err="1"/>
              <a:t>will</a:t>
            </a:r>
            <a:r>
              <a:rPr lang="it-IT" sz="1800" dirty="0"/>
              <a:t> </a:t>
            </a:r>
            <a:r>
              <a:rPr lang="it-IT" sz="1800" dirty="0" err="1" smtClean="0"/>
              <a:t>reach</a:t>
            </a:r>
            <a:r>
              <a:rPr lang="it-IT" sz="1800" dirty="0" smtClean="0"/>
              <a:t> 800 </a:t>
            </a:r>
            <a:r>
              <a:rPr lang="it-IT" sz="1800" dirty="0" err="1"/>
              <a:t>ps</a:t>
            </a:r>
            <a:r>
              <a:rPr lang="it-IT" sz="1800" dirty="0"/>
              <a:t>  @</a:t>
            </a:r>
            <a:r>
              <a:rPr lang="it-IT" sz="1800" dirty="0" smtClean="0"/>
              <a:t> </a:t>
            </a:r>
            <a:r>
              <a:rPr lang="it-IT" sz="1800" dirty="0"/>
              <a:t>5x10</a:t>
            </a:r>
            <a:r>
              <a:rPr lang="it-IT" sz="1800" baseline="30000" dirty="0"/>
              <a:t>11</a:t>
            </a:r>
            <a:r>
              <a:rPr lang="it-IT" sz="1800" dirty="0"/>
              <a:t> </a:t>
            </a:r>
            <a:r>
              <a:rPr lang="it-IT" sz="1800" dirty="0" err="1"/>
              <a:t>n</a:t>
            </a:r>
            <a:r>
              <a:rPr lang="it-IT" sz="1800" dirty="0"/>
              <a:t>/cm </a:t>
            </a:r>
            <a:r>
              <a:rPr lang="it-IT" sz="1800" dirty="0" smtClean="0"/>
              <a:t>for a  30 </a:t>
            </a:r>
            <a:r>
              <a:rPr lang="it-IT" sz="1800" dirty="0" err="1" smtClean="0"/>
              <a:t>MeV</a:t>
            </a:r>
            <a:r>
              <a:rPr lang="it-IT" sz="1800" dirty="0" smtClean="0"/>
              <a:t> </a:t>
            </a:r>
            <a:r>
              <a:rPr lang="it-IT" sz="1800" dirty="0" err="1" smtClean="0"/>
              <a:t>deposit</a:t>
            </a:r>
            <a:endParaRPr lang="it-IT" sz="1800" dirty="0"/>
          </a:p>
          <a:p>
            <a:pPr marL="342900" indent="-342900">
              <a:buFont typeface="Wingdings" charset="2"/>
              <a:buChar char="Ø"/>
            </a:pPr>
            <a:r>
              <a:rPr lang="it-IT" sz="1800" dirty="0" err="1" smtClean="0"/>
              <a:t>Another</a:t>
            </a:r>
            <a:r>
              <a:rPr lang="it-IT" sz="1800" dirty="0" smtClean="0"/>
              <a:t> </a:t>
            </a:r>
            <a:r>
              <a:rPr lang="it-IT" sz="1800" dirty="0" err="1"/>
              <a:t>factor</a:t>
            </a:r>
            <a:r>
              <a:rPr lang="it-IT" sz="1800" dirty="0"/>
              <a:t> </a:t>
            </a:r>
            <a:r>
              <a:rPr lang="it-IT" sz="1800" dirty="0" smtClean="0"/>
              <a:t>1/</a:t>
            </a:r>
            <a:r>
              <a:rPr lang="it-IT" sz="1800" dirty="0" err="1" smtClean="0"/>
              <a:t>sqrt</a:t>
            </a:r>
            <a:r>
              <a:rPr lang="it-IT" sz="1800" dirty="0"/>
              <a:t>(2) </a:t>
            </a:r>
            <a:r>
              <a:rPr lang="it-IT" sz="1800" dirty="0" err="1" smtClean="0"/>
              <a:t>achievable</a:t>
            </a:r>
            <a:r>
              <a:rPr lang="it-IT" sz="1800" dirty="0" smtClean="0"/>
              <a:t> </a:t>
            </a:r>
            <a:r>
              <a:rPr lang="it-IT" sz="1800" dirty="0" err="1" smtClean="0"/>
              <a:t>using</a:t>
            </a:r>
            <a:r>
              <a:rPr lang="it-IT" sz="1800" dirty="0" smtClean="0"/>
              <a:t> </a:t>
            </a:r>
            <a:r>
              <a:rPr lang="it-IT" sz="1800" dirty="0" err="1"/>
              <a:t>two</a:t>
            </a:r>
            <a:r>
              <a:rPr lang="it-IT" sz="1800" dirty="0"/>
              <a:t> </a:t>
            </a:r>
            <a:r>
              <a:rPr lang="it-IT" sz="1800" dirty="0" err="1" smtClean="0"/>
              <a:t>SiPMs</a:t>
            </a:r>
            <a:r>
              <a:rPr lang="it-IT" sz="1800" dirty="0" smtClean="0"/>
              <a:t>/</a:t>
            </a:r>
            <a:r>
              <a:rPr lang="it-IT" sz="1800" dirty="0" err="1" smtClean="0"/>
              <a:t>crystal</a:t>
            </a:r>
            <a:r>
              <a:rPr lang="it-IT" sz="1800" dirty="0" smtClean="0">
                <a:sym typeface="Wingdings" pitchFamily="2" charset="2"/>
              </a:rPr>
              <a:t> 560 </a:t>
            </a:r>
            <a:r>
              <a:rPr lang="it-IT" sz="1800" dirty="0" err="1" smtClean="0">
                <a:sym typeface="Wingdings" pitchFamily="2" charset="2"/>
              </a:rPr>
              <a:t>ps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 err="1" smtClean="0">
                <a:sym typeface="Wingdings" pitchFamily="2" charset="2"/>
              </a:rPr>
              <a:t>close</a:t>
            </a:r>
            <a:r>
              <a:rPr lang="it-IT" sz="1800" dirty="0" smtClean="0">
                <a:sym typeface="Wingdings" pitchFamily="2" charset="2"/>
              </a:rPr>
              <a:t> </a:t>
            </a:r>
            <a:r>
              <a:rPr lang="it-IT" sz="1800" dirty="0">
                <a:sym typeface="Wingdings" pitchFamily="2" charset="2"/>
              </a:rPr>
              <a:t>to </a:t>
            </a:r>
            <a:r>
              <a:rPr lang="it-IT" sz="1800" dirty="0" err="1" smtClean="0">
                <a:sym typeface="Wingdings" pitchFamily="2" charset="2"/>
              </a:rPr>
              <a:t>requirement</a:t>
            </a:r>
            <a:endParaRPr lang="it-IT" sz="1800" dirty="0"/>
          </a:p>
        </p:txBody>
      </p:sp>
      <p:sp>
        <p:nvSpPr>
          <p:cNvPr id="10" name="Segnaposto data 9">
            <a:extLst>
              <a:ext uri="{FF2B5EF4-FFF2-40B4-BE49-F238E27FC236}">
                <a16:creationId xmlns="" xmlns:a16="http://schemas.microsoft.com/office/drawing/2014/main" id="{9AEF8B9B-33C8-4E43-840A-E3FF21F1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it-IT"/>
          </a:p>
        </p:txBody>
      </p:sp>
      <p:sp>
        <p:nvSpPr>
          <p:cNvPr id="11" name="Segnaposto piè di pagina 10">
            <a:extLst>
              <a:ext uri="{FF2B5EF4-FFF2-40B4-BE49-F238E27FC236}">
                <a16:creationId xmlns="" xmlns:a16="http://schemas.microsoft.com/office/drawing/2014/main" id="{6DAB973A-E649-5648-8593-464D39E8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S.Miscetti - MUSE GM 2019 - EMC status</a:t>
            </a:r>
            <a:endParaRPr lang="it-IT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="" xmlns:a16="http://schemas.microsoft.com/office/drawing/2014/main" id="{9F4BF87E-59AE-2A43-8C1A-390D6633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49E41-E4C1-8A4F-A8AF-F0D998CE1B38}" type="slidenum">
              <a:rPr lang="it-IT" smtClean="0"/>
              <a:t>6</a:t>
            </a:fld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384304" y="831983"/>
            <a:ext cx="417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  </a:t>
            </a:r>
            <a:r>
              <a:rPr lang="en-US" dirty="0" err="1" smtClean="0"/>
              <a:t>vs</a:t>
            </a:r>
            <a:r>
              <a:rPr lang="en-US" dirty="0" smtClean="0"/>
              <a:t> Pulse Height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97629" y="848917"/>
            <a:ext cx="32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resolution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Vbias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4030133"/>
            <a:ext cx="0" cy="956486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7">
            <a:extLst>
              <a:ext uri="{FF2B5EF4-FFF2-40B4-BE49-F238E27FC236}">
                <a16:creationId xmlns="" xmlns:a16="http://schemas.microsoft.com/office/drawing/2014/main" id="{CEA06E30-C1C2-1B40-8DA8-A6343DF75053}"/>
              </a:ext>
            </a:extLst>
          </p:cNvPr>
          <p:cNvSpPr txBox="1"/>
          <p:nvPr/>
        </p:nvSpPr>
        <p:spPr>
          <a:xfrm>
            <a:off x="6450016" y="4818787"/>
            <a:ext cx="697276" cy="461665"/>
          </a:xfrm>
          <a:prstGeom prst="rect">
            <a:avLst/>
          </a:prstGeom>
          <a:solidFill>
            <a:srgbClr val="F5C76C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Vop</a:t>
            </a:r>
            <a:endParaRPr lang="it-IT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807200" y="4030133"/>
            <a:ext cx="0" cy="725652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705599" y="2387602"/>
            <a:ext cx="287867" cy="18796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8">
            <a:extLst>
              <a:ext uri="{FF2B5EF4-FFF2-40B4-BE49-F238E27FC236}">
                <a16:creationId xmlns:a16="http://schemas.microsoft.com/office/drawing/2014/main" xmlns="" id="{60BD5BA3-E7F3-C342-A4FA-CEF0F4F094E4}"/>
              </a:ext>
            </a:extLst>
          </p:cNvPr>
          <p:cNvSpPr txBox="1"/>
          <p:nvPr/>
        </p:nvSpPr>
        <p:spPr>
          <a:xfrm>
            <a:off x="346080" y="5298407"/>
            <a:ext cx="9188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it-IT" sz="1800" dirty="0"/>
              <a:t>First </a:t>
            </a:r>
            <a:r>
              <a:rPr lang="it-IT" sz="1800" dirty="0" smtClean="0"/>
              <a:t>estimate </a:t>
            </a:r>
            <a:r>
              <a:rPr lang="it-IT" sz="1800" dirty="0" err="1" smtClean="0"/>
              <a:t>is</a:t>
            </a:r>
            <a:r>
              <a:rPr lang="it-IT" sz="1800" dirty="0" smtClean="0"/>
              <a:t> </a:t>
            </a:r>
            <a:r>
              <a:rPr lang="it-IT" sz="1800" dirty="0" err="1" smtClean="0"/>
              <a:t>that</a:t>
            </a:r>
            <a:r>
              <a:rPr lang="it-IT" sz="1800" dirty="0" smtClean="0"/>
              <a:t>  </a:t>
            </a:r>
            <a:r>
              <a:rPr lang="it-IT" sz="1800" dirty="0" err="1"/>
              <a:t>one</a:t>
            </a:r>
            <a:r>
              <a:rPr lang="it-IT" sz="1800" dirty="0"/>
              <a:t> single </a:t>
            </a:r>
            <a:r>
              <a:rPr lang="it-IT" sz="1800" dirty="0" err="1"/>
              <a:t>sensor</a:t>
            </a:r>
            <a:r>
              <a:rPr lang="it-IT" sz="1800" dirty="0"/>
              <a:t> </a:t>
            </a:r>
            <a:r>
              <a:rPr lang="it-IT" sz="1800" dirty="0" err="1"/>
              <a:t>will</a:t>
            </a:r>
            <a:r>
              <a:rPr lang="it-IT" sz="1800" dirty="0"/>
              <a:t> </a:t>
            </a:r>
            <a:r>
              <a:rPr lang="it-IT" sz="1800" dirty="0" err="1" smtClean="0"/>
              <a:t>get</a:t>
            </a:r>
            <a:r>
              <a:rPr lang="it-IT" sz="1800" dirty="0" smtClean="0"/>
              <a:t> </a:t>
            </a:r>
            <a:r>
              <a:rPr lang="it-IT" sz="1800" dirty="0" err="1" smtClean="0"/>
              <a:t>around</a:t>
            </a:r>
            <a:r>
              <a:rPr lang="it-IT" sz="1800" dirty="0" smtClean="0"/>
              <a:t> 800 </a:t>
            </a:r>
            <a:r>
              <a:rPr lang="it-IT" sz="1800" dirty="0" err="1"/>
              <a:t>ps</a:t>
            </a:r>
            <a:r>
              <a:rPr lang="it-IT" sz="1800" dirty="0"/>
              <a:t> </a:t>
            </a:r>
            <a:r>
              <a:rPr lang="it-IT" sz="1800" dirty="0" err="1"/>
              <a:t>resolution</a:t>
            </a:r>
            <a:r>
              <a:rPr lang="it-IT" sz="1800" dirty="0"/>
              <a:t> </a:t>
            </a:r>
            <a:r>
              <a:rPr lang="it-IT" sz="1800" dirty="0" err="1"/>
              <a:t>at</a:t>
            </a:r>
            <a:r>
              <a:rPr lang="it-IT" sz="1800" dirty="0"/>
              <a:t> </a:t>
            </a:r>
            <a:endParaRPr lang="it-IT" sz="1800" dirty="0" smtClean="0"/>
          </a:p>
          <a:p>
            <a:r>
              <a:rPr lang="it-IT" sz="1800" dirty="0"/>
              <a:t> </a:t>
            </a:r>
            <a:r>
              <a:rPr lang="it-IT" sz="1800" dirty="0" smtClean="0"/>
              <a:t>    5x10</a:t>
            </a:r>
            <a:r>
              <a:rPr lang="it-IT" sz="1800" baseline="30000" dirty="0" smtClean="0"/>
              <a:t>11</a:t>
            </a:r>
            <a:r>
              <a:rPr lang="it-IT" sz="1800" dirty="0" smtClean="0"/>
              <a:t> </a:t>
            </a:r>
            <a:r>
              <a:rPr lang="it-IT" sz="1800" dirty="0" err="1"/>
              <a:t>n</a:t>
            </a:r>
            <a:r>
              <a:rPr lang="it-IT" sz="1800" dirty="0"/>
              <a:t>/</a:t>
            </a:r>
            <a:r>
              <a:rPr lang="it-IT" sz="1800" dirty="0" smtClean="0"/>
              <a:t>cm2 for an </a:t>
            </a:r>
            <a:r>
              <a:rPr lang="it-IT" sz="1800" dirty="0" err="1" smtClean="0"/>
              <a:t>energy</a:t>
            </a:r>
            <a:r>
              <a:rPr lang="it-IT" sz="1800" dirty="0" smtClean="0"/>
              <a:t> </a:t>
            </a:r>
            <a:r>
              <a:rPr lang="it-IT" sz="1800" dirty="0" err="1" smtClean="0"/>
              <a:t>deposit</a:t>
            </a:r>
            <a:r>
              <a:rPr lang="it-IT" sz="1800" dirty="0" smtClean="0"/>
              <a:t> of O(30 </a:t>
            </a:r>
            <a:r>
              <a:rPr lang="it-IT" sz="1800" dirty="0" err="1" smtClean="0"/>
              <a:t>MeV</a:t>
            </a:r>
            <a:r>
              <a:rPr lang="it-IT" sz="1800" dirty="0" smtClean="0"/>
              <a:t>). </a:t>
            </a:r>
          </a:p>
          <a:p>
            <a:pPr marL="285750" indent="-285750">
              <a:buFont typeface="Wingdings" charset="2"/>
              <a:buChar char="§"/>
            </a:pPr>
            <a:r>
              <a:rPr lang="it-IT" sz="1800" dirty="0" err="1" smtClean="0"/>
              <a:t>Factor</a:t>
            </a:r>
            <a:r>
              <a:rPr lang="it-IT" sz="1800" dirty="0" smtClean="0"/>
              <a:t> of </a:t>
            </a:r>
            <a:r>
              <a:rPr lang="it-IT" sz="1800" dirty="0" err="1"/>
              <a:t>sqrt</a:t>
            </a:r>
            <a:r>
              <a:rPr lang="it-IT" sz="1800" dirty="0"/>
              <a:t>(2) </a:t>
            </a:r>
            <a:r>
              <a:rPr lang="it-IT" sz="1800" dirty="0" err="1"/>
              <a:t>achieved</a:t>
            </a:r>
            <a:r>
              <a:rPr lang="it-IT" sz="1800" dirty="0"/>
              <a:t> </a:t>
            </a:r>
            <a:r>
              <a:rPr lang="it-IT" sz="1800" dirty="0" err="1"/>
              <a:t>using</a:t>
            </a:r>
            <a:r>
              <a:rPr lang="it-IT" sz="1800" dirty="0"/>
              <a:t> </a:t>
            </a:r>
            <a:r>
              <a:rPr lang="it-IT" sz="1800" dirty="0" err="1"/>
              <a:t>two</a:t>
            </a:r>
            <a:r>
              <a:rPr lang="it-IT" sz="1800" dirty="0"/>
              <a:t> </a:t>
            </a:r>
            <a:r>
              <a:rPr lang="it-IT" sz="1800" dirty="0" err="1" smtClean="0"/>
              <a:t>sensors</a:t>
            </a:r>
            <a:r>
              <a:rPr lang="it-IT" sz="1800" dirty="0" smtClean="0"/>
              <a:t>/</a:t>
            </a:r>
            <a:r>
              <a:rPr lang="it-IT" sz="1800" dirty="0" err="1" smtClean="0"/>
              <a:t>crystal</a:t>
            </a:r>
            <a:r>
              <a:rPr lang="it-IT" sz="18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 560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ps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, </a:t>
            </a:r>
            <a:r>
              <a:rPr lang="it-IT" sz="2000" b="1" dirty="0" err="1" smtClean="0">
                <a:solidFill>
                  <a:srgbClr val="FF0000"/>
                </a:solidFill>
                <a:sym typeface="Wingdings" pitchFamily="2" charset="2"/>
              </a:rPr>
              <a:t>close</a:t>
            </a:r>
            <a:r>
              <a:rPr lang="it-IT" sz="2000" b="1" dirty="0" smtClean="0">
                <a:solidFill>
                  <a:srgbClr val="FF0000"/>
                </a:solidFill>
                <a:sym typeface="Wingdings" pitchFamily="2" charset="2"/>
              </a:rPr>
              <a:t>  </a:t>
            </a:r>
            <a:r>
              <a:rPr lang="it-IT" sz="2000" b="1" dirty="0">
                <a:solidFill>
                  <a:srgbClr val="FF0000"/>
                </a:solidFill>
                <a:sym typeface="Wingdings" pitchFamily="2" charset="2"/>
              </a:rPr>
              <a:t>to </a:t>
            </a:r>
            <a:r>
              <a:rPr lang="it-IT" sz="2000" b="1" dirty="0" err="1">
                <a:solidFill>
                  <a:srgbClr val="FF0000"/>
                </a:solidFill>
                <a:sym typeface="Wingdings" pitchFamily="2" charset="2"/>
              </a:rPr>
              <a:t>requirement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85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264055" y="912749"/>
            <a:ext cx="8418512" cy="536528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17" name="Slide Number Placeholder 4"/>
          <p:cNvSpPr txBox="1">
            <a:spLocks noGrp="1"/>
          </p:cNvSpPr>
          <p:nvPr/>
        </p:nvSpPr>
        <p:spPr bwMode="auto">
          <a:xfrm>
            <a:off x="7059613" y="6553200"/>
            <a:ext cx="1905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305A954-ABBF-BC43-BF32-11144A37B25C}" type="slidenum">
              <a:rPr lang="en-US" altLang="it-IT" sz="1400" b="0"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it-IT" sz="1400" b="0">
              <a:latin typeface="Times New Roman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54843" y="118531"/>
            <a:ext cx="8418512" cy="620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Mu2e </a:t>
            </a:r>
            <a:r>
              <a:rPr lang="it-IT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Calorimeter</a:t>
            </a:r>
            <a:r>
              <a:rPr lang="it-IT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  <a:r>
              <a:rPr lang="it-IT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Electronics</a:t>
            </a:r>
            <a:endParaRPr lang="en-US" sz="3600" b="0" dirty="0" smtClean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20" y="1074808"/>
            <a:ext cx="1307840" cy="18490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5" name="Picture 20" descr="20171019_0715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02415" y="1175652"/>
            <a:ext cx="806749" cy="6050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280" y="3951923"/>
            <a:ext cx="1307840" cy="1849015"/>
          </a:xfrm>
          <a:prstGeom prst="rect">
            <a:avLst/>
          </a:prstGeom>
        </p:spPr>
      </p:pic>
      <p:pic>
        <p:nvPicPr>
          <p:cNvPr id="11" name="Picture 20" descr="20171019_0715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02416" y="4379528"/>
            <a:ext cx="806750" cy="60506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91710" y="3233297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X20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13703" y="910382"/>
            <a:ext cx="2104763" cy="47300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20" y="1916790"/>
            <a:ext cx="2685725" cy="248511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3827274" y="5686900"/>
            <a:ext cx="500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X8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019922" y="4435538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X20 (10 + 10)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61959"/>
      </p:ext>
    </p:extLst>
  </p:cSld>
  <p:clrMapOvr>
    <a:masterClrMapping/>
  </p:clrMapOvr>
  <p:transition xmlns:p14="http://schemas.microsoft.com/office/powerpoint/2010/main" spd="slow" advTm="42482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 October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S.Miscetti - MUSE GM 2019 - EMC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CF9A9-B5B7-864C-A106-B1B8D900DBDD}" type="slidenum">
              <a:rPr lang="en-US" smtClean="0"/>
              <a:t>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1601" y="145784"/>
            <a:ext cx="9685866" cy="622829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Helvetica"/>
              </a:rPr>
              <a:t>FEE production .. </a:t>
            </a:r>
            <a:r>
              <a:rPr lang="en-US" sz="3600" b="0" dirty="0" err="1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Helvetica"/>
              </a:rPr>
              <a:t>F.Spinella</a:t>
            </a:r>
            <a:r>
              <a:rPr lang="en-US" sz="3600" b="0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Helvetica"/>
              </a:rPr>
              <a:t> DIRAC report</a:t>
            </a:r>
            <a:endParaRPr lang="en-US" sz="3600" b="0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Helvetica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400" y="874014"/>
            <a:ext cx="9030840" cy="5059003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Production of FEE Boards is the most critical path in </a:t>
            </a:r>
            <a:r>
              <a:rPr lang="en-US" sz="1800" b="1" dirty="0" err="1">
                <a:solidFill>
                  <a:srgbClr val="800000"/>
                </a:solidFill>
                <a:sym typeface="Wingdings"/>
              </a:rPr>
              <a:t>C</a:t>
            </a:r>
            <a:r>
              <a:rPr lang="en-US" sz="1800" b="1" dirty="0" err="1" smtClean="0">
                <a:solidFill>
                  <a:srgbClr val="800000"/>
                </a:solidFill>
                <a:sym typeface="Wingdings"/>
              </a:rPr>
              <a:t>alo</a:t>
            </a:r>
            <a:r>
              <a:rPr lang="en-US" sz="1800" b="1" dirty="0" smtClean="0">
                <a:solidFill>
                  <a:srgbClr val="800000"/>
                </a:solidFill>
                <a:sym typeface="Wingdings"/>
              </a:rPr>
              <a:t> assembly </a:t>
            </a:r>
          </a:p>
          <a:p>
            <a:pPr>
              <a:buFont typeface="Wingdings" charset="2"/>
              <a:buChar char="q"/>
            </a:pPr>
            <a:r>
              <a:rPr lang="en-US" sz="1800" dirty="0" smtClean="0">
                <a:sym typeface="Wingdings"/>
              </a:rPr>
              <a:t> start production of FEE boards before the end of 2019</a:t>
            </a:r>
            <a:endParaRPr lang="en-US" sz="1800" b="1" u="sng" dirty="0" smtClean="0">
              <a:solidFill>
                <a:srgbClr val="FF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 Production line is already set. </a:t>
            </a:r>
            <a:r>
              <a:rPr lang="en-US" sz="1800" dirty="0">
                <a:sym typeface="Wingdings"/>
              </a:rPr>
              <a:t> </a:t>
            </a:r>
            <a:endParaRPr lang="en-US" sz="1800" dirty="0" smtClean="0">
              <a:sym typeface="Wingding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       Tender for 3100 pieces </a:t>
            </a:r>
            <a:r>
              <a:rPr lang="en-US" sz="1800" b="1" u="sng" dirty="0" smtClean="0">
                <a:solidFill>
                  <a:srgbClr val="FF0000"/>
                </a:solidFill>
                <a:sym typeface="Wingdings"/>
              </a:rPr>
              <a:t>SUBMITTED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       It will take 4 weeks for the first 100 pieces, then 500 pieces/week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Wingdings"/>
              </a:rPr>
              <a:t>       from Italy to DUBNA for QC test then shipped to SIDET</a:t>
            </a:r>
          </a:p>
          <a:p>
            <a:pPr marL="0" indent="0">
              <a:buNone/>
            </a:pPr>
            <a:endParaRPr lang="en-US" sz="1800" b="1" dirty="0" smtClean="0">
              <a:sym typeface="Wingdings"/>
            </a:endParaRPr>
          </a:p>
          <a:p>
            <a:pPr marL="0" indent="0">
              <a:buNone/>
            </a:pPr>
            <a:r>
              <a:rPr lang="en-US" sz="1800" b="1" dirty="0">
                <a:sym typeface="Wingdings"/>
              </a:rPr>
              <a:t> </a:t>
            </a:r>
            <a:r>
              <a:rPr lang="en-US" sz="1800" b="1" dirty="0" smtClean="0">
                <a:sym typeface="Wingdings"/>
              </a:rPr>
              <a:t>   PCB review </a:t>
            </a:r>
            <a:r>
              <a:rPr lang="en-US" sz="1800" b="1" u="sng" dirty="0" smtClean="0">
                <a:solidFill>
                  <a:srgbClr val="FF0000"/>
                </a:solidFill>
                <a:sym typeface="Wingdings"/>
              </a:rPr>
              <a:t>DONE in July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 Light PCB review for DIRAC V2 in coming weeks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   Separate CRR for FEE/MB-V2 (fall 2019) </a:t>
            </a:r>
          </a:p>
          <a:p>
            <a:pPr marL="0" indent="0">
              <a:buNone/>
            </a:pPr>
            <a:r>
              <a:rPr lang="en-US" sz="1800" dirty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         and DIRAC V2 (beginning 2020)</a:t>
            </a:r>
          </a:p>
          <a:p>
            <a:pPr marL="0" indent="0">
              <a:buNone/>
            </a:pPr>
            <a:r>
              <a:rPr lang="en-US" sz="1800" dirty="0" smtClean="0">
                <a:sym typeface="Wingdings"/>
              </a:rPr>
              <a:t>          + a final vertical slice test with the first DIRAC V2 </a:t>
            </a:r>
            <a:r>
              <a:rPr lang="en-US" sz="1800" dirty="0" err="1" smtClean="0">
                <a:sym typeface="Wingdings"/>
              </a:rPr>
              <a:t>protos</a:t>
            </a:r>
            <a:endParaRPr lang="en-US" sz="1800" b="1" dirty="0" smtClean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       Plan is to submit production end 2019/beginning 2020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sym typeface="Wingdings"/>
              </a:rPr>
              <a:t>        </a:t>
            </a:r>
            <a:r>
              <a:rPr lang="en-US" sz="1800" b="1" u="sng" dirty="0" smtClean="0">
                <a:solidFill>
                  <a:srgbClr val="FF0000"/>
                </a:solidFill>
                <a:sym typeface="Wingdings"/>
              </a:rPr>
              <a:t>(INFN money released for production in September 2019</a:t>
            </a:r>
            <a:r>
              <a:rPr lang="en-US" sz="1800" b="1" u="sng" dirty="0">
                <a:solidFill>
                  <a:srgbClr val="FF0000"/>
                </a:solidFill>
                <a:sym typeface="Wingdings"/>
              </a:rPr>
              <a:t>)</a:t>
            </a:r>
            <a:r>
              <a:rPr lang="en-US" sz="1800" b="1" u="sng" dirty="0" smtClean="0">
                <a:solidFill>
                  <a:srgbClr val="0000FF"/>
                </a:solidFill>
                <a:sym typeface="Wingdings"/>
              </a:rPr>
              <a:t>   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  <a:sym typeface="Wingdings"/>
              </a:rPr>
              <a:t>	</a:t>
            </a:r>
            <a:endParaRPr lang="en-US" sz="1800" dirty="0" smtClean="0">
              <a:solidFill>
                <a:srgbClr val="0000FF"/>
              </a:solidFill>
              <a:sym typeface="Wingdings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012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13490</TotalTime>
  <Words>2042</Words>
  <Application>Microsoft Macintosh PowerPoint</Application>
  <PresentationFormat>On-screen Show (4:3)</PresentationFormat>
  <Paragraphs>339</Paragraphs>
  <Slides>21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FermilabTemplate</vt:lpstr>
      <vt:lpstr>Fermilab: Footer Only</vt:lpstr>
      <vt:lpstr>Worksheet</vt:lpstr>
      <vt:lpstr>Highlights of  the MU2E Calorimeter 2019 </vt:lpstr>
      <vt:lpstr>Talk layout</vt:lpstr>
      <vt:lpstr>PowerPoint Presentation</vt:lpstr>
      <vt:lpstr>SIPM QA plots  See L.Morescalchi </vt:lpstr>
      <vt:lpstr>DOE IPR 2018: recommendations</vt:lpstr>
      <vt:lpstr>PowerPoint Presentation</vt:lpstr>
      <vt:lpstr>Summary of “n” SiPM tests with Laser</vt:lpstr>
      <vt:lpstr>PowerPoint Presentation</vt:lpstr>
      <vt:lpstr>FEE production .. F.Spinella DIRAC report</vt:lpstr>
      <vt:lpstr>PowerPoint Presentation</vt:lpstr>
      <vt:lpstr>PowerPoint Presentation</vt:lpstr>
      <vt:lpstr>Crystal Matrix – final design</vt:lpstr>
      <vt:lpstr>Status of Tenders and expected delivery</vt:lpstr>
      <vt:lpstr>CF inner steps - no foam, CF only</vt:lpstr>
      <vt:lpstr>Coolant choice for Chiller Station @ -20 °C</vt:lpstr>
      <vt:lpstr>Cable services inside DS and Feedthroughs</vt:lpstr>
      <vt:lpstr>HV/LV – Cables outside DS and P.Supplies</vt:lpstr>
      <vt:lpstr>Status of Assembly Area</vt:lpstr>
      <vt:lpstr>Outgassing facility @ SIDET: status</vt:lpstr>
      <vt:lpstr>Detailed INFN Gantt for Calo  Assembly: updated</vt:lpstr>
      <vt:lpstr>Conclusions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1494</cp:revision>
  <cp:lastPrinted>2018-10-22T02:39:48Z</cp:lastPrinted>
  <dcterms:created xsi:type="dcterms:W3CDTF">2014-01-03T20:18:13Z</dcterms:created>
  <dcterms:modified xsi:type="dcterms:W3CDTF">2019-10-23T07:20:36Z</dcterms:modified>
</cp:coreProperties>
</file>