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91" r:id="rId1"/>
  </p:sldMasterIdLst>
  <p:notesMasterIdLst>
    <p:notesMasterId r:id="rId41"/>
  </p:notesMasterIdLst>
  <p:sldIdLst>
    <p:sldId id="256" r:id="rId2"/>
    <p:sldId id="288" r:id="rId3"/>
    <p:sldId id="289" r:id="rId4"/>
    <p:sldId id="301" r:id="rId5"/>
    <p:sldId id="329" r:id="rId6"/>
    <p:sldId id="328" r:id="rId7"/>
    <p:sldId id="308" r:id="rId8"/>
    <p:sldId id="302" r:id="rId9"/>
    <p:sldId id="303" r:id="rId10"/>
    <p:sldId id="304" r:id="rId11"/>
    <p:sldId id="305" r:id="rId12"/>
    <p:sldId id="306" r:id="rId13"/>
    <p:sldId id="307" r:id="rId14"/>
    <p:sldId id="290" r:id="rId15"/>
    <p:sldId id="291" r:id="rId16"/>
    <p:sldId id="293" r:id="rId17"/>
    <p:sldId id="292" r:id="rId18"/>
    <p:sldId id="294" r:id="rId19"/>
    <p:sldId id="295" r:id="rId20"/>
    <p:sldId id="296" r:id="rId21"/>
    <p:sldId id="298" r:id="rId22"/>
    <p:sldId id="299" r:id="rId23"/>
    <p:sldId id="313" r:id="rId24"/>
    <p:sldId id="300" r:id="rId25"/>
    <p:sldId id="309" r:id="rId26"/>
    <p:sldId id="310" r:id="rId27"/>
    <p:sldId id="311" r:id="rId28"/>
    <p:sldId id="318" r:id="rId29"/>
    <p:sldId id="327" r:id="rId30"/>
    <p:sldId id="326" r:id="rId31"/>
    <p:sldId id="320" r:id="rId32"/>
    <p:sldId id="319" r:id="rId33"/>
    <p:sldId id="321" r:id="rId34"/>
    <p:sldId id="314" r:id="rId35"/>
    <p:sldId id="312" r:id="rId36"/>
    <p:sldId id="315" r:id="rId37"/>
    <p:sldId id="316" r:id="rId38"/>
    <p:sldId id="317" r:id="rId39"/>
    <p:sldId id="323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786"/>
    <p:restoredTop sz="94435"/>
  </p:normalViewPr>
  <p:slideViewPr>
    <p:cSldViewPr snapToGrid="0" snapToObjects="1">
      <p:cViewPr>
        <p:scale>
          <a:sx n="147" d="100"/>
          <a:sy n="147" d="100"/>
        </p:scale>
        <p:origin x="2816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AC945-8B1E-F244-AFE3-B89DD533EF3C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B608A-52C9-D844-BED7-7770F9EE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5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7031" rtl="0" eaLnBrk="1" latinLnBrk="0" hangingPunct="1">
      <a:defRPr sz="863" kern="1200">
        <a:solidFill>
          <a:schemeClr val="tx1"/>
        </a:solidFill>
        <a:latin typeface="+mn-lt"/>
        <a:ea typeface="+mn-ea"/>
        <a:cs typeface="+mn-cs"/>
      </a:defRPr>
    </a:lvl1pPr>
    <a:lvl2pPr marL="328515" algn="l" defTabSz="657031" rtl="0" eaLnBrk="1" latinLnBrk="0" hangingPunct="1">
      <a:defRPr sz="863" kern="1200">
        <a:solidFill>
          <a:schemeClr val="tx1"/>
        </a:solidFill>
        <a:latin typeface="+mn-lt"/>
        <a:ea typeface="+mn-ea"/>
        <a:cs typeface="+mn-cs"/>
      </a:defRPr>
    </a:lvl2pPr>
    <a:lvl3pPr marL="657031" algn="l" defTabSz="657031" rtl="0" eaLnBrk="1" latinLnBrk="0" hangingPunct="1">
      <a:defRPr sz="863" kern="1200">
        <a:solidFill>
          <a:schemeClr val="tx1"/>
        </a:solidFill>
        <a:latin typeface="+mn-lt"/>
        <a:ea typeface="+mn-ea"/>
        <a:cs typeface="+mn-cs"/>
      </a:defRPr>
    </a:lvl3pPr>
    <a:lvl4pPr marL="985546" algn="l" defTabSz="657031" rtl="0" eaLnBrk="1" latinLnBrk="0" hangingPunct="1">
      <a:defRPr sz="863" kern="1200">
        <a:solidFill>
          <a:schemeClr val="tx1"/>
        </a:solidFill>
        <a:latin typeface="+mn-lt"/>
        <a:ea typeface="+mn-ea"/>
        <a:cs typeface="+mn-cs"/>
      </a:defRPr>
    </a:lvl4pPr>
    <a:lvl5pPr marL="1314062" algn="l" defTabSz="657031" rtl="0" eaLnBrk="1" latinLnBrk="0" hangingPunct="1">
      <a:defRPr sz="863" kern="1200">
        <a:solidFill>
          <a:schemeClr val="tx1"/>
        </a:solidFill>
        <a:latin typeface="+mn-lt"/>
        <a:ea typeface="+mn-ea"/>
        <a:cs typeface="+mn-cs"/>
      </a:defRPr>
    </a:lvl5pPr>
    <a:lvl6pPr marL="1642577" algn="l" defTabSz="657031" rtl="0" eaLnBrk="1" latinLnBrk="0" hangingPunct="1">
      <a:defRPr sz="863" kern="1200">
        <a:solidFill>
          <a:schemeClr val="tx1"/>
        </a:solidFill>
        <a:latin typeface="+mn-lt"/>
        <a:ea typeface="+mn-ea"/>
        <a:cs typeface="+mn-cs"/>
      </a:defRPr>
    </a:lvl6pPr>
    <a:lvl7pPr marL="1971092" algn="l" defTabSz="657031" rtl="0" eaLnBrk="1" latinLnBrk="0" hangingPunct="1">
      <a:defRPr sz="863" kern="1200">
        <a:solidFill>
          <a:schemeClr val="tx1"/>
        </a:solidFill>
        <a:latin typeface="+mn-lt"/>
        <a:ea typeface="+mn-ea"/>
        <a:cs typeface="+mn-cs"/>
      </a:defRPr>
    </a:lvl7pPr>
    <a:lvl8pPr marL="2299607" algn="l" defTabSz="657031" rtl="0" eaLnBrk="1" latinLnBrk="0" hangingPunct="1">
      <a:defRPr sz="863" kern="1200">
        <a:solidFill>
          <a:schemeClr val="tx1"/>
        </a:solidFill>
        <a:latin typeface="+mn-lt"/>
        <a:ea typeface="+mn-ea"/>
        <a:cs typeface="+mn-cs"/>
      </a:defRPr>
    </a:lvl8pPr>
    <a:lvl9pPr marL="2628123" algn="l" defTabSz="657031" rtl="0" eaLnBrk="1" latinLnBrk="0" hangingPunct="1">
      <a:defRPr sz="86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673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314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2769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69C43A-F251-ED4D-A596-F95C8A9CB31F}"/>
              </a:ext>
            </a:extLst>
          </p:cNvPr>
          <p:cNvCxnSpPr/>
          <p:nvPr userDrawn="1"/>
        </p:nvCxnSpPr>
        <p:spPr>
          <a:xfrm>
            <a:off x="114301" y="6500423"/>
            <a:ext cx="8894618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749CDBF-6083-5545-A32C-C176BF87E5EE}"/>
              </a:ext>
            </a:extLst>
          </p:cNvPr>
          <p:cNvSpPr txBox="1"/>
          <p:nvPr userDrawn="1"/>
        </p:nvSpPr>
        <p:spPr>
          <a:xfrm>
            <a:off x="39831" y="6533585"/>
            <a:ext cx="2778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rPr>
              <a:t>MUSE General Meeting: Oct 2019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BEA26D-2662-4140-84BC-6E9B34F2197C}"/>
              </a:ext>
            </a:extLst>
          </p:cNvPr>
          <p:cNvSpPr txBox="1"/>
          <p:nvPr userDrawn="1"/>
        </p:nvSpPr>
        <p:spPr>
          <a:xfrm>
            <a:off x="8614071" y="6564174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rPr>
              <a:t>p</a:t>
            </a:r>
            <a:fld id="{CD768F10-51B3-BF4F-BB49-CB6365FF1AFC}" type="slidenum">
              <a:rPr lang="en-US" sz="120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rPr>
              <a:t>‹#›</a:t>
            </a:fld>
            <a:endParaRPr lang="en-US" sz="1200" baseline="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411692-36BD-4C40-A777-839473BD7B92}"/>
              </a:ext>
            </a:extLst>
          </p:cNvPr>
          <p:cNvSpPr txBox="1"/>
          <p:nvPr userDrawn="1"/>
        </p:nvSpPr>
        <p:spPr>
          <a:xfrm>
            <a:off x="3657594" y="6547437"/>
            <a:ext cx="2308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rPr>
              <a:t>Mark Lancaster: g-2 Status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E03D86-7F15-2545-B14B-41F8C5DD5A16}"/>
              </a:ext>
            </a:extLst>
          </p:cNvPr>
          <p:cNvSpPr/>
          <p:nvPr userDrawn="1"/>
        </p:nvSpPr>
        <p:spPr>
          <a:xfrm>
            <a:off x="-83127" y="-16493"/>
            <a:ext cx="9227129" cy="8612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2600" baseline="0" dirty="0">
                <a:latin typeface="Calibri" panose="020F0502020204030204" pitchFamily="34" charset="0"/>
              </a:rPr>
              <a:t>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B84C7D-033D-9946-BBAF-1C3D498FB2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327" y="6536040"/>
            <a:ext cx="444500" cy="315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5881E1-5BA7-8C43-B06B-72FAA5011B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8586" y="239404"/>
            <a:ext cx="559695" cy="52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5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80901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55008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5075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7007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7987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88811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1719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07493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7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../Local%20Settings/My%20Documents/My%20Videos/muHD_trolley_ride.m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tiff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microsoft.com/office/2007/relationships/hdphoto" Target="../media/hdphoto1.wdp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FD72402-34AF-E947-AB06-977E2D3A0A4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8DBB8C-D018-B442-935E-C4169E821B80}"/>
              </a:ext>
            </a:extLst>
          </p:cNvPr>
          <p:cNvSpPr txBox="1"/>
          <p:nvPr/>
        </p:nvSpPr>
        <p:spPr>
          <a:xfrm>
            <a:off x="291755" y="5623573"/>
            <a:ext cx="597783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Muon g-2 Status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68950-F3E9-574C-B24D-3C6F9D1ED342}"/>
              </a:ext>
            </a:extLst>
          </p:cNvPr>
          <p:cNvSpPr txBox="1"/>
          <p:nvPr/>
        </p:nvSpPr>
        <p:spPr>
          <a:xfrm>
            <a:off x="307252" y="6164302"/>
            <a:ext cx="5977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Mark Lancaster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1EF159-26C7-5048-8DB8-47252ABD82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90" y="1015458"/>
            <a:ext cx="8392620" cy="46860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78D2C7-4DBC-3B45-9F43-89CE5ECF2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" y="-206467"/>
            <a:ext cx="2645506" cy="140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46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930B6F-04BB-1345-B63C-A7F712952692}"/>
              </a:ext>
            </a:extLst>
          </p:cNvPr>
          <p:cNvSpPr txBox="1"/>
          <p:nvPr/>
        </p:nvSpPr>
        <p:spPr>
          <a:xfrm>
            <a:off x="0" y="119760"/>
            <a:ext cx="3603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Monitoring the Field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9BD61CF-31EB-1248-A342-49997BB8B0FD}"/>
              </a:ext>
            </a:extLst>
          </p:cNvPr>
          <p:cNvSpPr txBox="1">
            <a:spLocks/>
          </p:cNvSpPr>
          <p:nvPr/>
        </p:nvSpPr>
        <p:spPr>
          <a:xfrm>
            <a:off x="137160" y="914400"/>
            <a:ext cx="5486400" cy="5212080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/>
              <a:t>Fixed probes track field at top/bottom of vacuum chamber monitor field 24/7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NMR trolley maps field where muons traverse every 2-3 days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Digitizing FID signals </a:t>
            </a:r>
          </a:p>
        </p:txBody>
      </p:sp>
      <p:pic>
        <p:nvPicPr>
          <p:cNvPr id="4" name="Picture 9" descr="trolley_c">
            <a:hlinkClick r:id="rId2" action="ppaction://hlinkfile"/>
            <a:extLst>
              <a:ext uri="{FF2B5EF4-FFF2-40B4-BE49-F238E27FC236}">
                <a16:creationId xmlns:a16="http://schemas.microsoft.com/office/drawing/2014/main" id="{6112BB16-D405-5945-8978-46590F4FF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6383" y="2916869"/>
            <a:ext cx="3429000" cy="124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5F68DAF-4003-B94C-ABA6-A03445227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035" y="1055842"/>
            <a:ext cx="2414120" cy="171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creen Shot 2015-03-26 at 8.39.40 AM.png">
            <a:extLst>
              <a:ext uri="{FF2B5EF4-FFF2-40B4-BE49-F238E27FC236}">
                <a16:creationId xmlns:a16="http://schemas.microsoft.com/office/drawing/2014/main" id="{9B76E6C7-4FA1-BE44-8F4E-EF183748A3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318" y="4454346"/>
            <a:ext cx="2512060" cy="1881999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6FB0129-ED22-A84C-ADAB-7DDB8F319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651" y="4432375"/>
            <a:ext cx="2251543" cy="188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515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930B6F-04BB-1345-B63C-A7F712952692}"/>
              </a:ext>
            </a:extLst>
          </p:cNvPr>
          <p:cNvSpPr txBox="1"/>
          <p:nvPr/>
        </p:nvSpPr>
        <p:spPr>
          <a:xfrm>
            <a:off x="0" y="119760"/>
            <a:ext cx="4460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Absolute Field Calibration</a:t>
            </a: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0D758E72-D649-4049-B221-70B7B81B40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85" y="964693"/>
            <a:ext cx="2240129" cy="2301503"/>
          </a:xfrm>
          <a:prstGeom prst="rect">
            <a:avLst/>
          </a:prstGeom>
        </p:spPr>
      </p:pic>
      <p:pic>
        <p:nvPicPr>
          <p:cNvPr id="5" name="Content Placeholder 15">
            <a:extLst>
              <a:ext uri="{FF2B5EF4-FFF2-40B4-BE49-F238E27FC236}">
                <a16:creationId xmlns:a16="http://schemas.microsoft.com/office/drawing/2014/main" id="{A7ACF40C-6ED6-5746-89FF-4D3DE543DA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844" r="-60844"/>
          <a:stretch>
            <a:fillRect/>
          </a:stretch>
        </p:blipFill>
        <p:spPr>
          <a:xfrm>
            <a:off x="4899044" y="4131765"/>
            <a:ext cx="3650570" cy="2099571"/>
          </a:xfrm>
          <a:prstGeom prst="rect">
            <a:avLst/>
          </a:prstGeom>
        </p:spPr>
      </p:pic>
      <p:pic>
        <p:nvPicPr>
          <p:cNvPr id="9" name="Picture 8" descr="IMG_0286.JPG">
            <a:extLst>
              <a:ext uri="{FF2B5EF4-FFF2-40B4-BE49-F238E27FC236}">
                <a16:creationId xmlns:a16="http://schemas.microsoft.com/office/drawing/2014/main" id="{77762C24-A2B1-7842-9CCC-0F9E9BB680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700" y="3366682"/>
            <a:ext cx="3962400" cy="2700485"/>
          </a:xfrm>
          <a:prstGeom prst="rect">
            <a:avLst/>
          </a:prstGeom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57B9FCDB-F031-A14D-92EC-C21DFF6118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44957" y="1504652"/>
            <a:ext cx="4777337" cy="122158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CEC9E7-C8E4-4D4A-ACCF-AEEA5134B12C}"/>
              </a:ext>
            </a:extLst>
          </p:cNvPr>
          <p:cNvSpPr txBox="1"/>
          <p:nvPr/>
        </p:nvSpPr>
        <p:spPr>
          <a:xfrm>
            <a:off x="697700" y="3366682"/>
            <a:ext cx="178145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ANL test-magnet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0E72C9-57EE-0441-A123-A1FB0C9FD87D}"/>
              </a:ext>
            </a:extLst>
          </p:cNvPr>
          <p:cNvSpPr txBox="1"/>
          <p:nvPr/>
        </p:nvSpPr>
        <p:spPr>
          <a:xfrm>
            <a:off x="4899044" y="1167318"/>
            <a:ext cx="362259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New cylindrical H</a:t>
            </a:r>
            <a:r>
              <a:rPr lang="en-US" b="1" baseline="-25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O  plunging probe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C1CABA-A185-FD48-ADD1-54028F00A71F}"/>
              </a:ext>
            </a:extLst>
          </p:cNvPr>
          <p:cNvSpPr txBox="1"/>
          <p:nvPr/>
        </p:nvSpPr>
        <p:spPr>
          <a:xfrm>
            <a:off x="5888587" y="3947099"/>
            <a:ext cx="167148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New 3He probe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C42242-9B81-9E4A-952D-139B1F5FFE2D}"/>
              </a:ext>
            </a:extLst>
          </p:cNvPr>
          <p:cNvSpPr txBox="1"/>
          <p:nvPr/>
        </p:nvSpPr>
        <p:spPr>
          <a:xfrm rot="18608521">
            <a:off x="549385" y="1834979"/>
            <a:ext cx="245810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Original BNL H</a:t>
            </a:r>
            <a:r>
              <a:rPr lang="en-US" b="1" baseline="-25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O probe</a:t>
            </a:r>
          </a:p>
        </p:txBody>
      </p:sp>
    </p:spTree>
    <p:extLst>
      <p:ext uri="{BB962C8B-B14F-4D97-AF65-F5344CB8AC3E}">
        <p14:creationId xmlns:p14="http://schemas.microsoft.com/office/powerpoint/2010/main" val="3450033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930B6F-04BB-1345-B63C-A7F712952692}"/>
              </a:ext>
            </a:extLst>
          </p:cNvPr>
          <p:cNvSpPr txBox="1"/>
          <p:nvPr/>
        </p:nvSpPr>
        <p:spPr>
          <a:xfrm>
            <a:off x="0" y="119760"/>
            <a:ext cx="2312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Calorimeters</a:t>
            </a:r>
          </a:p>
        </p:txBody>
      </p:sp>
      <p:pic>
        <p:nvPicPr>
          <p:cNvPr id="3" name="Picture 2" descr="Screen Shot 2015-04-22 at 4.36.01 PM.png">
            <a:extLst>
              <a:ext uri="{FF2B5EF4-FFF2-40B4-BE49-F238E27FC236}">
                <a16:creationId xmlns:a16="http://schemas.microsoft.com/office/drawing/2014/main" id="{2AD77AD3-17A8-4942-B6E5-35AF3EADA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018" y="4952233"/>
            <a:ext cx="6941345" cy="15255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8378B9-FC9C-234A-86B0-E7A90D60DDA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120640" y="1562581"/>
            <a:ext cx="3752618" cy="2994257"/>
          </a:xfrm>
          <a:prstGeom prst="rect">
            <a:avLst/>
          </a:prstGeom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B8CF245-DFB4-E744-B08E-446EFC618A6D}"/>
              </a:ext>
            </a:extLst>
          </p:cNvPr>
          <p:cNvGrpSpPr/>
          <p:nvPr/>
        </p:nvGrpSpPr>
        <p:grpSpPr>
          <a:xfrm>
            <a:off x="270742" y="2916510"/>
            <a:ext cx="2531029" cy="1930528"/>
            <a:chOff x="4990784" y="3363512"/>
            <a:chExt cx="1945957" cy="15692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603CDFB-2EF2-6743-8990-94494225D6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0784" y="3363512"/>
              <a:ext cx="1945957" cy="156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73B35C-EBE8-8340-865D-BB44B3EA4BCE}"/>
                </a:ext>
              </a:extLst>
            </p:cNvPr>
            <p:cNvSpPr txBox="1"/>
            <p:nvPr/>
          </p:nvSpPr>
          <p:spPr>
            <a:xfrm>
              <a:off x="5044899" y="3419011"/>
              <a:ext cx="1837728" cy="3096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1100" b="0" dirty="0">
                  <a:solidFill>
                    <a:srgbClr val="000000"/>
                  </a:solidFill>
                  <a:latin typeface="Arial" charset="0"/>
                </a:rPr>
                <a:t>800 MSPS Digitizers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AE7690F-3873-7544-9DD6-E6B302DCA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2815" y="952799"/>
            <a:ext cx="3016876" cy="185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935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930B6F-04BB-1345-B63C-A7F712952692}"/>
              </a:ext>
            </a:extLst>
          </p:cNvPr>
          <p:cNvSpPr txBox="1"/>
          <p:nvPr/>
        </p:nvSpPr>
        <p:spPr>
          <a:xfrm>
            <a:off x="0" y="119760"/>
            <a:ext cx="257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Straw Trackers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F23CE6-B687-4443-AE78-0EF827EDF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624" y="2535589"/>
            <a:ext cx="3820189" cy="30253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C73BE5-2FD6-604B-9FC5-0278B44D63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42" y="940368"/>
            <a:ext cx="3360162" cy="26044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C681C5-7938-F047-B6D4-59F44BCEEB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359" y="940368"/>
            <a:ext cx="2835998" cy="1757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13D611-D392-AA4B-A851-5FA3BBD577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595285"/>
            <a:ext cx="3729589" cy="277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38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11EB57-522E-9942-9400-5A0C973E02CD}"/>
              </a:ext>
            </a:extLst>
          </p:cNvPr>
          <p:cNvGrpSpPr/>
          <p:nvPr/>
        </p:nvGrpSpPr>
        <p:grpSpPr>
          <a:xfrm>
            <a:off x="431246" y="875016"/>
            <a:ext cx="7023439" cy="5125010"/>
            <a:chOff x="914400" y="685800"/>
            <a:chExt cx="7315200" cy="5486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4D4FC71-9D74-AC4E-849E-655AE7C4F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F4C7D1C-E468-2840-81E8-8FB904BFD60E}"/>
                </a:ext>
              </a:extLst>
            </p:cNvPr>
            <p:cNvSpPr txBox="1"/>
            <p:nvPr/>
          </p:nvSpPr>
          <p:spPr>
            <a:xfrm>
              <a:off x="3952927" y="3713613"/>
              <a:ext cx="163538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44FF"/>
                  </a:solidFill>
                </a:rPr>
                <a:t>Run-1</a:t>
              </a:r>
            </a:p>
            <a:p>
              <a:pPr algn="ctr"/>
              <a:r>
                <a:rPr lang="en-US" sz="1800" b="1" dirty="0">
                  <a:solidFill>
                    <a:srgbClr val="1344FF"/>
                  </a:solidFill>
                </a:rPr>
                <a:t>Commissioning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AECAFF3-E58F-9745-B859-2A398ADDD9A2}"/>
                </a:ext>
              </a:extLst>
            </p:cNvPr>
            <p:cNvSpPr txBox="1"/>
            <p:nvPr/>
          </p:nvSpPr>
          <p:spPr>
            <a:xfrm>
              <a:off x="1825225" y="3838799"/>
              <a:ext cx="14798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Run-0</a:t>
              </a:r>
            </a:p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Commissioning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407F38-9B60-104C-8C34-7453431CDE60}"/>
                </a:ext>
              </a:extLst>
            </p:cNvPr>
            <p:cNvSpPr txBox="1"/>
            <p:nvPr/>
          </p:nvSpPr>
          <p:spPr>
            <a:xfrm>
              <a:off x="6333491" y="2042715"/>
              <a:ext cx="10609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7938"/>
                  </a:solidFill>
                </a:rPr>
                <a:t>Run-1</a:t>
              </a:r>
            </a:p>
            <a:p>
              <a:pPr algn="ctr"/>
              <a:r>
                <a:rPr lang="en-US" sz="2000" b="1" dirty="0">
                  <a:solidFill>
                    <a:srgbClr val="FF7938"/>
                  </a:solidFill>
                </a:rPr>
                <a:t>PHYSICS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A4D0465-87F0-754C-BE2B-4D411A8ACABD}"/>
                </a:ext>
              </a:extLst>
            </p:cNvPr>
            <p:cNvCxnSpPr>
              <a:cxnSpLocks/>
            </p:cNvCxnSpPr>
            <p:nvPr/>
          </p:nvCxnSpPr>
          <p:spPr>
            <a:xfrm>
              <a:off x="3333328" y="2535049"/>
              <a:ext cx="0" cy="235712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1064E96-0BC9-A443-B5D9-100598BC862D}"/>
                </a:ext>
              </a:extLst>
            </p:cNvPr>
            <p:cNvCxnSpPr>
              <a:cxnSpLocks/>
            </p:cNvCxnSpPr>
            <p:nvPr/>
          </p:nvCxnSpPr>
          <p:spPr>
            <a:xfrm>
              <a:off x="6241307" y="1603948"/>
              <a:ext cx="0" cy="343406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83A7012-09E7-AD49-AD0B-550F44BFB563}"/>
              </a:ext>
            </a:extLst>
          </p:cNvPr>
          <p:cNvSpPr txBox="1"/>
          <p:nvPr/>
        </p:nvSpPr>
        <p:spPr>
          <a:xfrm>
            <a:off x="222250" y="5669774"/>
            <a:ext cx="83170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 orders of magnitude improvement in muon flux</a:t>
            </a:r>
          </a:p>
          <a:p>
            <a:r>
              <a:rPr lang="en-US" sz="2200" dirty="0"/>
              <a:t>TDR envisaged 200 days of commissioning (June-17, Nov-17 </a:t>
            </a:r>
            <a:r>
              <a:rPr lang="en-US" sz="2200" dirty="0">
                <a:sym typeface="Wingdings" pitchFamily="2" charset="2"/>
              </a:rPr>
              <a:t> </a:t>
            </a:r>
            <a:r>
              <a:rPr lang="en-US" sz="2200" dirty="0"/>
              <a:t>Mar-18</a:t>
            </a:r>
            <a:r>
              <a:rPr lang="en-US" sz="2000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7C1EF1-2BF6-3541-8BC4-7F3070D638B2}"/>
              </a:ext>
            </a:extLst>
          </p:cNvPr>
          <p:cNvSpPr txBox="1"/>
          <p:nvPr/>
        </p:nvSpPr>
        <p:spPr>
          <a:xfrm>
            <a:off x="0" y="119760"/>
            <a:ext cx="5733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Commissioning Jun-17 </a:t>
            </a:r>
            <a:r>
              <a:rPr lang="en-US" sz="3200" dirty="0">
                <a:solidFill>
                  <a:schemeClr val="accent2"/>
                </a:solidFill>
                <a:sym typeface="Wingdings" pitchFamily="2" charset="2"/>
              </a:rPr>
              <a:t> Mar-18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37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613133-2299-6246-A3B2-A0A045134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19" y="888704"/>
            <a:ext cx="7208578" cy="5406433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6B7402B-9A88-474B-8298-693FE12499B0}"/>
              </a:ext>
            </a:extLst>
          </p:cNvPr>
          <p:cNvCxnSpPr>
            <a:cxnSpLocks/>
          </p:cNvCxnSpPr>
          <p:nvPr/>
        </p:nvCxnSpPr>
        <p:spPr>
          <a:xfrm flipV="1">
            <a:off x="2661558" y="2302329"/>
            <a:ext cx="832756" cy="1796144"/>
          </a:xfrm>
          <a:prstGeom prst="line">
            <a:avLst/>
          </a:prstGeom>
          <a:ln w="158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A87D2A-7253-014E-8202-9C0A2E93C71F}"/>
              </a:ext>
            </a:extLst>
          </p:cNvPr>
          <p:cNvCxnSpPr>
            <a:cxnSpLocks/>
          </p:cNvCxnSpPr>
          <p:nvPr/>
        </p:nvCxnSpPr>
        <p:spPr>
          <a:xfrm>
            <a:off x="3494314" y="2338030"/>
            <a:ext cx="2296886" cy="638016"/>
          </a:xfrm>
          <a:prstGeom prst="line">
            <a:avLst/>
          </a:prstGeom>
          <a:ln w="158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4E33F0-DCCC-F948-9AC5-46897E61FC07}"/>
              </a:ext>
            </a:extLst>
          </p:cNvPr>
          <p:cNvCxnSpPr>
            <a:cxnSpLocks/>
          </p:cNvCxnSpPr>
          <p:nvPr/>
        </p:nvCxnSpPr>
        <p:spPr>
          <a:xfrm>
            <a:off x="5798018" y="2967337"/>
            <a:ext cx="328458" cy="1873540"/>
          </a:xfrm>
          <a:prstGeom prst="line">
            <a:avLst/>
          </a:prstGeom>
          <a:ln w="158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3930B6F-04BB-1345-B63C-A7F712952692}"/>
              </a:ext>
            </a:extLst>
          </p:cNvPr>
          <p:cNvSpPr txBox="1"/>
          <p:nvPr/>
        </p:nvSpPr>
        <p:spPr>
          <a:xfrm>
            <a:off x="0" y="119760"/>
            <a:ext cx="1173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Run-1</a:t>
            </a:r>
          </a:p>
        </p:txBody>
      </p:sp>
    </p:spTree>
    <p:extLst>
      <p:ext uri="{BB962C8B-B14F-4D97-AF65-F5344CB8AC3E}">
        <p14:creationId xmlns:p14="http://schemas.microsoft.com/office/powerpoint/2010/main" val="1305745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930B6F-04BB-1345-B63C-A7F712952692}"/>
              </a:ext>
            </a:extLst>
          </p:cNvPr>
          <p:cNvSpPr txBox="1"/>
          <p:nvPr/>
        </p:nvSpPr>
        <p:spPr>
          <a:xfrm>
            <a:off x="0" y="119760"/>
            <a:ext cx="1173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Run-1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DD0EF3-923D-CF4F-8EDD-3B89A0319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19" y="974351"/>
            <a:ext cx="5946014" cy="39195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6605CB-C008-714C-8F9A-CF24B24F0101}"/>
              </a:ext>
            </a:extLst>
          </p:cNvPr>
          <p:cNvSpPr txBox="1"/>
          <p:nvPr/>
        </p:nvSpPr>
        <p:spPr>
          <a:xfrm>
            <a:off x="586859" y="5175057"/>
            <a:ext cx="69984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Raw data: x2 BNL </a:t>
            </a:r>
            <a:r>
              <a:rPr lang="en-US" sz="2200" b="1" dirty="0"/>
              <a:t>but</a:t>
            </a:r>
            <a:r>
              <a:rPr lang="en-US" sz="2200" dirty="0"/>
              <a:t> several different quad/kicker settings.</a:t>
            </a:r>
          </a:p>
          <a:p>
            <a:r>
              <a:rPr lang="en-US" sz="2200" dirty="0"/>
              <a:t>Resulted in 7 datasets with approx. x1.4 BNL.</a:t>
            </a:r>
          </a:p>
          <a:p>
            <a:r>
              <a:rPr lang="en-US" sz="2200" dirty="0"/>
              <a:t>Run-2 aim: fewer datasets with constant conditions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23A9609-23B3-E44A-A69B-E91BDD84D5D4}"/>
              </a:ext>
            </a:extLst>
          </p:cNvPr>
          <p:cNvSpPr/>
          <p:nvPr/>
        </p:nvSpPr>
        <p:spPr>
          <a:xfrm>
            <a:off x="4788993" y="1455794"/>
            <a:ext cx="881743" cy="727227"/>
          </a:xfrm>
          <a:prstGeom prst="ellipse">
            <a:avLst/>
          </a:prstGeom>
          <a:noFill/>
          <a:ln w="317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C8EA304-FD30-8343-A5BC-47B0564E8862}"/>
              </a:ext>
            </a:extLst>
          </p:cNvPr>
          <p:cNvSpPr/>
          <p:nvPr/>
        </p:nvSpPr>
        <p:spPr>
          <a:xfrm>
            <a:off x="2851338" y="2402853"/>
            <a:ext cx="1361433" cy="863306"/>
          </a:xfrm>
          <a:prstGeom prst="ellipse">
            <a:avLst/>
          </a:prstGeom>
          <a:noFill/>
          <a:ln w="317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32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930B6F-04BB-1345-B63C-A7F712952692}"/>
              </a:ext>
            </a:extLst>
          </p:cNvPr>
          <p:cNvSpPr txBox="1"/>
          <p:nvPr/>
        </p:nvSpPr>
        <p:spPr>
          <a:xfrm>
            <a:off x="0" y="119760"/>
            <a:ext cx="2698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Run-1 to Run-2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C85DA0-5711-974F-B139-DCF701F7E31B}"/>
              </a:ext>
            </a:extLst>
          </p:cNvPr>
          <p:cNvSpPr txBox="1"/>
          <p:nvPr/>
        </p:nvSpPr>
        <p:spPr>
          <a:xfrm>
            <a:off x="228600" y="1332900"/>
            <a:ext cx="820827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Run-1 issues affecting integrated stats (&amp; systematics/ease of analysis)</a:t>
            </a:r>
          </a:p>
          <a:p>
            <a:endParaRPr lang="en-US" sz="2200" dirty="0"/>
          </a:p>
          <a:p>
            <a:r>
              <a:rPr lang="en-US" sz="2200" dirty="0"/>
              <a:t> - kick was too low</a:t>
            </a:r>
          </a:p>
          <a:p>
            <a:r>
              <a:rPr lang="en-US" sz="2200" dirty="0"/>
              <a:t> - kicker had significant downtime</a:t>
            </a:r>
          </a:p>
          <a:p>
            <a:r>
              <a:rPr lang="en-US" sz="2200" dirty="0"/>
              <a:t> - significant number of quad sparks </a:t>
            </a:r>
          </a:p>
          <a:p>
            <a:r>
              <a:rPr lang="en-US" sz="2200" dirty="0"/>
              <a:t> - magnet downtime due to </a:t>
            </a:r>
            <a:r>
              <a:rPr lang="en-US" sz="2200" dirty="0" err="1"/>
              <a:t>cryo</a:t>
            </a:r>
            <a:r>
              <a:rPr lang="en-US" sz="2200" dirty="0"/>
              <a:t> purity issues</a:t>
            </a:r>
          </a:p>
          <a:p>
            <a:endParaRPr lang="en-US" sz="2200" dirty="0"/>
          </a:p>
          <a:p>
            <a:r>
              <a:rPr lang="en-US" sz="2200" dirty="0"/>
              <a:t>Such that fraction of days with &gt; 100M e+  was 57%.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86A449-3ADC-FB4C-B7BA-1363EEE68699}"/>
              </a:ext>
            </a:extLst>
          </p:cNvPr>
          <p:cNvSpPr/>
          <p:nvPr/>
        </p:nvSpPr>
        <p:spPr>
          <a:xfrm>
            <a:off x="1175100" y="4762032"/>
            <a:ext cx="6105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 run-1/2 shutdown addressed these issues</a:t>
            </a:r>
          </a:p>
        </p:txBody>
      </p:sp>
    </p:spTree>
    <p:extLst>
      <p:ext uri="{BB962C8B-B14F-4D97-AF65-F5344CB8AC3E}">
        <p14:creationId xmlns:p14="http://schemas.microsoft.com/office/powerpoint/2010/main" val="3358889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930B6F-04BB-1345-B63C-A7F712952692}"/>
              </a:ext>
            </a:extLst>
          </p:cNvPr>
          <p:cNvSpPr txBox="1"/>
          <p:nvPr/>
        </p:nvSpPr>
        <p:spPr>
          <a:xfrm>
            <a:off x="0" y="119760"/>
            <a:ext cx="1184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Kicker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660D2D-ECC7-1147-A578-9ABF5A5A48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05286" y="3321461"/>
            <a:ext cx="2310132" cy="17325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204A54-C52B-834E-8AA0-33666CEAA3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4" y="904271"/>
            <a:ext cx="4158886" cy="27232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A3E9DE-6DC3-6A49-8196-AE8FCE467B1E}"/>
              </a:ext>
            </a:extLst>
          </p:cNvPr>
          <p:cNvSpPr txBox="1"/>
          <p:nvPr/>
        </p:nvSpPr>
        <p:spPr>
          <a:xfrm>
            <a:off x="4572000" y="1311048"/>
            <a:ext cx="84859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Kicker ran very stably at 142 kV for 2 months.</a:t>
            </a:r>
          </a:p>
          <a:p>
            <a:r>
              <a:rPr lang="en-US" dirty="0"/>
              <a:t>Run-1 average was 124 kV. </a:t>
            </a:r>
          </a:p>
          <a:p>
            <a:endParaRPr lang="en-US" dirty="0"/>
          </a:p>
          <a:p>
            <a:r>
              <a:rPr lang="en-US" dirty="0"/>
              <a:t>Much reduced sparking</a:t>
            </a:r>
          </a:p>
          <a:p>
            <a:r>
              <a:rPr lang="en-US" dirty="0"/>
              <a:t>Still some cable issues above 145 kV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1D6DF7-101C-3C41-866B-3189722423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6490" y="3908222"/>
            <a:ext cx="1743367" cy="19764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337F49-7469-AE41-BA04-E5BD2122E6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474" y="3894056"/>
            <a:ext cx="1503551" cy="20047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F75068-A5EC-9848-AC7E-A801DE67E87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4" y="3827264"/>
            <a:ext cx="2510823" cy="188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89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930B6F-04BB-1345-B63C-A7F712952692}"/>
              </a:ext>
            </a:extLst>
          </p:cNvPr>
          <p:cNvSpPr txBox="1"/>
          <p:nvPr/>
        </p:nvSpPr>
        <p:spPr>
          <a:xfrm>
            <a:off x="0" y="119760"/>
            <a:ext cx="3199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Run-1/2 e</a:t>
            </a:r>
            <a:r>
              <a:rPr lang="en-US" sz="3200" baseline="30000" dirty="0">
                <a:solidFill>
                  <a:schemeClr val="accent2"/>
                </a:solidFill>
              </a:rPr>
              <a:t>+</a:t>
            </a:r>
            <a:r>
              <a:rPr lang="en-US" sz="3200" dirty="0">
                <a:solidFill>
                  <a:schemeClr val="accent2"/>
                </a:solidFill>
              </a:rPr>
              <a:t> per fill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C98238-9D9F-4E41-8B07-980DE2E3D86F}"/>
              </a:ext>
            </a:extLst>
          </p:cNvPr>
          <p:cNvSpPr txBox="1"/>
          <p:nvPr/>
        </p:nvSpPr>
        <p:spPr>
          <a:xfrm>
            <a:off x="723029" y="3341822"/>
            <a:ext cx="1095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from DQM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3CE7DD-FDE1-3F4A-BF30-26AFC7D2BF02}"/>
              </a:ext>
            </a:extLst>
          </p:cNvPr>
          <p:cNvSpPr txBox="1"/>
          <p:nvPr/>
        </p:nvSpPr>
        <p:spPr>
          <a:xfrm>
            <a:off x="5619833" y="2112419"/>
            <a:ext cx="2517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Run-2: 1.3 x Run-1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B86091-1557-EF43-8F77-04FCB32DEAD4}"/>
              </a:ext>
            </a:extLst>
          </p:cNvPr>
          <p:cNvSpPr txBox="1"/>
          <p:nvPr/>
        </p:nvSpPr>
        <p:spPr>
          <a:xfrm>
            <a:off x="222250" y="4995473"/>
            <a:ext cx="40725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despite a 19% reduction in</a:t>
            </a:r>
          </a:p>
          <a:p>
            <a:r>
              <a:rPr lang="en-US" dirty="0"/>
              <a:t>intensity due to running the Li</a:t>
            </a:r>
          </a:p>
          <a:p>
            <a:r>
              <a:rPr lang="en-US" dirty="0"/>
              <a:t>lens with 10% lower current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6ED453-E1CA-904A-88A5-476557CD1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84" y="964936"/>
            <a:ext cx="4961556" cy="372116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D81AD1-5FE2-204C-B7C5-CBE5F8C02250}"/>
              </a:ext>
            </a:extLst>
          </p:cNvPr>
          <p:cNvCxnSpPr>
            <a:cxnSpLocks/>
          </p:cNvCxnSpPr>
          <p:nvPr/>
        </p:nvCxnSpPr>
        <p:spPr>
          <a:xfrm flipV="1">
            <a:off x="1380247" y="1916939"/>
            <a:ext cx="712694" cy="1191459"/>
          </a:xfrm>
          <a:prstGeom prst="line">
            <a:avLst/>
          </a:prstGeom>
          <a:ln w="6350">
            <a:solidFill>
              <a:srgbClr val="1344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82019A-0765-D344-A564-4CEC8B4B2923}"/>
              </a:ext>
            </a:extLst>
          </p:cNvPr>
          <p:cNvCxnSpPr>
            <a:cxnSpLocks/>
          </p:cNvCxnSpPr>
          <p:nvPr/>
        </p:nvCxnSpPr>
        <p:spPr>
          <a:xfrm>
            <a:off x="2092941" y="1916939"/>
            <a:ext cx="1707655" cy="461665"/>
          </a:xfrm>
          <a:prstGeom prst="line">
            <a:avLst/>
          </a:prstGeom>
          <a:ln w="6350">
            <a:solidFill>
              <a:srgbClr val="1344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9BC7E-0B40-3143-B97E-2A7FA05F6CE1}"/>
              </a:ext>
            </a:extLst>
          </p:cNvPr>
          <p:cNvCxnSpPr>
            <a:cxnSpLocks/>
          </p:cNvCxnSpPr>
          <p:nvPr/>
        </p:nvCxnSpPr>
        <p:spPr>
          <a:xfrm>
            <a:off x="3800596" y="2330707"/>
            <a:ext cx="251647" cy="1180392"/>
          </a:xfrm>
          <a:prstGeom prst="line">
            <a:avLst/>
          </a:prstGeom>
          <a:ln w="6350">
            <a:solidFill>
              <a:srgbClr val="1344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A6C44D-2BED-EB45-A018-7D380AF85EBE}"/>
              </a:ext>
            </a:extLst>
          </p:cNvPr>
          <p:cNvCxnSpPr>
            <a:cxnSpLocks/>
          </p:cNvCxnSpPr>
          <p:nvPr/>
        </p:nvCxnSpPr>
        <p:spPr>
          <a:xfrm>
            <a:off x="897803" y="2046024"/>
            <a:ext cx="3315361" cy="0"/>
          </a:xfrm>
          <a:prstGeom prst="line">
            <a:avLst/>
          </a:prstGeom>
          <a:ln w="63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3355D6B-7FF3-304F-8306-0A48DF147B20}"/>
              </a:ext>
            </a:extLst>
          </p:cNvPr>
          <p:cNvSpPr txBox="1"/>
          <p:nvPr/>
        </p:nvSpPr>
        <p:spPr>
          <a:xfrm>
            <a:off x="5129939" y="1054116"/>
            <a:ext cx="1636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systematic runs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DD6AE6-237B-F04A-83D7-9A3DCF3918FD}"/>
              </a:ext>
            </a:extLst>
          </p:cNvPr>
          <p:cNvCxnSpPr>
            <a:cxnSpLocks/>
          </p:cNvCxnSpPr>
          <p:nvPr/>
        </p:nvCxnSpPr>
        <p:spPr>
          <a:xfrm flipV="1">
            <a:off x="4060556" y="1361455"/>
            <a:ext cx="1172653" cy="1517238"/>
          </a:xfrm>
          <a:prstGeom prst="line">
            <a:avLst/>
          </a:prstGeom>
          <a:ln w="6350">
            <a:solidFill>
              <a:srgbClr val="FF000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3346554-D54E-B743-A7B1-23D4D3EBD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284" y="3040357"/>
            <a:ext cx="4202135" cy="315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8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E95C5E-4470-5E4A-BB9E-6FAD84BEC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38" y="1257301"/>
            <a:ext cx="6819986" cy="511498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D18E213-2A99-FB4F-83CB-1E96D611304E}"/>
              </a:ext>
            </a:extLst>
          </p:cNvPr>
          <p:cNvSpPr/>
          <p:nvPr/>
        </p:nvSpPr>
        <p:spPr>
          <a:xfrm>
            <a:off x="1340577" y="1846237"/>
            <a:ext cx="306251" cy="293915"/>
          </a:xfrm>
          <a:prstGeom prst="ellipse">
            <a:avLst/>
          </a:prstGeom>
          <a:solidFill>
            <a:schemeClr val="bg1"/>
          </a:solidFill>
          <a:ln w="25400">
            <a:solidFill>
              <a:srgbClr val="163E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D8BCB9-7B97-7342-8B1E-B69A0719FD01}"/>
              </a:ext>
            </a:extLst>
          </p:cNvPr>
          <p:cNvSpPr/>
          <p:nvPr/>
        </p:nvSpPr>
        <p:spPr>
          <a:xfrm>
            <a:off x="4847659" y="5708819"/>
            <a:ext cx="306251" cy="293915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71349D3-2CE0-F34B-A943-508D83250C9F}"/>
              </a:ext>
            </a:extLst>
          </p:cNvPr>
          <p:cNvCxnSpPr>
            <a:cxnSpLocks/>
          </p:cNvCxnSpPr>
          <p:nvPr/>
        </p:nvCxnSpPr>
        <p:spPr>
          <a:xfrm flipH="1" flipV="1">
            <a:off x="1660118" y="2129492"/>
            <a:ext cx="2756899" cy="3023795"/>
          </a:xfrm>
          <a:prstGeom prst="straightConnector1">
            <a:avLst/>
          </a:prstGeom>
          <a:ln w="730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8521BA3-2A31-5040-83F0-0A9CFC751BB5}"/>
              </a:ext>
            </a:extLst>
          </p:cNvPr>
          <p:cNvSpPr txBox="1"/>
          <p:nvPr/>
        </p:nvSpPr>
        <p:spPr>
          <a:xfrm>
            <a:off x="0" y="119760"/>
            <a:ext cx="328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Aim of experiment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10CF7-C428-4542-A75D-211745554F0F}"/>
              </a:ext>
            </a:extLst>
          </p:cNvPr>
          <p:cNvSpPr txBox="1"/>
          <p:nvPr/>
        </p:nvSpPr>
        <p:spPr>
          <a:xfrm>
            <a:off x="4401519" y="5231367"/>
            <a:ext cx="1019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BNL exp.</a:t>
            </a:r>
          </a:p>
        </p:txBody>
      </p:sp>
    </p:spTree>
    <p:extLst>
      <p:ext uri="{BB962C8B-B14F-4D97-AF65-F5344CB8AC3E}">
        <p14:creationId xmlns:p14="http://schemas.microsoft.com/office/powerpoint/2010/main" val="3722447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930B6F-04BB-1345-B63C-A7F712952692}"/>
              </a:ext>
            </a:extLst>
          </p:cNvPr>
          <p:cNvSpPr txBox="1"/>
          <p:nvPr/>
        </p:nvSpPr>
        <p:spPr>
          <a:xfrm>
            <a:off x="0" y="119760"/>
            <a:ext cx="3586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Run-1/2 : e</a:t>
            </a:r>
            <a:r>
              <a:rPr lang="en-US" sz="3200" baseline="30000" dirty="0">
                <a:solidFill>
                  <a:schemeClr val="accent2"/>
                </a:solidFill>
              </a:rPr>
              <a:t>+</a:t>
            </a:r>
            <a:r>
              <a:rPr lang="en-US" sz="3200" dirty="0">
                <a:solidFill>
                  <a:schemeClr val="accent2"/>
                </a:solidFill>
              </a:rPr>
              <a:t> per 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AF70C7-319A-FF43-917B-506F53A11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654"/>
            <a:ext cx="4804933" cy="3603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6EC7B8-01EF-D246-B49E-D8C5273B33B7}"/>
              </a:ext>
            </a:extLst>
          </p:cNvPr>
          <p:cNvSpPr txBox="1"/>
          <p:nvPr/>
        </p:nvSpPr>
        <p:spPr>
          <a:xfrm>
            <a:off x="344883" y="4488664"/>
            <a:ext cx="4115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Run-2: 1.5 x Run-1 per 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394BBC-BF4F-FB43-8DA9-380777F9AA56}"/>
              </a:ext>
            </a:extLst>
          </p:cNvPr>
          <p:cNvSpPr txBox="1"/>
          <p:nvPr/>
        </p:nvSpPr>
        <p:spPr>
          <a:xfrm>
            <a:off x="1213141" y="5333709"/>
            <a:ext cx="2589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When providing beam for</a:t>
            </a:r>
          </a:p>
          <a:p>
            <a:r>
              <a:rPr lang="en-US" dirty="0">
                <a:solidFill>
                  <a:srgbClr val="00B050"/>
                </a:solidFill>
              </a:rPr>
              <a:t>more than 12 </a:t>
            </a:r>
            <a:r>
              <a:rPr lang="en-US" dirty="0" err="1">
                <a:solidFill>
                  <a:srgbClr val="00B050"/>
                </a:solidFill>
              </a:rPr>
              <a:t>hrs</a:t>
            </a:r>
            <a:r>
              <a:rPr lang="en-US" dirty="0">
                <a:solidFill>
                  <a:srgbClr val="00B050"/>
                </a:solidFill>
              </a:rPr>
              <a:t> in a day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03DD88-D21E-3C49-B6E5-09F6F9B99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103" y="3019115"/>
            <a:ext cx="4479897" cy="335992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169517-7AB9-EE43-97A8-EF5B6EB4E58B}"/>
              </a:ext>
            </a:extLst>
          </p:cNvPr>
          <p:cNvCxnSpPr>
            <a:cxnSpLocks/>
          </p:cNvCxnSpPr>
          <p:nvPr/>
        </p:nvCxnSpPr>
        <p:spPr>
          <a:xfrm flipH="1">
            <a:off x="3904338" y="3843673"/>
            <a:ext cx="2711957" cy="1746340"/>
          </a:xfrm>
          <a:prstGeom prst="line">
            <a:avLst/>
          </a:prstGeom>
          <a:ln w="6350">
            <a:solidFill>
              <a:srgbClr val="0EBC1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0061D3-7E8D-B242-A912-018E0E9B75B1}"/>
              </a:ext>
            </a:extLst>
          </p:cNvPr>
          <p:cNvSpPr txBox="1"/>
          <p:nvPr/>
        </p:nvSpPr>
        <p:spPr>
          <a:xfrm>
            <a:off x="4572000" y="1325610"/>
            <a:ext cx="42454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Average running was 3.3% BNL/day</a:t>
            </a:r>
          </a:p>
          <a:p>
            <a:endParaRPr lang="en-US" sz="2200" dirty="0"/>
          </a:p>
          <a:p>
            <a:r>
              <a:rPr lang="en-US" sz="2200" dirty="0"/>
              <a:t>But when beam was available more</a:t>
            </a:r>
          </a:p>
          <a:p>
            <a:r>
              <a:rPr lang="en-US" sz="2200" dirty="0"/>
              <a:t>than 12 </a:t>
            </a:r>
            <a:r>
              <a:rPr lang="en-US" sz="2200" dirty="0" err="1"/>
              <a:t>hrs</a:t>
            </a:r>
            <a:r>
              <a:rPr lang="en-US" sz="2200" dirty="0"/>
              <a:t>/day: 4.4% BNL/day</a:t>
            </a:r>
          </a:p>
        </p:txBody>
      </p:sp>
    </p:spTree>
    <p:extLst>
      <p:ext uri="{BB962C8B-B14F-4D97-AF65-F5344CB8AC3E}">
        <p14:creationId xmlns:p14="http://schemas.microsoft.com/office/powerpoint/2010/main" val="884718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930B6F-04BB-1345-B63C-A7F712952692}"/>
              </a:ext>
            </a:extLst>
          </p:cNvPr>
          <p:cNvSpPr txBox="1"/>
          <p:nvPr/>
        </p:nvSpPr>
        <p:spPr>
          <a:xfrm>
            <a:off x="0" y="119760"/>
            <a:ext cx="4043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Impact of 5/14 running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31538D-5545-3047-963C-FBF51DEB0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937" y="1376288"/>
            <a:ext cx="6247971" cy="468597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EC14768-E73F-4B4A-84C8-F6CEDC211460}"/>
              </a:ext>
            </a:extLst>
          </p:cNvPr>
          <p:cNvCxnSpPr>
            <a:cxnSpLocks/>
          </p:cNvCxnSpPr>
          <p:nvPr/>
        </p:nvCxnSpPr>
        <p:spPr>
          <a:xfrm flipH="1">
            <a:off x="3671569" y="1776549"/>
            <a:ext cx="2555060" cy="2417147"/>
          </a:xfrm>
          <a:prstGeom prst="line">
            <a:avLst/>
          </a:prstGeom>
          <a:ln w="31750">
            <a:solidFill>
              <a:srgbClr val="0EBC1B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78E1FD3-3192-EA40-A09E-72884FEC9A1E}"/>
              </a:ext>
            </a:extLst>
          </p:cNvPr>
          <p:cNvSpPr txBox="1"/>
          <p:nvPr/>
        </p:nvSpPr>
        <p:spPr>
          <a:xfrm>
            <a:off x="7031170" y="2629992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81B"/>
                </a:solidFill>
              </a:rPr>
              <a:t>5/14 running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A9AE6C1-D1AF-384C-9A66-F48B8B3C6733}"/>
              </a:ext>
            </a:extLst>
          </p:cNvPr>
          <p:cNvSpPr/>
          <p:nvPr/>
        </p:nvSpPr>
        <p:spPr>
          <a:xfrm rot="20293912">
            <a:off x="4178270" y="2805683"/>
            <a:ext cx="2843049" cy="892784"/>
          </a:xfrm>
          <a:prstGeom prst="ellipse">
            <a:avLst/>
          </a:prstGeom>
          <a:noFill/>
          <a:ln>
            <a:solidFill>
              <a:srgbClr val="FF681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330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930B6F-04BB-1345-B63C-A7F712952692}"/>
              </a:ext>
            </a:extLst>
          </p:cNvPr>
          <p:cNvSpPr txBox="1"/>
          <p:nvPr/>
        </p:nvSpPr>
        <p:spPr>
          <a:xfrm>
            <a:off x="0" y="119760"/>
            <a:ext cx="4803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Quad/Kicker Run-2 Uptime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C07C1-EA84-2B44-83E2-3D0CE8E22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6" y="1297598"/>
            <a:ext cx="6625095" cy="49688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EB1F37-2768-2B44-BF14-2E3E04DC4987}"/>
              </a:ext>
            </a:extLst>
          </p:cNvPr>
          <p:cNvSpPr txBox="1"/>
          <p:nvPr/>
        </p:nvSpPr>
        <p:spPr>
          <a:xfrm>
            <a:off x="368481" y="1170820"/>
            <a:ext cx="8435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Combined uptime of kicker/quads was 90% : far better than Run-1</a:t>
            </a:r>
          </a:p>
        </p:txBody>
      </p:sp>
    </p:spTree>
    <p:extLst>
      <p:ext uri="{BB962C8B-B14F-4D97-AF65-F5344CB8AC3E}">
        <p14:creationId xmlns:p14="http://schemas.microsoft.com/office/powerpoint/2010/main" val="2298032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930B6F-04BB-1345-B63C-A7F712952692}"/>
              </a:ext>
            </a:extLst>
          </p:cNvPr>
          <p:cNvSpPr txBox="1"/>
          <p:nvPr/>
        </p:nvSpPr>
        <p:spPr>
          <a:xfrm>
            <a:off x="0" y="119760"/>
            <a:ext cx="2275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DAQ Uptime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42B71-D95E-AC42-B809-49A215CDB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62" y="943967"/>
            <a:ext cx="7323428" cy="549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97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930B6F-04BB-1345-B63C-A7F712952692}"/>
              </a:ext>
            </a:extLst>
          </p:cNvPr>
          <p:cNvSpPr txBox="1"/>
          <p:nvPr/>
        </p:nvSpPr>
        <p:spPr>
          <a:xfrm>
            <a:off x="0" y="119760"/>
            <a:ext cx="4412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Reduced intensity per fill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1239D0-BD4A-264C-B27C-D84BEB767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477405"/>
              </p:ext>
            </p:extLst>
          </p:nvPr>
        </p:nvGraphicFramePr>
        <p:xfrm>
          <a:off x="228599" y="1164471"/>
          <a:ext cx="8245930" cy="397753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122715">
                  <a:extLst>
                    <a:ext uri="{9D8B030D-6E8A-4147-A177-3AD203B41FA5}">
                      <a16:colId xmlns:a16="http://schemas.microsoft.com/office/drawing/2014/main" val="742168300"/>
                    </a:ext>
                  </a:extLst>
                </a:gridCol>
                <a:gridCol w="832757">
                  <a:extLst>
                    <a:ext uri="{9D8B030D-6E8A-4147-A177-3AD203B41FA5}">
                      <a16:colId xmlns:a16="http://schemas.microsoft.com/office/drawing/2014/main" val="2194414510"/>
                    </a:ext>
                  </a:extLst>
                </a:gridCol>
                <a:gridCol w="3422931">
                  <a:extLst>
                    <a:ext uri="{9D8B030D-6E8A-4147-A177-3AD203B41FA5}">
                      <a16:colId xmlns:a16="http://schemas.microsoft.com/office/drawing/2014/main" val="98585217"/>
                    </a:ext>
                  </a:extLst>
                </a:gridCol>
                <a:gridCol w="1867527">
                  <a:extLst>
                    <a:ext uri="{9D8B030D-6E8A-4147-A177-3AD203B41FA5}">
                      <a16:colId xmlns:a16="http://schemas.microsoft.com/office/drawing/2014/main" val="371271086"/>
                    </a:ext>
                  </a:extLst>
                </a:gridCol>
              </a:tblGrid>
              <a:tr h="1839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e+/fill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Effect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Factor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140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TDR</a:t>
                      </a:r>
                    </a:p>
                  </a:txBody>
                  <a:tcPr>
                    <a:solidFill>
                      <a:srgbClr val="FF7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1100</a:t>
                      </a:r>
                    </a:p>
                  </a:txBody>
                  <a:tcPr anchor="ctr">
                    <a:solidFill>
                      <a:srgbClr val="FF7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FF7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7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478357"/>
                  </a:ext>
                </a:extLst>
              </a:tr>
              <a:tr h="5079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Wedges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1.06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08488"/>
                  </a:ext>
                </a:extLst>
              </a:tr>
              <a:tr h="5079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7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7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 Lens</a:t>
                      </a:r>
                    </a:p>
                  </a:txBody>
                  <a:tcPr anchor="ctr">
                    <a:solidFill>
                      <a:srgbClr val="FF7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0.81</a:t>
                      </a:r>
                    </a:p>
                  </a:txBody>
                  <a:tcPr anchor="ctr">
                    <a:solidFill>
                      <a:srgbClr val="FF7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00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Kick (142 vs 155 kV)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0.84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43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7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7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Quads (18 vs 28 kV)</a:t>
                      </a:r>
                    </a:p>
                  </a:txBody>
                  <a:tcPr anchor="ctr">
                    <a:solidFill>
                      <a:srgbClr val="FF7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0.92</a:t>
                      </a:r>
                    </a:p>
                  </a:txBody>
                  <a:tcPr anchor="ctr">
                    <a:solidFill>
                      <a:srgbClr val="FF7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016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Actual beamline apertures 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879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7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7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solidFill>
                      <a:srgbClr val="FF7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0.53</a:t>
                      </a:r>
                    </a:p>
                  </a:txBody>
                  <a:tcPr anchor="ctr">
                    <a:solidFill>
                      <a:srgbClr val="FF7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714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RUN-2 Predicted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582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803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RUN-2 Actual</a:t>
                      </a:r>
                    </a:p>
                  </a:txBody>
                  <a:tcPr>
                    <a:solidFill>
                      <a:srgbClr val="FF7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7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7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525 +/- 85*</a:t>
                      </a:r>
                    </a:p>
                  </a:txBody>
                  <a:tcPr anchor="ctr">
                    <a:solidFill>
                      <a:srgbClr val="FF7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66395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E502344-8E20-3649-8FBE-8DE9AC8D5252}"/>
              </a:ext>
            </a:extLst>
          </p:cNvPr>
          <p:cNvSpPr txBox="1"/>
          <p:nvPr/>
        </p:nvSpPr>
        <p:spPr>
          <a:xfrm>
            <a:off x="222250" y="5465935"/>
            <a:ext cx="69067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*includes some systematic runs where rate was lower. </a:t>
            </a:r>
          </a:p>
          <a:p>
            <a:endParaRPr lang="en-US" sz="1800" dirty="0"/>
          </a:p>
          <a:p>
            <a:r>
              <a:rPr lang="en-US" sz="2200" dirty="0"/>
              <a:t>In physics running intensity is x0.5 that of TDR expectation.</a:t>
            </a:r>
          </a:p>
        </p:txBody>
      </p:sp>
    </p:spTree>
    <p:extLst>
      <p:ext uri="{BB962C8B-B14F-4D97-AF65-F5344CB8AC3E}">
        <p14:creationId xmlns:p14="http://schemas.microsoft.com/office/powerpoint/2010/main" val="4264279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930B6F-04BB-1345-B63C-A7F712952692}"/>
              </a:ext>
            </a:extLst>
          </p:cNvPr>
          <p:cNvSpPr txBox="1"/>
          <p:nvPr/>
        </p:nvSpPr>
        <p:spPr>
          <a:xfrm>
            <a:off x="0" y="119760"/>
            <a:ext cx="2918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Reduced uptime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2D0B99-1189-CF41-A46C-EEDDC0FA6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09423"/>
              </p:ext>
            </p:extLst>
          </p:nvPr>
        </p:nvGraphicFramePr>
        <p:xfrm>
          <a:off x="228599" y="1033836"/>
          <a:ext cx="8598763" cy="313425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462201">
                  <a:extLst>
                    <a:ext uri="{9D8B030D-6E8A-4147-A177-3AD203B41FA5}">
                      <a16:colId xmlns:a16="http://schemas.microsoft.com/office/drawing/2014/main" val="742168300"/>
                    </a:ext>
                  </a:extLst>
                </a:gridCol>
                <a:gridCol w="1913857">
                  <a:extLst>
                    <a:ext uri="{9D8B030D-6E8A-4147-A177-3AD203B41FA5}">
                      <a16:colId xmlns:a16="http://schemas.microsoft.com/office/drawing/2014/main" val="98585217"/>
                    </a:ext>
                  </a:extLst>
                </a:gridCol>
                <a:gridCol w="4222705">
                  <a:extLst>
                    <a:ext uri="{9D8B030D-6E8A-4147-A177-3AD203B41FA5}">
                      <a16:colId xmlns:a16="http://schemas.microsoft.com/office/drawing/2014/main" val="371271086"/>
                    </a:ext>
                  </a:extLst>
                </a:gridCol>
              </a:tblGrid>
              <a:tr h="1839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TDR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Run-2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140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g-2 systems</a:t>
                      </a:r>
                    </a:p>
                  </a:txBody>
                  <a:tcPr anchor="ctr">
                    <a:solidFill>
                      <a:srgbClr val="FF7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</a:t>
                      </a:r>
                    </a:p>
                  </a:txBody>
                  <a:tcPr anchor="ctr">
                    <a:solidFill>
                      <a:srgbClr val="FF7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0.77</a:t>
                      </a:r>
                    </a:p>
                    <a:p>
                      <a:r>
                        <a:rPr lang="en-US" i="1" dirty="0"/>
                        <a:t>0.92 (DAQ), 0.90 (kicker/quad), 0.93 (</a:t>
                      </a:r>
                      <a:r>
                        <a:rPr lang="en-US" i="1" dirty="0" err="1"/>
                        <a:t>cryo</a:t>
                      </a:r>
                      <a:r>
                        <a:rPr lang="en-US" i="1" dirty="0"/>
                        <a:t>)</a:t>
                      </a:r>
                    </a:p>
                  </a:txBody>
                  <a:tcPr anchor="ctr">
                    <a:solidFill>
                      <a:srgbClr val="FF7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478357"/>
                  </a:ext>
                </a:extLst>
              </a:tr>
              <a:tr h="507949">
                <a:tc>
                  <a:txBody>
                    <a:bodyPr/>
                    <a:lstStyle/>
                    <a:p>
                      <a:r>
                        <a:rPr lang="en-US" dirty="0"/>
                        <a:t>MI Cycles 1.4 vs 1.33 sec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0.95 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08488"/>
                  </a:ext>
                </a:extLst>
              </a:tr>
              <a:tr h="507949">
                <a:tc>
                  <a:txBody>
                    <a:bodyPr/>
                    <a:lstStyle/>
                    <a:p>
                      <a:r>
                        <a:rPr lang="en-US" dirty="0"/>
                        <a:t>Trolley Runs</a:t>
                      </a:r>
                    </a:p>
                  </a:txBody>
                  <a:tcPr>
                    <a:solidFill>
                      <a:srgbClr val="FF7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0.94</a:t>
                      </a:r>
                    </a:p>
                  </a:txBody>
                  <a:tcPr anchor="ctr">
                    <a:solidFill>
                      <a:srgbClr val="FF7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0.94</a:t>
                      </a:r>
                    </a:p>
                  </a:txBody>
                  <a:tcPr anchor="ctr">
                    <a:solidFill>
                      <a:srgbClr val="FF7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00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Testbeam</a:t>
                      </a:r>
                      <a:r>
                        <a:rPr lang="en-US" dirty="0"/>
                        <a:t> Users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0.91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43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Accelerator uptime*</a:t>
                      </a:r>
                    </a:p>
                  </a:txBody>
                  <a:tcPr>
                    <a:solidFill>
                      <a:srgbClr val="FF7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0.85</a:t>
                      </a:r>
                    </a:p>
                  </a:txBody>
                  <a:tcPr anchor="ctr">
                    <a:solidFill>
                      <a:srgbClr val="FF7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0.82</a:t>
                      </a:r>
                    </a:p>
                  </a:txBody>
                  <a:tcPr anchor="ctr">
                    <a:solidFill>
                      <a:srgbClr val="FF7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016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0.72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87905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95F84C4-4C9C-5242-B782-F3B06DDFE55C}"/>
              </a:ext>
            </a:extLst>
          </p:cNvPr>
          <p:cNvSpPr txBox="1"/>
          <p:nvPr/>
        </p:nvSpPr>
        <p:spPr>
          <a:xfrm>
            <a:off x="211819" y="4461333"/>
            <a:ext cx="61177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TDR expectation: 1,100 e+/fill and 72% uptime </a:t>
            </a:r>
            <a:r>
              <a:rPr lang="en-US" dirty="0">
                <a:sym typeface="Wingdings" pitchFamily="2" charset="2"/>
              </a:rPr>
              <a:t> 825M/day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Predicted Run-2 : x 0.5 (e+/fill) and x 0.7 (uptime)  290M/day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Run-2 actual : 286M/day (3.3% BNL/day).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286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930B6F-04BB-1345-B63C-A7F712952692}"/>
              </a:ext>
            </a:extLst>
          </p:cNvPr>
          <p:cNvSpPr txBox="1"/>
          <p:nvPr/>
        </p:nvSpPr>
        <p:spPr>
          <a:xfrm>
            <a:off x="0" y="119760"/>
            <a:ext cx="2643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A good week…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9AFA81-FA55-514A-9799-C0804C5EC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45" y="921476"/>
            <a:ext cx="6769745" cy="50773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2AC145-283B-6646-A335-D055D43515AC}"/>
              </a:ext>
            </a:extLst>
          </p:cNvPr>
          <p:cNvSpPr txBox="1"/>
          <p:nvPr/>
        </p:nvSpPr>
        <p:spPr>
          <a:xfrm>
            <a:off x="4572000" y="4307701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Trolley Runs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AE9773-401B-E94F-AF78-B0CE7FC5F922}"/>
              </a:ext>
            </a:extLst>
          </p:cNvPr>
          <p:cNvSpPr txBox="1"/>
          <p:nvPr/>
        </p:nvSpPr>
        <p:spPr>
          <a:xfrm>
            <a:off x="2195601" y="2290359"/>
            <a:ext cx="20583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5%/BNL per day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96AF9A-D816-BD4D-96A1-C92890E0D1D9}"/>
              </a:ext>
            </a:extLst>
          </p:cNvPr>
          <p:cNvCxnSpPr>
            <a:cxnSpLocks/>
          </p:cNvCxnSpPr>
          <p:nvPr/>
        </p:nvCxnSpPr>
        <p:spPr>
          <a:xfrm flipH="1" flipV="1">
            <a:off x="2988937" y="4120906"/>
            <a:ext cx="1384568" cy="417628"/>
          </a:xfrm>
          <a:prstGeom prst="line">
            <a:avLst/>
          </a:prstGeom>
          <a:ln w="31750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2F7D2F-C86D-7B40-8798-DB01088F5B8E}"/>
              </a:ext>
            </a:extLst>
          </p:cNvPr>
          <p:cNvCxnSpPr>
            <a:cxnSpLocks/>
          </p:cNvCxnSpPr>
          <p:nvPr/>
        </p:nvCxnSpPr>
        <p:spPr>
          <a:xfrm flipH="1" flipV="1">
            <a:off x="5176435" y="2755163"/>
            <a:ext cx="263751" cy="1409934"/>
          </a:xfrm>
          <a:prstGeom prst="line">
            <a:avLst/>
          </a:prstGeom>
          <a:ln w="31750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8F66284-5446-0543-9DE3-B28EBBA91ABC}"/>
              </a:ext>
            </a:extLst>
          </p:cNvPr>
          <p:cNvSpPr txBox="1"/>
          <p:nvPr/>
        </p:nvSpPr>
        <p:spPr>
          <a:xfrm>
            <a:off x="330926" y="5730240"/>
            <a:ext cx="432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Anticipate Run-3 period to be more like this</a:t>
            </a:r>
          </a:p>
        </p:txBody>
      </p:sp>
    </p:spTree>
    <p:extLst>
      <p:ext uri="{BB962C8B-B14F-4D97-AF65-F5344CB8AC3E}">
        <p14:creationId xmlns:p14="http://schemas.microsoft.com/office/powerpoint/2010/main" val="1568934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930B6F-04BB-1345-B63C-A7F712952692}"/>
              </a:ext>
            </a:extLst>
          </p:cNvPr>
          <p:cNvSpPr txBox="1"/>
          <p:nvPr/>
        </p:nvSpPr>
        <p:spPr>
          <a:xfrm>
            <a:off x="0" y="119760"/>
            <a:ext cx="4451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Run-1 &amp; Run-2 Integrated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34EA07-4DFE-9040-8334-63710411D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72" y="2037581"/>
            <a:ext cx="5935851" cy="44518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D1C04D-0A47-6E45-BDBC-D55FF22A4ACA}"/>
              </a:ext>
            </a:extLst>
          </p:cNvPr>
          <p:cNvSpPr txBox="1"/>
          <p:nvPr/>
        </p:nvSpPr>
        <p:spPr>
          <a:xfrm>
            <a:off x="247972" y="1072379"/>
            <a:ext cx="63184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 x4 BNL before data-quality cuts (DQC)</a:t>
            </a:r>
          </a:p>
          <a:p>
            <a:endParaRPr lang="en-US" dirty="0"/>
          </a:p>
          <a:p>
            <a:r>
              <a:rPr lang="en-US" dirty="0"/>
              <a:t>Due to smoother running expect Run-2 DQC impact to be modest</a:t>
            </a:r>
          </a:p>
          <a:p>
            <a:r>
              <a:rPr lang="en-US" dirty="0"/>
              <a:t>and so Run-2 analysis will be on ~ x1.8 BNL vs ~ x1.4 BNL in Run-1</a:t>
            </a:r>
          </a:p>
        </p:txBody>
      </p:sp>
    </p:spTree>
    <p:extLst>
      <p:ext uri="{BB962C8B-B14F-4D97-AF65-F5344CB8AC3E}">
        <p14:creationId xmlns:p14="http://schemas.microsoft.com/office/powerpoint/2010/main" val="808819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930B6F-04BB-1345-B63C-A7F712952692}"/>
              </a:ext>
            </a:extLst>
          </p:cNvPr>
          <p:cNvSpPr txBox="1"/>
          <p:nvPr/>
        </p:nvSpPr>
        <p:spPr>
          <a:xfrm>
            <a:off x="0" y="119760"/>
            <a:ext cx="4314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Quick Analysis Highlights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595E1-8AB5-7944-82F9-9959BAC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142" y="2526587"/>
            <a:ext cx="4978400" cy="3860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C351D6-4CDC-D945-B9AC-DDF1A31BB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172" y="888645"/>
            <a:ext cx="4775200" cy="3822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27DB22-A7B8-6B42-A735-BBE744D8F415}"/>
              </a:ext>
            </a:extLst>
          </p:cNvPr>
          <p:cNvSpPr txBox="1"/>
          <p:nvPr/>
        </p:nvSpPr>
        <p:spPr>
          <a:xfrm>
            <a:off x="592526" y="1085689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Run-2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51E39F-199C-6644-8F29-8DCE63B344A6}"/>
              </a:ext>
            </a:extLst>
          </p:cNvPr>
          <p:cNvSpPr txBox="1"/>
          <p:nvPr/>
        </p:nvSpPr>
        <p:spPr>
          <a:xfrm>
            <a:off x="4925040" y="2659696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Run-1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C587E0-E9A7-F943-96A2-958E9BA940E3}"/>
              </a:ext>
            </a:extLst>
          </p:cNvPr>
          <p:cNvSpPr txBox="1"/>
          <p:nvPr/>
        </p:nvSpPr>
        <p:spPr>
          <a:xfrm>
            <a:off x="5216434" y="1262743"/>
            <a:ext cx="3487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Everything is blinded 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54145B-B3AC-7D44-8A72-57BFB2321DC9}"/>
              </a:ext>
            </a:extLst>
          </p:cNvPr>
          <p:cNvSpPr txBox="1"/>
          <p:nvPr/>
        </p:nvSpPr>
        <p:spPr>
          <a:xfrm>
            <a:off x="287383" y="5138057"/>
            <a:ext cx="30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average x2 better than BNL</a:t>
            </a:r>
          </a:p>
        </p:txBody>
      </p:sp>
    </p:spTree>
    <p:extLst>
      <p:ext uri="{BB962C8B-B14F-4D97-AF65-F5344CB8AC3E}">
        <p14:creationId xmlns:p14="http://schemas.microsoft.com/office/powerpoint/2010/main" val="3151738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930B6F-04BB-1345-B63C-A7F712952692}"/>
              </a:ext>
            </a:extLst>
          </p:cNvPr>
          <p:cNvSpPr txBox="1"/>
          <p:nvPr/>
        </p:nvSpPr>
        <p:spPr>
          <a:xfrm>
            <a:off x="0" y="119760"/>
            <a:ext cx="5579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Run-1 : Field Determination (𝜔</a:t>
            </a:r>
            <a:r>
              <a:rPr lang="en-US" sz="3200" baseline="-25000" dirty="0">
                <a:solidFill>
                  <a:schemeClr val="accent2"/>
                </a:solidFill>
              </a:rPr>
              <a:t>p</a:t>
            </a:r>
            <a:r>
              <a:rPr lang="en-US" sz="3200" dirty="0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488A1-3102-B141-82CF-3C1D9EE8A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274" y="1777744"/>
            <a:ext cx="3939177" cy="34960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331DDA-AEC5-8647-B457-B0A5EB56F8EA}"/>
              </a:ext>
            </a:extLst>
          </p:cNvPr>
          <p:cNvSpPr txBox="1"/>
          <p:nvPr/>
        </p:nvSpPr>
        <p:spPr>
          <a:xfrm>
            <a:off x="0" y="2002971"/>
            <a:ext cx="5240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Comparison of trolley and plunging probe</a:t>
            </a:r>
          </a:p>
          <a:p>
            <a:r>
              <a:rPr lang="en-US" sz="2200" dirty="0"/>
              <a:t>measurements in two independent analyses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954E0E-14C3-6A44-AB7A-A429E14077C4}"/>
              </a:ext>
            </a:extLst>
          </p:cNvPr>
          <p:cNvSpPr txBox="1"/>
          <p:nvPr/>
        </p:nvSpPr>
        <p:spPr>
          <a:xfrm>
            <a:off x="113428" y="5384023"/>
            <a:ext cx="78992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Also two independent analysis doing interpolation from fixed probe</a:t>
            </a:r>
          </a:p>
          <a:p>
            <a:r>
              <a:rPr lang="en-US" sz="2200" dirty="0"/>
              <a:t>measurements to the trolley measurements.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64149C-C22D-F844-A63D-0922536C36F1}"/>
              </a:ext>
            </a:extLst>
          </p:cNvPr>
          <p:cNvSpPr txBox="1"/>
          <p:nvPr/>
        </p:nvSpPr>
        <p:spPr>
          <a:xfrm>
            <a:off x="236527" y="1088571"/>
            <a:ext cx="71400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Fixed probe </a:t>
            </a:r>
            <a:r>
              <a:rPr lang="en-US" sz="2600" dirty="0">
                <a:solidFill>
                  <a:srgbClr val="FF0000"/>
                </a:solidFill>
                <a:sym typeface="Wingdings" pitchFamily="2" charset="2"/>
              </a:rPr>
              <a:t> Trolley  Absolute (plunging probe)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97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2FBEF3-55A6-AB4D-9D28-B4BBE6964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986" y="898189"/>
            <a:ext cx="7315200" cy="54864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D18E213-2A99-FB4F-83CB-1E96D611304E}"/>
              </a:ext>
            </a:extLst>
          </p:cNvPr>
          <p:cNvSpPr/>
          <p:nvPr/>
        </p:nvSpPr>
        <p:spPr>
          <a:xfrm>
            <a:off x="1139099" y="1675756"/>
            <a:ext cx="306251" cy="293915"/>
          </a:xfrm>
          <a:prstGeom prst="ellipse">
            <a:avLst/>
          </a:prstGeom>
          <a:solidFill>
            <a:schemeClr val="bg1"/>
          </a:solidFill>
          <a:ln w="25400">
            <a:solidFill>
              <a:srgbClr val="163E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521BA3-2A31-5040-83F0-0A9CFC751BB5}"/>
              </a:ext>
            </a:extLst>
          </p:cNvPr>
          <p:cNvSpPr txBox="1"/>
          <p:nvPr/>
        </p:nvSpPr>
        <p:spPr>
          <a:xfrm>
            <a:off x="0" y="119760"/>
            <a:ext cx="5349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If measure 1𝜎 below BNL value</a:t>
            </a:r>
          </a:p>
        </p:txBody>
      </p:sp>
    </p:spTree>
    <p:extLst>
      <p:ext uri="{BB962C8B-B14F-4D97-AF65-F5344CB8AC3E}">
        <p14:creationId xmlns:p14="http://schemas.microsoft.com/office/powerpoint/2010/main" val="3912519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930B6F-04BB-1345-B63C-A7F712952692}"/>
              </a:ext>
            </a:extLst>
          </p:cNvPr>
          <p:cNvSpPr txBox="1"/>
          <p:nvPr/>
        </p:nvSpPr>
        <p:spPr>
          <a:xfrm>
            <a:off x="0" y="119760"/>
            <a:ext cx="6397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aseline="30000" dirty="0">
                <a:solidFill>
                  <a:schemeClr val="accent2"/>
                </a:solidFill>
              </a:rPr>
              <a:t>3</a:t>
            </a:r>
            <a:r>
              <a:rPr lang="en-US" sz="3200" dirty="0">
                <a:solidFill>
                  <a:schemeClr val="accent2"/>
                </a:solidFill>
              </a:rPr>
              <a:t>He cross calibration with H</a:t>
            </a:r>
            <a:r>
              <a:rPr lang="en-US" sz="3200" baseline="-25000" dirty="0">
                <a:solidFill>
                  <a:schemeClr val="accent2"/>
                </a:solidFill>
              </a:rPr>
              <a:t>2</a:t>
            </a:r>
            <a:r>
              <a:rPr lang="en-US" sz="3200" dirty="0">
                <a:solidFill>
                  <a:schemeClr val="accent2"/>
                </a:solidFill>
              </a:rPr>
              <a:t>O probe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5279EB-9798-4B4B-9565-C50AE6AD57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74" y="914400"/>
            <a:ext cx="6451680" cy="5210220"/>
          </a:xfrm>
          <a:prstGeom prst="rect">
            <a:avLst/>
          </a:prstGeom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2AC285E-108E-0F43-95D9-A629977DC7B6}"/>
              </a:ext>
            </a:extLst>
          </p:cNvPr>
          <p:cNvSpPr txBox="1">
            <a:spLocks/>
          </p:cNvSpPr>
          <p:nvPr/>
        </p:nvSpPr>
        <p:spPr>
          <a:xfrm>
            <a:off x="4726546" y="2220214"/>
            <a:ext cx="4285664" cy="2186127"/>
          </a:xfrm>
          <a:prstGeom prst="rect">
            <a:avLst/>
          </a:prstGeom>
        </p:spPr>
        <p:txBody>
          <a:bodyPr lIns="0" tIns="0" rIns="0" bIns="0">
            <a:normAutofit fontScale="70000" lnSpcReduction="2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>
                <a:sym typeface="Wingdings"/>
              </a:rPr>
              <a:t>Cross-calibration performed blind</a:t>
            </a:r>
          </a:p>
          <a:p>
            <a:pPr>
              <a:lnSpc>
                <a:spcPct val="120000"/>
              </a:lnSpc>
            </a:pPr>
            <a:r>
              <a:rPr lang="en-US" dirty="0">
                <a:sym typeface="Wingdings"/>
              </a:rPr>
              <a:t>Analysis completed and </a:t>
            </a:r>
            <a:r>
              <a:rPr lang="en-US" dirty="0" err="1">
                <a:sym typeface="Wingdings"/>
              </a:rPr>
              <a:t>unblinded</a:t>
            </a:r>
            <a:endParaRPr lang="en-US" dirty="0">
              <a:sym typeface="Wingdings"/>
            </a:endParaRPr>
          </a:p>
          <a:p>
            <a:pPr>
              <a:lnSpc>
                <a:spcPct val="120000"/>
              </a:lnSpc>
            </a:pPr>
            <a:r>
              <a:rPr lang="en-US" dirty="0">
                <a:sym typeface="Wingdings"/>
              </a:rPr>
              <a:t>Agreement with original BNL spherical probe and cylindrical plunging probe well within errors</a:t>
            </a:r>
          </a:p>
          <a:p>
            <a:pPr>
              <a:lnSpc>
                <a:spcPct val="120000"/>
              </a:lnSpc>
            </a:pPr>
            <a:r>
              <a:rPr lang="en-US" dirty="0">
                <a:sym typeface="Wingdings"/>
              </a:rPr>
              <a:t>Difference also small relative to 540 ppb BNL error</a:t>
            </a:r>
          </a:p>
          <a:p>
            <a:pPr lvl="1">
              <a:lnSpc>
                <a:spcPct val="120000"/>
              </a:lnSpc>
            </a:pPr>
            <a:endParaRPr lang="en-US" dirty="0">
              <a:sym typeface="Wingdings"/>
            </a:endParaRPr>
          </a:p>
          <a:p>
            <a:pPr lvl="1">
              <a:lnSpc>
                <a:spcPct val="120000"/>
              </a:lnSpc>
            </a:pPr>
            <a:endParaRPr lang="en-US" dirty="0">
              <a:sym typeface="Wingdings"/>
            </a:endParaRPr>
          </a:p>
          <a:p>
            <a:pPr>
              <a:lnSpc>
                <a:spcPct val="120000"/>
              </a:lnSpc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581237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930B6F-04BB-1345-B63C-A7F712952692}"/>
              </a:ext>
            </a:extLst>
          </p:cNvPr>
          <p:cNvSpPr txBox="1"/>
          <p:nvPr/>
        </p:nvSpPr>
        <p:spPr>
          <a:xfrm>
            <a:off x="0" y="119760"/>
            <a:ext cx="3168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𝜔</a:t>
            </a:r>
            <a:r>
              <a:rPr lang="en-US" sz="3200" baseline="-25000" dirty="0">
                <a:solidFill>
                  <a:schemeClr val="accent2"/>
                </a:solidFill>
              </a:rPr>
              <a:t>a</a:t>
            </a:r>
            <a:r>
              <a:rPr lang="en-US" sz="3200" dirty="0">
                <a:solidFill>
                  <a:schemeClr val="accent2"/>
                </a:solidFill>
              </a:rPr>
              <a:t> determination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12ABE4-E4D5-AC41-9D3F-0DFB395356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791" y="2194892"/>
            <a:ext cx="4440073" cy="36271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23E9E4-E3E7-D34A-B022-7C07DAFBAE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521" y="2534195"/>
            <a:ext cx="4365631" cy="33749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88BFE3-0FC2-4C4B-B2D1-E1E8E7DE4F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53" y="1066584"/>
            <a:ext cx="6860300" cy="7318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778DAF-74D6-0541-B65C-AF3A7B0FDA50}"/>
              </a:ext>
            </a:extLst>
          </p:cNvPr>
          <p:cNvSpPr txBox="1"/>
          <p:nvPr/>
        </p:nvSpPr>
        <p:spPr>
          <a:xfrm rot="19406555">
            <a:off x="6727032" y="3476981"/>
            <a:ext cx="246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3087"/>
                </a:solidFill>
                <a:latin typeface="Calibri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884086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930B6F-04BB-1345-B63C-A7F712952692}"/>
              </a:ext>
            </a:extLst>
          </p:cNvPr>
          <p:cNvSpPr txBox="1"/>
          <p:nvPr/>
        </p:nvSpPr>
        <p:spPr>
          <a:xfrm>
            <a:off x="0" y="119760"/>
            <a:ext cx="373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Run-1 Analysis Status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238637-7260-144A-9583-A8E30CA8A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60" y="1653756"/>
            <a:ext cx="5401855" cy="33040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A8571F-EDB9-0B4C-AA56-FE6ECA704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707" y="1822125"/>
            <a:ext cx="2664532" cy="1775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375B77-81A3-124D-824A-30A8DC5BE112}"/>
              </a:ext>
            </a:extLst>
          </p:cNvPr>
          <p:cNvSpPr txBox="1"/>
          <p:nvPr/>
        </p:nvSpPr>
        <p:spPr>
          <a:xfrm>
            <a:off x="5906545" y="3806375"/>
            <a:ext cx="323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Hardware blinding : x10 size of the BNL discrepancy </a:t>
            </a:r>
            <a:r>
              <a:rPr lang="en-US" dirty="0" err="1"/>
              <a:t>wrt</a:t>
            </a:r>
            <a:r>
              <a:rPr lang="en-US" dirty="0"/>
              <a:t> SM</a:t>
            </a:r>
          </a:p>
        </p:txBody>
      </p:sp>
    </p:spTree>
    <p:extLst>
      <p:ext uri="{BB962C8B-B14F-4D97-AF65-F5344CB8AC3E}">
        <p14:creationId xmlns:p14="http://schemas.microsoft.com/office/powerpoint/2010/main" val="2058929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930B6F-04BB-1345-B63C-A7F712952692}"/>
              </a:ext>
            </a:extLst>
          </p:cNvPr>
          <p:cNvSpPr txBox="1"/>
          <p:nvPr/>
        </p:nvSpPr>
        <p:spPr>
          <a:xfrm>
            <a:off x="0" y="119760"/>
            <a:ext cx="7774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Present datasets have stat. uncertainty ½ BNL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08F9D-3AA7-9C4E-AD21-3EB60E6148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22" y="1863635"/>
            <a:ext cx="5439426" cy="32959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25CC30-7844-004A-BE32-385D56E6245C}"/>
              </a:ext>
            </a:extLst>
          </p:cNvPr>
          <p:cNvSpPr txBox="1"/>
          <p:nvPr/>
        </p:nvSpPr>
        <p:spPr>
          <a:xfrm>
            <a:off x="5681166" y="2202655"/>
            <a:ext cx="320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410 ppb (stat) Run-1 vs  460 ppb (BNL).</a:t>
            </a:r>
          </a:p>
          <a:p>
            <a:endParaRPr lang="en-US" sz="2200" dirty="0">
              <a:solidFill>
                <a:srgbClr val="FF0000"/>
              </a:solidFill>
            </a:endParaRPr>
          </a:p>
          <a:p>
            <a:r>
              <a:rPr lang="en-US" sz="2200" dirty="0">
                <a:solidFill>
                  <a:srgbClr val="FF0000"/>
                </a:solidFill>
              </a:rPr>
              <a:t>With Run-2 data approach</a:t>
            </a:r>
          </a:p>
          <a:p>
            <a:r>
              <a:rPr lang="en-US" sz="2200" dirty="0">
                <a:solidFill>
                  <a:srgbClr val="FF0000"/>
                </a:solidFill>
              </a:rPr>
              <a:t>half the BNL stat. uncertainty </a:t>
            </a: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055EDE-315C-ED4A-AA9A-18BFBB7A5D33}"/>
              </a:ext>
            </a:extLst>
          </p:cNvPr>
          <p:cNvSpPr txBox="1"/>
          <p:nvPr/>
        </p:nvSpPr>
        <p:spPr>
          <a:xfrm>
            <a:off x="200297" y="5434149"/>
            <a:ext cx="6269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Run-1 sub-datasets have statistical variations within expectations</a:t>
            </a:r>
          </a:p>
        </p:txBody>
      </p:sp>
    </p:spTree>
    <p:extLst>
      <p:ext uri="{BB962C8B-B14F-4D97-AF65-F5344CB8AC3E}">
        <p14:creationId xmlns:p14="http://schemas.microsoft.com/office/powerpoint/2010/main" val="14869490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930B6F-04BB-1345-B63C-A7F712952692}"/>
              </a:ext>
            </a:extLst>
          </p:cNvPr>
          <p:cNvSpPr txBox="1"/>
          <p:nvPr/>
        </p:nvSpPr>
        <p:spPr>
          <a:xfrm>
            <a:off x="0" y="119760"/>
            <a:ext cx="4325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Expectations for Run-3/4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80B0C7-3D94-334D-8533-38D7B55C1FB4}"/>
              </a:ext>
            </a:extLst>
          </p:cNvPr>
          <p:cNvSpPr txBox="1"/>
          <p:nvPr/>
        </p:nvSpPr>
        <p:spPr>
          <a:xfrm>
            <a:off x="222250" y="1014599"/>
            <a:ext cx="8229112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Accelerator uptime to be closer to 90% not 80% assuming overtime</a:t>
            </a:r>
          </a:p>
          <a:p>
            <a:r>
              <a:rPr lang="en-US" sz="2200" dirty="0"/>
              <a:t>      restrictions don’t exist in Run-3/4.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Modest g-2 DAQ improvements: x0.92 </a:t>
            </a:r>
            <a:r>
              <a:rPr lang="en-US" sz="2200" dirty="0">
                <a:sym typeface="Wingdings" pitchFamily="2" charset="2"/>
              </a:rPr>
              <a:t> x0.95.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ym typeface="Wingdings" pitchFamily="2" charset="2"/>
              </a:rPr>
              <a:t>Optimisation</a:t>
            </a:r>
            <a:r>
              <a:rPr lang="en-US" sz="2200" dirty="0">
                <a:sym typeface="Wingdings" pitchFamily="2" charset="2"/>
              </a:rPr>
              <a:t> of upstream wedges: x1.06  x1.15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63EFF"/>
                </a:solidFill>
                <a:sym typeface="Wingdings" pitchFamily="2" charset="2"/>
              </a:rPr>
              <a:t>Moves average BNL/day from 3.3% to 4.0%.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ym typeface="Wingdings" pitchFamily="2" charset="2"/>
              </a:rPr>
              <a:t>Improved temperature control (critical for field &amp; calorimeter gain)</a:t>
            </a:r>
          </a:p>
          <a:p>
            <a:endParaRPr lang="en-US" sz="2200" dirty="0">
              <a:sym typeface="Wingdings" pitchFamily="2" charset="2"/>
            </a:endParaRPr>
          </a:p>
          <a:p>
            <a:r>
              <a:rPr lang="en-US" sz="2200" dirty="0">
                <a:sym typeface="Wingdings" pitchFamily="2" charset="2"/>
              </a:rPr>
              <a:t>Other potential improvements:</a:t>
            </a:r>
          </a:p>
          <a:p>
            <a:r>
              <a:rPr lang="en-US" sz="2200" dirty="0">
                <a:sym typeface="Wingdings" pitchFamily="2" charset="2"/>
              </a:rPr>
              <a:t>  - install new inflector:  x1.4</a:t>
            </a:r>
          </a:p>
          <a:p>
            <a:r>
              <a:rPr lang="en-US" sz="2200" dirty="0">
                <a:sym typeface="Wingdings" pitchFamily="2" charset="2"/>
              </a:rPr>
              <a:t>  - increase quad / kicker voltage : x1.1</a:t>
            </a:r>
          </a:p>
          <a:p>
            <a:r>
              <a:rPr lang="en-US" sz="2200" dirty="0">
                <a:sym typeface="Wingdings" pitchFamily="2" charset="2"/>
              </a:rPr>
              <a:t>  - faster switching PS (mitigates </a:t>
            </a:r>
            <a:r>
              <a:rPr lang="en-US" sz="2200" dirty="0" err="1">
                <a:sym typeface="Wingdings" pitchFamily="2" charset="2"/>
              </a:rPr>
              <a:t>testbeam</a:t>
            </a:r>
            <a:r>
              <a:rPr lang="en-US" sz="2200" dirty="0">
                <a:sym typeface="Wingdings" pitchFamily="2" charset="2"/>
              </a:rPr>
              <a:t>) : x1.05</a:t>
            </a:r>
            <a:endParaRPr lang="en-US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29B8E0-8A78-974E-A576-A8AB4CAAD939}"/>
              </a:ext>
            </a:extLst>
          </p:cNvPr>
          <p:cNvSpPr txBox="1"/>
          <p:nvPr/>
        </p:nvSpPr>
        <p:spPr>
          <a:xfrm>
            <a:off x="356462" y="5243236"/>
            <a:ext cx="878753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 projections we are assuming 4% of BNL per day</a:t>
            </a:r>
          </a:p>
          <a:p>
            <a:endParaRPr lang="en-US" dirty="0"/>
          </a:p>
          <a:p>
            <a:r>
              <a:rPr lang="en-US" sz="2200" dirty="0"/>
              <a:t>When had POT for &gt; 12 </a:t>
            </a:r>
            <a:r>
              <a:rPr lang="en-US" sz="2200" dirty="0" err="1"/>
              <a:t>hrs</a:t>
            </a:r>
            <a:r>
              <a:rPr lang="en-US" sz="2200" dirty="0"/>
              <a:t> a day in Run-2  </a:t>
            </a:r>
            <a:r>
              <a:rPr lang="en-US" sz="2200" b="1" dirty="0">
                <a:solidFill>
                  <a:srgbClr val="009C47"/>
                </a:solidFill>
              </a:rPr>
              <a:t>we had 4.2% BNL/day</a:t>
            </a:r>
          </a:p>
        </p:txBody>
      </p:sp>
    </p:spTree>
    <p:extLst>
      <p:ext uri="{BB962C8B-B14F-4D97-AF65-F5344CB8AC3E}">
        <p14:creationId xmlns:p14="http://schemas.microsoft.com/office/powerpoint/2010/main" val="3007174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930B6F-04BB-1345-B63C-A7F712952692}"/>
              </a:ext>
            </a:extLst>
          </p:cNvPr>
          <p:cNvSpPr txBox="1"/>
          <p:nvPr/>
        </p:nvSpPr>
        <p:spPr>
          <a:xfrm>
            <a:off x="0" y="119760"/>
            <a:ext cx="6914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Improved temperature control for Run-3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213EF3-E7B8-7344-B654-B2BFDAD618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8" y="1201879"/>
            <a:ext cx="3492073" cy="22271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8D98DA-F979-A741-BA74-6CFAC66D5914}"/>
              </a:ext>
            </a:extLst>
          </p:cNvPr>
          <p:cNvSpPr txBox="1"/>
          <p:nvPr/>
        </p:nvSpPr>
        <p:spPr>
          <a:xfrm>
            <a:off x="232987" y="858611"/>
            <a:ext cx="106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Before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3C678-F8E6-1041-B259-D9E0200210AA}"/>
              </a:ext>
            </a:extLst>
          </p:cNvPr>
          <p:cNvSpPr txBox="1"/>
          <p:nvPr/>
        </p:nvSpPr>
        <p:spPr>
          <a:xfrm>
            <a:off x="1898799" y="858611"/>
            <a:ext cx="106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After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D68B59-C016-F24F-BB47-8DEBFE82E3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05" y="3575429"/>
            <a:ext cx="2035555" cy="27396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E417AC-39AC-D549-B921-FE1D31D6D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7312" y="1820093"/>
            <a:ext cx="5459269" cy="37022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86B6AB-1669-AA41-9741-DCDD2D53486A}"/>
              </a:ext>
            </a:extLst>
          </p:cNvPr>
          <p:cNvSpPr txBox="1"/>
          <p:nvPr/>
        </p:nvSpPr>
        <p:spPr>
          <a:xfrm>
            <a:off x="2629989" y="5582499"/>
            <a:ext cx="53917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Large day/night oscillations</a:t>
            </a:r>
          </a:p>
          <a:p>
            <a:r>
              <a:rPr lang="en-US" sz="2200" dirty="0"/>
              <a:t>Significant overall rise over data taking period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E096B4-036F-1D4B-80F7-A92926EEA2A1}"/>
              </a:ext>
            </a:extLst>
          </p:cNvPr>
          <p:cNvSpPr/>
          <p:nvPr/>
        </p:nvSpPr>
        <p:spPr>
          <a:xfrm>
            <a:off x="8281851" y="4066902"/>
            <a:ext cx="365760" cy="383179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A9BEF8-A108-5F46-B54C-CA1B99CF6CFF}"/>
              </a:ext>
            </a:extLst>
          </p:cNvPr>
          <p:cNvSpPr txBox="1"/>
          <p:nvPr/>
        </p:nvSpPr>
        <p:spPr>
          <a:xfrm>
            <a:off x="7834815" y="3707400"/>
            <a:ext cx="125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Now stable</a:t>
            </a:r>
          </a:p>
        </p:txBody>
      </p:sp>
    </p:spTree>
    <p:extLst>
      <p:ext uri="{BB962C8B-B14F-4D97-AF65-F5344CB8AC3E}">
        <p14:creationId xmlns:p14="http://schemas.microsoft.com/office/powerpoint/2010/main" val="627251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930B6F-04BB-1345-B63C-A7F712952692}"/>
              </a:ext>
            </a:extLst>
          </p:cNvPr>
          <p:cNvSpPr txBox="1"/>
          <p:nvPr/>
        </p:nvSpPr>
        <p:spPr>
          <a:xfrm>
            <a:off x="0" y="119760"/>
            <a:ext cx="1540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Run-3/4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4F673A-9B86-8748-9D78-6AA72FFCF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949" y="1554162"/>
            <a:ext cx="5919561" cy="44902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8C5836-2908-8241-9E63-045982E32082}"/>
              </a:ext>
            </a:extLst>
          </p:cNvPr>
          <p:cNvSpPr txBox="1"/>
          <p:nvPr/>
        </p:nvSpPr>
        <p:spPr>
          <a:xfrm rot="18933636">
            <a:off x="3330628" y="3821602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Run-3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ADF67-F3BF-FE4A-BD1F-7ACAFE410A81}"/>
              </a:ext>
            </a:extLst>
          </p:cNvPr>
          <p:cNvSpPr txBox="1"/>
          <p:nvPr/>
        </p:nvSpPr>
        <p:spPr>
          <a:xfrm rot="18805276">
            <a:off x="5619206" y="2480108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Run-4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4A609A-D81A-BE4E-90A3-2631D7F7B303}"/>
              </a:ext>
            </a:extLst>
          </p:cNvPr>
          <p:cNvSpPr txBox="1"/>
          <p:nvPr/>
        </p:nvSpPr>
        <p:spPr>
          <a:xfrm>
            <a:off x="2130090" y="2447473"/>
            <a:ext cx="2465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344FF"/>
                </a:solidFill>
              </a:rPr>
              <a:t>Gets very close to </a:t>
            </a:r>
          </a:p>
          <a:p>
            <a:r>
              <a:rPr lang="en-US" dirty="0">
                <a:solidFill>
                  <a:srgbClr val="1344FF"/>
                </a:solidFill>
              </a:rPr>
              <a:t>21.5 BNL goal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4D504E-F4C2-C045-A5A8-B38E386888BC}"/>
              </a:ext>
            </a:extLst>
          </p:cNvPr>
          <p:cNvSpPr txBox="1"/>
          <p:nvPr/>
        </p:nvSpPr>
        <p:spPr>
          <a:xfrm>
            <a:off x="3560291" y="4601139"/>
            <a:ext cx="3545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9C47"/>
                </a:solidFill>
              </a:rPr>
              <a:t>And reach goal if new inflector deployed</a:t>
            </a:r>
          </a:p>
          <a:p>
            <a:r>
              <a:rPr lang="en-US" sz="1600" dirty="0">
                <a:solidFill>
                  <a:srgbClr val="009C47"/>
                </a:solidFill>
              </a:rPr>
              <a:t> in Run-3/4 shutdown</a:t>
            </a:r>
          </a:p>
        </p:txBody>
      </p:sp>
    </p:spTree>
    <p:extLst>
      <p:ext uri="{BB962C8B-B14F-4D97-AF65-F5344CB8AC3E}">
        <p14:creationId xmlns:p14="http://schemas.microsoft.com/office/powerpoint/2010/main" val="3519337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930B6F-04BB-1345-B63C-A7F712952692}"/>
              </a:ext>
            </a:extLst>
          </p:cNvPr>
          <p:cNvSpPr txBox="1"/>
          <p:nvPr/>
        </p:nvSpPr>
        <p:spPr>
          <a:xfrm>
            <a:off x="0" y="119760"/>
            <a:ext cx="3893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Possible Run-4 with 𝜇-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79A7B-7C2B-0945-B0B3-2C6C5E2A1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1577"/>
            <a:ext cx="6311900" cy="4787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27AE98-FC42-814F-8C58-A8682BAA66B6}"/>
              </a:ext>
            </a:extLst>
          </p:cNvPr>
          <p:cNvSpPr txBox="1"/>
          <p:nvPr/>
        </p:nvSpPr>
        <p:spPr>
          <a:xfrm rot="19624380">
            <a:off x="4550577" y="2026376"/>
            <a:ext cx="144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Run-4 (𝜇-)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A93FC-C061-7C4A-945A-8D412B255143}"/>
              </a:ext>
            </a:extLst>
          </p:cNvPr>
          <p:cNvSpPr txBox="1"/>
          <p:nvPr/>
        </p:nvSpPr>
        <p:spPr>
          <a:xfrm rot="18391807">
            <a:off x="1970709" y="3412313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Run-3 (𝜇+)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881867-D2C9-3E4A-9B29-6082EE3A98CA}"/>
              </a:ext>
            </a:extLst>
          </p:cNvPr>
          <p:cNvSpPr txBox="1"/>
          <p:nvPr/>
        </p:nvSpPr>
        <p:spPr>
          <a:xfrm>
            <a:off x="94898" y="879501"/>
            <a:ext cx="8485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Run-4 could alternatively accumulate x8.5 the BNL 𝜇- sample</a:t>
            </a:r>
          </a:p>
          <a:p>
            <a:r>
              <a:rPr lang="en-US" sz="2200" dirty="0"/>
              <a:t>e.g. if becomes systematics limited with 𝜇+ or 𝜇+ result &gt; 5𝜎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4C4056-94C2-1343-92AA-6EB01B02B523}"/>
              </a:ext>
            </a:extLst>
          </p:cNvPr>
          <p:cNvSpPr txBox="1"/>
          <p:nvPr/>
        </p:nvSpPr>
        <p:spPr>
          <a:xfrm>
            <a:off x="6316455" y="2450547"/>
            <a:ext cx="281692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A6CFF"/>
                </a:solidFill>
              </a:rPr>
              <a:t>Requires extra work</a:t>
            </a:r>
          </a:p>
          <a:p>
            <a:r>
              <a:rPr lang="en-US" dirty="0">
                <a:solidFill>
                  <a:srgbClr val="1A6CFF"/>
                </a:solidFill>
              </a:rPr>
              <a:t>in Run-3/4 shutdown</a:t>
            </a:r>
          </a:p>
          <a:p>
            <a:pPr marL="342900" indent="-342900">
              <a:buFontTx/>
              <a:buChar char="-"/>
            </a:pPr>
            <a:r>
              <a:rPr lang="en-US" dirty="0" err="1">
                <a:solidFill>
                  <a:srgbClr val="1A6CFF"/>
                </a:solidFill>
              </a:rPr>
              <a:t>Cryo</a:t>
            </a:r>
            <a:r>
              <a:rPr lang="en-US" dirty="0">
                <a:solidFill>
                  <a:srgbClr val="1A6CFF"/>
                </a:solidFill>
              </a:rPr>
              <a:t> pumps 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rgbClr val="1A6CFF"/>
                </a:solidFill>
              </a:rPr>
              <a:t>Kicker standoffs</a:t>
            </a:r>
          </a:p>
          <a:p>
            <a:pPr marL="342900" indent="-342900">
              <a:buFontTx/>
              <a:buChar char="-"/>
            </a:pPr>
            <a:endParaRPr lang="en-US" dirty="0">
              <a:solidFill>
                <a:srgbClr val="1A6CFF"/>
              </a:solidFill>
            </a:endParaRPr>
          </a:p>
          <a:p>
            <a:r>
              <a:rPr lang="en-US" dirty="0">
                <a:solidFill>
                  <a:srgbClr val="1A6CFF"/>
                </a:solidFill>
              </a:rPr>
              <a:t>New inflector would</a:t>
            </a:r>
          </a:p>
          <a:p>
            <a:r>
              <a:rPr lang="en-US" dirty="0">
                <a:solidFill>
                  <a:srgbClr val="1A6CFF"/>
                </a:solidFill>
              </a:rPr>
              <a:t>give x12 BNL 𝜇- </a:t>
            </a:r>
          </a:p>
          <a:p>
            <a:r>
              <a:rPr lang="en-US" dirty="0">
                <a:solidFill>
                  <a:srgbClr val="1A6CFF"/>
                </a:solidFill>
              </a:rPr>
              <a:t>sample.</a:t>
            </a:r>
          </a:p>
        </p:txBody>
      </p:sp>
    </p:spTree>
    <p:extLst>
      <p:ext uri="{BB962C8B-B14F-4D97-AF65-F5344CB8AC3E}">
        <p14:creationId xmlns:p14="http://schemas.microsoft.com/office/powerpoint/2010/main" val="12721117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959FA9-D6D3-BA46-9218-A2DDCF513CDF}"/>
              </a:ext>
            </a:extLst>
          </p:cNvPr>
          <p:cNvSpPr txBox="1"/>
          <p:nvPr/>
        </p:nvSpPr>
        <p:spPr>
          <a:xfrm>
            <a:off x="0" y="111052"/>
            <a:ext cx="2613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Beyond  Run-4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D06BA4-4046-714B-B192-FEF4E5479131}"/>
              </a:ext>
            </a:extLst>
          </p:cNvPr>
          <p:cNvSpPr txBox="1"/>
          <p:nvPr/>
        </p:nvSpPr>
        <p:spPr>
          <a:xfrm>
            <a:off x="44008" y="1175658"/>
            <a:ext cx="909999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Beam time is </a:t>
            </a:r>
            <a:r>
              <a:rPr lang="en-US" sz="2200" dirty="0" err="1"/>
              <a:t>prioritised</a:t>
            </a:r>
            <a:r>
              <a:rPr lang="en-US" sz="2200" dirty="0"/>
              <a:t> for Mu2e but initial part of Run-5 is likely g-2 running.</a:t>
            </a:r>
          </a:p>
          <a:p>
            <a:endParaRPr lang="en-US" sz="2200" dirty="0"/>
          </a:p>
          <a:p>
            <a:r>
              <a:rPr lang="en-US" sz="2200" dirty="0"/>
              <a:t>Ideas presently being pursued for future use of g-2 ring</a:t>
            </a:r>
          </a:p>
          <a:p>
            <a:endParaRPr lang="en-US" sz="2200" dirty="0"/>
          </a:p>
          <a:p>
            <a:r>
              <a:rPr lang="en-US" sz="2200" dirty="0"/>
              <a:t> - dedicated muon EDM experiment : new Si trackers </a:t>
            </a:r>
            <a:r>
              <a:rPr lang="en-US" sz="2200" dirty="0" err="1"/>
              <a:t>infront</a:t>
            </a:r>
            <a:r>
              <a:rPr lang="en-US" sz="2200" dirty="0"/>
              <a:t> of each </a:t>
            </a:r>
            <a:r>
              <a:rPr lang="en-US" sz="2200" dirty="0" err="1"/>
              <a:t>calo</a:t>
            </a:r>
            <a:endParaRPr lang="en-US" sz="2200" dirty="0"/>
          </a:p>
          <a:p>
            <a:r>
              <a:rPr lang="en-US" sz="2200" dirty="0"/>
              <a:t> - O(10 keV) 𝜈</a:t>
            </a:r>
            <a:r>
              <a:rPr lang="en-US" sz="2200" baseline="-25000" dirty="0"/>
              <a:t>𝜇  </a:t>
            </a:r>
            <a:r>
              <a:rPr lang="en-US" sz="2200" dirty="0"/>
              <a:t>mass measurement</a:t>
            </a:r>
          </a:p>
          <a:p>
            <a:endParaRPr lang="en-US" sz="2200" dirty="0"/>
          </a:p>
          <a:p>
            <a:r>
              <a:rPr lang="en-US" sz="2200" dirty="0"/>
              <a:t>HEPAP/P5 is summer of 2021 i.e. as Run-4 concludes.</a:t>
            </a:r>
          </a:p>
        </p:txBody>
      </p:sp>
    </p:spTree>
    <p:extLst>
      <p:ext uri="{BB962C8B-B14F-4D97-AF65-F5344CB8AC3E}">
        <p14:creationId xmlns:p14="http://schemas.microsoft.com/office/powerpoint/2010/main" val="13100678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930B6F-04BB-1345-B63C-A7F712952692}"/>
              </a:ext>
            </a:extLst>
          </p:cNvPr>
          <p:cNvSpPr txBox="1"/>
          <p:nvPr/>
        </p:nvSpPr>
        <p:spPr>
          <a:xfrm>
            <a:off x="0" y="119760"/>
            <a:ext cx="2169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4FA5E-DEC1-C74C-8C93-21685916A6FD}"/>
              </a:ext>
            </a:extLst>
          </p:cNvPr>
          <p:cNvSpPr txBox="1">
            <a:spLocks/>
          </p:cNvSpPr>
          <p:nvPr/>
        </p:nvSpPr>
        <p:spPr>
          <a:xfrm>
            <a:off x="239561" y="1202379"/>
            <a:ext cx="8664878" cy="367012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4600" dirty="0"/>
              <a:t>Run-1 and Run-2 were challenging: several technical issues had to be resolved</a:t>
            </a:r>
          </a:p>
          <a:p>
            <a:pPr>
              <a:lnSpc>
                <a:spcPct val="120000"/>
              </a:lnSpc>
            </a:pPr>
            <a:r>
              <a:rPr lang="en-US" sz="4600" dirty="0"/>
              <a:t>Run-1 data will by itself surpass BNL precision</a:t>
            </a:r>
          </a:p>
          <a:p>
            <a:pPr>
              <a:lnSpc>
                <a:spcPct val="120000"/>
              </a:lnSpc>
            </a:pPr>
            <a:r>
              <a:rPr lang="en-US" sz="4600" dirty="0"/>
              <a:t>Early analysis allowed us to quickly understand where we most needed to make improvements to control systematics for Run-2</a:t>
            </a:r>
          </a:p>
          <a:p>
            <a:pPr>
              <a:lnSpc>
                <a:spcPct val="120000"/>
              </a:lnSpc>
            </a:pPr>
            <a:r>
              <a:rPr lang="en-US" sz="4600" dirty="0"/>
              <a:t>Run 2 (1.8×BNL) was taken under much more stable and improved conditions</a:t>
            </a:r>
          </a:p>
          <a:p>
            <a:pPr>
              <a:lnSpc>
                <a:spcPct val="120000"/>
              </a:lnSpc>
            </a:pPr>
            <a:r>
              <a:rPr lang="en-US" sz="4600" dirty="0"/>
              <a:t>Expect even higher quality data in Runs 3 &amp; 4 with 1×BNL collected per month</a:t>
            </a:r>
          </a:p>
          <a:p>
            <a:pPr>
              <a:lnSpc>
                <a:spcPct val="120000"/>
              </a:lnSpc>
            </a:pPr>
            <a:r>
              <a:rPr lang="en-US" sz="4600" dirty="0"/>
              <a:t>(Blinded) independent analyses making </a:t>
            </a:r>
            <a:r>
              <a:rPr lang="en-US" sz="4600"/>
              <a:t>good progress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309941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991316-9D95-2D43-BF44-729119E0742C}"/>
              </a:ext>
            </a:extLst>
          </p:cNvPr>
          <p:cNvSpPr txBox="1"/>
          <p:nvPr/>
        </p:nvSpPr>
        <p:spPr>
          <a:xfrm>
            <a:off x="0" y="119760"/>
            <a:ext cx="2023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Motivation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E581C-36C2-AF41-8C00-8FF912FDA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09" y="1074630"/>
            <a:ext cx="4322491" cy="42454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0972B6-6281-3B4F-9E5A-77EF2F7E5465}"/>
              </a:ext>
            </a:extLst>
          </p:cNvPr>
          <p:cNvSpPr txBox="1"/>
          <p:nvPr/>
        </p:nvSpPr>
        <p:spPr>
          <a:xfrm>
            <a:off x="249509" y="889964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arXiv:1908.07525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B0FE84-0AFA-F64C-A191-7BB57EFBF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566" y="1074630"/>
            <a:ext cx="4371925" cy="22079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A1E34D-8AF5-2749-9B12-E4A9FBF19D76}"/>
              </a:ext>
            </a:extLst>
          </p:cNvPr>
          <p:cNvSpPr/>
          <p:nvPr/>
        </p:nvSpPr>
        <p:spPr>
          <a:xfrm>
            <a:off x="4793114" y="5089950"/>
            <a:ext cx="38802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22222"/>
                </a:solidFill>
                <a:latin typeface="ElizabethSerif"/>
              </a:rPr>
              <a:t>“.. </a:t>
            </a:r>
            <a:r>
              <a:rPr lang="en-GB" sz="1400" b="1" dirty="0">
                <a:solidFill>
                  <a:srgbClr val="222222"/>
                </a:solidFill>
                <a:latin typeface="ElizabethSerif"/>
              </a:rPr>
              <a:t>it’s extremely sensitive to new physics. It’s still running, </a:t>
            </a:r>
            <a:r>
              <a:rPr lang="en-GB" sz="1400" b="1" dirty="0">
                <a:solidFill>
                  <a:srgbClr val="1344FF"/>
                </a:solidFill>
                <a:latin typeface="ElizabethSerif"/>
              </a:rPr>
              <a:t>but if I were to put my money on something that would signal new physics, it’s the </a:t>
            </a:r>
            <a:br>
              <a:rPr lang="en-GB" sz="1400" b="1" dirty="0">
                <a:solidFill>
                  <a:srgbClr val="1344FF"/>
                </a:solidFill>
                <a:latin typeface="ElizabethSerif"/>
              </a:rPr>
            </a:br>
            <a:r>
              <a:rPr lang="en-GB" sz="1400" b="1" dirty="0">
                <a:solidFill>
                  <a:srgbClr val="1344FF"/>
                </a:solidFill>
                <a:latin typeface="ElizabethSerif"/>
              </a:rPr>
              <a:t>g-2 experiment at Fermilab</a:t>
            </a:r>
            <a:r>
              <a:rPr lang="en-GB" sz="1400" b="1" dirty="0">
                <a:solidFill>
                  <a:srgbClr val="222222"/>
                </a:solidFill>
                <a:latin typeface="ElizabethSerif"/>
              </a:rPr>
              <a:t>. </a:t>
            </a:r>
            <a:r>
              <a:rPr lang="en-GB" sz="1400" b="1" dirty="0">
                <a:solidFill>
                  <a:srgbClr val="FF0000"/>
                </a:solidFill>
                <a:latin typeface="ElizabethSerif"/>
              </a:rPr>
              <a:t>I think it’s really fascinating...”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491142-6C22-5D4D-BA14-C56822F92D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788" y="3497121"/>
            <a:ext cx="2353131" cy="14635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0812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CFCCF7-B921-0944-917A-B25189F32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5" y="2612571"/>
            <a:ext cx="4741085" cy="35558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D83035-78FF-704C-9D02-AFC29B10DE76}"/>
              </a:ext>
            </a:extLst>
          </p:cNvPr>
          <p:cNvSpPr txBox="1"/>
          <p:nvPr/>
        </p:nvSpPr>
        <p:spPr>
          <a:xfrm>
            <a:off x="823046" y="3210972"/>
            <a:ext cx="3342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Muons: +3.7𝜎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48F338-185A-6E4F-967B-6B0AA06AB6C3}"/>
              </a:ext>
            </a:extLst>
          </p:cNvPr>
          <p:cNvSpPr txBox="1"/>
          <p:nvPr/>
        </p:nvSpPr>
        <p:spPr>
          <a:xfrm>
            <a:off x="0" y="101545"/>
            <a:ext cx="2650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(g-2)</a:t>
            </a:r>
            <a:r>
              <a:rPr lang="en-US" sz="4000" baseline="-25000" dirty="0">
                <a:solidFill>
                  <a:schemeClr val="accent2"/>
                </a:solidFill>
              </a:rPr>
              <a:t>e</a:t>
            </a:r>
            <a:r>
              <a:rPr lang="en-US" sz="3200" dirty="0">
                <a:solidFill>
                  <a:schemeClr val="accent2"/>
                </a:solidFill>
              </a:rPr>
              <a:t> vs (g-2)</a:t>
            </a:r>
            <a:r>
              <a:rPr lang="en-US" sz="4400" baseline="-25000" dirty="0">
                <a:solidFill>
                  <a:schemeClr val="accent2"/>
                </a:solidFill>
              </a:rPr>
              <a:t>𝜇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502951-BD57-D740-9BBB-CCD7B19A64F7}"/>
              </a:ext>
            </a:extLst>
          </p:cNvPr>
          <p:cNvSpPr/>
          <p:nvPr/>
        </p:nvSpPr>
        <p:spPr>
          <a:xfrm>
            <a:off x="10810406" y="5817366"/>
            <a:ext cx="568117" cy="4362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068899-633A-5C46-A244-D21D300C6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99" y="1113716"/>
            <a:ext cx="3931654" cy="8825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3A1EF9-87D2-3B40-84DE-27FD69DE7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945" y="1236310"/>
            <a:ext cx="4535856" cy="8455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58F379-58FE-214D-9EF0-1B27A22BF0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99" y="2174482"/>
            <a:ext cx="4401930" cy="6640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018D04-78F6-434C-BEA4-2431B7DA7D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2513" y="2607271"/>
            <a:ext cx="4535856" cy="340189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C2BBB26-B2FB-C244-A793-C0B8BDBDF713}"/>
              </a:ext>
            </a:extLst>
          </p:cNvPr>
          <p:cNvSpPr/>
          <p:nvPr/>
        </p:nvSpPr>
        <p:spPr>
          <a:xfrm>
            <a:off x="8040917" y="5753666"/>
            <a:ext cx="568117" cy="4362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A77DC9-A3C3-1849-926E-BEA4764CC795}"/>
              </a:ext>
            </a:extLst>
          </p:cNvPr>
          <p:cNvSpPr txBox="1"/>
          <p:nvPr/>
        </p:nvSpPr>
        <p:spPr>
          <a:xfrm>
            <a:off x="5200209" y="3210972"/>
            <a:ext cx="3342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Electrons: -2.5𝜎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CF113B-FFE0-3345-B569-557FF903F6F3}"/>
              </a:ext>
            </a:extLst>
          </p:cNvPr>
          <p:cNvSpPr/>
          <p:nvPr/>
        </p:nvSpPr>
        <p:spPr>
          <a:xfrm>
            <a:off x="3960952" y="5817366"/>
            <a:ext cx="568117" cy="4362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91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930B6F-04BB-1345-B63C-A7F712952692}"/>
              </a:ext>
            </a:extLst>
          </p:cNvPr>
          <p:cNvSpPr txBox="1"/>
          <p:nvPr/>
        </p:nvSpPr>
        <p:spPr>
          <a:xfrm>
            <a:off x="0" y="119760"/>
            <a:ext cx="6058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New physics in muon interactions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122C72-5EB2-134C-BFEE-61F3507D0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82" y="1404530"/>
            <a:ext cx="5381898" cy="153171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167FFC-584D-F549-9525-495AA4EED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060" y="3294561"/>
            <a:ext cx="38989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8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930B6F-04BB-1345-B63C-A7F712952692}"/>
              </a:ext>
            </a:extLst>
          </p:cNvPr>
          <p:cNvSpPr txBox="1"/>
          <p:nvPr/>
        </p:nvSpPr>
        <p:spPr>
          <a:xfrm>
            <a:off x="0" y="119760"/>
            <a:ext cx="3775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Experiment Overview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1ACE981-A142-0C43-9EDE-7EACE6568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3007"/>
            <a:ext cx="9144000" cy="532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0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930B6F-04BB-1345-B63C-A7F712952692}"/>
              </a:ext>
            </a:extLst>
          </p:cNvPr>
          <p:cNvSpPr txBox="1"/>
          <p:nvPr/>
        </p:nvSpPr>
        <p:spPr>
          <a:xfrm>
            <a:off x="0" y="119760"/>
            <a:ext cx="3775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Experiment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CF8D8-2B06-C44D-BEF5-1A30C4C44235}"/>
              </a:ext>
            </a:extLst>
          </p:cNvPr>
          <p:cNvSpPr txBox="1"/>
          <p:nvPr/>
        </p:nvSpPr>
        <p:spPr>
          <a:xfrm>
            <a:off x="4300021" y="1629375"/>
            <a:ext cx="98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TDR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C97DC2-0F7C-8A46-8866-87D626E43BFA}"/>
              </a:ext>
            </a:extLst>
          </p:cNvPr>
          <p:cNvGrpSpPr/>
          <p:nvPr/>
        </p:nvGrpSpPr>
        <p:grpSpPr>
          <a:xfrm>
            <a:off x="458172" y="1226799"/>
            <a:ext cx="6965472" cy="4789596"/>
            <a:chOff x="458172" y="1017784"/>
            <a:chExt cx="6965472" cy="478959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C771611-3969-AB43-9713-956C43368990}"/>
                </a:ext>
              </a:extLst>
            </p:cNvPr>
            <p:cNvGrpSpPr/>
            <p:nvPr/>
          </p:nvGrpSpPr>
          <p:grpSpPr>
            <a:xfrm>
              <a:off x="458172" y="1017784"/>
              <a:ext cx="6965472" cy="4305736"/>
              <a:chOff x="1184272" y="1770500"/>
              <a:chExt cx="6965472" cy="4305736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D4FCEA7-8EE8-E24C-A19E-5B4789C4C8B4}"/>
                  </a:ext>
                </a:extLst>
              </p:cNvPr>
              <p:cNvCxnSpPr/>
              <p:nvPr/>
            </p:nvCxnSpPr>
            <p:spPr>
              <a:xfrm flipH="1">
                <a:off x="4411752" y="2401168"/>
                <a:ext cx="84666" cy="89017"/>
              </a:xfrm>
              <a:prstGeom prst="line">
                <a:avLst/>
              </a:prstGeom>
              <a:ln w="3175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18A0EA1-1878-3641-8D58-18292B8ADA84}"/>
                  </a:ext>
                </a:extLst>
              </p:cNvPr>
              <p:cNvGrpSpPr/>
              <p:nvPr/>
            </p:nvGrpSpPr>
            <p:grpSpPr>
              <a:xfrm>
                <a:off x="1184272" y="1770500"/>
                <a:ext cx="6965472" cy="4305736"/>
                <a:chOff x="-415991" y="1770500"/>
                <a:chExt cx="6965472" cy="4305736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279F47A-D7CB-454A-B668-FBA7C93473CF}"/>
                    </a:ext>
                  </a:extLst>
                </p:cNvPr>
                <p:cNvSpPr txBox="1"/>
                <p:nvPr/>
              </p:nvSpPr>
              <p:spPr>
                <a:xfrm>
                  <a:off x="3966140" y="2419085"/>
                  <a:ext cx="436809" cy="3530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660066"/>
                      </a:solidFill>
                    </a:rPr>
                    <a:t>Q1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AA2E5FC-0511-6746-AB70-CE534CB04645}"/>
                    </a:ext>
                  </a:extLst>
                </p:cNvPr>
                <p:cNvSpPr txBox="1"/>
                <p:nvPr/>
              </p:nvSpPr>
              <p:spPr>
                <a:xfrm>
                  <a:off x="3917929" y="5557274"/>
                  <a:ext cx="436809" cy="3530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660066"/>
                      </a:solidFill>
                    </a:rPr>
                    <a:t>Q2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A23AB11-C194-7D48-8246-B0DB66CCD582}"/>
                    </a:ext>
                  </a:extLst>
                </p:cNvPr>
                <p:cNvSpPr txBox="1"/>
                <p:nvPr/>
              </p:nvSpPr>
              <p:spPr>
                <a:xfrm>
                  <a:off x="300712" y="2557543"/>
                  <a:ext cx="436809" cy="3530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660066"/>
                      </a:solidFill>
                    </a:rPr>
                    <a:t>Q4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8C060F4-824B-FA43-BF76-4341AC5FD331}"/>
                    </a:ext>
                  </a:extLst>
                </p:cNvPr>
                <p:cNvSpPr txBox="1"/>
                <p:nvPr/>
              </p:nvSpPr>
              <p:spPr>
                <a:xfrm>
                  <a:off x="356019" y="5323520"/>
                  <a:ext cx="436809" cy="3530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660066"/>
                      </a:solidFill>
                    </a:rPr>
                    <a:t>Q3</a:t>
                  </a:r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9653B64-6258-5345-8340-DA475622DE30}"/>
                    </a:ext>
                  </a:extLst>
                </p:cNvPr>
                <p:cNvGrpSpPr/>
                <p:nvPr/>
              </p:nvGrpSpPr>
              <p:grpSpPr>
                <a:xfrm>
                  <a:off x="-415991" y="1770500"/>
                  <a:ext cx="6965472" cy="4305736"/>
                  <a:chOff x="-415991" y="1770500"/>
                  <a:chExt cx="6965472" cy="4305736"/>
                </a:xfrm>
              </p:grpSpPr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6D469C8F-98A2-6C4D-9661-00CFCF68EAD8}"/>
                      </a:ext>
                    </a:extLst>
                  </p:cNvPr>
                  <p:cNvGrpSpPr/>
                  <p:nvPr/>
                </p:nvGrpSpPr>
                <p:grpSpPr>
                  <a:xfrm>
                    <a:off x="566222" y="2274293"/>
                    <a:ext cx="3748160" cy="3755159"/>
                    <a:chOff x="2301788" y="1185332"/>
                    <a:chExt cx="3921211" cy="3928534"/>
                  </a:xfrm>
                </p:grpSpPr>
                <p:sp>
                  <p:nvSpPr>
                    <p:cNvPr id="43" name="Oval 42">
                      <a:extLst>
                        <a:ext uri="{FF2B5EF4-FFF2-40B4-BE49-F238E27FC236}">
                          <a16:creationId xmlns:a16="http://schemas.microsoft.com/office/drawing/2014/main" id="{F9C38A65-9D0A-D24B-B74B-7628D0F975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1788" y="1219200"/>
                      <a:ext cx="3921211" cy="3894666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n w="3175" cmpd="sng">
                          <a:noFill/>
                        </a:ln>
                      </a:endParaRPr>
                    </a:p>
                  </p:txBody>
                </p:sp>
                <p:grpSp>
                  <p:nvGrpSpPr>
                    <p:cNvPr id="44" name="Group 43">
                      <a:extLst>
                        <a:ext uri="{FF2B5EF4-FFF2-40B4-BE49-F238E27FC236}">
                          <a16:creationId xmlns:a16="http://schemas.microsoft.com/office/drawing/2014/main" id="{ACC02415-73B4-7B46-A6F4-8B71028C31B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86458" y="1185332"/>
                      <a:ext cx="3708000" cy="3782472"/>
                      <a:chOff x="4919334" y="1219200"/>
                      <a:chExt cx="3708000" cy="3782472"/>
                    </a:xfrm>
                  </p:grpSpPr>
                  <p:sp>
                    <p:nvSpPr>
                      <p:cNvPr id="48" name="Chord 47">
                        <a:extLst>
                          <a:ext uri="{FF2B5EF4-FFF2-40B4-BE49-F238E27FC236}">
                            <a16:creationId xmlns:a16="http://schemas.microsoft.com/office/drawing/2014/main" id="{0B7CA136-4446-9844-B938-364663CEF883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4919334" y="1278466"/>
                        <a:ext cx="3708000" cy="3706272"/>
                      </a:xfrm>
                      <a:prstGeom prst="chord">
                        <a:avLst>
                          <a:gd name="adj1" fmla="val 5374202"/>
                          <a:gd name="adj2" fmla="val 16200000"/>
                        </a:avLst>
                      </a:prstGeom>
                      <a:noFill/>
                      <a:ln w="19050" cmpd="sng">
                        <a:solidFill>
                          <a:srgbClr val="FF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" name="Rectangle 48">
                        <a:extLst>
                          <a:ext uri="{FF2B5EF4-FFF2-40B4-BE49-F238E27FC236}">
                            <a16:creationId xmlns:a16="http://schemas.microsoft.com/office/drawing/2014/main" id="{B8956651-A334-4648-8A84-FCAF9C3E07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96935" y="1219200"/>
                        <a:ext cx="93133" cy="378247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5" name="Oval 44">
                      <a:extLst>
                        <a:ext uri="{FF2B5EF4-FFF2-40B4-BE49-F238E27FC236}">
                          <a16:creationId xmlns:a16="http://schemas.microsoft.com/office/drawing/2014/main" id="{D09F18C1-1676-8640-9C56-33B0C63FEA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47326" y="1464730"/>
                      <a:ext cx="3419991" cy="3403586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n w="3175" cmpd="sng">
                          <a:noFill/>
                        </a:ln>
                      </a:endParaRPr>
                    </a:p>
                  </p:txBody>
                </p:sp>
                <p:sp>
                  <p:nvSpPr>
                    <p:cNvPr id="46" name="Oval 45">
                      <a:extLst>
                        <a:ext uri="{FF2B5EF4-FFF2-40B4-BE49-F238E27FC236}">
                          <a16:creationId xmlns:a16="http://schemas.microsoft.com/office/drawing/2014/main" id="{C6ECCCEE-31A9-6245-BB5F-3881926083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0996" y="1388533"/>
                      <a:ext cx="3555735" cy="3555986"/>
                    </a:xfrm>
                    <a:prstGeom prst="ellipse">
                      <a:avLst/>
                    </a:prstGeom>
                    <a:noFill/>
                    <a:ln w="19050" cmpd="sng">
                      <a:solidFill>
                        <a:srgbClr val="0000FF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n w="3175" cmpd="sng"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7" name="Oval 46">
                      <a:extLst>
                        <a:ext uri="{FF2B5EF4-FFF2-40B4-BE49-F238E27FC236}">
                          <a16:creationId xmlns:a16="http://schemas.microsoft.com/office/drawing/2014/main" id="{094E24E3-0818-AF48-8097-FD285A0218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1788" y="1219200"/>
                      <a:ext cx="3921211" cy="3894666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434ED213-A66F-AC40-83FE-2E5AB2FB2AC0}"/>
                      </a:ext>
                    </a:extLst>
                  </p:cNvPr>
                  <p:cNvSpPr txBox="1"/>
                  <p:nvPr/>
                </p:nvSpPr>
                <p:spPr>
                  <a:xfrm>
                    <a:off x="1919884" y="1770500"/>
                    <a:ext cx="1758815" cy="369332"/>
                  </a:xfrm>
                  <a:prstGeom prst="rect">
                    <a:avLst/>
                  </a:prstGeom>
                  <a:solidFill>
                    <a:srgbClr val="00800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>
                        <a:solidFill>
                          <a:schemeClr val="bg1"/>
                        </a:solidFill>
                      </a:rPr>
                      <a:t>Inflector Magnet</a:t>
                    </a:r>
                  </a:p>
                </p:txBody>
              </p:sp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7868FE21-67A0-CD4F-A50D-F4D0ED609B00}"/>
                      </a:ext>
                    </a:extLst>
                  </p:cNvPr>
                  <p:cNvGrpSpPr/>
                  <p:nvPr/>
                </p:nvGrpSpPr>
                <p:grpSpPr>
                  <a:xfrm>
                    <a:off x="3421496" y="3532886"/>
                    <a:ext cx="565120" cy="1052218"/>
                    <a:chOff x="5288890" y="2502034"/>
                    <a:chExt cx="591211" cy="1100799"/>
                  </a:xfrm>
                </p:grpSpPr>
                <p:sp>
                  <p:nvSpPr>
                    <p:cNvPr id="40" name="Trapezoid 47">
                      <a:extLst>
                        <a:ext uri="{FF2B5EF4-FFF2-40B4-BE49-F238E27FC236}">
                          <a16:creationId xmlns:a16="http://schemas.microsoft.com/office/drawing/2014/main" id="{82E8FB80-80EA-A143-94CD-C18B5904002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466101" y="2790768"/>
                      <a:ext cx="288000" cy="540000"/>
                    </a:xfrm>
                    <a:prstGeom prst="trapezoid">
                      <a:avLst>
                        <a:gd name="adj" fmla="val 13372"/>
                      </a:avLst>
                    </a:prstGeom>
                    <a:solidFill>
                      <a:srgbClr val="FF6600"/>
                    </a:solidFill>
                    <a:ln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Trapezoid 48">
                      <a:extLst>
                        <a:ext uri="{FF2B5EF4-FFF2-40B4-BE49-F238E27FC236}">
                          <a16:creationId xmlns:a16="http://schemas.microsoft.com/office/drawing/2014/main" id="{12FE6703-868D-B245-8D4E-2DDA67ECEE91}"/>
                        </a:ext>
                      </a:extLst>
                    </p:cNvPr>
                    <p:cNvSpPr/>
                    <p:nvPr/>
                  </p:nvSpPr>
                  <p:spPr>
                    <a:xfrm rot="6038923">
                      <a:off x="5457634" y="3188833"/>
                      <a:ext cx="288000" cy="540000"/>
                    </a:xfrm>
                    <a:prstGeom prst="trapezoid">
                      <a:avLst>
                        <a:gd name="adj" fmla="val 13372"/>
                      </a:avLst>
                    </a:prstGeom>
                    <a:solidFill>
                      <a:srgbClr val="FF6600"/>
                    </a:solidFill>
                    <a:ln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" name="Trapezoid 49">
                      <a:extLst>
                        <a:ext uri="{FF2B5EF4-FFF2-40B4-BE49-F238E27FC236}">
                          <a16:creationId xmlns:a16="http://schemas.microsoft.com/office/drawing/2014/main" id="{797645EC-6EF0-234B-A255-329351325AB0}"/>
                        </a:ext>
                      </a:extLst>
                    </p:cNvPr>
                    <p:cNvSpPr/>
                    <p:nvPr/>
                  </p:nvSpPr>
                  <p:spPr>
                    <a:xfrm rot="4409516">
                      <a:off x="5414890" y="2376034"/>
                      <a:ext cx="288000" cy="540000"/>
                    </a:xfrm>
                    <a:prstGeom prst="trapezoid">
                      <a:avLst>
                        <a:gd name="adj" fmla="val 13372"/>
                      </a:avLst>
                    </a:prstGeom>
                    <a:solidFill>
                      <a:srgbClr val="FF6600"/>
                    </a:solidFill>
                    <a:ln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DB72D454-C733-0C44-B6EB-49F10F206C94}"/>
                      </a:ext>
                    </a:extLst>
                  </p:cNvPr>
                  <p:cNvSpPr txBox="1"/>
                  <p:nvPr/>
                </p:nvSpPr>
                <p:spPr>
                  <a:xfrm>
                    <a:off x="4492427" y="3875837"/>
                    <a:ext cx="1815239" cy="353033"/>
                  </a:xfrm>
                  <a:prstGeom prst="rect">
                    <a:avLst/>
                  </a:prstGeom>
                  <a:solidFill>
                    <a:srgbClr val="FF66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algn="ctr">
                      <a:defRPr>
                        <a:solidFill>
                          <a:schemeClr val="lt1"/>
                        </a:solidFill>
                      </a:defRPr>
                    </a:lvl1pPr>
                    <a:lvl2pPr>
                      <a:defRPr>
                        <a:solidFill>
                          <a:schemeClr val="lt1"/>
                        </a:solidFill>
                      </a:defRPr>
                    </a:lvl2pPr>
                    <a:lvl3pPr>
                      <a:defRPr>
                        <a:solidFill>
                          <a:schemeClr val="lt1"/>
                        </a:solidFill>
                      </a:defRPr>
                    </a:lvl3pPr>
                    <a:lvl4pPr>
                      <a:defRPr>
                        <a:solidFill>
                          <a:schemeClr val="lt1"/>
                        </a:solidFill>
                      </a:defRPr>
                    </a:lvl4pPr>
                    <a:lvl5pPr>
                      <a:defRPr>
                        <a:solidFill>
                          <a:schemeClr val="lt1"/>
                        </a:solidFill>
                      </a:defRPr>
                    </a:lvl5pPr>
                    <a:lvl6pPr>
                      <a:defRPr>
                        <a:solidFill>
                          <a:schemeClr val="lt1"/>
                        </a:solidFill>
                      </a:defRPr>
                    </a:lvl6pPr>
                    <a:lvl7pPr>
                      <a:defRPr>
                        <a:solidFill>
                          <a:schemeClr val="lt1"/>
                        </a:solidFill>
                      </a:defRPr>
                    </a:lvl7pPr>
                    <a:lvl8pPr>
                      <a:defRPr>
                        <a:solidFill>
                          <a:schemeClr val="lt1"/>
                        </a:solidFill>
                      </a:defRPr>
                    </a:lvl8pPr>
                    <a:lvl9pPr>
                      <a:defRPr>
                        <a:solidFill>
                          <a:schemeClr val="lt1"/>
                        </a:solidFill>
                      </a:defRPr>
                    </a:lvl9pPr>
                  </a:lstStyle>
                  <a:p>
                    <a:r>
                      <a:rPr lang="en-US" sz="1800" dirty="0"/>
                      <a:t>Kicker magnets</a:t>
                    </a:r>
                  </a:p>
                </p:txBody>
              </p:sp>
              <p:sp>
                <p:nvSpPr>
                  <p:cNvPr id="27" name="Arc 26">
                    <a:extLst>
                      <a:ext uri="{FF2B5EF4-FFF2-40B4-BE49-F238E27FC236}">
                        <a16:creationId xmlns:a16="http://schemas.microsoft.com/office/drawing/2014/main" id="{02B5DDCE-99EB-254F-9F8A-52CB98F7D347}"/>
                      </a:ext>
                    </a:extLst>
                  </p:cNvPr>
                  <p:cNvSpPr/>
                  <p:nvPr/>
                </p:nvSpPr>
                <p:spPr>
                  <a:xfrm rot="1739855">
                    <a:off x="1529832" y="2309989"/>
                    <a:ext cx="2796636" cy="1897926"/>
                  </a:xfrm>
                  <a:prstGeom prst="arc">
                    <a:avLst>
                      <a:gd name="adj1" fmla="val 15644638"/>
                      <a:gd name="adj2" fmla="val 20013559"/>
                    </a:avLst>
                  </a:prstGeom>
                  <a:noFill/>
                  <a:ln w="57150" cmpd="sng">
                    <a:solidFill>
                      <a:srgbClr val="930976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Arc 27">
                    <a:extLst>
                      <a:ext uri="{FF2B5EF4-FFF2-40B4-BE49-F238E27FC236}">
                        <a16:creationId xmlns:a16="http://schemas.microsoft.com/office/drawing/2014/main" id="{CF5E3DD2-3778-2742-B231-0A08C360AED7}"/>
                      </a:ext>
                    </a:extLst>
                  </p:cNvPr>
                  <p:cNvSpPr/>
                  <p:nvPr/>
                </p:nvSpPr>
                <p:spPr>
                  <a:xfrm rot="7082361">
                    <a:off x="1913771" y="3728955"/>
                    <a:ext cx="2796636" cy="1897926"/>
                  </a:xfrm>
                  <a:prstGeom prst="arc">
                    <a:avLst>
                      <a:gd name="adj1" fmla="val 15644638"/>
                      <a:gd name="adj2" fmla="val 20013559"/>
                    </a:avLst>
                  </a:prstGeom>
                  <a:noFill/>
                  <a:ln w="57150" cmpd="sng">
                    <a:solidFill>
                      <a:srgbClr val="930976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017F18D-15D6-104D-A174-D8D608718460}"/>
                      </a:ext>
                    </a:extLst>
                  </p:cNvPr>
                  <p:cNvSpPr txBox="1"/>
                  <p:nvPr/>
                </p:nvSpPr>
                <p:spPr>
                  <a:xfrm>
                    <a:off x="4314382" y="5204241"/>
                    <a:ext cx="2235099" cy="369332"/>
                  </a:xfrm>
                  <a:prstGeom prst="rect">
                    <a:avLst/>
                  </a:prstGeom>
                  <a:solidFill>
                    <a:srgbClr val="660066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>
                        <a:solidFill>
                          <a:srgbClr val="FFFFFF"/>
                        </a:solidFill>
                      </a:rPr>
                      <a:t>Focusing quadrupoles</a:t>
                    </a:r>
                  </a:p>
                </p:txBody>
              </p:sp>
              <p:sp>
                <p:nvSpPr>
                  <p:cNvPr id="30" name="Arc 29">
                    <a:extLst>
                      <a:ext uri="{FF2B5EF4-FFF2-40B4-BE49-F238E27FC236}">
                        <a16:creationId xmlns:a16="http://schemas.microsoft.com/office/drawing/2014/main" id="{8014FCDC-EFC9-7B4B-96FD-07B799B02890}"/>
                      </a:ext>
                    </a:extLst>
                  </p:cNvPr>
                  <p:cNvSpPr/>
                  <p:nvPr/>
                </p:nvSpPr>
                <p:spPr>
                  <a:xfrm rot="17967191">
                    <a:off x="154037" y="2682267"/>
                    <a:ext cx="2796636" cy="1897926"/>
                  </a:xfrm>
                  <a:prstGeom prst="arc">
                    <a:avLst>
                      <a:gd name="adj1" fmla="val 15644638"/>
                      <a:gd name="adj2" fmla="val 20013559"/>
                    </a:avLst>
                  </a:prstGeom>
                  <a:noFill/>
                  <a:ln w="57150" cmpd="sng">
                    <a:solidFill>
                      <a:srgbClr val="930976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Arc 30">
                    <a:extLst>
                      <a:ext uri="{FF2B5EF4-FFF2-40B4-BE49-F238E27FC236}">
                        <a16:creationId xmlns:a16="http://schemas.microsoft.com/office/drawing/2014/main" id="{F67A6A02-5D2D-314D-B7E3-D624865C7C12}"/>
                      </a:ext>
                    </a:extLst>
                  </p:cNvPr>
                  <p:cNvSpPr/>
                  <p:nvPr/>
                </p:nvSpPr>
                <p:spPr>
                  <a:xfrm rot="12622646">
                    <a:off x="519593" y="4095716"/>
                    <a:ext cx="2796636" cy="1897926"/>
                  </a:xfrm>
                  <a:prstGeom prst="arc">
                    <a:avLst>
                      <a:gd name="adj1" fmla="val 15644638"/>
                      <a:gd name="adj2" fmla="val 20013559"/>
                    </a:avLst>
                  </a:prstGeom>
                  <a:noFill/>
                  <a:ln w="57150" cmpd="sng">
                    <a:solidFill>
                      <a:srgbClr val="930976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441494E8-B884-FD44-8CA8-731293728526}"/>
                      </a:ext>
                    </a:extLst>
                  </p:cNvPr>
                  <p:cNvGrpSpPr/>
                  <p:nvPr/>
                </p:nvGrpSpPr>
                <p:grpSpPr>
                  <a:xfrm>
                    <a:off x="-415991" y="1964026"/>
                    <a:ext cx="3078137" cy="383559"/>
                    <a:chOff x="5036542" y="1864604"/>
                    <a:chExt cx="3078137" cy="383559"/>
                  </a:xfrm>
                </p:grpSpPr>
                <p:grpSp>
                  <p:nvGrpSpPr>
                    <p:cNvPr id="33" name="Group 32">
                      <a:extLst>
                        <a:ext uri="{FF2B5EF4-FFF2-40B4-BE49-F238E27FC236}">
                          <a16:creationId xmlns:a16="http://schemas.microsoft.com/office/drawing/2014/main" id="{D7BBDE96-FC0E-2C43-BE44-39176098EB1F}"/>
                        </a:ext>
                      </a:extLst>
                    </p:cNvPr>
                    <p:cNvGrpSpPr/>
                    <p:nvPr/>
                  </p:nvGrpSpPr>
                  <p:grpSpPr>
                    <a:xfrm rot="211899">
                      <a:off x="7348518" y="2179339"/>
                      <a:ext cx="766161" cy="68824"/>
                      <a:chOff x="6426194" y="1066999"/>
                      <a:chExt cx="1684872" cy="84663"/>
                    </a:xfrm>
                  </p:grpSpPr>
                  <p:cxnSp>
                    <p:nvCxnSpPr>
                      <p:cNvPr id="38" name="Straight Connector 37">
                        <a:extLst>
                          <a:ext uri="{FF2B5EF4-FFF2-40B4-BE49-F238E27FC236}">
                            <a16:creationId xmlns:a16="http://schemas.microsoft.com/office/drawing/2014/main" id="{4E516CAA-5D3C-F143-864C-CCD9708B0CD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426200" y="1066999"/>
                        <a:ext cx="1684866" cy="0"/>
                      </a:xfrm>
                      <a:prstGeom prst="line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Connector 38">
                        <a:extLst>
                          <a:ext uri="{FF2B5EF4-FFF2-40B4-BE49-F238E27FC236}">
                            <a16:creationId xmlns:a16="http://schemas.microsoft.com/office/drawing/2014/main" id="{362A5BA2-8403-0F42-83AA-B2F612E52D8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426194" y="1151662"/>
                        <a:ext cx="1684866" cy="0"/>
                      </a:xfrm>
                      <a:prstGeom prst="line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9713C15A-75B3-2343-9CD8-3B512CAB633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324569" y="2101617"/>
                      <a:ext cx="1040001" cy="5205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6F3AFBEC-E93E-7E49-A868-A9CD9447F6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324569" y="2153673"/>
                      <a:ext cx="1035944" cy="68989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6" name="TextBox 35">
                      <a:extLst>
                        <a:ext uri="{FF2B5EF4-FFF2-40B4-BE49-F238E27FC236}">
                          <a16:creationId xmlns:a16="http://schemas.microsoft.com/office/drawing/2014/main" id="{CF24767B-57D3-5448-A208-AAA66BEDC22A}"/>
                        </a:ext>
                      </a:extLst>
                    </p:cNvPr>
                    <p:cNvSpPr txBox="1"/>
                    <p:nvPr/>
                  </p:nvSpPr>
                  <p:spPr>
                    <a:xfrm rot="182509">
                      <a:off x="5036542" y="1864604"/>
                      <a:ext cx="105792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              μ</a:t>
                      </a:r>
                      <a:r>
                        <a:rPr lang="en-US" sz="1600" baseline="30000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p:txBody>
                </p:sp>
                <p:sp>
                  <p:nvSpPr>
                    <p:cNvPr id="37" name="Right Arrow 36">
                      <a:extLst>
                        <a:ext uri="{FF2B5EF4-FFF2-40B4-BE49-F238E27FC236}">
                          <a16:creationId xmlns:a16="http://schemas.microsoft.com/office/drawing/2014/main" id="{1EF270EE-2A78-8047-A426-A8582B6D10C2}"/>
                        </a:ext>
                      </a:extLst>
                    </p:cNvPr>
                    <p:cNvSpPr/>
                    <p:nvPr/>
                  </p:nvSpPr>
                  <p:spPr>
                    <a:xfrm rot="331363">
                      <a:off x="6019811" y="2031687"/>
                      <a:ext cx="279400" cy="154600"/>
                    </a:xfrm>
                    <a:prstGeom prst="rightArrow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1D61D03-821F-3D4A-936D-7FB16899D9F3}"/>
                    </a:ext>
                  </a:extLst>
                </p:cNvPr>
                <p:cNvSpPr txBox="1"/>
                <p:nvPr/>
              </p:nvSpPr>
              <p:spPr>
                <a:xfrm>
                  <a:off x="2450683" y="2530565"/>
                  <a:ext cx="53412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FF0000"/>
                      </a:solidFill>
                    </a:rPr>
                    <a:t>7 cm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27C49C1-CC85-3E4B-87BB-22580C143AA8}"/>
                    </a:ext>
                  </a:extLst>
                </p:cNvPr>
                <p:cNvSpPr txBox="1"/>
                <p:nvPr/>
              </p:nvSpPr>
              <p:spPr>
                <a:xfrm>
                  <a:off x="1284119" y="3899393"/>
                  <a:ext cx="65434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FF0000"/>
                      </a:solidFill>
                    </a:rPr>
                    <a:t>7.1 m</a:t>
                  </a:r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C3FC6578-2932-8148-AD79-E90A925CE3A2}"/>
                    </a:ext>
                  </a:extLst>
                </p:cNvPr>
                <p:cNvCxnSpPr>
                  <a:cxnSpLocks/>
                  <a:endCxn id="52" idx="3"/>
                </p:cNvCxnSpPr>
                <p:nvPr/>
              </p:nvCxnSpPr>
              <p:spPr>
                <a:xfrm flipV="1">
                  <a:off x="650175" y="4291080"/>
                  <a:ext cx="1785155" cy="354468"/>
                </a:xfrm>
                <a:prstGeom prst="line">
                  <a:avLst/>
                </a:prstGeom>
                <a:ln w="3175" cmpd="sng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D1B57CB-A68A-5A4B-8D5F-FB116170CD14}"/>
                </a:ext>
              </a:extLst>
            </p:cNvPr>
            <p:cNvSpPr/>
            <p:nvPr/>
          </p:nvSpPr>
          <p:spPr>
            <a:xfrm>
              <a:off x="1896935" y="2019402"/>
              <a:ext cx="235689" cy="22552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507D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DC69610-A976-B44B-B08A-E6C6A22DC1CC}"/>
                </a:ext>
              </a:extLst>
            </p:cNvPr>
            <p:cNvSpPr/>
            <p:nvPr/>
          </p:nvSpPr>
          <p:spPr>
            <a:xfrm>
              <a:off x="1550614" y="4064807"/>
              <a:ext cx="235689" cy="22552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FCA8544-68C0-9949-B28E-14994953EA77}"/>
                </a:ext>
              </a:extLst>
            </p:cNvPr>
            <p:cNvSpPr/>
            <p:nvPr/>
          </p:nvSpPr>
          <p:spPr>
            <a:xfrm>
              <a:off x="1838398" y="4521689"/>
              <a:ext cx="235689" cy="22552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507D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C8054AE-ABE8-F241-9687-751E095DCF79}"/>
                </a:ext>
              </a:extLst>
            </p:cNvPr>
            <p:cNvSpPr/>
            <p:nvPr/>
          </p:nvSpPr>
          <p:spPr>
            <a:xfrm>
              <a:off x="4025173" y="4932068"/>
              <a:ext cx="235689" cy="22552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507D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B8522FC-423B-524E-8394-583956CC49BC}"/>
                </a:ext>
              </a:extLst>
            </p:cNvPr>
            <p:cNvSpPr/>
            <p:nvPr/>
          </p:nvSpPr>
          <p:spPr>
            <a:xfrm>
              <a:off x="4532325" y="4521689"/>
              <a:ext cx="235689" cy="22552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507D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F56FB62-64B8-D84F-9041-95717A650A4A}"/>
                </a:ext>
              </a:extLst>
            </p:cNvPr>
            <p:cNvSpPr/>
            <p:nvPr/>
          </p:nvSpPr>
          <p:spPr>
            <a:xfrm>
              <a:off x="2765791" y="5484034"/>
              <a:ext cx="1259382" cy="323346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507D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dirty="0"/>
                <a:t>Collimators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C258A670-FA84-444E-B694-C84071C25974}"/>
              </a:ext>
            </a:extLst>
          </p:cNvPr>
          <p:cNvSpPr txBox="1"/>
          <p:nvPr/>
        </p:nvSpPr>
        <p:spPr>
          <a:xfrm>
            <a:off x="3840895" y="3009927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5C4A"/>
                </a:solidFill>
              </a:rPr>
              <a:t>K1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1BDADA-90BD-CC47-A221-5DF4B713C592}"/>
              </a:ext>
            </a:extLst>
          </p:cNvPr>
          <p:cNvSpPr txBox="1"/>
          <p:nvPr/>
        </p:nvSpPr>
        <p:spPr>
          <a:xfrm>
            <a:off x="3858385" y="3297237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5C4A"/>
                </a:solidFill>
              </a:rPr>
              <a:t>K2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728D881-CFDD-1B49-8DCE-CB3BE4BE7A6D}"/>
              </a:ext>
            </a:extLst>
          </p:cNvPr>
          <p:cNvSpPr txBox="1"/>
          <p:nvPr/>
        </p:nvSpPr>
        <p:spPr>
          <a:xfrm>
            <a:off x="3873239" y="3627384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5C4A"/>
                </a:solidFill>
              </a:rPr>
              <a:t>K3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9F287DB-4775-4C45-A34E-53898F92BE5C}"/>
              </a:ext>
            </a:extLst>
          </p:cNvPr>
          <p:cNvSpPr txBox="1"/>
          <p:nvPr/>
        </p:nvSpPr>
        <p:spPr>
          <a:xfrm>
            <a:off x="4873676" y="1156042"/>
            <a:ext cx="3299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C47"/>
                </a:solidFill>
              </a:rPr>
              <a:t>cancels 1.45 T main field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8AEC67E-0AC2-EB44-8211-1A9D622B9085}"/>
              </a:ext>
            </a:extLst>
          </p:cNvPr>
          <p:cNvSpPr txBox="1"/>
          <p:nvPr/>
        </p:nvSpPr>
        <p:spPr>
          <a:xfrm>
            <a:off x="5321273" y="3654087"/>
            <a:ext cx="2858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81B"/>
                </a:solidFill>
              </a:rPr>
              <a:t>radially centers beam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99325F9-6891-0C42-9578-34A2A85829C5}"/>
              </a:ext>
            </a:extLst>
          </p:cNvPr>
          <p:cNvSpPr txBox="1"/>
          <p:nvPr/>
        </p:nvSpPr>
        <p:spPr>
          <a:xfrm>
            <a:off x="5410720" y="4997179"/>
            <a:ext cx="3213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vertically focuses beam</a:t>
            </a:r>
          </a:p>
        </p:txBody>
      </p:sp>
    </p:spTree>
    <p:extLst>
      <p:ext uri="{BB962C8B-B14F-4D97-AF65-F5344CB8AC3E}">
        <p14:creationId xmlns:p14="http://schemas.microsoft.com/office/powerpoint/2010/main" val="371107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930B6F-04BB-1345-B63C-A7F712952692}"/>
              </a:ext>
            </a:extLst>
          </p:cNvPr>
          <p:cNvSpPr txBox="1"/>
          <p:nvPr/>
        </p:nvSpPr>
        <p:spPr>
          <a:xfrm>
            <a:off x="0" y="119760"/>
            <a:ext cx="2431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Methodology</a:t>
            </a: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0F7AD522-45A3-1B49-93F8-C2B0330EC3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8941" y="2325315"/>
            <a:ext cx="3028189" cy="1960044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61A6EA4-D85F-D749-9BBC-EAF3003FDDFE}"/>
              </a:ext>
            </a:extLst>
          </p:cNvPr>
          <p:cNvGrpSpPr/>
          <p:nvPr/>
        </p:nvGrpSpPr>
        <p:grpSpPr>
          <a:xfrm>
            <a:off x="199347" y="2767247"/>
            <a:ext cx="3517900" cy="965200"/>
            <a:chOff x="1188902" y="1577276"/>
            <a:chExt cx="3517900" cy="965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6E300B2-9101-1D4F-8D3D-518CA5418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02" y="1577276"/>
              <a:ext cx="3517900" cy="965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79424BF-A8C0-254C-BF88-774722337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4724" y="2086637"/>
              <a:ext cx="228600" cy="95250"/>
            </a:xfrm>
            <a:prstGeom prst="rect">
              <a:avLst/>
            </a:prstGeom>
          </p:spPr>
        </p:pic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FAC8FB9-855F-CF46-A206-11199EF23EB4}"/>
              </a:ext>
            </a:extLst>
          </p:cNvPr>
          <p:cNvCxnSpPr/>
          <p:nvPr/>
        </p:nvCxnSpPr>
        <p:spPr bwMode="auto">
          <a:xfrm flipV="1">
            <a:off x="2254686" y="1190688"/>
            <a:ext cx="1562781" cy="1477355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60A866-2E9E-444C-B02E-28FB680AFB27}"/>
              </a:ext>
            </a:extLst>
          </p:cNvPr>
          <p:cNvCxnSpPr/>
          <p:nvPr/>
        </p:nvCxnSpPr>
        <p:spPr bwMode="auto">
          <a:xfrm flipV="1">
            <a:off x="2920652" y="1766703"/>
            <a:ext cx="947266" cy="86585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7E8E809-72DF-B340-98D8-5BBF85F408B1}"/>
              </a:ext>
            </a:extLst>
          </p:cNvPr>
          <p:cNvCxnSpPr/>
          <p:nvPr/>
        </p:nvCxnSpPr>
        <p:spPr bwMode="auto">
          <a:xfrm flipV="1">
            <a:off x="3445860" y="2264039"/>
            <a:ext cx="406560" cy="408181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CCF9E46-67F9-9F40-A754-C264E5B08304}"/>
              </a:ext>
            </a:extLst>
          </p:cNvPr>
          <p:cNvSpPr txBox="1"/>
          <p:nvPr/>
        </p:nvSpPr>
        <p:spPr>
          <a:xfrm>
            <a:off x="3821643" y="1924596"/>
            <a:ext cx="556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800" b="1" dirty="0"/>
              <a:t> 0.00026 ppb : Electron g-2/QED </a:t>
            </a:r>
            <a:endParaRPr lang="is-IS" sz="1800" dirty="0">
              <a:effectLst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D6A47A2-46C3-3647-85E4-0D4BD8D63E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2750" y="4525510"/>
            <a:ext cx="1869968" cy="166642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2377BC-4682-304B-8F04-72E5FE3AD394}"/>
              </a:ext>
            </a:extLst>
          </p:cNvPr>
          <p:cNvSpPr txBox="1"/>
          <p:nvPr/>
        </p:nvSpPr>
        <p:spPr>
          <a:xfrm>
            <a:off x="5953413" y="4843674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⊗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DC3524-36C1-A144-91DD-8AE4788C8CEA}"/>
                  </a:ext>
                </a:extLst>
              </p:cNvPr>
              <p:cNvSpPr txBox="1"/>
              <p:nvPr/>
            </p:nvSpPr>
            <p:spPr>
              <a:xfrm>
                <a:off x="769945" y="4966575"/>
                <a:ext cx="1707647" cy="869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8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𝒑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⨂ </m:t>
                          </m:r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𝝆</m:t>
                          </m:r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𝒓</m:t>
                          </m:r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DC3524-36C1-A144-91DD-8AE4788C8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45" y="4966575"/>
                <a:ext cx="1707647" cy="869918"/>
              </a:xfrm>
              <a:prstGeom prst="rect">
                <a:avLst/>
              </a:prstGeom>
              <a:blipFill>
                <a:blip r:embed="rId6"/>
                <a:stretch>
                  <a:fillRect l="-2222" r="-6667" b="-12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8944980C-1FC2-4E44-9A69-0F3F3F4E29B2}"/>
              </a:ext>
            </a:extLst>
          </p:cNvPr>
          <p:cNvSpPr/>
          <p:nvPr/>
        </p:nvSpPr>
        <p:spPr>
          <a:xfrm>
            <a:off x="1260141" y="3878755"/>
            <a:ext cx="5686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chemeClr val="accent6">
                    <a:lumMod val="50000"/>
                  </a:schemeClr>
                </a:solidFill>
              </a:rPr>
              <a:t>⇓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1EFC5F-6A29-174A-AA66-016B70494600}"/>
              </a:ext>
            </a:extLst>
          </p:cNvPr>
          <p:cNvSpPr/>
          <p:nvPr/>
        </p:nvSpPr>
        <p:spPr>
          <a:xfrm rot="16200000">
            <a:off x="2797142" y="4990015"/>
            <a:ext cx="5686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chemeClr val="accent6">
                    <a:lumMod val="50000"/>
                  </a:schemeClr>
                </a:solidFill>
              </a:rPr>
              <a:t>⇓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0E2BEDA-24BB-124B-AFE7-E1A6149AB2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445" y="4525509"/>
            <a:ext cx="2132876" cy="1689123"/>
          </a:xfrm>
          <a:prstGeom prst="rect">
            <a:avLst/>
          </a:prstGeom>
          <a:ln w="53975">
            <a:solidFill>
              <a:srgbClr val="163EFF"/>
            </a:solidFill>
          </a:ln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CE5A12A-C1C5-E34E-92C6-BD153512BBDD}"/>
              </a:ext>
            </a:extLst>
          </p:cNvPr>
          <p:cNvCxnSpPr>
            <a:cxnSpLocks/>
          </p:cNvCxnSpPr>
          <p:nvPr/>
        </p:nvCxnSpPr>
        <p:spPr bwMode="auto">
          <a:xfrm flipV="1">
            <a:off x="1848126" y="3601511"/>
            <a:ext cx="2854503" cy="1334802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7CC6655-7264-2849-97FB-B7BFA68E14AD}"/>
              </a:ext>
            </a:extLst>
          </p:cNvPr>
          <p:cNvSpPr/>
          <p:nvPr/>
        </p:nvSpPr>
        <p:spPr>
          <a:xfrm>
            <a:off x="3910603" y="1552311"/>
            <a:ext cx="3747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b="1" dirty="0"/>
              <a:t>22 ppb : Muonium hyperfine splitting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C7E8A0-1A2E-504B-ACF7-5898FC27BB95}"/>
              </a:ext>
            </a:extLst>
          </p:cNvPr>
          <p:cNvSpPr/>
          <p:nvPr/>
        </p:nvSpPr>
        <p:spPr>
          <a:xfrm>
            <a:off x="3910603" y="989383"/>
            <a:ext cx="2528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b="1" dirty="0"/>
              <a:t>3 ppb :  Hydrogen Maser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57D200-0789-D04E-8B90-63C4E47FBE4A}"/>
              </a:ext>
            </a:extLst>
          </p:cNvPr>
          <p:cNvSpPr/>
          <p:nvPr/>
        </p:nvSpPr>
        <p:spPr>
          <a:xfrm>
            <a:off x="199347" y="1397371"/>
            <a:ext cx="15616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3200" b="1" dirty="0">
                <a:solidFill>
                  <a:srgbClr val="FF0000"/>
                </a:solidFill>
              </a:rPr>
              <a:t>140 ppb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C6C38B9-D7D5-CE43-88A3-FC762EDDDC0D}"/>
              </a:ext>
            </a:extLst>
          </p:cNvPr>
          <p:cNvCxnSpPr>
            <a:cxnSpLocks/>
          </p:cNvCxnSpPr>
          <p:nvPr/>
        </p:nvCxnSpPr>
        <p:spPr bwMode="auto">
          <a:xfrm>
            <a:off x="728078" y="2002521"/>
            <a:ext cx="532063" cy="1171543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03823375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19813</TotalTime>
  <Words>1210</Words>
  <Application>Microsoft Macintosh PowerPoint</Application>
  <PresentationFormat>On-screen Show (4:3)</PresentationFormat>
  <Paragraphs>248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ElizabethSerif</vt:lpstr>
      <vt:lpstr>Helvetica</vt:lpstr>
      <vt:lpstr>Verdana</vt:lpstr>
      <vt:lpstr>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Lancaster, Mark</dc:creator>
  <cp:lastModifiedBy>Lancaster, Mark</cp:lastModifiedBy>
  <cp:revision>79</cp:revision>
  <cp:lastPrinted>2019-09-13T09:16:30Z</cp:lastPrinted>
  <dcterms:created xsi:type="dcterms:W3CDTF">2019-09-05T15:35:02Z</dcterms:created>
  <dcterms:modified xsi:type="dcterms:W3CDTF">2019-10-23T11:14:08Z</dcterms:modified>
</cp:coreProperties>
</file>