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92" r:id="rId1"/>
  </p:sldMasterIdLst>
  <p:notesMasterIdLst>
    <p:notesMasterId r:id="rId65"/>
  </p:notesMasterIdLst>
  <p:handoutMasterIdLst>
    <p:handoutMasterId r:id="rId66"/>
  </p:handoutMasterIdLst>
  <p:sldIdLst>
    <p:sldId id="256" r:id="rId2"/>
    <p:sldId id="258" r:id="rId3"/>
    <p:sldId id="324" r:id="rId4"/>
    <p:sldId id="259" r:id="rId5"/>
    <p:sldId id="270" r:id="rId6"/>
    <p:sldId id="271" r:id="rId7"/>
    <p:sldId id="275" r:id="rId8"/>
    <p:sldId id="273" r:id="rId9"/>
    <p:sldId id="284" r:id="rId10"/>
    <p:sldId id="279" r:id="rId11"/>
    <p:sldId id="281" r:id="rId12"/>
    <p:sldId id="282" r:id="rId13"/>
    <p:sldId id="269" r:id="rId14"/>
    <p:sldId id="274" r:id="rId15"/>
    <p:sldId id="277" r:id="rId16"/>
    <p:sldId id="325" r:id="rId17"/>
    <p:sldId id="286" r:id="rId18"/>
    <p:sldId id="276" r:id="rId19"/>
    <p:sldId id="287" r:id="rId20"/>
    <p:sldId id="288" r:id="rId21"/>
    <p:sldId id="326" r:id="rId22"/>
    <p:sldId id="261" r:id="rId23"/>
    <p:sldId id="285" r:id="rId24"/>
    <p:sldId id="262" r:id="rId25"/>
    <p:sldId id="264" r:id="rId26"/>
    <p:sldId id="265" r:id="rId27"/>
    <p:sldId id="266" r:id="rId28"/>
    <p:sldId id="267" r:id="rId29"/>
    <p:sldId id="289" r:id="rId30"/>
    <p:sldId id="293" r:id="rId31"/>
    <p:sldId id="291" r:id="rId32"/>
    <p:sldId id="294" r:id="rId33"/>
    <p:sldId id="298" r:id="rId34"/>
    <p:sldId id="297" r:id="rId35"/>
    <p:sldId id="315" r:id="rId36"/>
    <p:sldId id="295" r:id="rId37"/>
    <p:sldId id="316" r:id="rId38"/>
    <p:sldId id="305" r:id="rId39"/>
    <p:sldId id="321" r:id="rId40"/>
    <p:sldId id="306" r:id="rId41"/>
    <p:sldId id="303" r:id="rId42"/>
    <p:sldId id="317" r:id="rId43"/>
    <p:sldId id="320" r:id="rId44"/>
    <p:sldId id="304" r:id="rId45"/>
    <p:sldId id="300" r:id="rId46"/>
    <p:sldId id="301" r:id="rId47"/>
    <p:sldId id="268" r:id="rId48"/>
    <p:sldId id="308" r:id="rId49"/>
    <p:sldId id="307" r:id="rId50"/>
    <p:sldId id="311" r:id="rId51"/>
    <p:sldId id="309" r:id="rId52"/>
    <p:sldId id="312" r:id="rId53"/>
    <p:sldId id="318" r:id="rId54"/>
    <p:sldId id="319" r:id="rId55"/>
    <p:sldId id="313" r:id="rId56"/>
    <p:sldId id="314" r:id="rId57"/>
    <p:sldId id="302" r:id="rId58"/>
    <p:sldId id="260" r:id="rId59"/>
    <p:sldId id="290" r:id="rId60"/>
    <p:sldId id="292" r:id="rId61"/>
    <p:sldId id="322" r:id="rId62"/>
    <p:sldId id="323" r:id="rId63"/>
    <p:sldId id="283" r:id="rId6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5" autoAdjust="0"/>
    <p:restoredTop sz="94602" autoAdjust="0"/>
  </p:normalViewPr>
  <p:slideViewPr>
    <p:cSldViewPr>
      <p:cViewPr varScale="1">
        <p:scale>
          <a:sx n="65" d="100"/>
          <a:sy n="65" d="100"/>
        </p:scale>
        <p:origin x="-1232" y="-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Material science and accelerator R&amp;D: Reflectivity and Photo Yield measurements of vacuum chamber technical surfaces 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it-IT" smtClean="0"/>
              <a:t>09/09/2019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 smtClean="0"/>
              <a:t>Eliana La Francesca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3B7D45-4AD2-490E-80F6-F719406B04D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5277073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Material science and accelerator R&amp;D: Reflectivity and Photo Yield measurements of vacuum chamber technical surfaces 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it-IT" smtClean="0"/>
              <a:t>09/09/2019</a:t>
            </a:r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 smtClean="0"/>
              <a:t>Eliana La Francesca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CC6379-91CC-4B00-A47E-30FA9C5CDC0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4560686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1/06/2017</a:t>
            </a: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FCC Week 2017, Berlin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D61D-BC24-9D4E-A058-3D67A7C8ADB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429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1/06/2017</a:t>
            </a: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FCC Week 2017, Berlin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D61D-BC24-9D4E-A058-3D67A7C8ADB3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3213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1/06/2017</a:t>
            </a: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FCC Week 2017, Berlin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D61D-BC24-9D4E-A058-3D67A7C8ADB3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55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6FD61D-BC24-9D4E-A058-3D67A7C8ADB3}" type="slidenum">
              <a:rPr lang="en-GB" smtClean="0"/>
              <a:t>27</a:t>
            </a:fld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it-IT" smtClean="0"/>
              <a:t>1/06/2017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FCC Week 2017, Berlin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391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1/06/2017</a:t>
            </a: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FCC Week 2017, Berlin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D61D-BC24-9D4E-A058-3D67A7C8ADB3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60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If we consider</a:t>
            </a:r>
            <a:r>
              <a:rPr lang="en-GB" baseline="0" dirty="0" smtClean="0"/>
              <a:t> the Power needed to dissipate 1W VS Temperature we can see that at cold bore temperature would be necessary 3 GW for the whole machine. This means that FCC needs a BS at highest possible temperature compatible with all other constraints (vacuum, impedance </a:t>
            </a:r>
            <a:r>
              <a:rPr lang="en-GB" baseline="0" dirty="0" err="1" smtClean="0"/>
              <a:t>ecc</a:t>
            </a:r>
            <a:r>
              <a:rPr lang="en-GB" baseline="0" dirty="0" smtClean="0"/>
              <a:t>).</a:t>
            </a:r>
          </a:p>
          <a:p>
            <a:r>
              <a:rPr lang="en-GB" baseline="0" dirty="0" smtClean="0"/>
              <a:t>It is important to underline that the majority of this heat load is in Dipoles.</a:t>
            </a:r>
          </a:p>
          <a:p>
            <a:endParaRPr lang="en-GB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1/06/2017</a:t>
            </a: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FCC Week 2017, Berlin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D61D-BC24-9D4E-A058-3D67A7C8ADB3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62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1/06/2017</a:t>
            </a: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FCC Week 2017, Berlin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D61D-BC24-9D4E-A058-3D67A7C8ADB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331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C6C25-CF71-0C47-A4A3-E06E976D639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6032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1/06/2017</a:t>
            </a: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FCC Week 2017, Berlin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D61D-BC24-9D4E-A058-3D67A7C8ADB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331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1/06/2017</a:t>
            </a: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FCC Week 2017, Berlin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D61D-BC24-9D4E-A058-3D67A7C8ADB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894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Let’s focus</a:t>
            </a:r>
            <a:r>
              <a:rPr lang="en-GB" baseline="0" dirty="0" smtClean="0"/>
              <a:t> about FCC SR with more detail.</a:t>
            </a:r>
            <a:endParaRPr lang="en-GB" dirty="0" smtClean="0"/>
          </a:p>
          <a:p>
            <a:r>
              <a:rPr lang="en-GB" dirty="0" smtClean="0"/>
              <a:t>FCC</a:t>
            </a:r>
            <a:r>
              <a:rPr lang="en-GB" baseline="0" dirty="0" smtClean="0"/>
              <a:t> SR is expected to impinge accelerators walls at 21 m from source, with a very grazing angle (0.035 degree) and with 2mm of  photon fan strip.</a:t>
            </a:r>
          </a:p>
          <a:p>
            <a:r>
              <a:rPr lang="en-GB" baseline="0" dirty="0" smtClean="0"/>
              <a:t>Critical energy is in X-ray range. SR Power is principally carried by high energy photons. </a:t>
            </a:r>
            <a:endParaRPr lang="en-GB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1/06/2017</a:t>
            </a: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FCC Week 2017, Berlin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D61D-BC24-9D4E-A058-3D67A7C8ADB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24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1/06/2017</a:t>
            </a: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FCC Week 2017, Berlin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D61D-BC24-9D4E-A058-3D67A7C8ADB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684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 smtClean="0"/>
              <a:t> </a:t>
            </a:r>
            <a:endParaRPr lang="en-GB" dirty="0" smtClean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1/06/2017</a:t>
            </a: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FCC Week 2017, Berlin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D61D-BC24-9D4E-A058-3D67A7C8ADB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58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it-IT" smtClean="0"/>
              <a:t>1/06/2017</a:t>
            </a:r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FCC Week 2017, Berlin</a:t>
            </a:r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D61D-BC24-9D4E-A058-3D67A7C8ADB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1535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0F2730DE-F1AD-4DFF-A230-EC2AE0D3B7E6}" type="slidenum">
              <a:rPr lang="it-IT" smtClean="0"/>
              <a:t>‹N›</a:t>
            </a:fld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ttangolo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ttangolo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ttangolo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30DE-F1AD-4DFF-A230-EC2AE0D3B7E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30DE-F1AD-4DFF-A230-EC2AE0D3B7E6}" type="slidenum">
              <a:rPr lang="it-IT" smtClean="0"/>
              <a:t>‹N›</a:t>
            </a:fld>
            <a:endParaRPr lang="it-IT"/>
          </a:p>
        </p:txBody>
      </p:sp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riangolo isosce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30DE-F1AD-4DFF-A230-EC2AE0D3B7E6}" type="slidenum">
              <a:rPr lang="it-IT" smtClean="0"/>
              <a:t>‹N›</a:t>
            </a:fld>
            <a:endParaRPr lang="it-IT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0F2730DE-F1AD-4DFF-A230-EC2AE0D3B7E6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30DE-F1AD-4DFF-A230-EC2AE0D3B7E6}" type="slidenum">
              <a:rPr lang="it-IT" smtClean="0"/>
              <a:t>‹N›</a:t>
            </a:fld>
            <a:endParaRPr lang="it-IT"/>
          </a:p>
        </p:txBody>
      </p:sp>
      <p:sp>
        <p:nvSpPr>
          <p:cNvPr id="9" name="Segnaposto contenuto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30DE-F1AD-4DFF-A230-EC2AE0D3B7E6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30DE-F1AD-4DFF-A230-EC2AE0D3B7E6}" type="slidenum">
              <a:rPr lang="it-IT" smtClean="0"/>
              <a:t>‹N›</a:t>
            </a:fld>
            <a:endParaRPr lang="it-IT"/>
          </a:p>
        </p:txBody>
      </p:sp>
      <p:sp>
        <p:nvSpPr>
          <p:cNvPr id="6" name="Triangolo isosce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30DE-F1AD-4DFF-A230-EC2AE0D3B7E6}" type="slidenum">
              <a:rPr lang="it-IT" smtClean="0"/>
              <a:t>‹N›</a:t>
            </a:fld>
            <a:endParaRPr lang="it-IT"/>
          </a:p>
        </p:txBody>
      </p:sp>
      <p:sp>
        <p:nvSpPr>
          <p:cNvPr id="5" name="Connettore 1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riangolo isosce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30DE-F1AD-4DFF-A230-EC2AE0D3B7E6}" type="slidenum">
              <a:rPr lang="it-IT" smtClean="0"/>
              <a:t>‹N›</a:t>
            </a:fld>
            <a:endParaRPr lang="it-IT"/>
          </a:p>
        </p:txBody>
      </p:sp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Connettore 1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riangolo isosce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egnaposto contenuto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30DE-F1AD-4DFF-A230-EC2AE0D3B7E6}" type="slidenum">
              <a:rPr lang="it-IT" smtClean="0"/>
              <a:t>‹N›</a:t>
            </a:fld>
            <a:endParaRPr lang="it-IT"/>
          </a:p>
        </p:txBody>
      </p:sp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riangolo isosce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tangolo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Eliana La Francesca</a:t>
            </a:r>
            <a:endParaRPr lang="it-IT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F2730DE-F1AD-4DFF-A230-EC2AE0D3B7E6}" type="slidenum">
              <a:rPr lang="it-IT" smtClean="0"/>
              <a:t>‹N›</a:t>
            </a:fld>
            <a:endParaRPr lang="it-IT"/>
          </a:p>
        </p:txBody>
      </p:sp>
      <p:sp>
        <p:nvSpPr>
          <p:cNvPr id="28" name="Connettore 1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Connettore 1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Triangolo isosce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60.png"/><Relationship Id="rId7" Type="http://schemas.openxmlformats.org/officeDocument/2006/relationships/image" Target="../media/image20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32.png"/><Relationship Id="rId10" Type="http://schemas.openxmlformats.org/officeDocument/2006/relationships/image" Target="../media/image230.png"/><Relationship Id="rId4" Type="http://schemas.openxmlformats.org/officeDocument/2006/relationships/image" Target="../media/image170.png"/><Relationship Id="rId9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0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3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71600" y="692696"/>
            <a:ext cx="6858000" cy="990600"/>
          </a:xfrm>
        </p:spPr>
        <p:txBody>
          <a:bodyPr>
            <a:noAutofit/>
          </a:bodyPr>
          <a:lstStyle/>
          <a:p>
            <a:r>
              <a:rPr lang="en-GB" dirty="0"/>
              <a:t>Material science and accelerator R&amp;D: Reflectivity and Photo Yield measurements of vacuum chamber technical surfaces </a:t>
            </a:r>
            <a:br>
              <a:rPr lang="en-GB" dirty="0"/>
            </a:b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GB" sz="2600" dirty="0" err="1"/>
              <a:t>Dottorato</a:t>
            </a:r>
            <a:r>
              <a:rPr lang="en-GB" sz="2600" dirty="0"/>
              <a:t> in </a:t>
            </a:r>
            <a:r>
              <a:rPr lang="en-GB" sz="2600" dirty="0" err="1"/>
              <a:t>fisica</a:t>
            </a:r>
            <a:r>
              <a:rPr lang="en-GB" sz="2600" dirty="0"/>
              <a:t> </a:t>
            </a:r>
            <a:r>
              <a:rPr lang="en-GB" sz="2600" dirty="0" err="1"/>
              <a:t>degli</a:t>
            </a:r>
            <a:r>
              <a:rPr lang="en-GB" sz="2600" dirty="0"/>
              <a:t> </a:t>
            </a:r>
            <a:r>
              <a:rPr lang="en-GB" sz="2600" dirty="0" err="1"/>
              <a:t>acceleratori</a:t>
            </a:r>
            <a:r>
              <a:rPr lang="en-GB" sz="2600" dirty="0"/>
              <a:t> </a:t>
            </a:r>
          </a:p>
          <a:p>
            <a:r>
              <a:rPr lang="en-GB" sz="2600" dirty="0"/>
              <a:t>(XXXI </a:t>
            </a:r>
            <a:r>
              <a:rPr lang="en-GB" sz="2600" dirty="0" err="1"/>
              <a:t>ciclo</a:t>
            </a:r>
            <a:r>
              <a:rPr lang="en-GB" sz="2600" dirty="0"/>
              <a:t>)</a:t>
            </a:r>
          </a:p>
          <a:p>
            <a:endParaRPr lang="it-IT" dirty="0"/>
          </a:p>
        </p:txBody>
      </p:sp>
      <p:sp>
        <p:nvSpPr>
          <p:cNvPr id="6" name="Sottotitolo 2"/>
          <p:cNvSpPr txBox="1">
            <a:spLocks/>
          </p:cNvSpPr>
          <p:nvPr/>
        </p:nvSpPr>
        <p:spPr>
          <a:xfrm>
            <a:off x="4211960" y="3717032"/>
            <a:ext cx="4008829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dirty="0" err="1" smtClean="0">
                <a:solidFill>
                  <a:schemeClr val="accent5"/>
                </a:solidFill>
              </a:rPr>
              <a:t>Candidata</a:t>
            </a:r>
            <a:r>
              <a:rPr lang="en-GB" dirty="0" smtClean="0">
                <a:solidFill>
                  <a:schemeClr val="accent5"/>
                </a:solidFill>
              </a:rPr>
              <a:t>:</a:t>
            </a:r>
          </a:p>
          <a:p>
            <a:pPr algn="r"/>
            <a:r>
              <a:rPr lang="en-GB" dirty="0" err="1" smtClean="0">
                <a:solidFill>
                  <a:schemeClr val="accent5"/>
                </a:solidFill>
              </a:rPr>
              <a:t>Eliana</a:t>
            </a:r>
            <a:r>
              <a:rPr lang="en-GB" dirty="0" smtClean="0">
                <a:solidFill>
                  <a:schemeClr val="accent5"/>
                </a:solidFill>
              </a:rPr>
              <a:t> La Francesca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104" y="5765505"/>
            <a:ext cx="3539304" cy="108762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04" y="5805264"/>
            <a:ext cx="1603972" cy="1008112"/>
          </a:xfrm>
          <a:prstGeom prst="rect">
            <a:avLst/>
          </a:prstGeom>
        </p:spPr>
      </p:pic>
      <p:sp>
        <p:nvSpPr>
          <p:cNvPr id="9" name="Sottotitolo 2"/>
          <p:cNvSpPr txBox="1">
            <a:spLocks/>
          </p:cNvSpPr>
          <p:nvPr/>
        </p:nvSpPr>
        <p:spPr>
          <a:xfrm>
            <a:off x="1146347" y="3753036"/>
            <a:ext cx="4008829" cy="10801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dirty="0" err="1" smtClean="0">
                <a:solidFill>
                  <a:schemeClr val="accent1"/>
                </a:solidFill>
              </a:rPr>
              <a:t>Relatore</a:t>
            </a:r>
            <a:r>
              <a:rPr lang="en-GB" sz="2000" dirty="0" smtClean="0">
                <a:solidFill>
                  <a:schemeClr val="accent1"/>
                </a:solidFill>
              </a:rPr>
              <a:t> </a:t>
            </a:r>
            <a:r>
              <a:rPr lang="en-GB" sz="2000" dirty="0" err="1" smtClean="0">
                <a:solidFill>
                  <a:schemeClr val="accent1"/>
                </a:solidFill>
              </a:rPr>
              <a:t>interno</a:t>
            </a:r>
            <a:r>
              <a:rPr lang="en-GB" sz="2000" dirty="0" smtClean="0">
                <a:solidFill>
                  <a:schemeClr val="accent1"/>
                </a:solidFill>
              </a:rPr>
              <a:t>:  prof. M. </a:t>
            </a:r>
            <a:r>
              <a:rPr lang="en-GB" sz="2000" dirty="0" err="1" smtClean="0">
                <a:solidFill>
                  <a:schemeClr val="accent1"/>
                </a:solidFill>
              </a:rPr>
              <a:t>Migliorati</a:t>
            </a:r>
            <a:endParaRPr lang="en-GB" sz="2000" dirty="0" smtClean="0">
              <a:solidFill>
                <a:schemeClr val="accent1"/>
              </a:solidFill>
            </a:endParaRPr>
          </a:p>
          <a:p>
            <a:pPr algn="l"/>
            <a:r>
              <a:rPr lang="en-GB" sz="2000" dirty="0" err="1" smtClean="0">
                <a:solidFill>
                  <a:schemeClr val="accent1"/>
                </a:solidFill>
              </a:rPr>
              <a:t>Relatore</a:t>
            </a:r>
            <a:r>
              <a:rPr lang="en-GB" sz="2000" dirty="0" smtClean="0">
                <a:solidFill>
                  <a:schemeClr val="accent1"/>
                </a:solidFill>
              </a:rPr>
              <a:t> </a:t>
            </a:r>
            <a:r>
              <a:rPr lang="en-GB" sz="2000" dirty="0" err="1" smtClean="0">
                <a:solidFill>
                  <a:schemeClr val="accent1"/>
                </a:solidFill>
              </a:rPr>
              <a:t>esterno</a:t>
            </a:r>
            <a:r>
              <a:rPr lang="en-GB" sz="2000" dirty="0" smtClean="0">
                <a:solidFill>
                  <a:schemeClr val="accent1"/>
                </a:solidFill>
              </a:rPr>
              <a:t>: </a:t>
            </a:r>
            <a:r>
              <a:rPr lang="en-GB" sz="2000" dirty="0" err="1" smtClean="0">
                <a:solidFill>
                  <a:schemeClr val="accent1"/>
                </a:solidFill>
              </a:rPr>
              <a:t>dott</a:t>
            </a:r>
            <a:r>
              <a:rPr lang="en-GB" sz="2000" dirty="0" smtClean="0">
                <a:solidFill>
                  <a:schemeClr val="accent1"/>
                </a:solidFill>
              </a:rPr>
              <a:t>. R. </a:t>
            </a:r>
            <a:r>
              <a:rPr lang="en-GB" sz="2000" dirty="0" err="1" smtClean="0">
                <a:solidFill>
                  <a:schemeClr val="accent1"/>
                </a:solidFill>
              </a:rPr>
              <a:t>Cimino</a:t>
            </a:r>
            <a:endParaRPr lang="en-GB" sz="2000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80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-272380"/>
            <a:ext cx="7269480" cy="1397124"/>
          </a:xfrm>
        </p:spPr>
        <p:txBody>
          <a:bodyPr/>
          <a:lstStyle/>
          <a:p>
            <a:r>
              <a:rPr lang="en-GB" dirty="0" smtClean="0"/>
              <a:t>FCC-</a:t>
            </a:r>
            <a:r>
              <a:rPr lang="en-GB" dirty="0" err="1" smtClean="0"/>
              <a:t>hh</a:t>
            </a:r>
            <a:r>
              <a:rPr lang="en-GB" dirty="0" smtClean="0"/>
              <a:t> Beam Screen</a:t>
            </a:r>
            <a:endParaRPr lang="en-GB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80" y="1196752"/>
            <a:ext cx="6446044" cy="3028454"/>
          </a:xfrm>
        </p:spPr>
      </p:pic>
      <p:sp>
        <p:nvSpPr>
          <p:cNvPr id="19" name="Segnaposto numero diapositiva 1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143906"/>
            <a:ext cx="3907929" cy="2581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7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-272380"/>
            <a:ext cx="7269480" cy="1397124"/>
          </a:xfrm>
        </p:spPr>
        <p:txBody>
          <a:bodyPr/>
          <a:lstStyle/>
          <a:p>
            <a:r>
              <a:rPr lang="en-GB" dirty="0" smtClean="0"/>
              <a:t>FCC-</a:t>
            </a:r>
            <a:r>
              <a:rPr lang="en-GB" dirty="0" err="1" smtClean="0"/>
              <a:t>hh</a:t>
            </a:r>
            <a:r>
              <a:rPr lang="en-GB" dirty="0" smtClean="0"/>
              <a:t> Beam Screen</a:t>
            </a:r>
            <a:endParaRPr lang="en-GB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80" y="1196752"/>
            <a:ext cx="6446044" cy="3028454"/>
          </a:xfrm>
        </p:spPr>
      </p:pic>
      <p:cxnSp>
        <p:nvCxnSpPr>
          <p:cNvPr id="9" name="Connettore 2 8"/>
          <p:cNvCxnSpPr/>
          <p:nvPr/>
        </p:nvCxnSpPr>
        <p:spPr>
          <a:xfrm flipH="1" flipV="1">
            <a:off x="4152901" y="2813319"/>
            <a:ext cx="1016000" cy="1881971"/>
          </a:xfrm>
          <a:prstGeom prst="straightConnector1">
            <a:avLst/>
          </a:prstGeom>
          <a:ln w="793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magin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144" y="3434448"/>
            <a:ext cx="4736592" cy="2874872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" t="3589" r="5482" b="7549"/>
          <a:stretch/>
        </p:blipFill>
        <p:spPr>
          <a:xfrm>
            <a:off x="6660232" y="4437112"/>
            <a:ext cx="2413792" cy="1717678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" t="1872" b="4009"/>
          <a:stretch/>
        </p:blipFill>
        <p:spPr>
          <a:xfrm>
            <a:off x="0" y="4221088"/>
            <a:ext cx="4644008" cy="2203158"/>
          </a:xfrm>
          <a:prstGeom prst="rect">
            <a:avLst/>
          </a:prstGeom>
        </p:spPr>
      </p:pic>
      <p:sp>
        <p:nvSpPr>
          <p:cNvPr id="19" name="Segnaposto numero diapositiva 1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171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-272380"/>
            <a:ext cx="7269480" cy="1397124"/>
          </a:xfrm>
        </p:spPr>
        <p:txBody>
          <a:bodyPr/>
          <a:lstStyle/>
          <a:p>
            <a:r>
              <a:rPr lang="en-GB" dirty="0" smtClean="0"/>
              <a:t>FCC-</a:t>
            </a:r>
            <a:r>
              <a:rPr lang="en-GB" dirty="0" err="1" smtClean="0"/>
              <a:t>hh</a:t>
            </a:r>
            <a:r>
              <a:rPr lang="en-GB" dirty="0" smtClean="0"/>
              <a:t> Beam Screen</a:t>
            </a:r>
            <a:endParaRPr lang="en-GB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80" y="1196752"/>
            <a:ext cx="6446044" cy="3028454"/>
          </a:xfrm>
        </p:spPr>
      </p:pic>
      <p:sp>
        <p:nvSpPr>
          <p:cNvPr id="6" name="Segnaposto piè di pagina 20"/>
          <p:cNvSpPr txBox="1">
            <a:spLocks/>
          </p:cNvSpPr>
          <p:nvPr/>
        </p:nvSpPr>
        <p:spPr>
          <a:xfrm>
            <a:off x="6428182" y="6458700"/>
            <a:ext cx="22205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 smtClean="0">
                <a:solidFill>
                  <a:schemeClr val="bg2">
                    <a:lumMod val="25000"/>
                  </a:schemeClr>
                </a:solidFill>
              </a:rPr>
              <a:t>Roma, </a:t>
            </a:r>
            <a:r>
              <a:rPr lang="en-GB" sz="1400" b="1" smtClean="0">
                <a:solidFill>
                  <a:schemeClr val="bg2">
                    <a:lumMod val="25000"/>
                  </a:schemeClr>
                </a:solidFill>
              </a:rPr>
              <a:t>19 November 2018</a:t>
            </a:r>
            <a:endParaRPr lang="en-GB"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9" name="Segnaposto numero diapositiva 1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588" y="78364"/>
            <a:ext cx="3110413" cy="312551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684" y="4165920"/>
            <a:ext cx="5283200" cy="2657905"/>
          </a:xfrm>
          <a:prstGeom prst="rect">
            <a:avLst/>
          </a:prstGeom>
        </p:spPr>
      </p:pic>
      <p:cxnSp>
        <p:nvCxnSpPr>
          <p:cNvPr id="9" name="Connettore 2 8"/>
          <p:cNvCxnSpPr/>
          <p:nvPr/>
        </p:nvCxnSpPr>
        <p:spPr>
          <a:xfrm flipV="1">
            <a:off x="4051300" y="3636872"/>
            <a:ext cx="719805" cy="930742"/>
          </a:xfrm>
          <a:prstGeom prst="straightConnector1">
            <a:avLst/>
          </a:prstGeom>
          <a:ln w="793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659898" y="5051491"/>
            <a:ext cx="1961868" cy="92333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The </a:t>
            </a:r>
            <a:r>
              <a:rPr lang="it-IT" dirty="0"/>
              <a:t>Science &amp; Technology </a:t>
            </a:r>
            <a:r>
              <a:rPr lang="it-IT" dirty="0" err="1"/>
              <a:t>Facility</a:t>
            </a:r>
            <a:r>
              <a:rPr lang="it-IT" dirty="0"/>
              <a:t> </a:t>
            </a:r>
            <a:r>
              <a:rPr lang="it-IT" dirty="0" err="1"/>
              <a:t>Council</a:t>
            </a:r>
            <a:r>
              <a:rPr lang="it-IT" dirty="0"/>
              <a:t> (STFC</a:t>
            </a:r>
            <a:r>
              <a:rPr lang="it-IT" dirty="0" smtClean="0"/>
              <a:t>)</a:t>
            </a:r>
            <a:endParaRPr lang="en-GB" dirty="0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13" name="Segnaposto piè di pagina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4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/>
          <p:cNvSpPr txBox="1">
            <a:spLocks/>
          </p:cNvSpPr>
          <p:nvPr/>
        </p:nvSpPr>
        <p:spPr>
          <a:xfrm>
            <a:off x="468001" y="0"/>
            <a:ext cx="600990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mtClean="0"/>
              <a:t>Synchrotron Radiation interaction with Matter</a:t>
            </a:r>
            <a:endParaRPr lang="en-GB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-432170" y="1734989"/>
            <a:ext cx="896461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33" dirty="0" smtClean="0"/>
              <a:t> Absorbed + Reflected + </a:t>
            </a:r>
            <a:r>
              <a:rPr lang="en-GB" sz="3733" dirty="0"/>
              <a:t>Transmitted </a:t>
            </a:r>
          </a:p>
        </p:txBody>
      </p:sp>
      <p:cxnSp>
        <p:nvCxnSpPr>
          <p:cNvPr id="17" name="Connettore 2 16"/>
          <p:cNvCxnSpPr/>
          <p:nvPr/>
        </p:nvCxnSpPr>
        <p:spPr>
          <a:xfrm flipH="1">
            <a:off x="3563888" y="2330367"/>
            <a:ext cx="286409" cy="498531"/>
          </a:xfrm>
          <a:prstGeom prst="straightConnector1">
            <a:avLst/>
          </a:prstGeom>
          <a:ln w="508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>
            <a:off x="4531210" y="2348880"/>
            <a:ext cx="281222" cy="544355"/>
          </a:xfrm>
          <a:prstGeom prst="straightConnector1">
            <a:avLst/>
          </a:prstGeom>
          <a:ln w="508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2710231" y="2886035"/>
            <a:ext cx="1603795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/>
              <a:t>Specular reflected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4828636" y="2958382"/>
            <a:ext cx="1543564" cy="50276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2667" dirty="0"/>
              <a:t>Scattered</a:t>
            </a:r>
            <a:r>
              <a:rPr lang="en-GB" sz="1400" dirty="0"/>
              <a:t> </a:t>
            </a:r>
          </a:p>
        </p:txBody>
      </p:sp>
      <p:cxnSp>
        <p:nvCxnSpPr>
          <p:cNvPr id="23" name="Connettore 1 22"/>
          <p:cNvCxnSpPr/>
          <p:nvPr/>
        </p:nvCxnSpPr>
        <p:spPr>
          <a:xfrm flipH="1">
            <a:off x="5828545" y="1750825"/>
            <a:ext cx="1381854" cy="63156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/>
          <p:cNvCxnSpPr/>
          <p:nvPr/>
        </p:nvCxnSpPr>
        <p:spPr>
          <a:xfrm flipH="1" flipV="1">
            <a:off x="5796136" y="1778759"/>
            <a:ext cx="1381854" cy="63156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30DE-F1AD-4DFF-A230-EC2AE0D3B7E6}" type="slidenum">
              <a:rPr lang="it-IT" smtClean="0"/>
              <a:t>13</a:t>
            </a:fld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420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36756" y="1268760"/>
            <a:ext cx="7823675" cy="29105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667" dirty="0"/>
              <a:t>Arc SR Heat Load = 28.4 (44.3) W/m/aperture</a:t>
            </a:r>
          </a:p>
          <a:p>
            <a:pPr marL="0" indent="0" algn="ctr">
              <a:buNone/>
            </a:pPr>
            <a:endParaRPr lang="en-GB" sz="21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3630944" y="4235604"/>
            <a:ext cx="2740016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/>
              <a:t>To be increased in cold parts (Superconductor Magnets)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1221222" y="3722571"/>
            <a:ext cx="1488632" cy="19389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/>
              <a:t>To be  increased in high temperature </a:t>
            </a:r>
            <a:r>
              <a:rPr lang="en-GB" sz="2400"/>
              <a:t>parts </a:t>
            </a:r>
            <a:endParaRPr lang="en-GB" sz="2400" dirty="0"/>
          </a:p>
        </p:txBody>
      </p:sp>
      <p:sp>
        <p:nvSpPr>
          <p:cNvPr id="20" name="Freccia destra 19"/>
          <p:cNvSpPr/>
          <p:nvPr/>
        </p:nvSpPr>
        <p:spPr>
          <a:xfrm rot="16200000" flipV="1">
            <a:off x="1689192" y="2973648"/>
            <a:ext cx="552693" cy="25968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cxnSp>
        <p:nvCxnSpPr>
          <p:cNvPr id="23" name="Connettore 2 22"/>
          <p:cNvCxnSpPr/>
          <p:nvPr/>
        </p:nvCxnSpPr>
        <p:spPr>
          <a:xfrm flipH="1">
            <a:off x="3707904" y="2714445"/>
            <a:ext cx="286409" cy="498531"/>
          </a:xfrm>
          <a:prstGeom prst="straightConnector1">
            <a:avLst/>
          </a:prstGeom>
          <a:ln w="508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>
            <a:off x="4866842" y="2636912"/>
            <a:ext cx="281222" cy="544355"/>
          </a:xfrm>
          <a:prstGeom prst="straightConnector1">
            <a:avLst/>
          </a:prstGeom>
          <a:ln w="508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2987824" y="3246075"/>
            <a:ext cx="1417536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/>
              <a:t>Specular reflected</a:t>
            </a:r>
          </a:p>
        </p:txBody>
      </p:sp>
      <p:sp>
        <p:nvSpPr>
          <p:cNvPr id="29" name="CasellaDiTesto 28"/>
          <p:cNvSpPr txBox="1"/>
          <p:nvPr/>
        </p:nvSpPr>
        <p:spPr>
          <a:xfrm>
            <a:off x="5106229" y="3284984"/>
            <a:ext cx="1543564" cy="50276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2667" dirty="0"/>
              <a:t>Scattered</a:t>
            </a:r>
            <a:r>
              <a:rPr lang="en-GB" sz="1400" dirty="0"/>
              <a:t> </a:t>
            </a:r>
          </a:p>
        </p:txBody>
      </p:sp>
      <p:sp>
        <p:nvSpPr>
          <p:cNvPr id="9" name="Uguale 8"/>
          <p:cNvSpPr/>
          <p:nvPr/>
        </p:nvSpPr>
        <p:spPr>
          <a:xfrm>
            <a:off x="4054717" y="1710085"/>
            <a:ext cx="733307" cy="494779"/>
          </a:xfrm>
          <a:prstGeom prst="mathEqual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1" name="Rectangle 4"/>
          <p:cNvSpPr/>
          <p:nvPr/>
        </p:nvSpPr>
        <p:spPr>
          <a:xfrm>
            <a:off x="361045" y="6011996"/>
            <a:ext cx="6009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R. </a:t>
            </a:r>
            <a:r>
              <a:rPr lang="en-US" dirty="0" err="1">
                <a:solidFill>
                  <a:srgbClr val="0000FF"/>
                </a:solidFill>
                <a:latin typeface="Times New Roman"/>
                <a:cs typeface="Times New Roman"/>
              </a:rPr>
              <a:t>Cimino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, V. </a:t>
            </a:r>
            <a:r>
              <a:rPr lang="en-US" dirty="0" err="1">
                <a:solidFill>
                  <a:srgbClr val="0000FF"/>
                </a:solidFill>
                <a:latin typeface="Times New Roman"/>
                <a:cs typeface="Times New Roman"/>
              </a:rPr>
              <a:t>Baglin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 and F. </a:t>
            </a:r>
            <a:r>
              <a:rPr lang="en-US" dirty="0" err="1">
                <a:solidFill>
                  <a:srgbClr val="0000FF"/>
                </a:solidFill>
                <a:latin typeface="Times New Roman"/>
                <a:cs typeface="Times New Roman"/>
              </a:rPr>
              <a:t>Schäfers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, PRL. 115 (2015) 264804</a:t>
            </a:r>
            <a:endParaRPr lang="en-GB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143894" y="2078045"/>
            <a:ext cx="896461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33" dirty="0" smtClean="0"/>
              <a:t> Absorbed + Reflected + </a:t>
            </a:r>
            <a:r>
              <a:rPr lang="en-GB" sz="3733" dirty="0"/>
              <a:t>Transmitted </a:t>
            </a:r>
          </a:p>
        </p:txBody>
      </p:sp>
      <p:cxnSp>
        <p:nvCxnSpPr>
          <p:cNvPr id="33" name="Connettore 1 32"/>
          <p:cNvCxnSpPr/>
          <p:nvPr/>
        </p:nvCxnSpPr>
        <p:spPr>
          <a:xfrm flipH="1">
            <a:off x="6214482" y="2176458"/>
            <a:ext cx="1381854" cy="63156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/>
          <p:cNvCxnSpPr/>
          <p:nvPr/>
        </p:nvCxnSpPr>
        <p:spPr>
          <a:xfrm flipH="1" flipV="1">
            <a:off x="6182073" y="2204392"/>
            <a:ext cx="1381854" cy="63156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olo 1"/>
          <p:cNvSpPr txBox="1">
            <a:spLocks/>
          </p:cNvSpPr>
          <p:nvPr/>
        </p:nvSpPr>
        <p:spPr>
          <a:xfrm>
            <a:off x="468001" y="0"/>
            <a:ext cx="828046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 smtClean="0"/>
              <a:t>Synchrotron Radiation interaction with Matter</a:t>
            </a:r>
            <a:endParaRPr lang="en-GB" dirty="0"/>
          </a:p>
        </p:txBody>
      </p:sp>
      <p:sp>
        <p:nvSpPr>
          <p:cNvPr id="36" name="Freccia destra 19"/>
          <p:cNvSpPr/>
          <p:nvPr/>
        </p:nvSpPr>
        <p:spPr>
          <a:xfrm rot="16200000" flipV="1">
            <a:off x="4381835" y="3310843"/>
            <a:ext cx="552693" cy="25968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30DE-F1AD-4DFF-A230-EC2AE0D3B7E6}" type="slidenum">
              <a:rPr lang="it-IT" smtClean="0"/>
              <a:t>14</a:t>
            </a:fld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767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 animBg="1"/>
      <p:bldP spid="28" grpId="0" animBg="1"/>
      <p:bldP spid="29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contenuto 8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4337" r="5204"/>
          <a:stretch/>
        </p:blipFill>
        <p:spPr>
          <a:xfrm>
            <a:off x="35496" y="1246791"/>
            <a:ext cx="6087964" cy="3478353"/>
          </a:xfr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0870" y="-105102"/>
            <a:ext cx="7097571" cy="1320800"/>
          </a:xfrm>
        </p:spPr>
        <p:txBody>
          <a:bodyPr/>
          <a:lstStyle/>
          <a:p>
            <a:r>
              <a:rPr lang="en-GB" dirty="0" smtClean="0"/>
              <a:t>Specular Reflectivity: the case of Carbon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/>
              <p:cNvSpPr txBox="1"/>
              <p:nvPr/>
            </p:nvSpPr>
            <p:spPr>
              <a:xfrm>
                <a:off x="560078" y="5373216"/>
                <a:ext cx="4659994" cy="5027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667" i="1">
                        <a:latin typeface="Cambria Math" charset="0"/>
                        <a:ea typeface="Cambria Math" charset="0"/>
                        <a:cs typeface="Cambria Math" charset="0"/>
                      </a:rPr>
                      <m:t>𝜆</m:t>
                    </m:r>
                  </m:oMath>
                </a14:m>
                <a:r>
                  <a:rPr lang="en-US" sz="2667" b="1" dirty="0">
                    <a:ea typeface="Cambria Math" charset="0"/>
                    <a:cs typeface="Cambria Math" charset="0"/>
                  </a:rPr>
                  <a:t>(C) </a:t>
                </a:r>
                <a14:m>
                  <m:oMath xmlns:m="http://schemas.openxmlformats.org/officeDocument/2006/math">
                    <m:r>
                      <a:rPr lang="en-US" sz="2667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~</m:t>
                    </m:r>
                  </m:oMath>
                </a14:m>
                <a:r>
                  <a:rPr lang="en-GB" sz="2667" b="1" dirty="0"/>
                  <a:t> 3.5 nm (X-ray range)</a:t>
                </a:r>
              </a:p>
            </p:txBody>
          </p:sp>
        </mc:Choice>
        <mc:Fallback xmlns="">
          <p:sp>
            <p:nvSpPr>
              <p:cNvPr id="3" name="CasellaDiTes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078" y="5373216"/>
                <a:ext cx="4659994" cy="502766"/>
              </a:xfrm>
              <a:prstGeom prst="rect">
                <a:avLst/>
              </a:prstGeom>
              <a:blipFill rotWithShape="1">
                <a:blip r:embed="rId4"/>
                <a:stretch>
                  <a:fillRect t="-12048" r="-1963" b="-2891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reccia destra 3"/>
          <p:cNvSpPr/>
          <p:nvPr/>
        </p:nvSpPr>
        <p:spPr>
          <a:xfrm>
            <a:off x="5587869" y="5445224"/>
            <a:ext cx="568307" cy="4620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asellaDiTesto 4"/>
          <p:cNvSpPr txBox="1"/>
          <p:nvPr/>
        </p:nvSpPr>
        <p:spPr>
          <a:xfrm>
            <a:off x="6612478" y="5108991"/>
            <a:ext cx="2063978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/>
              <a:t>20 nm of C can reflect all photons</a:t>
            </a:r>
          </a:p>
        </p:txBody>
      </p:sp>
      <p:sp>
        <p:nvSpPr>
          <p:cNvPr id="12" name="Rectangle 4"/>
          <p:cNvSpPr/>
          <p:nvPr/>
        </p:nvSpPr>
        <p:spPr>
          <a:xfrm>
            <a:off x="467544" y="4787860"/>
            <a:ext cx="5736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cs typeface="Times New Roman"/>
              </a:rPr>
              <a:t>R. </a:t>
            </a:r>
            <a:r>
              <a:rPr lang="en-US" dirty="0" err="1">
                <a:solidFill>
                  <a:srgbClr val="0000FF"/>
                </a:solidFill>
                <a:cs typeface="Times New Roman"/>
              </a:rPr>
              <a:t>Cimino</a:t>
            </a:r>
            <a:r>
              <a:rPr lang="en-US" dirty="0">
                <a:solidFill>
                  <a:srgbClr val="0000FF"/>
                </a:solidFill>
                <a:cs typeface="Times New Roman"/>
              </a:rPr>
              <a:t>, V. </a:t>
            </a:r>
            <a:r>
              <a:rPr lang="en-US" dirty="0" err="1">
                <a:solidFill>
                  <a:srgbClr val="0000FF"/>
                </a:solidFill>
                <a:cs typeface="Times New Roman"/>
              </a:rPr>
              <a:t>Baglin</a:t>
            </a:r>
            <a:r>
              <a:rPr lang="en-US" dirty="0">
                <a:solidFill>
                  <a:srgbClr val="0000FF"/>
                </a:solidFill>
                <a:cs typeface="Times New Roman"/>
              </a:rPr>
              <a:t> and F. </a:t>
            </a:r>
            <a:r>
              <a:rPr lang="en-US" dirty="0" err="1">
                <a:solidFill>
                  <a:srgbClr val="0000FF"/>
                </a:solidFill>
                <a:cs typeface="Times New Roman"/>
              </a:rPr>
              <a:t>Scha</a:t>
            </a:r>
            <a:r>
              <a:rPr lang="en-US" dirty="0" err="1" smtClean="0">
                <a:solidFill>
                  <a:srgbClr val="0000FF"/>
                </a:solidFill>
                <a:cs typeface="Times New Roman"/>
              </a:rPr>
              <a:t>̈efers</a:t>
            </a:r>
            <a:r>
              <a:rPr lang="en-US" dirty="0">
                <a:solidFill>
                  <a:srgbClr val="0000FF"/>
                </a:solidFill>
                <a:cs typeface="Times New Roman"/>
              </a:rPr>
              <a:t>, PRL. 115 (2015) 264804</a:t>
            </a:r>
            <a:endParaRPr lang="en-GB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6488932" y="827420"/>
            <a:ext cx="2043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244AFC"/>
                </a:solidFill>
              </a:rPr>
              <a:t>REFLEC simulations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/>
              <p:cNvSpPr txBox="1"/>
              <p:nvPr/>
            </p:nvSpPr>
            <p:spPr>
              <a:xfrm>
                <a:off x="6203787" y="2715885"/>
                <a:ext cx="304873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/>
                  <a:t>Attenuation depth (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𝜆</m:t>
                    </m:r>
                  </m:oMath>
                </a14:m>
                <a:r>
                  <a:rPr lang="en-GB" sz="2400" dirty="0"/>
                  <a:t>):</a:t>
                </a:r>
              </a:p>
              <a:p>
                <a:r>
                  <a:rPr lang="en-GB" sz="2400" dirty="0"/>
                  <a:t>P(x)=</a:t>
                </a:r>
                <a:r>
                  <a:rPr lang="en-GB" sz="2400" dirty="0" err="1"/>
                  <a:t>exp</a:t>
                </a:r>
                <a:r>
                  <a:rPr lang="en-GB" sz="2400" dirty="0"/>
                  <a:t>(-x/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𝜆</m:t>
                    </m:r>
                  </m:oMath>
                </a14:m>
                <a:r>
                  <a:rPr lang="en-GB" sz="2400" dirty="0"/>
                  <a:t>)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For x=</a:t>
                </a:r>
                <a:r>
                  <a:rPr lang="en-GB" sz="2400" dirty="0">
                    <a:ea typeface="Cambria Math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𝜆</m:t>
                    </m:r>
                    <m:r>
                      <a:rPr lang="en-GB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sz="2400" dirty="0"/>
                  <a:t>the intensity </a:t>
                </a:r>
                <a:r>
                  <a:rPr lang="en-US" sz="2400" dirty="0" smtClean="0"/>
                  <a:t>of </a:t>
                </a:r>
                <a:r>
                  <a:rPr lang="en-US" sz="2400" dirty="0"/>
                  <a:t>X-rays </a:t>
                </a:r>
                <a:r>
                  <a:rPr lang="en-US" sz="2400" dirty="0" smtClean="0"/>
                  <a:t>falls to 1/e </a:t>
                </a:r>
                <a:r>
                  <a:rPr lang="en-US" sz="2400" dirty="0"/>
                  <a:t>of its value at </a:t>
                </a:r>
                <a:r>
                  <a:rPr lang="en-US" sz="2400" dirty="0" smtClean="0"/>
                  <a:t>the </a:t>
                </a:r>
                <a:r>
                  <a:rPr lang="en-US" sz="2400" dirty="0"/>
                  <a:t>surface.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6" name="CasellaDiTes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3787" y="2715885"/>
                <a:ext cx="3048733" cy="2585323"/>
              </a:xfrm>
              <a:prstGeom prst="rect">
                <a:avLst/>
              </a:prstGeom>
              <a:blipFill rotWithShape="1">
                <a:blip r:embed="rId5"/>
                <a:stretch>
                  <a:fillRect l="-3200" t="-1887" r="-44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asellaDiTesto 13"/>
          <p:cNvSpPr txBox="1"/>
          <p:nvPr/>
        </p:nvSpPr>
        <p:spPr>
          <a:xfrm>
            <a:off x="6421559" y="1211268"/>
            <a:ext cx="2398913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/>
              <a:t>FCC-</a:t>
            </a:r>
            <a:r>
              <a:rPr lang="en-GB" sz="2400" dirty="0" err="1"/>
              <a:t>hh</a:t>
            </a:r>
            <a:r>
              <a:rPr lang="en-GB" sz="2400" dirty="0"/>
              <a:t> SR incidence angle: </a:t>
            </a:r>
            <a:r>
              <a:rPr lang="en-GB" sz="2400" dirty="0" smtClean="0"/>
              <a:t>0.077 </a:t>
            </a:r>
            <a:r>
              <a:rPr lang="en-GB" sz="2400" dirty="0" err="1" smtClean="0"/>
              <a:t>deg</a:t>
            </a:r>
            <a:endParaRPr lang="en-GB" sz="2400" dirty="0" smtClean="0"/>
          </a:p>
          <a:p>
            <a:r>
              <a:rPr lang="en-GB" sz="2400" dirty="0" smtClean="0"/>
              <a:t>(</a:t>
            </a:r>
            <a:r>
              <a:rPr lang="en-GB" sz="2400" dirty="0"/>
              <a:t>0.62 </a:t>
            </a:r>
            <a:r>
              <a:rPr lang="en-GB" sz="2400" dirty="0" err="1"/>
              <a:t>mrad</a:t>
            </a:r>
            <a:r>
              <a:rPr lang="en-GB" sz="2400" dirty="0"/>
              <a:t>)</a:t>
            </a: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586147" y="1595334"/>
            <a:ext cx="1535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R</a:t>
            </a:r>
            <a:r>
              <a:rPr lang="en-GB" b="1" baseline="-25000" dirty="0" smtClean="0"/>
              <a:t>a</a:t>
            </a:r>
            <a:r>
              <a:rPr lang="en-GB" b="1" dirty="0" smtClean="0"/>
              <a:t>=50 nm</a:t>
            </a:r>
            <a:endParaRPr lang="en-GB" b="1" dirty="0"/>
          </a:p>
        </p:txBody>
      </p:sp>
      <p:sp>
        <p:nvSpPr>
          <p:cNvPr id="13" name="Segnaposto data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16" name="Segnaposto piè di pagina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385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468084" y="0"/>
            <a:ext cx="4760785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>
                <a:solidFill>
                  <a:schemeClr val="tx2"/>
                </a:solidFill>
              </a:rPr>
              <a:t>Outline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468084" y="1925485"/>
            <a:ext cx="8856444" cy="3880773"/>
          </a:xfrm>
        </p:spPr>
        <p:txBody>
          <a:bodyPr>
            <a:normAutofit/>
          </a:bodyPr>
          <a:lstStyle/>
          <a:p>
            <a:r>
              <a:rPr lang="en-GB" sz="3600" dirty="0"/>
              <a:t>Synchrotron radiation </a:t>
            </a:r>
            <a:r>
              <a:rPr lang="en-GB" sz="3600" dirty="0" smtClean="0"/>
              <a:t>detrimental effects</a:t>
            </a:r>
          </a:p>
          <a:p>
            <a:r>
              <a:rPr lang="en-GB" sz="3600" dirty="0" smtClean="0">
                <a:solidFill>
                  <a:schemeClr val="accent5"/>
                </a:solidFill>
              </a:rPr>
              <a:t>Reflectivity and Photo Yield</a:t>
            </a:r>
          </a:p>
          <a:p>
            <a:r>
              <a:rPr lang="en-GB" sz="3600" dirty="0" err="1" smtClean="0"/>
              <a:t>Bessy</a:t>
            </a:r>
            <a:r>
              <a:rPr lang="en-GB" sz="3600" dirty="0" smtClean="0"/>
              <a:t> </a:t>
            </a:r>
            <a:r>
              <a:rPr lang="en-GB" sz="3600" dirty="0"/>
              <a:t>II measurements</a:t>
            </a:r>
          </a:p>
          <a:p>
            <a:r>
              <a:rPr lang="en-GB" sz="3600" dirty="0" smtClean="0"/>
              <a:t>Conclusions</a:t>
            </a:r>
            <a:endParaRPr lang="en-GB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008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Reflectivity</a:t>
            </a:r>
            <a:r>
              <a:rPr lang="it-IT" dirty="0" smtClean="0"/>
              <a:t> (R) and Photo </a:t>
            </a:r>
            <a:r>
              <a:rPr lang="it-IT" dirty="0" err="1" smtClean="0"/>
              <a:t>Yield</a:t>
            </a:r>
            <a:r>
              <a:rPr lang="it-IT" dirty="0" smtClean="0"/>
              <a:t> (PY)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30DE-F1AD-4DFF-A230-EC2AE0D3B7E6}" type="slidenum">
              <a:rPr lang="it-IT" smtClean="0"/>
              <a:t>17</a:t>
            </a:fld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Two main properties of material needs to be</a:t>
            </a:r>
          </a:p>
          <a:p>
            <a:pPr marL="0" indent="0">
              <a:buNone/>
            </a:pPr>
            <a:r>
              <a:rPr lang="it-IT" dirty="0" err="1"/>
              <a:t>carefully</a:t>
            </a:r>
            <a:r>
              <a:rPr lang="it-IT" dirty="0"/>
              <a:t> </a:t>
            </a:r>
            <a:r>
              <a:rPr lang="it-IT" dirty="0" err="1"/>
              <a:t>investigated</a:t>
            </a:r>
            <a:r>
              <a:rPr lang="it-IT" dirty="0"/>
              <a:t>:</a:t>
            </a:r>
          </a:p>
          <a:p>
            <a:r>
              <a:rPr lang="it-IT" dirty="0" err="1" smtClean="0"/>
              <a:t>Reflectivity</a:t>
            </a:r>
            <a:endParaRPr lang="it-IT" dirty="0" smtClean="0"/>
          </a:p>
          <a:p>
            <a:r>
              <a:rPr lang="it-IT" dirty="0" smtClean="0"/>
              <a:t>Photo </a:t>
            </a:r>
            <a:r>
              <a:rPr lang="it-IT" dirty="0" err="1" smtClean="0"/>
              <a:t>Yield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539552" y="3933056"/>
            <a:ext cx="3312368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400" dirty="0" smtClean="0"/>
              <a:t>How </a:t>
            </a:r>
            <a:r>
              <a:rPr lang="it-IT" sz="2400" dirty="0" err="1"/>
              <a:t>many</a:t>
            </a:r>
            <a:r>
              <a:rPr lang="it-IT" sz="2400" dirty="0"/>
              <a:t> </a:t>
            </a:r>
            <a:r>
              <a:rPr lang="it-IT" sz="2400" dirty="0" err="1"/>
              <a:t>electrons</a:t>
            </a:r>
            <a:r>
              <a:rPr lang="it-IT" sz="2400" dirty="0"/>
              <a:t> are</a:t>
            </a:r>
          </a:p>
          <a:p>
            <a:r>
              <a:rPr lang="it-IT" sz="2400" dirty="0" err="1"/>
              <a:t>produced</a:t>
            </a:r>
            <a:r>
              <a:rPr lang="it-IT" sz="2400" dirty="0"/>
              <a:t> per </a:t>
            </a:r>
            <a:r>
              <a:rPr lang="it-IT" sz="2400" dirty="0" err="1"/>
              <a:t>incident</a:t>
            </a:r>
            <a:r>
              <a:rPr lang="it-IT" sz="2400" dirty="0"/>
              <a:t> </a:t>
            </a:r>
            <a:r>
              <a:rPr lang="it-IT" sz="2400" dirty="0" err="1" smtClean="0"/>
              <a:t>photon</a:t>
            </a:r>
            <a:endParaRPr lang="it-IT" sz="24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63888" y="1844824"/>
            <a:ext cx="3456384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The part of incident </a:t>
            </a:r>
            <a:r>
              <a:rPr lang="en-US" sz="2400" dirty="0" smtClean="0"/>
              <a:t>radiation which </a:t>
            </a:r>
            <a:r>
              <a:rPr lang="en-US" sz="2400" dirty="0"/>
              <a:t>is reflected by the wall</a:t>
            </a:r>
          </a:p>
          <a:p>
            <a:r>
              <a:rPr lang="it-IT" sz="2400" dirty="0" err="1" smtClean="0"/>
              <a:t>chambers</a:t>
            </a:r>
            <a:endParaRPr lang="it-IT" sz="24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004048" y="3813107"/>
            <a:ext cx="3672939" cy="193899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400" dirty="0"/>
              <a:t>To model the generation of </a:t>
            </a:r>
            <a:r>
              <a:rPr lang="it-IT" sz="2400" dirty="0" err="1"/>
              <a:t>photoelectrons</a:t>
            </a:r>
            <a:r>
              <a:rPr lang="it-IT" sz="2400" dirty="0"/>
              <a:t> in </a:t>
            </a:r>
            <a:r>
              <a:rPr lang="it-IT" sz="2400" dirty="0" err="1"/>
              <a:t>PyECLOUD</a:t>
            </a:r>
            <a:r>
              <a:rPr lang="it-IT" sz="2400" dirty="0"/>
              <a:t> </a:t>
            </a:r>
            <a:r>
              <a:rPr lang="it-IT" sz="2400" dirty="0" err="1"/>
              <a:t>build</a:t>
            </a:r>
            <a:r>
              <a:rPr lang="it-IT" sz="2400" dirty="0"/>
              <a:t>- up </a:t>
            </a:r>
            <a:r>
              <a:rPr lang="it-IT" sz="2400" dirty="0" err="1" smtClean="0"/>
              <a:t>simulations</a:t>
            </a:r>
            <a:r>
              <a:rPr lang="it-IT" sz="2400" dirty="0" smtClean="0"/>
              <a:t> are </a:t>
            </a:r>
            <a:r>
              <a:rPr lang="it-IT" sz="2400" dirty="0" err="1" smtClean="0"/>
              <a:t>needed</a:t>
            </a:r>
            <a:r>
              <a:rPr lang="it-IT" sz="2400" dirty="0" smtClean="0"/>
              <a:t> </a:t>
            </a:r>
            <a:r>
              <a:rPr lang="it-IT" sz="2400" dirty="0" err="1" smtClean="0"/>
              <a:t>paramters</a:t>
            </a:r>
            <a:r>
              <a:rPr lang="it-IT" sz="2400" dirty="0" smtClean="0"/>
              <a:t> </a:t>
            </a:r>
            <a:r>
              <a:rPr lang="it-IT" sz="2400" dirty="0" err="1" smtClean="0"/>
              <a:t>like</a:t>
            </a:r>
            <a:r>
              <a:rPr lang="it-IT" sz="2400" dirty="0" smtClean="0"/>
              <a:t> PY and R</a:t>
            </a:r>
            <a:endParaRPr lang="it-IT" sz="2400" dirty="0"/>
          </a:p>
        </p:txBody>
      </p:sp>
      <p:sp>
        <p:nvSpPr>
          <p:cNvPr id="10" name="Freccia a destra 9"/>
          <p:cNvSpPr/>
          <p:nvPr/>
        </p:nvSpPr>
        <p:spPr>
          <a:xfrm>
            <a:off x="2555776" y="2300972"/>
            <a:ext cx="864096" cy="2639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a destra 10"/>
          <p:cNvSpPr/>
          <p:nvPr/>
        </p:nvSpPr>
        <p:spPr>
          <a:xfrm rot="3587844">
            <a:off x="1375357" y="3358341"/>
            <a:ext cx="864096" cy="26393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13" name="Segnaposto piè di pagina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061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8001" y="1598401"/>
            <a:ext cx="7046685" cy="38807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3200" dirty="0"/>
              <a:t>X-Ray </a:t>
            </a:r>
            <a:r>
              <a:rPr lang="en-GB" sz="3200" dirty="0" smtClean="0"/>
              <a:t>Reflectivity and PY </a:t>
            </a:r>
            <a:r>
              <a:rPr lang="en-GB" sz="3200" dirty="0"/>
              <a:t>depends on a limited number of parameters:</a:t>
            </a:r>
          </a:p>
          <a:p>
            <a:r>
              <a:rPr lang="en-GB" sz="3200" dirty="0"/>
              <a:t>Photon energy and light polarization</a:t>
            </a:r>
          </a:p>
          <a:p>
            <a:r>
              <a:rPr lang="en-GB" sz="3200" dirty="0"/>
              <a:t>Angle of incidence</a:t>
            </a:r>
          </a:p>
          <a:p>
            <a:r>
              <a:rPr lang="en-GB" sz="3200" dirty="0"/>
              <a:t>Surface </a:t>
            </a:r>
            <a:r>
              <a:rPr lang="en-GB" sz="3200" dirty="0" smtClean="0"/>
              <a:t>roughness and treatment</a:t>
            </a:r>
          </a:p>
          <a:p>
            <a:r>
              <a:rPr lang="en-GB" sz="3200" dirty="0" smtClean="0"/>
              <a:t>Chemical composition of surface</a:t>
            </a:r>
            <a:endParaRPr lang="en-GB" sz="3200" dirty="0"/>
          </a:p>
          <a:p>
            <a:r>
              <a:rPr lang="en-GB" sz="3200" dirty="0"/>
              <a:t>Material </a:t>
            </a:r>
            <a:r>
              <a:rPr lang="en-GB" sz="3200" dirty="0" smtClean="0"/>
              <a:t>(coating)</a:t>
            </a:r>
            <a:endParaRPr lang="en-GB" sz="32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Reflectivity</a:t>
            </a:r>
            <a:r>
              <a:rPr lang="it-IT" dirty="0"/>
              <a:t> (R) and Photo </a:t>
            </a:r>
            <a:r>
              <a:rPr lang="it-IT" dirty="0" err="1"/>
              <a:t>Yield</a:t>
            </a:r>
            <a:r>
              <a:rPr lang="it-IT" dirty="0"/>
              <a:t> (PY)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30DE-F1AD-4DFF-A230-EC2AE0D3B7E6}" type="slidenum">
              <a:rPr lang="it-IT" smtClean="0"/>
              <a:t>18</a:t>
            </a:fld>
            <a:endParaRPr lang="it-IT"/>
          </a:p>
        </p:txBody>
      </p: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22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Specular VS Total </a:t>
            </a:r>
            <a:r>
              <a:rPr lang="it-IT" dirty="0" err="1" smtClean="0"/>
              <a:t>Reflectivity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30DE-F1AD-4DFF-A230-EC2AE0D3B7E6}" type="slidenum">
              <a:rPr lang="it-IT" smtClean="0"/>
              <a:t>19</a:t>
            </a:fld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Usually</a:t>
            </a:r>
            <a:r>
              <a:rPr lang="en-US" dirty="0"/>
              <a:t>, analytical programs are used for optical </a:t>
            </a:r>
            <a:r>
              <a:rPr lang="en-US" dirty="0" smtClean="0"/>
              <a:t>calculation </a:t>
            </a:r>
            <a:r>
              <a:rPr lang="it-IT" dirty="0"/>
              <a:t>t</a:t>
            </a:r>
            <a:r>
              <a:rPr lang="it-IT" dirty="0" smtClean="0"/>
              <a:t>o </a:t>
            </a:r>
            <a:r>
              <a:rPr lang="it-IT" dirty="0" err="1" smtClean="0"/>
              <a:t>calculate</a:t>
            </a:r>
            <a:r>
              <a:rPr lang="it-IT" dirty="0"/>
              <a:t> </a:t>
            </a:r>
            <a:r>
              <a:rPr lang="it-IT" dirty="0" smtClean="0"/>
              <a:t>Specular </a:t>
            </a:r>
            <a:r>
              <a:rPr lang="it-IT" dirty="0" err="1" smtClean="0"/>
              <a:t>Reflectivity</a:t>
            </a:r>
            <a:endParaRPr lang="it-IT" dirty="0" smtClean="0"/>
          </a:p>
          <a:p>
            <a:pPr marL="0" indent="0">
              <a:buNone/>
            </a:pPr>
            <a:r>
              <a:rPr lang="en-US" b="1" dirty="0"/>
              <a:t>R (specular reflectivity) </a:t>
            </a:r>
            <a:r>
              <a:rPr lang="en-US" dirty="0"/>
              <a:t>is the </a:t>
            </a:r>
            <a:r>
              <a:rPr lang="en-US" dirty="0" smtClean="0"/>
              <a:t>normalized number of photons </a:t>
            </a:r>
            <a:r>
              <a:rPr lang="en-US" dirty="0"/>
              <a:t>emerging from </a:t>
            </a:r>
            <a:r>
              <a:rPr lang="en-US" dirty="0" smtClean="0"/>
              <a:t>the sample </a:t>
            </a:r>
            <a:r>
              <a:rPr lang="en-US" dirty="0"/>
              <a:t>with the same divergence of </a:t>
            </a:r>
            <a:r>
              <a:rPr lang="en-US" dirty="0" smtClean="0"/>
              <a:t>the incoming </a:t>
            </a:r>
            <a:r>
              <a:rPr lang="en-US" dirty="0"/>
              <a:t>beam and at the geometrical</a:t>
            </a:r>
          </a:p>
          <a:p>
            <a:pPr marL="0" indent="0">
              <a:buNone/>
            </a:pPr>
            <a:r>
              <a:rPr lang="it-IT" dirty="0" err="1" smtClean="0"/>
              <a:t>Reflection</a:t>
            </a:r>
            <a:endParaRPr lang="it-IT" dirty="0" smtClean="0"/>
          </a:p>
          <a:p>
            <a:pPr marL="0" indent="0">
              <a:buNone/>
            </a:pPr>
            <a:r>
              <a:rPr lang="en-US" b="1" dirty="0" err="1"/>
              <a:t>R</a:t>
            </a:r>
            <a:r>
              <a:rPr lang="en-US" sz="2000" b="1" dirty="0" err="1"/>
              <a:t>t</a:t>
            </a:r>
            <a:r>
              <a:rPr lang="en-US" b="1" dirty="0"/>
              <a:t> (total reflectivity) </a:t>
            </a:r>
            <a:r>
              <a:rPr lang="en-US" dirty="0"/>
              <a:t>is the normalized (</a:t>
            </a:r>
            <a:r>
              <a:rPr lang="en-US" dirty="0" smtClean="0"/>
              <a:t>to the </a:t>
            </a:r>
            <a:r>
              <a:rPr lang="en-US" dirty="0"/>
              <a:t>incoming flux) number of </a:t>
            </a:r>
            <a:r>
              <a:rPr lang="en-US" dirty="0" smtClean="0"/>
              <a:t>photons emerging </a:t>
            </a:r>
            <a:r>
              <a:rPr lang="en-US" dirty="0"/>
              <a:t>from the sample in all directions.</a:t>
            </a:r>
            <a:endParaRPr lang="it-IT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089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468084" y="0"/>
            <a:ext cx="4760785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>
                <a:solidFill>
                  <a:schemeClr val="tx2"/>
                </a:solidFill>
              </a:rPr>
              <a:t>Outline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468084" y="1925485"/>
            <a:ext cx="8856444" cy="3880773"/>
          </a:xfrm>
        </p:spPr>
        <p:txBody>
          <a:bodyPr>
            <a:normAutofit/>
          </a:bodyPr>
          <a:lstStyle/>
          <a:p>
            <a:r>
              <a:rPr lang="en-GB" sz="3600" dirty="0"/>
              <a:t>Synchrotron radiation </a:t>
            </a:r>
            <a:r>
              <a:rPr lang="en-GB" sz="3600" dirty="0" smtClean="0"/>
              <a:t>detrimental effects</a:t>
            </a:r>
          </a:p>
          <a:p>
            <a:r>
              <a:rPr lang="en-GB" sz="3600" dirty="0" smtClean="0"/>
              <a:t>Reflectivity and Photo Yield</a:t>
            </a:r>
          </a:p>
          <a:p>
            <a:r>
              <a:rPr lang="en-GB" sz="3600" dirty="0" err="1" smtClean="0"/>
              <a:t>Bessy</a:t>
            </a:r>
            <a:r>
              <a:rPr lang="en-GB" sz="3600" dirty="0" smtClean="0"/>
              <a:t> </a:t>
            </a:r>
            <a:r>
              <a:rPr lang="en-GB" sz="3600" dirty="0"/>
              <a:t>II measurements</a:t>
            </a:r>
          </a:p>
          <a:p>
            <a:r>
              <a:rPr lang="en-GB" sz="3600" dirty="0" smtClean="0"/>
              <a:t>Conclusions</a:t>
            </a:r>
            <a:endParaRPr lang="en-GB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622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Roughness</a:t>
            </a:r>
            <a:r>
              <a:rPr lang="it-IT" dirty="0" smtClean="0"/>
              <a:t> and </a:t>
            </a:r>
            <a:r>
              <a:rPr lang="it-IT" dirty="0" err="1" smtClean="0"/>
              <a:t>Reflectivity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30DE-F1AD-4DFF-A230-EC2AE0D3B7E6}" type="slidenum">
              <a:rPr lang="it-IT" smtClean="0"/>
              <a:t>20</a:t>
            </a:fld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optical simulation codes R</a:t>
            </a:r>
            <a:r>
              <a:rPr lang="en-US" sz="2000" dirty="0"/>
              <a:t>a</a:t>
            </a:r>
            <a:r>
              <a:rPr lang="en-US" dirty="0"/>
              <a:t> is </a:t>
            </a:r>
            <a:r>
              <a:rPr lang="en-US" dirty="0" smtClean="0"/>
              <a:t>a </a:t>
            </a:r>
            <a:r>
              <a:rPr lang="it-IT" dirty="0" err="1" smtClean="0"/>
              <a:t>considered</a:t>
            </a:r>
            <a:r>
              <a:rPr lang="it-IT" dirty="0" smtClean="0"/>
              <a:t> </a:t>
            </a:r>
            <a:r>
              <a:rPr lang="it-IT" dirty="0" err="1"/>
              <a:t>as</a:t>
            </a:r>
            <a:r>
              <a:rPr lang="it-IT" dirty="0"/>
              <a:t> a (</a:t>
            </a:r>
            <a:r>
              <a:rPr lang="it-IT" dirty="0" err="1" smtClean="0"/>
              <a:t>Debye</a:t>
            </a:r>
            <a:r>
              <a:rPr lang="it-IT" dirty="0" smtClean="0"/>
              <a:t>-Waller) </a:t>
            </a:r>
            <a:r>
              <a:rPr lang="en-US" dirty="0" smtClean="0"/>
              <a:t>perturbation</a:t>
            </a:r>
            <a:r>
              <a:rPr lang="en-US" dirty="0"/>
              <a:t>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It </a:t>
            </a:r>
            <a:r>
              <a:rPr lang="en-US" dirty="0"/>
              <a:t>does not work for:</a:t>
            </a:r>
          </a:p>
          <a:p>
            <a:pPr marL="0" indent="0">
              <a:buNone/>
            </a:pPr>
            <a:r>
              <a:rPr lang="it-IT" dirty="0"/>
              <a:t>• high </a:t>
            </a:r>
            <a:r>
              <a:rPr lang="it-IT" dirty="0" err="1"/>
              <a:t>roughness</a:t>
            </a:r>
            <a:r>
              <a:rPr lang="it-IT" dirty="0"/>
              <a:t> </a:t>
            </a:r>
            <a:r>
              <a:rPr lang="it-IT" dirty="0" err="1"/>
              <a:t>technical</a:t>
            </a:r>
            <a:r>
              <a:rPr lang="it-IT" dirty="0"/>
              <a:t> </a:t>
            </a:r>
            <a:r>
              <a:rPr lang="it-IT" dirty="0" err="1"/>
              <a:t>surfaces</a:t>
            </a:r>
            <a:r>
              <a:rPr lang="it-IT" dirty="0"/>
              <a:t>.</a:t>
            </a:r>
          </a:p>
          <a:p>
            <a:pPr marL="0" indent="0">
              <a:buNone/>
            </a:pPr>
            <a:r>
              <a:rPr lang="it-IT" dirty="0"/>
              <a:t>• high </a:t>
            </a:r>
            <a:r>
              <a:rPr lang="it-IT" dirty="0" err="1"/>
              <a:t>photon</a:t>
            </a:r>
            <a:r>
              <a:rPr lang="it-IT" dirty="0"/>
              <a:t> </a:t>
            </a:r>
            <a:r>
              <a:rPr lang="it-IT" dirty="0" err="1"/>
              <a:t>energies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• grazing </a:t>
            </a:r>
            <a:r>
              <a:rPr lang="it-IT" dirty="0" err="1"/>
              <a:t>angles</a:t>
            </a:r>
            <a:endParaRPr lang="it-IT" dirty="0"/>
          </a:p>
          <a:p>
            <a:pPr marL="0" indent="0">
              <a:buNone/>
            </a:pPr>
            <a:r>
              <a:rPr lang="en-US" dirty="0"/>
              <a:t>• also, at very grazing </a:t>
            </a:r>
            <a:r>
              <a:rPr lang="en-US" dirty="0" smtClean="0"/>
              <a:t>angles 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dirty="0" smtClean="0"/>
              <a:t>• </a:t>
            </a:r>
            <a:r>
              <a:rPr lang="it-IT" dirty="0" err="1" smtClean="0"/>
              <a:t>Different</a:t>
            </a:r>
            <a:r>
              <a:rPr lang="it-IT" dirty="0" smtClean="0"/>
              <a:t> </a:t>
            </a:r>
            <a:r>
              <a:rPr lang="it-IT" dirty="0" err="1" smtClean="0"/>
              <a:t>Surface</a:t>
            </a:r>
            <a:r>
              <a:rPr lang="it-IT" dirty="0" smtClean="0"/>
              <a:t> </a:t>
            </a:r>
            <a:r>
              <a:rPr lang="it-IT" dirty="0" err="1" smtClean="0"/>
              <a:t>Geometry</a:t>
            </a:r>
            <a:r>
              <a:rPr lang="it-IT" dirty="0" smtClean="0"/>
              <a:t>           </a:t>
            </a:r>
          </a:p>
          <a:p>
            <a:pPr marL="0" indent="0">
              <a:buNone/>
            </a:pPr>
            <a:r>
              <a:rPr lang="it-IT" dirty="0" smtClean="0"/>
              <a:t>• </a:t>
            </a:r>
            <a:r>
              <a:rPr lang="it-IT" dirty="0" err="1"/>
              <a:t>Treated</a:t>
            </a:r>
            <a:r>
              <a:rPr lang="it-IT" dirty="0"/>
              <a:t> </a:t>
            </a:r>
            <a:r>
              <a:rPr lang="it-IT" dirty="0" err="1" smtClean="0"/>
              <a:t>Surface</a:t>
            </a:r>
            <a:endParaRPr lang="it-IT" dirty="0"/>
          </a:p>
        </p:txBody>
      </p:sp>
      <p:sp>
        <p:nvSpPr>
          <p:cNvPr id="8" name="Freccia a destra 7"/>
          <p:cNvSpPr/>
          <p:nvPr/>
        </p:nvSpPr>
        <p:spPr>
          <a:xfrm>
            <a:off x="3059832" y="5589240"/>
            <a:ext cx="57606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a destra 8"/>
          <p:cNvSpPr/>
          <p:nvPr/>
        </p:nvSpPr>
        <p:spPr>
          <a:xfrm>
            <a:off x="4603432" y="5157192"/>
            <a:ext cx="57606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ccia a destra 9"/>
          <p:cNvSpPr/>
          <p:nvPr/>
        </p:nvSpPr>
        <p:spPr>
          <a:xfrm>
            <a:off x="4572000" y="4149080"/>
            <a:ext cx="57606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5280570" y="3576498"/>
            <a:ext cx="29523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contaminants should play a major role </a:t>
            </a:r>
            <a:r>
              <a:rPr lang="it-IT" sz="2600" dirty="0"/>
              <a:t>(</a:t>
            </a:r>
            <a:r>
              <a:rPr lang="it-IT" sz="2600" dirty="0" err="1"/>
              <a:t>difficult</a:t>
            </a:r>
            <a:r>
              <a:rPr lang="it-IT" sz="2600" dirty="0"/>
              <a:t> to </a:t>
            </a:r>
            <a:r>
              <a:rPr lang="it-IT" sz="2600" dirty="0" err="1"/>
              <a:t>predict</a:t>
            </a:r>
            <a:r>
              <a:rPr lang="it-IT" sz="2600" dirty="0" smtClean="0"/>
              <a:t>)</a:t>
            </a:r>
            <a:endParaRPr lang="it-IT" sz="2600" dirty="0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13" name="Segnaposto piè di pagina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Eliana</a:t>
            </a:r>
            <a:r>
              <a:rPr lang="en-US" dirty="0" smtClean="0"/>
              <a:t> La Francesca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5280570" y="4982978"/>
            <a:ext cx="36209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dirty="0" err="1"/>
              <a:t>Saw-Tooth</a:t>
            </a:r>
            <a:r>
              <a:rPr lang="it-IT" sz="2600" dirty="0"/>
              <a:t> </a:t>
            </a:r>
            <a:r>
              <a:rPr lang="it-IT" sz="2600" dirty="0" err="1"/>
              <a:t>profile</a:t>
            </a:r>
            <a:r>
              <a:rPr lang="it-IT" sz="2600" dirty="0"/>
              <a:t> (ST</a:t>
            </a:r>
            <a:r>
              <a:rPr lang="it-IT" sz="2600" dirty="0" smtClean="0"/>
              <a:t>)</a:t>
            </a:r>
            <a:endParaRPr lang="it-IT" sz="2600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3851920" y="5476582"/>
            <a:ext cx="46805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dirty="0"/>
              <a:t>Laser </a:t>
            </a:r>
            <a:r>
              <a:rPr lang="it-IT" sz="2600" dirty="0" err="1"/>
              <a:t>Treated</a:t>
            </a:r>
            <a:r>
              <a:rPr lang="it-IT" sz="2600" dirty="0"/>
              <a:t> </a:t>
            </a:r>
            <a:r>
              <a:rPr lang="it-IT" sz="2600" dirty="0" err="1"/>
              <a:t>Samples</a:t>
            </a:r>
            <a:r>
              <a:rPr lang="it-IT" sz="2600" dirty="0"/>
              <a:t> (LASE</a:t>
            </a:r>
            <a:r>
              <a:rPr lang="it-IT" sz="2600" dirty="0" smtClean="0"/>
              <a:t>)</a:t>
            </a:r>
            <a:endParaRPr lang="it-IT" sz="2600" dirty="0"/>
          </a:p>
        </p:txBody>
      </p:sp>
    </p:spTree>
    <p:extLst>
      <p:ext uri="{BB962C8B-B14F-4D97-AF65-F5344CB8AC3E}">
        <p14:creationId xmlns:p14="http://schemas.microsoft.com/office/powerpoint/2010/main" val="100565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468084" y="0"/>
            <a:ext cx="4760785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>
                <a:solidFill>
                  <a:schemeClr val="tx2"/>
                </a:solidFill>
              </a:rPr>
              <a:t>Outline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468084" y="1925485"/>
            <a:ext cx="8856444" cy="3880773"/>
          </a:xfrm>
        </p:spPr>
        <p:txBody>
          <a:bodyPr>
            <a:normAutofit/>
          </a:bodyPr>
          <a:lstStyle/>
          <a:p>
            <a:r>
              <a:rPr lang="en-GB" sz="3600" dirty="0"/>
              <a:t>Synchrotron radiation </a:t>
            </a:r>
            <a:r>
              <a:rPr lang="en-GB" sz="3600" dirty="0" smtClean="0"/>
              <a:t>detrimental effects</a:t>
            </a:r>
          </a:p>
          <a:p>
            <a:r>
              <a:rPr lang="en-GB" sz="3600" dirty="0" smtClean="0"/>
              <a:t>Reflectivity and Photo Yield</a:t>
            </a:r>
          </a:p>
          <a:p>
            <a:r>
              <a:rPr lang="en-GB" sz="3600" dirty="0" err="1" smtClean="0">
                <a:solidFill>
                  <a:schemeClr val="accent5"/>
                </a:solidFill>
              </a:rPr>
              <a:t>Bessy</a:t>
            </a:r>
            <a:r>
              <a:rPr lang="en-GB" sz="3600" dirty="0" smtClean="0">
                <a:solidFill>
                  <a:schemeClr val="accent5"/>
                </a:solidFill>
              </a:rPr>
              <a:t> </a:t>
            </a:r>
            <a:r>
              <a:rPr lang="en-GB" sz="3600" dirty="0">
                <a:solidFill>
                  <a:schemeClr val="accent5"/>
                </a:solidFill>
              </a:rPr>
              <a:t>II measurements</a:t>
            </a:r>
          </a:p>
          <a:p>
            <a:r>
              <a:rPr lang="en-GB" sz="3600" dirty="0" smtClean="0"/>
              <a:t>Conclusions</a:t>
            </a:r>
            <a:endParaRPr lang="en-GB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D22F896-40B5-4ADD-8801-0D06FADFA095}" type="slidenum">
              <a:rPr lang="en-US" smtClean="0"/>
              <a:t>21</a:t>
            </a:fld>
            <a:endParaRPr lang="en-US" dirty="0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008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5639" y="0"/>
            <a:ext cx="7269480" cy="1397124"/>
          </a:xfrm>
        </p:spPr>
        <p:txBody>
          <a:bodyPr/>
          <a:lstStyle/>
          <a:p>
            <a:r>
              <a:rPr lang="en-GB" smtClean="0"/>
              <a:t>Samples</a:t>
            </a:r>
            <a:br>
              <a:rPr lang="en-GB" smtClean="0"/>
            </a:b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05639" y="1110952"/>
            <a:ext cx="8163991" cy="5486400"/>
          </a:xfrm>
        </p:spPr>
        <p:txBody>
          <a:bodyPr>
            <a:noAutofit/>
          </a:bodyPr>
          <a:lstStyle/>
          <a:p>
            <a:r>
              <a:rPr lang="it-IT" sz="2800" dirty="0" err="1"/>
              <a:t>two</a:t>
            </a:r>
            <a:r>
              <a:rPr lang="it-IT" sz="2800" dirty="0"/>
              <a:t> </a:t>
            </a:r>
            <a:r>
              <a:rPr lang="it-IT" sz="2800" dirty="0" err="1"/>
              <a:t>copper</a:t>
            </a:r>
            <a:r>
              <a:rPr lang="it-IT" sz="2800" dirty="0"/>
              <a:t> sample </a:t>
            </a:r>
            <a:r>
              <a:rPr lang="it-IT" sz="2800" dirty="0" err="1"/>
              <a:t>polished</a:t>
            </a:r>
            <a:r>
              <a:rPr lang="it-IT" sz="2800" dirty="0"/>
              <a:t>, Cu 1A and Cu 2A (10 cm long), </a:t>
            </a:r>
            <a:r>
              <a:rPr lang="it-IT" sz="2800" dirty="0" smtClean="0"/>
              <a:t>with and </a:t>
            </a:r>
            <a:r>
              <a:rPr lang="it-IT" sz="2800" dirty="0" err="1"/>
              <a:t>without</a:t>
            </a:r>
            <a:r>
              <a:rPr lang="it-IT" sz="2800" dirty="0"/>
              <a:t> a-C </a:t>
            </a:r>
            <a:r>
              <a:rPr lang="it-IT" sz="2800" dirty="0" err="1"/>
              <a:t>coating</a:t>
            </a:r>
            <a:r>
              <a:rPr lang="it-IT" sz="2800" dirty="0"/>
              <a:t>; </a:t>
            </a:r>
          </a:p>
          <a:p>
            <a:r>
              <a:rPr lang="it-IT" sz="2800" dirty="0" err="1" smtClean="0"/>
              <a:t>one</a:t>
            </a:r>
            <a:r>
              <a:rPr lang="it-IT" sz="2800" dirty="0" smtClean="0"/>
              <a:t> </a:t>
            </a:r>
            <a:r>
              <a:rPr lang="it-IT" sz="2800" dirty="0" err="1"/>
              <a:t>copper</a:t>
            </a:r>
            <a:r>
              <a:rPr lang="it-IT" sz="2800" dirty="0"/>
              <a:t> sample </a:t>
            </a:r>
            <a:r>
              <a:rPr lang="it-IT" sz="2800" dirty="0" err="1"/>
              <a:t>lapped</a:t>
            </a:r>
            <a:r>
              <a:rPr lang="it-IT" sz="2800" dirty="0"/>
              <a:t>, Cu </a:t>
            </a:r>
            <a:r>
              <a:rPr lang="it-IT" sz="2800" dirty="0" smtClean="0"/>
              <a:t>1B </a:t>
            </a:r>
            <a:r>
              <a:rPr lang="it-IT" sz="2800" dirty="0"/>
              <a:t>(10 cm </a:t>
            </a:r>
            <a:r>
              <a:rPr lang="it-IT" sz="2800" dirty="0" smtClean="0"/>
              <a:t>long), </a:t>
            </a:r>
            <a:r>
              <a:rPr lang="it-IT" sz="2800" dirty="0"/>
              <a:t>with and </a:t>
            </a:r>
            <a:r>
              <a:rPr lang="it-IT" sz="2800" dirty="0" err="1"/>
              <a:t>without</a:t>
            </a:r>
            <a:r>
              <a:rPr lang="it-IT" sz="2800" dirty="0"/>
              <a:t> a-C </a:t>
            </a:r>
            <a:r>
              <a:rPr lang="it-IT" sz="2800" dirty="0" err="1" smtClean="0"/>
              <a:t>coating</a:t>
            </a:r>
            <a:r>
              <a:rPr lang="it-IT" sz="2800" dirty="0" smtClean="0"/>
              <a:t>; </a:t>
            </a:r>
            <a:endParaRPr lang="it-IT" sz="2800" dirty="0"/>
          </a:p>
          <a:p>
            <a:r>
              <a:rPr lang="it-IT" sz="2800" dirty="0"/>
              <a:t>LHC </a:t>
            </a:r>
            <a:r>
              <a:rPr lang="it-IT" sz="2800" dirty="0" err="1"/>
              <a:t>Beam</a:t>
            </a:r>
            <a:r>
              <a:rPr lang="it-IT" sz="2800" dirty="0"/>
              <a:t> Screen (BS), </a:t>
            </a:r>
            <a:r>
              <a:rPr lang="it-IT" sz="2800" dirty="0" err="1"/>
              <a:t>flat</a:t>
            </a:r>
            <a:r>
              <a:rPr lang="it-IT" sz="2800" dirty="0"/>
              <a:t> zone (30 cm long), with and </a:t>
            </a:r>
            <a:r>
              <a:rPr lang="it-IT" sz="2800" dirty="0" err="1"/>
              <a:t>without</a:t>
            </a:r>
            <a:r>
              <a:rPr lang="it-IT" sz="2800" dirty="0"/>
              <a:t> a-C </a:t>
            </a:r>
            <a:r>
              <a:rPr lang="it-IT" sz="2800" dirty="0" err="1"/>
              <a:t>coating</a:t>
            </a:r>
            <a:r>
              <a:rPr lang="it-IT" sz="2800" dirty="0"/>
              <a:t>; </a:t>
            </a:r>
          </a:p>
          <a:p>
            <a:r>
              <a:rPr lang="it-IT" sz="2800" dirty="0"/>
              <a:t>LHC </a:t>
            </a:r>
            <a:r>
              <a:rPr lang="it-IT" sz="2800" dirty="0" err="1"/>
              <a:t>Beam</a:t>
            </a:r>
            <a:r>
              <a:rPr lang="it-IT" sz="2800" dirty="0"/>
              <a:t> Screen (BS), </a:t>
            </a:r>
            <a:r>
              <a:rPr lang="it-IT" sz="2800" dirty="0" err="1"/>
              <a:t>Saw-Tooth</a:t>
            </a:r>
            <a:r>
              <a:rPr lang="it-IT" sz="2800" dirty="0"/>
              <a:t> zone (30 cm long); </a:t>
            </a:r>
          </a:p>
          <a:p>
            <a:r>
              <a:rPr lang="it-IT" sz="2800" dirty="0"/>
              <a:t>Cu sample </a:t>
            </a:r>
            <a:r>
              <a:rPr lang="it-IT" sz="2800" dirty="0" err="1"/>
              <a:t>treated</a:t>
            </a:r>
            <a:r>
              <a:rPr lang="it-IT" sz="2800" dirty="0"/>
              <a:t> by Laser </a:t>
            </a:r>
            <a:r>
              <a:rPr lang="it-IT" sz="2800" dirty="0" err="1"/>
              <a:t>Ablation</a:t>
            </a:r>
            <a:r>
              <a:rPr lang="it-IT" sz="2800" dirty="0"/>
              <a:t> Surface </a:t>
            </a:r>
            <a:r>
              <a:rPr lang="it-IT" sz="2800" dirty="0" err="1"/>
              <a:t>Engineering</a:t>
            </a:r>
            <a:r>
              <a:rPr lang="it-IT" sz="2800" dirty="0"/>
              <a:t> (LASE, made by the Science &amp; Technology </a:t>
            </a:r>
            <a:r>
              <a:rPr lang="it-IT" sz="2800" dirty="0" err="1"/>
              <a:t>Facility</a:t>
            </a:r>
            <a:r>
              <a:rPr lang="it-IT" sz="2800" dirty="0"/>
              <a:t> </a:t>
            </a:r>
            <a:r>
              <a:rPr lang="it-IT" sz="2800" dirty="0" err="1"/>
              <a:t>Council</a:t>
            </a:r>
            <a:r>
              <a:rPr lang="it-IT" sz="2800" dirty="0"/>
              <a:t> (STFC))(30 cm long). </a:t>
            </a:r>
          </a:p>
          <a:p>
            <a:endParaRPr lang="en-GB" sz="160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D22F896-40B5-4ADD-8801-0D06FADFA095}" type="slidenum">
              <a:rPr lang="en-US" smtClean="0"/>
              <a:t>22</a:t>
            </a:fld>
            <a:endParaRPr lang="en-US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169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5639" y="0"/>
            <a:ext cx="7269480" cy="1397124"/>
          </a:xfrm>
        </p:spPr>
        <p:txBody>
          <a:bodyPr/>
          <a:lstStyle/>
          <a:p>
            <a:r>
              <a:rPr lang="en-GB" dirty="0" smtClean="0"/>
              <a:t>Samples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D22F896-40B5-4ADD-8801-0D06FADFA095}" type="slidenum">
              <a:rPr lang="en-US" smtClean="0"/>
              <a:t>23</a:t>
            </a:fld>
            <a:endParaRPr lang="en-US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709824"/>
            <a:ext cx="6858198" cy="4338388"/>
          </a:xfrm>
        </p:spPr>
      </p:pic>
      <p:sp>
        <p:nvSpPr>
          <p:cNvPr id="7" name="CasellaDiTesto 6"/>
          <p:cNvSpPr txBox="1"/>
          <p:nvPr/>
        </p:nvSpPr>
        <p:spPr>
          <a:xfrm>
            <a:off x="254268" y="1022663"/>
            <a:ext cx="18000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 smtClean="0"/>
              <a:t>Cu </a:t>
            </a:r>
            <a:r>
              <a:rPr lang="it-IT" dirty="0" err="1" smtClean="0"/>
              <a:t>Flat</a:t>
            </a:r>
            <a:r>
              <a:rPr lang="it-IT" dirty="0" smtClean="0"/>
              <a:t> </a:t>
            </a:r>
            <a:r>
              <a:rPr lang="it-IT" dirty="0" err="1" smtClean="0"/>
              <a:t>samples</a:t>
            </a:r>
            <a:endParaRPr lang="it-IT" dirty="0"/>
          </a:p>
        </p:txBody>
      </p:sp>
      <p:cxnSp>
        <p:nvCxnSpPr>
          <p:cNvPr id="9" name="Connettore 2 8"/>
          <p:cNvCxnSpPr/>
          <p:nvPr/>
        </p:nvCxnSpPr>
        <p:spPr>
          <a:xfrm>
            <a:off x="1154268" y="1442538"/>
            <a:ext cx="648128" cy="5667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2987824" y="966170"/>
            <a:ext cx="138830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 smtClean="0"/>
              <a:t>LHC </a:t>
            </a:r>
            <a:r>
              <a:rPr lang="it-IT" dirty="0" err="1" smtClean="0"/>
              <a:t>Flat</a:t>
            </a:r>
            <a:endParaRPr lang="it-IT" dirty="0"/>
          </a:p>
        </p:txBody>
      </p:sp>
      <p:cxnSp>
        <p:nvCxnSpPr>
          <p:cNvPr id="13" name="Connettore 2 12"/>
          <p:cNvCxnSpPr/>
          <p:nvPr/>
        </p:nvCxnSpPr>
        <p:spPr>
          <a:xfrm>
            <a:off x="3671570" y="1442538"/>
            <a:ext cx="97935" cy="28338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1963062" y="6100200"/>
            <a:ext cx="204952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 smtClean="0"/>
              <a:t>LHC </a:t>
            </a:r>
            <a:r>
              <a:rPr lang="it-IT" dirty="0" err="1" smtClean="0"/>
              <a:t>Saw-Tooth</a:t>
            </a:r>
            <a:endParaRPr lang="it-IT" dirty="0"/>
          </a:p>
        </p:txBody>
      </p:sp>
      <p:cxnSp>
        <p:nvCxnSpPr>
          <p:cNvPr id="16" name="Connettore 2 15"/>
          <p:cNvCxnSpPr>
            <a:stCxn id="14" idx="0"/>
          </p:cNvCxnSpPr>
          <p:nvPr/>
        </p:nvCxnSpPr>
        <p:spPr>
          <a:xfrm flipV="1">
            <a:off x="2987824" y="5805264"/>
            <a:ext cx="0" cy="2949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7236296" y="1113798"/>
            <a:ext cx="1152128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 smtClean="0"/>
              <a:t>Cu Lase</a:t>
            </a:r>
            <a:endParaRPr lang="it-IT" dirty="0"/>
          </a:p>
        </p:txBody>
      </p:sp>
      <p:cxnSp>
        <p:nvCxnSpPr>
          <p:cNvPr id="19" name="Connettore 2 18"/>
          <p:cNvCxnSpPr/>
          <p:nvPr/>
        </p:nvCxnSpPr>
        <p:spPr>
          <a:xfrm flipH="1">
            <a:off x="7236296" y="1462834"/>
            <a:ext cx="537853" cy="2630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017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6537" y="-516962"/>
            <a:ext cx="7269480" cy="1397124"/>
          </a:xfrm>
        </p:spPr>
        <p:txBody>
          <a:bodyPr/>
          <a:lstStyle/>
          <a:p>
            <a:r>
              <a:rPr lang="en-GB" dirty="0" smtClean="0"/>
              <a:t>AFM measurements</a:t>
            </a:r>
            <a:endParaRPr lang="en-GB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62668"/>
            <a:ext cx="1802990" cy="1203252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9" t="28115" b="21505"/>
          <a:stretch/>
        </p:blipFill>
        <p:spPr>
          <a:xfrm>
            <a:off x="6382584" y="1484784"/>
            <a:ext cx="2149856" cy="257995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268760"/>
            <a:ext cx="6088120" cy="4779928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269721" y="4263479"/>
            <a:ext cx="2838783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en-US" sz="2400" b="1" dirty="0"/>
              <a:t>AFM (20x20µm</a:t>
            </a:r>
            <a:r>
              <a:rPr lang="en-US" altLang="en-US" sz="2400" b="1" baseline="30000" dirty="0"/>
              <a:t>2</a:t>
            </a:r>
            <a:r>
              <a:rPr lang="en-US" altLang="en-US" sz="2400" b="1" dirty="0"/>
              <a:t>)</a:t>
            </a:r>
            <a:endParaRPr lang="en-GB" sz="2400" b="1" dirty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D22F896-40B5-4ADD-8801-0D06FADFA095}" type="slidenum">
              <a:rPr lang="en-US" smtClean="0"/>
              <a:t>24</a:t>
            </a:fld>
            <a:endParaRPr lang="en-US" dirty="0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432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5639" y="-50700"/>
            <a:ext cx="7269480" cy="1397124"/>
          </a:xfrm>
        </p:spPr>
        <p:txBody>
          <a:bodyPr/>
          <a:lstStyle/>
          <a:p>
            <a:r>
              <a:rPr lang="en-GB" dirty="0" smtClean="0"/>
              <a:t>Measured roughness</a:t>
            </a:r>
            <a:br>
              <a:rPr lang="en-GB" dirty="0" smtClean="0"/>
            </a:br>
            <a:endParaRPr lang="en-GB" dirty="0"/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0880751"/>
              </p:ext>
            </p:extLst>
          </p:nvPr>
        </p:nvGraphicFramePr>
        <p:xfrm>
          <a:off x="356013" y="1196752"/>
          <a:ext cx="5402778" cy="267799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00926"/>
                <a:gridCol w="1800926"/>
                <a:gridCol w="1800926"/>
              </a:tblGrid>
              <a:tr h="640080">
                <a:tc>
                  <a:txBody>
                    <a:bodyPr/>
                    <a:lstStyle/>
                    <a:p>
                      <a:pPr algn="ctr"/>
                      <a:endParaRPr lang="en-GB" sz="1800" dirty="0" smtClean="0"/>
                    </a:p>
                    <a:p>
                      <a:pPr algn="ctr"/>
                      <a:r>
                        <a:rPr lang="en-GB" sz="1800" dirty="0" smtClean="0"/>
                        <a:t>Sample</a:t>
                      </a:r>
                      <a:endParaRPr lang="en-GB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RMS Roughness (R</a:t>
                      </a:r>
                      <a:r>
                        <a:rPr lang="en-GB" sz="1800" baseline="-25000" dirty="0" smtClean="0"/>
                        <a:t>a</a:t>
                      </a:r>
                      <a:r>
                        <a:rPr lang="en-GB" sz="1800" baseline="0" dirty="0" smtClean="0"/>
                        <a:t>)</a:t>
                      </a:r>
                      <a:endParaRPr lang="en-GB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RMS Roughness (R</a:t>
                      </a:r>
                      <a:r>
                        <a:rPr lang="en-GB" sz="1800" baseline="-25000" dirty="0" smtClean="0"/>
                        <a:t>a</a:t>
                      </a:r>
                      <a:r>
                        <a:rPr lang="en-GB" sz="1800" baseline="0" dirty="0" smtClean="0"/>
                        <a:t>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(Carbon Coating)</a:t>
                      </a:r>
                    </a:p>
                  </a:txBody>
                  <a:tcPr marL="68580" marR="68580"/>
                </a:tc>
              </a:tr>
              <a:tr h="372319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Cu 1A</a:t>
                      </a:r>
                      <a:endParaRPr lang="en-GB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10 nm</a:t>
                      </a:r>
                      <a:endParaRPr lang="en-GB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r>
                        <a:rPr lang="it-IT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nm</a:t>
                      </a:r>
                      <a:endParaRPr lang="en-GB" sz="1800" dirty="0"/>
                    </a:p>
                  </a:txBody>
                  <a:tcPr marL="68580" marR="68580"/>
                </a:tc>
              </a:tr>
              <a:tr h="372319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Cu 1B</a:t>
                      </a:r>
                      <a:endParaRPr lang="en-GB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25 nm</a:t>
                      </a:r>
                      <a:endParaRPr lang="en-GB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 nm</a:t>
                      </a:r>
                      <a:endParaRPr lang="en-GB" sz="1800" dirty="0"/>
                    </a:p>
                  </a:txBody>
                  <a:tcPr marL="68580" marR="68580"/>
                </a:tc>
              </a:tr>
              <a:tr h="372319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Cu 2A</a:t>
                      </a:r>
                      <a:endParaRPr lang="en-GB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27 nm</a:t>
                      </a:r>
                      <a:endParaRPr lang="en-GB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 nm</a:t>
                      </a:r>
                      <a:endParaRPr lang="en-GB" sz="1800" dirty="0"/>
                    </a:p>
                  </a:txBody>
                  <a:tcPr marL="68580" marR="68580"/>
                </a:tc>
              </a:tr>
              <a:tr h="372319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LHC-Flat</a:t>
                      </a:r>
                      <a:endParaRPr lang="en-GB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15 nm</a:t>
                      </a:r>
                      <a:endParaRPr lang="en-GB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 nm</a:t>
                      </a:r>
                      <a:endParaRPr lang="en-GB" sz="1800" dirty="0"/>
                    </a:p>
                  </a:txBody>
                  <a:tcPr marL="68580" marR="68580"/>
                </a:tc>
              </a:tr>
            </a:tbl>
          </a:graphicData>
        </a:graphic>
      </p:graphicFrame>
      <p:sp>
        <p:nvSpPr>
          <p:cNvPr id="6" name="Textfeld 4"/>
          <p:cNvSpPr txBox="1">
            <a:spLocks noChangeArrowheads="1"/>
          </p:cNvSpPr>
          <p:nvPr/>
        </p:nvSpPr>
        <p:spPr bwMode="auto">
          <a:xfrm>
            <a:off x="305639" y="3911896"/>
            <a:ext cx="3541176" cy="83099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buFont typeface="Arial" charset="0"/>
              <a:defRPr sz="2100" b="1">
                <a:solidFill>
                  <a:srgbClr val="00589C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1169988" algn="l"/>
              </a:tabLs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dirty="0" smtClean="0">
                <a:solidFill>
                  <a:schemeClr val="tx1"/>
                </a:solidFill>
              </a:rPr>
              <a:t>Samples A: polished</a:t>
            </a:r>
            <a:endParaRPr lang="en-US" altLang="en-US" sz="2400" dirty="0">
              <a:solidFill>
                <a:schemeClr val="tx1"/>
              </a:solidFill>
            </a:endParaRPr>
          </a:p>
          <a:p>
            <a:pPr eaLnBrk="1" hangingPunct="1">
              <a:buFontTx/>
              <a:buNone/>
            </a:pPr>
            <a:r>
              <a:rPr lang="en-US" altLang="en-US" sz="2400" dirty="0" smtClean="0">
                <a:solidFill>
                  <a:schemeClr val="tx1"/>
                </a:solidFill>
              </a:rPr>
              <a:t>Sample B: lapped</a:t>
            </a:r>
            <a:endParaRPr lang="en-US" altLang="en-US" sz="2400" dirty="0">
              <a:solidFill>
                <a:schemeClr val="tx1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930" y="122899"/>
            <a:ext cx="2624566" cy="2624567"/>
          </a:xfrm>
          <a:prstGeom prst="rect">
            <a:avLst/>
          </a:prstGeom>
        </p:spPr>
      </p:pic>
      <p:cxnSp>
        <p:nvCxnSpPr>
          <p:cNvPr id="8" name="Connettore 2 7"/>
          <p:cNvCxnSpPr/>
          <p:nvPr/>
        </p:nvCxnSpPr>
        <p:spPr>
          <a:xfrm flipV="1">
            <a:off x="7302565" y="2141120"/>
            <a:ext cx="119786" cy="7449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 flipH="1" flipV="1">
            <a:off x="7973068" y="2135264"/>
            <a:ext cx="119786" cy="7449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6902969" y="2924944"/>
            <a:ext cx="86754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b="1" dirty="0"/>
              <a:t>Cu 1A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7858723" y="2924944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Cu 2A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7" b="10640"/>
          <a:stretch/>
        </p:blipFill>
        <p:spPr>
          <a:xfrm>
            <a:off x="6732240" y="3290867"/>
            <a:ext cx="2376264" cy="2442389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2" r="46038" b="12258"/>
          <a:stretch/>
        </p:blipFill>
        <p:spPr>
          <a:xfrm rot="5400000">
            <a:off x="3112298" y="3479596"/>
            <a:ext cx="1070988" cy="4513007"/>
          </a:xfrm>
          <a:prstGeom prst="rect">
            <a:avLst/>
          </a:prstGeom>
        </p:spPr>
      </p:pic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D22F896-40B5-4ADD-8801-0D06FADFA095}" type="slidenum">
              <a:rPr lang="en-US" smtClean="0"/>
              <a:t>25</a:t>
            </a:fld>
            <a:endParaRPr lang="en-US" dirty="0"/>
          </a:p>
        </p:txBody>
      </p:sp>
      <p:sp>
        <p:nvSpPr>
          <p:cNvPr id="14" name="Rettangolo 13"/>
          <p:cNvSpPr/>
          <p:nvPr/>
        </p:nvSpPr>
        <p:spPr>
          <a:xfrm>
            <a:off x="3923928" y="1196752"/>
            <a:ext cx="1908360" cy="2715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Segnaposto data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490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8001" y="92985"/>
            <a:ext cx="6589103" cy="105181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BESSY-II </a:t>
            </a:r>
            <a:r>
              <a:rPr lang="en-GB" dirty="0"/>
              <a:t>Optic </a:t>
            </a:r>
            <a:r>
              <a:rPr lang="en-GB" dirty="0" err="1"/>
              <a:t>Beamline</a:t>
            </a:r>
            <a:r>
              <a:rPr lang="en-GB" dirty="0"/>
              <a:t> and </a:t>
            </a:r>
            <a:r>
              <a:rPr lang="en-GB" dirty="0" err="1"/>
              <a:t>Reflectometer</a:t>
            </a:r>
            <a:r>
              <a:rPr lang="it-IT" dirty="0"/>
              <a:t> </a:t>
            </a:r>
            <a:endParaRPr lang="en-GB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2" y="2780928"/>
            <a:ext cx="2140568" cy="3322424"/>
          </a:xfrm>
          <a:prstGeom prst="rect">
            <a:avLst/>
          </a:prstGeom>
        </p:spPr>
      </p:pic>
      <p:pic>
        <p:nvPicPr>
          <p:cNvPr id="13" name="Segnaposto contenuto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" y="1293791"/>
            <a:ext cx="6552272" cy="1405073"/>
          </a:xfrm>
          <a:prstGeom prst="rect">
            <a:avLst/>
          </a:prstGeom>
        </p:spPr>
      </p:pic>
      <p:pic>
        <p:nvPicPr>
          <p:cNvPr id="26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280" y="-13591"/>
            <a:ext cx="1895125" cy="1087607"/>
          </a:xfrm>
          <a:prstGeom prst="rect">
            <a:avLst/>
          </a:prstGeom>
        </p:spPr>
      </p:pic>
      <p:sp>
        <p:nvSpPr>
          <p:cNvPr id="33" name="Rectangle 4"/>
          <p:cNvSpPr/>
          <p:nvPr/>
        </p:nvSpPr>
        <p:spPr>
          <a:xfrm>
            <a:off x="4499992" y="828129"/>
            <a:ext cx="4762779" cy="6566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244AFC"/>
                </a:solidFill>
                <a:ea typeface="Times New Roman" charset="0"/>
                <a:cs typeface="Times New Roman" charset="0"/>
              </a:rPr>
              <a:t>A.A.Sokolov,et</a:t>
            </a:r>
            <a:r>
              <a:rPr lang="en-US" dirty="0">
                <a:solidFill>
                  <a:srgbClr val="244AFC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dirty="0" err="1">
                <a:solidFill>
                  <a:srgbClr val="244AFC"/>
                </a:solidFill>
                <a:ea typeface="Times New Roman" charset="0"/>
                <a:cs typeface="Times New Roman" charset="0"/>
              </a:rPr>
              <a:t>al,Proc.of</a:t>
            </a:r>
            <a:r>
              <a:rPr lang="en-US" dirty="0">
                <a:solidFill>
                  <a:srgbClr val="244AFC"/>
                </a:solidFill>
                <a:ea typeface="Times New Roman" charset="0"/>
                <a:cs typeface="Times New Roman" charset="0"/>
              </a:rPr>
              <a:t> SPIE92060J-1-13(2014) </a:t>
            </a:r>
            <a:endParaRPr lang="en-US" dirty="0">
              <a:solidFill>
                <a:srgbClr val="0000FF"/>
              </a:solidFill>
              <a:cs typeface="Times New Roman"/>
            </a:endParaRPr>
          </a:p>
          <a:p>
            <a:endParaRPr lang="en-GB" sz="1867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698864"/>
            <a:ext cx="4473970" cy="3585125"/>
          </a:xfrm>
          <a:prstGeom prst="rect">
            <a:avLst/>
          </a:prstGeom>
        </p:spPr>
      </p:pic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D22F896-40B5-4ADD-8801-0D06FADFA095}" type="slidenum">
              <a:rPr lang="en-US" smtClean="0"/>
              <a:t>26</a:t>
            </a:fld>
            <a:endParaRPr lang="en-US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591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468001" y="-99392"/>
            <a:ext cx="7659999" cy="1320800"/>
          </a:xfrm>
        </p:spPr>
        <p:txBody>
          <a:bodyPr>
            <a:normAutofit/>
          </a:bodyPr>
          <a:lstStyle/>
          <a:p>
            <a:r>
              <a:rPr lang="en-GB" dirty="0" smtClean="0"/>
              <a:t>BESSY-II </a:t>
            </a:r>
            <a:r>
              <a:rPr lang="en-GB" dirty="0"/>
              <a:t>Optic </a:t>
            </a:r>
            <a:r>
              <a:rPr lang="en-GB" dirty="0" err="1"/>
              <a:t>Beamline</a:t>
            </a:r>
            <a:r>
              <a:rPr lang="en-GB" dirty="0"/>
              <a:t> and </a:t>
            </a:r>
            <a:r>
              <a:rPr lang="en-GB" dirty="0" err="1"/>
              <a:t>Reflectometer</a:t>
            </a:r>
            <a:r>
              <a:rPr lang="it-IT" dirty="0"/>
              <a:t> 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8000" y="1507067"/>
            <a:ext cx="5960181" cy="2910580"/>
          </a:xfrm>
        </p:spPr>
        <p:txBody>
          <a:bodyPr>
            <a:noAutofit/>
          </a:bodyPr>
          <a:lstStyle/>
          <a:p>
            <a:r>
              <a:rPr lang="it-IT" sz="2667" b="1" dirty="0" err="1">
                <a:latin typeface="Arial" charset="0"/>
              </a:rPr>
              <a:t>Incidence</a:t>
            </a:r>
            <a:r>
              <a:rPr lang="it-IT" sz="2667" b="1" dirty="0">
                <a:latin typeface="Arial" charset="0"/>
              </a:rPr>
              <a:t> angle </a:t>
            </a:r>
            <a:r>
              <a:rPr lang="it-IT" sz="2667" dirty="0" err="1">
                <a:latin typeface="SymbolMT" charset="0"/>
              </a:rPr>
              <a:t>θ</a:t>
            </a:r>
            <a:r>
              <a:rPr lang="it-IT" sz="2667" b="1" dirty="0">
                <a:latin typeface="Arial" charset="0"/>
              </a:rPr>
              <a:t>: -90° – 90° </a:t>
            </a:r>
            <a:endParaRPr lang="it-IT" sz="2667" dirty="0">
              <a:latin typeface="ArialMT" charset="0"/>
            </a:endParaRPr>
          </a:p>
          <a:p>
            <a:r>
              <a:rPr lang="it-IT" sz="2667" b="1" dirty="0">
                <a:latin typeface="Arial" charset="0"/>
              </a:rPr>
              <a:t>Detector in-</a:t>
            </a:r>
            <a:r>
              <a:rPr lang="it-IT" sz="2667" b="1" dirty="0" err="1">
                <a:latin typeface="Arial" charset="0"/>
              </a:rPr>
              <a:t>plane</a:t>
            </a:r>
            <a:r>
              <a:rPr lang="it-IT" sz="2667" b="1" dirty="0">
                <a:latin typeface="Arial" charset="0"/>
              </a:rPr>
              <a:t> 2</a:t>
            </a:r>
            <a:r>
              <a:rPr lang="it-IT" sz="2667" dirty="0">
                <a:latin typeface="SymbolMT" charset="0"/>
              </a:rPr>
              <a:t>θ</a:t>
            </a:r>
            <a:r>
              <a:rPr lang="it-IT" sz="2667" b="1" dirty="0">
                <a:latin typeface="Arial" charset="0"/>
              </a:rPr>
              <a:t>: -180° – 180° </a:t>
            </a:r>
            <a:endParaRPr lang="it-IT" sz="2667" dirty="0">
              <a:latin typeface="ArialMT" charset="0"/>
            </a:endParaRPr>
          </a:p>
          <a:p>
            <a:r>
              <a:rPr lang="it-IT" sz="2667" b="1" dirty="0">
                <a:latin typeface="Arial" charset="0"/>
              </a:rPr>
              <a:t>Detector off-</a:t>
            </a:r>
            <a:r>
              <a:rPr lang="it-IT" sz="2667" b="1" dirty="0" err="1">
                <a:latin typeface="Arial" charset="0"/>
              </a:rPr>
              <a:t>plane</a:t>
            </a:r>
            <a:r>
              <a:rPr lang="it-IT" sz="2667" b="1" dirty="0">
                <a:latin typeface="Arial" charset="0"/>
              </a:rPr>
              <a:t> </a:t>
            </a:r>
            <a:r>
              <a:rPr lang="it-IT" sz="2667" dirty="0" err="1">
                <a:latin typeface="SymbolMT" charset="0"/>
              </a:rPr>
              <a:t>χ</a:t>
            </a:r>
            <a:r>
              <a:rPr lang="it-IT" sz="2667" dirty="0">
                <a:latin typeface="SymbolMT" charset="0"/>
              </a:rPr>
              <a:t> </a:t>
            </a:r>
            <a:r>
              <a:rPr lang="it-IT" sz="2667" b="1" dirty="0">
                <a:latin typeface="Arial" charset="0"/>
              </a:rPr>
              <a:t>: -4° – 4° </a:t>
            </a:r>
            <a:endParaRPr lang="it-IT" sz="2667" dirty="0"/>
          </a:p>
          <a:p>
            <a:r>
              <a:rPr lang="it-IT" sz="2667" b="1" dirty="0">
                <a:latin typeface="Arial" charset="0"/>
              </a:rPr>
              <a:t>Sample – detector: 310 mm</a:t>
            </a:r>
          </a:p>
          <a:p>
            <a:r>
              <a:rPr lang="it-IT" sz="2667" b="1" dirty="0" err="1">
                <a:latin typeface="Arial" charset="0"/>
              </a:rPr>
              <a:t>Six</a:t>
            </a:r>
            <a:r>
              <a:rPr lang="it-IT" sz="2667" b="1" dirty="0">
                <a:latin typeface="Arial" charset="0"/>
              </a:rPr>
              <a:t> </a:t>
            </a:r>
            <a:r>
              <a:rPr lang="it-IT" sz="2667" b="1" dirty="0" err="1">
                <a:latin typeface="Arial" charset="0"/>
              </a:rPr>
              <a:t>axes</a:t>
            </a:r>
            <a:r>
              <a:rPr lang="it-IT" sz="2667" b="1" dirty="0">
                <a:latin typeface="Arial" charset="0"/>
              </a:rPr>
              <a:t> sample </a:t>
            </a:r>
            <a:r>
              <a:rPr lang="it-IT" sz="2667" b="1" dirty="0" err="1">
                <a:latin typeface="Arial" charset="0"/>
              </a:rPr>
              <a:t>positioning</a:t>
            </a:r>
            <a:endParaRPr lang="it-IT" sz="2667" dirty="0">
              <a:latin typeface="ArialMT" charset="0"/>
            </a:endParaRPr>
          </a:p>
          <a:p>
            <a:r>
              <a:rPr lang="it-IT" sz="2667" b="1" dirty="0">
                <a:latin typeface="Arial" charset="0"/>
              </a:rPr>
              <a:t>Sample </a:t>
            </a:r>
            <a:r>
              <a:rPr lang="it-IT" sz="2667" b="1" dirty="0" err="1">
                <a:latin typeface="Arial" charset="0"/>
              </a:rPr>
              <a:t>current</a:t>
            </a:r>
            <a:r>
              <a:rPr lang="it-IT" sz="2667" b="1" dirty="0">
                <a:latin typeface="Arial" charset="0"/>
              </a:rPr>
              <a:t> </a:t>
            </a:r>
            <a:r>
              <a:rPr lang="it-IT" sz="2667" b="1" dirty="0" err="1">
                <a:latin typeface="Arial" charset="0"/>
              </a:rPr>
              <a:t>measurement</a:t>
            </a:r>
            <a:r>
              <a:rPr lang="it-IT" sz="2667" b="1" dirty="0">
                <a:latin typeface="Arial" charset="0"/>
              </a:rPr>
              <a:t> </a:t>
            </a:r>
            <a:endParaRPr lang="it-IT" sz="2667" dirty="0">
              <a:latin typeface="ArialMT" charset="0"/>
            </a:endParaRPr>
          </a:p>
          <a:p>
            <a:r>
              <a:rPr lang="it-IT" sz="2667" b="1" dirty="0" err="1">
                <a:latin typeface="Arial" charset="0"/>
              </a:rPr>
              <a:t>GaAsP-Photodiodes</a:t>
            </a:r>
            <a:endParaRPr lang="it-IT" sz="2667" b="1" dirty="0">
              <a:latin typeface="Arial" charset="0"/>
            </a:endParaRPr>
          </a:p>
          <a:p>
            <a:r>
              <a:rPr lang="it-IT" sz="2667" b="1" dirty="0">
                <a:latin typeface="Arial" charset="0"/>
              </a:rPr>
              <a:t>Detector </a:t>
            </a:r>
            <a:r>
              <a:rPr lang="it-IT" sz="2667" b="1" dirty="0" err="1">
                <a:latin typeface="Arial" charset="0"/>
              </a:rPr>
              <a:t>slits</a:t>
            </a:r>
            <a:r>
              <a:rPr lang="it-IT" sz="2667" b="1" dirty="0">
                <a:latin typeface="Arial" charset="0"/>
              </a:rPr>
              <a:t>, </a:t>
            </a:r>
            <a:r>
              <a:rPr lang="it-IT" sz="2667" b="1" dirty="0" err="1">
                <a:latin typeface="Arial" charset="0"/>
              </a:rPr>
              <a:t>pinholes</a:t>
            </a:r>
            <a:r>
              <a:rPr lang="it-IT" sz="2667" b="1" dirty="0">
                <a:latin typeface="Arial" charset="0"/>
              </a:rPr>
              <a:t> </a:t>
            </a:r>
            <a:endParaRPr lang="it-IT" sz="2667" dirty="0"/>
          </a:p>
        </p:txBody>
      </p:sp>
      <p:sp>
        <p:nvSpPr>
          <p:cNvPr id="6" name="Rectangle 4"/>
          <p:cNvSpPr/>
          <p:nvPr/>
        </p:nvSpPr>
        <p:spPr>
          <a:xfrm>
            <a:off x="4298001" y="5791723"/>
            <a:ext cx="4931863" cy="6669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67" dirty="0" err="1">
                <a:solidFill>
                  <a:srgbClr val="244AFC"/>
                </a:solidFill>
                <a:ea typeface="Times New Roman" charset="0"/>
                <a:cs typeface="Times New Roman" charset="0"/>
              </a:rPr>
              <a:t>A.A.Sokolov,et</a:t>
            </a:r>
            <a:r>
              <a:rPr lang="en-US" sz="1867" dirty="0">
                <a:solidFill>
                  <a:srgbClr val="244AFC"/>
                </a:solidFill>
                <a:ea typeface="Times New Roman" charset="0"/>
                <a:cs typeface="Times New Roman" charset="0"/>
              </a:rPr>
              <a:t> </a:t>
            </a:r>
            <a:r>
              <a:rPr lang="en-US" sz="1867" dirty="0" err="1">
                <a:solidFill>
                  <a:srgbClr val="244AFC"/>
                </a:solidFill>
                <a:ea typeface="Times New Roman" charset="0"/>
                <a:cs typeface="Times New Roman" charset="0"/>
              </a:rPr>
              <a:t>al,Proc.of</a:t>
            </a:r>
            <a:r>
              <a:rPr lang="en-US" sz="1867" dirty="0">
                <a:solidFill>
                  <a:srgbClr val="244AFC"/>
                </a:solidFill>
                <a:ea typeface="Times New Roman" charset="0"/>
                <a:cs typeface="Times New Roman" charset="0"/>
              </a:rPr>
              <a:t> SPIE92060J-1-13(2014) </a:t>
            </a:r>
            <a:endParaRPr lang="en-US" sz="1867" dirty="0">
              <a:solidFill>
                <a:srgbClr val="0000FF"/>
              </a:solidFill>
              <a:cs typeface="Times New Roman"/>
            </a:endParaRPr>
          </a:p>
          <a:p>
            <a:endParaRPr lang="en-GB" sz="1867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D22F896-40B5-4ADD-8801-0D06FADFA095}" type="slidenum">
              <a:rPr lang="en-US" smtClean="0"/>
              <a:t>27</a:t>
            </a:fld>
            <a:endParaRPr lang="en-US" dirty="0"/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534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5316" y="-3655"/>
            <a:ext cx="7285964" cy="1320800"/>
          </a:xfrm>
        </p:spPr>
        <p:txBody>
          <a:bodyPr>
            <a:normAutofit/>
          </a:bodyPr>
          <a:lstStyle/>
          <a:p>
            <a:r>
              <a:rPr lang="en-GB" dirty="0" err="1"/>
              <a:t>B</a:t>
            </a:r>
            <a:r>
              <a:rPr lang="en-GB" smtClean="0"/>
              <a:t>essy II Measurements</a:t>
            </a:r>
            <a:br>
              <a:rPr lang="en-GB" smtClean="0"/>
            </a:b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 Box 50"/>
              <p:cNvSpPr txBox="1">
                <a:spLocks noGrp="1" noChangeArrowheads="1"/>
              </p:cNvSpPr>
              <p:nvPr>
                <p:ph idx="1"/>
              </p:nvPr>
            </p:nvSpPr>
            <p:spPr bwMode="auto">
              <a:xfrm>
                <a:off x="395536" y="1126577"/>
                <a:ext cx="5578322" cy="24464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0" hangingPunct="0">
                  <a:defRPr/>
                </a:pPr>
                <a:r>
                  <a:rPr lang="en-GB" sz="2133" dirty="0">
                    <a:solidFill>
                      <a:schemeClr val="tx2"/>
                    </a:solidFill>
                    <a:latin typeface="Arial" charset="0"/>
                    <a:ea typeface="ＭＳ Ｐゴシック" charset="-128"/>
                  </a:rPr>
                  <a:t>Photon Energy range 35</a:t>
                </a:r>
                <a14:m>
                  <m:oMath xmlns:m="http://schemas.openxmlformats.org/officeDocument/2006/math">
                    <m:r>
                      <a:rPr lang="en-GB" sz="2133" i="1">
                        <a:solidFill>
                          <a:schemeClr val="tx2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÷</m:t>
                    </m:r>
                  </m:oMath>
                </a14:m>
                <a:r>
                  <a:rPr lang="en-GB" sz="2133" dirty="0">
                    <a:solidFill>
                      <a:schemeClr val="tx2"/>
                    </a:solidFill>
                    <a:latin typeface="Arial" charset="0"/>
                    <a:ea typeface="ＭＳ Ｐゴシック" charset="-128"/>
                  </a:rPr>
                  <a:t>1800 eV</a:t>
                </a:r>
              </a:p>
              <a:p>
                <a:pPr eaLnBrk="0" hangingPunct="0">
                  <a:defRPr/>
                </a:pPr>
                <a:r>
                  <a:rPr lang="en-GB" sz="2133" dirty="0">
                    <a:solidFill>
                      <a:schemeClr val="tx2"/>
                    </a:solidFill>
                    <a:latin typeface="Arial" charset="0"/>
                    <a:ea typeface="ＭＳ Ｐゴシック" charset="-128"/>
                  </a:rPr>
                  <a:t>Beam height h=0.3 mm</a:t>
                </a:r>
              </a:p>
              <a:p>
                <a:pPr eaLnBrk="0" hangingPunct="0">
                  <a:defRPr/>
                </a:pPr>
                <a:r>
                  <a:rPr lang="en-GB" sz="2133" dirty="0">
                    <a:solidFill>
                      <a:schemeClr val="tx2"/>
                    </a:solidFill>
                    <a:latin typeface="Arial" charset="0"/>
                    <a:ea typeface="ＭＳ Ｐゴシック" charset="-128"/>
                  </a:rPr>
                  <a:t>Incident Beam measurement</a:t>
                </a:r>
              </a:p>
              <a:p>
                <a:pPr eaLnBrk="0" hangingPunct="0">
                  <a:defRPr/>
                </a:pPr>
                <a:r>
                  <a:rPr lang="en-GB" sz="2133" dirty="0" err="1">
                    <a:solidFill>
                      <a:schemeClr val="tx2"/>
                    </a:solidFill>
                    <a:latin typeface="Arial" charset="0"/>
                    <a:ea typeface="ＭＳ Ｐゴシック" charset="-128"/>
                  </a:rPr>
                  <a:t>GaAsP</a:t>
                </a:r>
                <a:r>
                  <a:rPr lang="en-GB" sz="2133" dirty="0">
                    <a:solidFill>
                      <a:schemeClr val="tx2"/>
                    </a:solidFill>
                    <a:latin typeface="Arial" charset="0"/>
                    <a:ea typeface="ＭＳ Ｐゴシック" charset="-128"/>
                  </a:rPr>
                  <a:t> Photodiodes (4x4mm) </a:t>
                </a:r>
                <a:r>
                  <a:rPr lang="en-GB" sz="2133" dirty="0" smtClean="0">
                    <a:solidFill>
                      <a:schemeClr val="tx2"/>
                    </a:solidFill>
                    <a:latin typeface="Arial" charset="0"/>
                    <a:ea typeface="ＭＳ Ｐゴシック" charset="-128"/>
                  </a:rPr>
                  <a:t>(0.12*4mm</a:t>
                </a:r>
                <a:r>
                  <a:rPr lang="en-GB" sz="2133" dirty="0">
                    <a:solidFill>
                      <a:schemeClr val="tx2"/>
                    </a:solidFill>
                    <a:latin typeface="Arial" charset="0"/>
                    <a:ea typeface="ＭＳ Ｐゴシック" charset="-128"/>
                  </a:rPr>
                  <a:t>)</a:t>
                </a:r>
              </a:p>
              <a:p>
                <a:pPr eaLnBrk="0" hangingPunct="0">
                  <a:defRPr/>
                </a:pPr>
                <a:r>
                  <a:rPr lang="en-GB" sz="2133" dirty="0">
                    <a:solidFill>
                      <a:schemeClr val="tx2"/>
                    </a:solidFill>
                    <a:latin typeface="Arial" charset="0"/>
                    <a:ea typeface="ＭＳ Ｐゴシック" charset="-128"/>
                  </a:rPr>
                  <a:t>Incidence angle 0.25, </a:t>
                </a:r>
                <a:r>
                  <a:rPr lang="en-GB" sz="2133" dirty="0" smtClean="0">
                    <a:solidFill>
                      <a:schemeClr val="tx2"/>
                    </a:solidFill>
                    <a:latin typeface="Arial" charset="0"/>
                    <a:ea typeface="ＭＳ Ｐゴシック" charset="-128"/>
                  </a:rPr>
                  <a:t>0.5, 1 </a:t>
                </a:r>
                <a:r>
                  <a:rPr lang="en-GB" sz="2133" dirty="0" err="1">
                    <a:solidFill>
                      <a:schemeClr val="tx2"/>
                    </a:solidFill>
                    <a:latin typeface="Arial" charset="0"/>
                    <a:ea typeface="ＭＳ Ｐゴシック" charset="-128"/>
                  </a:rPr>
                  <a:t>deg</a:t>
                </a:r>
                <a:endParaRPr lang="en-GB" sz="2133" dirty="0">
                  <a:solidFill>
                    <a:schemeClr val="tx2"/>
                  </a:solidFill>
                  <a:latin typeface="Arial" charset="0"/>
                  <a:ea typeface="ＭＳ Ｐゴシック" charset="-128"/>
                </a:endParaRPr>
              </a:p>
              <a:p>
                <a:pPr eaLnBrk="0" hangingPunct="0">
                  <a:defRPr/>
                </a:pPr>
                <a:r>
                  <a:rPr lang="en-GB" sz="2133" dirty="0">
                    <a:solidFill>
                      <a:schemeClr val="tx2"/>
                    </a:solidFill>
                    <a:latin typeface="Arial" charset="0"/>
                    <a:ea typeface="ＭＳ Ｐゴシック" charset="-128"/>
                  </a:rPr>
                  <a:t>Reflectivity measurement</a:t>
                </a:r>
              </a:p>
            </p:txBody>
          </p:sp>
        </mc:Choice>
        <mc:Fallback xmlns="">
          <p:sp>
            <p:nvSpPr>
              <p:cNvPr id="20" name="Text Box 50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 bwMode="auto">
              <a:xfrm>
                <a:off x="395536" y="1126577"/>
                <a:ext cx="5578322" cy="2446439"/>
              </a:xfrm>
              <a:prstGeom prst="rect">
                <a:avLst/>
              </a:prstGeom>
              <a:blipFill rotWithShape="1">
                <a:blip r:embed="rId3"/>
                <a:stretch>
                  <a:fillRect l="-546" t="-1496" r="-219" b="-374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41"/>
              <p:cNvSpPr txBox="1">
                <a:spLocks noChangeArrowheads="1"/>
              </p:cNvSpPr>
              <p:nvPr/>
            </p:nvSpPr>
            <p:spPr bwMode="auto">
              <a:xfrm>
                <a:off x="6692451" y="1335503"/>
                <a:ext cx="1767981" cy="1200329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de-DE" altLang="it-IT" sz="2400" b="1" dirty="0" err="1">
                    <a:solidFill>
                      <a:schemeClr val="tx2"/>
                    </a:solidFill>
                    <a:ea typeface="ＭＳ Ｐゴシック" charset="-128"/>
                  </a:rPr>
                  <a:t>Photo</a:t>
                </a:r>
                <a:r>
                  <a:rPr lang="de-DE" altLang="it-IT" sz="2400" b="1" dirty="0">
                    <a:solidFill>
                      <a:schemeClr val="tx2"/>
                    </a:solidFill>
                    <a:ea typeface="ＭＳ Ｐゴシック" charset="-128"/>
                  </a:rPr>
                  <a:t> </a:t>
                </a:r>
                <a:r>
                  <a:rPr lang="de-DE" altLang="it-IT" sz="2400" b="1" dirty="0" err="1">
                    <a:solidFill>
                      <a:schemeClr val="tx2"/>
                    </a:solidFill>
                    <a:ea typeface="ＭＳ Ｐゴシック" charset="-128"/>
                  </a:rPr>
                  <a:t>Yield</a:t>
                </a:r>
                <a:r>
                  <a:rPr lang="de-DE" altLang="it-IT" sz="2400" b="1" dirty="0">
                    <a:solidFill>
                      <a:schemeClr val="tx2"/>
                    </a:solidFill>
                    <a:ea typeface="ＭＳ Ｐゴシック" charset="-128"/>
                  </a:rPr>
                  <a:t>:</a:t>
                </a:r>
              </a:p>
              <a:p>
                <a:r>
                  <a:rPr lang="de-DE" altLang="it-IT" sz="2400" b="1" dirty="0">
                    <a:solidFill>
                      <a:schemeClr val="tx2"/>
                    </a:solidFill>
                    <a:ea typeface="ＭＳ Ｐゴシック" charset="-128"/>
                  </a:rPr>
                  <a:t>PY= N</a:t>
                </a:r>
                <a:r>
                  <a:rPr lang="de-DE" altLang="it-IT" sz="2400" b="1" baseline="-25000" dirty="0">
                    <a:solidFill>
                      <a:schemeClr val="tx2"/>
                    </a:solidFill>
                    <a:ea typeface="ＭＳ Ｐゴシック" charset="-128"/>
                  </a:rPr>
                  <a:t>e</a:t>
                </a:r>
                <a:r>
                  <a:rPr lang="de-DE" altLang="it-IT" sz="2400" b="1" dirty="0">
                    <a:solidFill>
                      <a:schemeClr val="tx2"/>
                    </a:solidFill>
                    <a:ea typeface="ＭＳ Ｐゴシック" charset="-128"/>
                  </a:rPr>
                  <a:t>/N</a:t>
                </a:r>
                <a14:m>
                  <m:oMath xmlns:m="http://schemas.openxmlformats.org/officeDocument/2006/math">
                    <m:r>
                      <a:rPr lang="de-DE" altLang="it-IT" sz="2400" b="1" i="1">
                        <a:solidFill>
                          <a:schemeClr val="tx2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𝜸</m:t>
                    </m:r>
                  </m:oMath>
                </a14:m>
                <a:endParaRPr lang="de-DE" altLang="it-IT" sz="2400" b="1" dirty="0">
                  <a:solidFill>
                    <a:schemeClr val="tx2"/>
                  </a:solidFill>
                  <a:ea typeface="ＭＳ Ｐゴシック" charset="-128"/>
                </a:endParaRPr>
              </a:p>
            </p:txBody>
          </p:sp>
        </mc:Choice>
        <mc:Fallback xmlns="">
          <p:sp>
            <p:nvSpPr>
              <p:cNvPr id="15" name="Textfeld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92451" y="1335503"/>
                <a:ext cx="1767981" cy="120032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Freccia destra 22"/>
          <p:cNvSpPr/>
          <p:nvPr/>
        </p:nvSpPr>
        <p:spPr>
          <a:xfrm>
            <a:off x="3851920" y="3284984"/>
            <a:ext cx="547099" cy="1822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CasellaDiTesto 46"/>
          <p:cNvSpPr txBox="1"/>
          <p:nvPr/>
        </p:nvSpPr>
        <p:spPr>
          <a:xfrm>
            <a:off x="4355976" y="3059668"/>
            <a:ext cx="2066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Specular Reflectivity</a:t>
            </a:r>
          </a:p>
        </p:txBody>
      </p:sp>
      <p:sp>
        <p:nvSpPr>
          <p:cNvPr id="48" name="CasellaDiTesto 47"/>
          <p:cNvSpPr txBox="1"/>
          <p:nvPr/>
        </p:nvSpPr>
        <p:spPr>
          <a:xfrm>
            <a:off x="755576" y="3661488"/>
            <a:ext cx="133372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Specular</a:t>
            </a:r>
          </a:p>
        </p:txBody>
      </p:sp>
      <p:sp>
        <p:nvSpPr>
          <p:cNvPr id="49" name="CasellaDiTesto 48"/>
          <p:cNvSpPr txBox="1"/>
          <p:nvPr/>
        </p:nvSpPr>
        <p:spPr>
          <a:xfrm>
            <a:off x="8388424" y="3660675"/>
            <a:ext cx="695119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Total</a:t>
            </a:r>
          </a:p>
        </p:txBody>
      </p:sp>
      <p:grpSp>
        <p:nvGrpSpPr>
          <p:cNvPr id="7" name="Gruppo 6"/>
          <p:cNvGrpSpPr/>
          <p:nvPr/>
        </p:nvGrpSpPr>
        <p:grpSpPr>
          <a:xfrm>
            <a:off x="387020" y="3838900"/>
            <a:ext cx="3123126" cy="2520304"/>
            <a:chOff x="342682" y="3443595"/>
            <a:chExt cx="3038977" cy="2520304"/>
          </a:xfrm>
        </p:grpSpPr>
        <p:sp>
          <p:nvSpPr>
            <p:cNvPr id="3" name="Rettangolo 2"/>
            <p:cNvSpPr/>
            <p:nvPr/>
          </p:nvSpPr>
          <p:spPr>
            <a:xfrm>
              <a:off x="578224" y="5069541"/>
              <a:ext cx="1337982" cy="1143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ttangolo 15"/>
            <p:cNvSpPr/>
            <p:nvPr/>
          </p:nvSpPr>
          <p:spPr>
            <a:xfrm rot="18674927">
              <a:off x="1489389" y="4786891"/>
              <a:ext cx="1337982" cy="1143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682" y="3779447"/>
              <a:ext cx="3038977" cy="2184452"/>
            </a:xfrm>
            <a:prstGeom prst="rect">
              <a:avLst/>
            </a:prstGeom>
          </p:spPr>
        </p:pic>
        <p:sp>
          <p:nvSpPr>
            <p:cNvPr id="4" name="Rettangolo 3"/>
            <p:cNvSpPr/>
            <p:nvPr/>
          </p:nvSpPr>
          <p:spPr>
            <a:xfrm rot="18577377">
              <a:off x="2378722" y="3815970"/>
              <a:ext cx="1021201" cy="276452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Detector</a:t>
              </a:r>
              <a:endParaRPr lang="en-GB" dirty="0"/>
            </a:p>
          </p:txBody>
        </p:sp>
      </p:grpSp>
      <p:sp>
        <p:nvSpPr>
          <p:cNvPr id="9" name="Rettangolo 8"/>
          <p:cNvSpPr/>
          <p:nvPr/>
        </p:nvSpPr>
        <p:spPr>
          <a:xfrm>
            <a:off x="2051720" y="5781055"/>
            <a:ext cx="1317171" cy="554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sellaDiTesto 34"/>
              <p:cNvSpPr txBox="1"/>
              <p:nvPr/>
            </p:nvSpPr>
            <p:spPr>
              <a:xfrm>
                <a:off x="2511815" y="5058796"/>
                <a:ext cx="906297" cy="30271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67" b="1" i="1" smtClean="0">
                              <a:latin typeface="Cambria Math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GB" sz="1467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𝜽</m:t>
                          </m:r>
                        </m:e>
                        <m:sub>
                          <m:r>
                            <a:rPr lang="en-GB" sz="1467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𝒓</m:t>
                          </m:r>
                        </m:sub>
                      </m:sSub>
                      <m:r>
                        <a:rPr lang="en-GB" sz="1467" b="1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GB" sz="1467" b="1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𝟐</m:t>
                      </m:r>
                      <m:sSub>
                        <m:sSubPr>
                          <m:ctrlPr>
                            <a:rPr lang="en-GB" sz="1467" b="1" i="1">
                              <a:latin typeface="Cambria Math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GB" sz="1467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𝜽</m:t>
                          </m:r>
                        </m:e>
                        <m:sub>
                          <m:r>
                            <a:rPr lang="en-GB" sz="1467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it-IT" sz="1467" b="1" dirty="0" smtClean="0">
                  <a:ea typeface="Cambria Math" charset="0"/>
                  <a:cs typeface="Cambria Math" charset="0"/>
                </a:endParaRPr>
              </a:p>
              <a:p>
                <a:endParaRPr lang="en-GB" sz="500" b="1" dirty="0"/>
              </a:p>
            </p:txBody>
          </p:sp>
        </mc:Choice>
        <mc:Fallback xmlns="">
          <p:sp>
            <p:nvSpPr>
              <p:cNvPr id="35" name="CasellaDiTesto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1815" y="5058796"/>
                <a:ext cx="906297" cy="30271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sellaDiTesto 35"/>
              <p:cNvSpPr txBox="1"/>
              <p:nvPr/>
            </p:nvSpPr>
            <p:spPr>
              <a:xfrm>
                <a:off x="791373" y="5678075"/>
                <a:ext cx="540267" cy="22576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67" b="1" i="1">
                              <a:latin typeface="Cambria Math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GB" sz="1467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𝜽</m:t>
                          </m:r>
                        </m:e>
                        <m:sub>
                          <m:r>
                            <a:rPr lang="en-GB" sz="1467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GB" sz="1467" b="1" dirty="0"/>
              </a:p>
            </p:txBody>
          </p:sp>
        </mc:Choice>
        <mc:Fallback xmlns="">
          <p:sp>
            <p:nvSpPr>
              <p:cNvPr id="36" name="CasellaDiTesto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373" y="5678075"/>
                <a:ext cx="540267" cy="225767"/>
              </a:xfrm>
              <a:prstGeom prst="rect">
                <a:avLst/>
              </a:prstGeom>
              <a:blipFill rotWithShape="1">
                <a:blip r:embed="rId7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Immagin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168" y="3455570"/>
            <a:ext cx="3722312" cy="2907697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</p:pic>
      <p:sp>
        <p:nvSpPr>
          <p:cNvPr id="12" name="Rettangolo 11"/>
          <p:cNvSpPr/>
          <p:nvPr/>
        </p:nvSpPr>
        <p:spPr>
          <a:xfrm>
            <a:off x="4355976" y="3491716"/>
            <a:ext cx="1587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Scattered Light</a:t>
            </a: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22" t="85357" r="26954"/>
          <a:stretch/>
        </p:blipFill>
        <p:spPr>
          <a:xfrm>
            <a:off x="2250632" y="5765895"/>
            <a:ext cx="1428662" cy="5486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asellaDiTesto 37"/>
              <p:cNvSpPr txBox="1"/>
              <p:nvPr/>
            </p:nvSpPr>
            <p:spPr>
              <a:xfrm>
                <a:off x="5722225" y="5678075"/>
                <a:ext cx="361943" cy="22576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467" b="1" i="1">
                              <a:latin typeface="Cambria Math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GB" sz="1467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𝜽</m:t>
                          </m:r>
                        </m:e>
                        <m:sub>
                          <m:r>
                            <a:rPr lang="en-GB" sz="1467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GB" sz="1467" b="1" dirty="0"/>
              </a:p>
            </p:txBody>
          </p:sp>
        </mc:Choice>
        <mc:Fallback xmlns="">
          <p:sp>
            <p:nvSpPr>
              <p:cNvPr id="38" name="CasellaDiTesto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2225" y="5678075"/>
                <a:ext cx="361943" cy="225767"/>
              </a:xfrm>
              <a:prstGeom prst="rect">
                <a:avLst/>
              </a:prstGeom>
              <a:blipFill rotWithShape="1">
                <a:blip r:embed="rId10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/>
          <p:cNvSpPr txBox="1"/>
          <p:nvPr/>
        </p:nvSpPr>
        <p:spPr>
          <a:xfrm rot="19970103">
            <a:off x="1560140" y="5459728"/>
            <a:ext cx="1175096" cy="338554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Mirror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30DE-F1AD-4DFF-A230-EC2AE0D3B7E6}" type="slidenum">
              <a:rPr lang="it-IT" smtClean="0"/>
              <a:t>28</a:t>
            </a:fld>
            <a:endParaRPr lang="it-IT"/>
          </a:p>
        </p:txBody>
      </p:sp>
      <p:sp>
        <p:nvSpPr>
          <p:cNvPr id="11" name="Segnaposto data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688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  <p:bldP spid="47" grpId="0"/>
      <p:bldP spid="48" grpId="0" animBg="1"/>
      <p:bldP spid="49" grpId="0" animBg="1"/>
      <p:bldP spid="35" grpId="0" animBg="1"/>
      <p:bldP spid="36" grpId="0" animBg="1"/>
      <p:bldP spid="12" grpId="0"/>
      <p:bldP spid="38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Flat</a:t>
            </a:r>
            <a:r>
              <a:rPr lang="it-IT" dirty="0" smtClean="0"/>
              <a:t> </a:t>
            </a:r>
            <a:r>
              <a:rPr lang="it-IT" dirty="0" err="1" smtClean="0"/>
              <a:t>samples</a:t>
            </a:r>
            <a:r>
              <a:rPr lang="it-IT" dirty="0" smtClean="0"/>
              <a:t>: </a:t>
            </a:r>
            <a:r>
              <a:rPr lang="it-IT" dirty="0" err="1" smtClean="0"/>
              <a:t>Reflectivity</a:t>
            </a:r>
            <a:r>
              <a:rPr lang="it-IT" dirty="0" smtClean="0"/>
              <a:t> (R)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30DE-F1AD-4DFF-A230-EC2AE0D3B7E6}" type="slidenum">
              <a:rPr lang="it-IT" smtClean="0"/>
              <a:t>29</a:t>
            </a:fld>
            <a:endParaRPr lang="it-IT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5" y="1243575"/>
            <a:ext cx="6839301" cy="4489681"/>
          </a:xfrm>
        </p:spPr>
      </p:pic>
      <p:cxnSp>
        <p:nvCxnSpPr>
          <p:cNvPr id="9" name="Connettore 2 8"/>
          <p:cNvCxnSpPr/>
          <p:nvPr/>
        </p:nvCxnSpPr>
        <p:spPr>
          <a:xfrm>
            <a:off x="832516" y="1988840"/>
            <a:ext cx="0" cy="25202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H="1" flipV="1">
            <a:off x="2159128" y="2628069"/>
            <a:ext cx="205326" cy="2248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 flipH="1">
            <a:off x="1935676" y="2935845"/>
            <a:ext cx="548092" cy="19333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Connettore 2 23"/>
          <p:cNvCxnSpPr/>
          <p:nvPr/>
        </p:nvCxnSpPr>
        <p:spPr>
          <a:xfrm>
            <a:off x="1259632" y="2132856"/>
            <a:ext cx="0" cy="25922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896019" y="3163056"/>
            <a:ext cx="1011685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accent2"/>
                </a:solidFill>
              </a:rPr>
              <a:t>O K edge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23528" y="2769778"/>
            <a:ext cx="1037473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accent2"/>
                </a:solidFill>
              </a:rPr>
              <a:t>C K edge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2364454" y="2761183"/>
            <a:ext cx="1343450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accent2"/>
                </a:solidFill>
              </a:rPr>
              <a:t>Cu L</a:t>
            </a:r>
            <a:r>
              <a:rPr lang="en-GB" sz="1400" b="1" baseline="-25000" dirty="0">
                <a:solidFill>
                  <a:schemeClr val="accent2"/>
                </a:solidFill>
              </a:rPr>
              <a:t>2,3</a:t>
            </a:r>
            <a:r>
              <a:rPr lang="en-GB" sz="1400" b="1" dirty="0">
                <a:solidFill>
                  <a:schemeClr val="accent2"/>
                </a:solidFill>
              </a:rPr>
              <a:t> edge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3707904" y="6021288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E. La Francesca et al: </a:t>
            </a:r>
            <a:r>
              <a:rPr lang="it-IT" dirty="0" err="1">
                <a:solidFill>
                  <a:srgbClr val="0070C0"/>
                </a:solidFill>
              </a:rPr>
              <a:t>submitted</a:t>
            </a:r>
            <a:r>
              <a:rPr lang="it-IT" dirty="0">
                <a:solidFill>
                  <a:srgbClr val="0070C0"/>
                </a:solidFill>
              </a:rPr>
              <a:t> to PR ST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6876256" y="2628069"/>
            <a:ext cx="2232248" cy="19389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 smtClean="0"/>
              <a:t>At grazing</a:t>
            </a:r>
            <a:r>
              <a:rPr lang="en-GB" sz="2400" dirty="0"/>
              <a:t> </a:t>
            </a:r>
            <a:endParaRPr lang="en-GB" sz="2400" dirty="0" smtClean="0"/>
          </a:p>
          <a:p>
            <a:r>
              <a:rPr lang="en-GB" sz="2400" dirty="0" smtClean="0"/>
              <a:t>incidence </a:t>
            </a:r>
            <a:r>
              <a:rPr lang="en-GB" sz="2400" dirty="0" smtClean="0"/>
              <a:t>angle contaminants </a:t>
            </a:r>
            <a:r>
              <a:rPr lang="en-GB" sz="2400" dirty="0"/>
              <a:t>are </a:t>
            </a:r>
            <a:r>
              <a:rPr lang="en-GB" sz="2400" dirty="0" smtClean="0"/>
              <a:t>influencing </a:t>
            </a:r>
            <a:r>
              <a:rPr lang="en-GB" sz="2400" dirty="0"/>
              <a:t>Cu Reflectivity</a:t>
            </a:r>
          </a:p>
        </p:txBody>
      </p:sp>
      <p:pic>
        <p:nvPicPr>
          <p:cNvPr id="29" name="Immagine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4"/>
          <a:stretch/>
        </p:blipFill>
        <p:spPr>
          <a:xfrm>
            <a:off x="6876256" y="476672"/>
            <a:ext cx="2088232" cy="1859126"/>
          </a:xfrm>
          <a:prstGeom prst="rect">
            <a:avLst/>
          </a:prstGeom>
        </p:spPr>
      </p:pic>
      <p:sp>
        <p:nvSpPr>
          <p:cNvPr id="38" name="Rettangolo 37"/>
          <p:cNvSpPr/>
          <p:nvPr/>
        </p:nvSpPr>
        <p:spPr>
          <a:xfrm>
            <a:off x="7020272" y="620688"/>
            <a:ext cx="36004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Segnaposto data 3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40" name="Segnaposto piè di pagina 3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212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468084" y="0"/>
            <a:ext cx="4760785" cy="132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dirty="0" smtClean="0">
                <a:solidFill>
                  <a:schemeClr val="tx2"/>
                </a:solidFill>
              </a:rPr>
              <a:t>Outline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468084" y="1925485"/>
            <a:ext cx="8856444" cy="3880773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chemeClr val="accent5"/>
                </a:solidFill>
              </a:rPr>
              <a:t>Synchrotron radiation </a:t>
            </a:r>
            <a:r>
              <a:rPr lang="en-GB" sz="3600" dirty="0" smtClean="0">
                <a:solidFill>
                  <a:schemeClr val="accent5"/>
                </a:solidFill>
              </a:rPr>
              <a:t>detrimental effects</a:t>
            </a:r>
          </a:p>
          <a:p>
            <a:r>
              <a:rPr lang="en-GB" sz="3600" dirty="0" smtClean="0"/>
              <a:t>Reflectivity and Photo Yield</a:t>
            </a:r>
          </a:p>
          <a:p>
            <a:r>
              <a:rPr lang="en-GB" sz="3600" dirty="0" err="1" smtClean="0"/>
              <a:t>Bessy</a:t>
            </a:r>
            <a:r>
              <a:rPr lang="en-GB" sz="3600" dirty="0" smtClean="0"/>
              <a:t> </a:t>
            </a:r>
            <a:r>
              <a:rPr lang="en-GB" sz="3600" dirty="0"/>
              <a:t>II measurements</a:t>
            </a:r>
          </a:p>
          <a:p>
            <a:r>
              <a:rPr lang="en-GB" sz="3600" dirty="0" smtClean="0"/>
              <a:t>Conclusions</a:t>
            </a:r>
            <a:endParaRPr lang="en-GB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84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Flat</a:t>
            </a:r>
            <a:r>
              <a:rPr lang="it-IT" dirty="0" smtClean="0"/>
              <a:t> </a:t>
            </a:r>
            <a:r>
              <a:rPr lang="it-IT" dirty="0" err="1" smtClean="0"/>
              <a:t>samples</a:t>
            </a:r>
            <a:r>
              <a:rPr lang="it-IT" dirty="0" smtClean="0"/>
              <a:t>: </a:t>
            </a:r>
            <a:r>
              <a:rPr lang="it-IT" dirty="0" err="1" smtClean="0"/>
              <a:t>Reflectivity</a:t>
            </a:r>
            <a:r>
              <a:rPr lang="it-IT" dirty="0" smtClean="0"/>
              <a:t> (R)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30DE-F1AD-4DFF-A230-EC2AE0D3B7E6}" type="slidenum">
              <a:rPr lang="it-IT" smtClean="0"/>
              <a:t>30</a:t>
            </a:fld>
            <a:endParaRPr lang="it-IT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13170"/>
            <a:ext cx="8229600" cy="4149185"/>
          </a:xfrm>
        </p:spPr>
      </p:pic>
      <p:sp>
        <p:nvSpPr>
          <p:cNvPr id="8" name="CasellaDiTesto 7"/>
          <p:cNvSpPr txBox="1"/>
          <p:nvPr/>
        </p:nvSpPr>
        <p:spPr>
          <a:xfrm>
            <a:off x="3707904" y="6021288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E. La Francesca et al: </a:t>
            </a:r>
            <a:r>
              <a:rPr lang="it-IT" dirty="0" err="1">
                <a:solidFill>
                  <a:srgbClr val="0070C0"/>
                </a:solidFill>
              </a:rPr>
              <a:t>submitted</a:t>
            </a:r>
            <a:r>
              <a:rPr lang="it-IT" dirty="0">
                <a:solidFill>
                  <a:srgbClr val="0070C0"/>
                </a:solidFill>
              </a:rPr>
              <a:t> to PR ST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441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Flat</a:t>
            </a:r>
            <a:r>
              <a:rPr lang="it-IT" dirty="0" smtClean="0"/>
              <a:t> </a:t>
            </a:r>
            <a:r>
              <a:rPr lang="it-IT" dirty="0" err="1" smtClean="0"/>
              <a:t>samples:Photo</a:t>
            </a:r>
            <a:r>
              <a:rPr lang="it-IT" dirty="0" smtClean="0"/>
              <a:t> </a:t>
            </a:r>
            <a:r>
              <a:rPr lang="it-IT" dirty="0" err="1" smtClean="0"/>
              <a:t>Yield</a:t>
            </a:r>
            <a:r>
              <a:rPr lang="it-IT" dirty="0" smtClean="0"/>
              <a:t> (PY)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30DE-F1AD-4DFF-A230-EC2AE0D3B7E6}" type="slidenum">
              <a:rPr lang="it-IT" smtClean="0"/>
              <a:t>31</a:t>
            </a:fld>
            <a:endParaRPr lang="it-IT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45" y="1219200"/>
            <a:ext cx="7520910" cy="4937125"/>
          </a:xfrm>
        </p:spPr>
      </p:pic>
      <p:cxnSp>
        <p:nvCxnSpPr>
          <p:cNvPr id="8" name="Connettore 2 7"/>
          <p:cNvCxnSpPr/>
          <p:nvPr/>
        </p:nvCxnSpPr>
        <p:spPr>
          <a:xfrm>
            <a:off x="1696612" y="3356992"/>
            <a:ext cx="0" cy="158417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 flipH="1">
            <a:off x="2954504" y="4186255"/>
            <a:ext cx="465368" cy="4018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>
            <a:off x="2123728" y="3356992"/>
            <a:ext cx="0" cy="151216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1760115" y="4387192"/>
            <a:ext cx="1011685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accent2"/>
                </a:solidFill>
              </a:rPr>
              <a:t>O K edge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1187624" y="3993914"/>
            <a:ext cx="1037473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accent2"/>
                </a:solidFill>
              </a:rPr>
              <a:t>C K edge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3228550" y="3985319"/>
            <a:ext cx="1343450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accent2"/>
                </a:solidFill>
              </a:rPr>
              <a:t>Cu L</a:t>
            </a:r>
            <a:r>
              <a:rPr lang="en-GB" sz="1400" b="1" baseline="-25000" dirty="0">
                <a:solidFill>
                  <a:schemeClr val="accent2"/>
                </a:solidFill>
              </a:rPr>
              <a:t>2,3</a:t>
            </a:r>
            <a:r>
              <a:rPr lang="en-GB" sz="1400" b="1" dirty="0">
                <a:solidFill>
                  <a:schemeClr val="accent2"/>
                </a:solidFill>
              </a:rPr>
              <a:t> edge</a:t>
            </a:r>
          </a:p>
        </p:txBody>
      </p:sp>
      <p:cxnSp>
        <p:nvCxnSpPr>
          <p:cNvPr id="21" name="Connettore 2 20"/>
          <p:cNvCxnSpPr/>
          <p:nvPr/>
        </p:nvCxnSpPr>
        <p:spPr>
          <a:xfrm flipH="1" flipV="1">
            <a:off x="2954504" y="2996952"/>
            <a:ext cx="274046" cy="9969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4860032" y="608400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E. La Francesca et al: </a:t>
            </a:r>
            <a:r>
              <a:rPr lang="it-IT" dirty="0" err="1">
                <a:solidFill>
                  <a:srgbClr val="0070C0"/>
                </a:solidFill>
              </a:rPr>
              <a:t>submitted</a:t>
            </a:r>
            <a:r>
              <a:rPr lang="it-IT" dirty="0">
                <a:solidFill>
                  <a:srgbClr val="0070C0"/>
                </a:solidFill>
              </a:rPr>
              <a:t> to PR ST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23" name="Segnaposto data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24" name="Segnaposto piè di pagina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537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Angular</a:t>
            </a:r>
            <a:r>
              <a:rPr lang="it-IT" dirty="0" smtClean="0"/>
              <a:t> </a:t>
            </a:r>
            <a:r>
              <a:rPr lang="it-IT" dirty="0" err="1" smtClean="0"/>
              <a:t>distribution</a:t>
            </a:r>
            <a:r>
              <a:rPr lang="it-IT" dirty="0" smtClean="0"/>
              <a:t> of </a:t>
            </a:r>
            <a:r>
              <a:rPr lang="it-IT" dirty="0" err="1" smtClean="0"/>
              <a:t>Reflectivity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30DE-F1AD-4DFF-A230-EC2AE0D3B7E6}" type="slidenum">
              <a:rPr lang="it-IT" smtClean="0"/>
              <a:t>32</a:t>
            </a:fld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1"/>
          </p:nvPr>
        </p:nvSpPr>
        <p:spPr>
          <a:xfrm>
            <a:off x="457200" y="1412776"/>
            <a:ext cx="5482952" cy="15841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For technical surfaces scattered light cannot be </a:t>
            </a:r>
            <a:r>
              <a:rPr lang="en-GB" dirty="0" smtClean="0"/>
              <a:t>neglected</a:t>
            </a:r>
          </a:p>
          <a:p>
            <a:pPr marL="0" indent="0" algn="ctr">
              <a:buNone/>
            </a:pPr>
            <a:r>
              <a:rPr lang="en-GB" b="1" dirty="0" smtClean="0"/>
              <a:t>R            </a:t>
            </a:r>
            <a:r>
              <a:rPr lang="en-GB" b="1" dirty="0" err="1" smtClean="0"/>
              <a:t>R</a:t>
            </a:r>
            <a:r>
              <a:rPr lang="en-GB" sz="2000" b="1" dirty="0" err="1" smtClean="0"/>
              <a:t>t</a:t>
            </a:r>
            <a:endParaRPr lang="it-IT" sz="2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49" y="2761430"/>
            <a:ext cx="5014734" cy="2708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96752"/>
            <a:ext cx="2581077" cy="207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tangolo 6"/>
          <p:cNvSpPr/>
          <p:nvPr/>
        </p:nvSpPr>
        <p:spPr>
          <a:xfrm>
            <a:off x="5842318" y="3717032"/>
            <a:ext cx="3096344" cy="92333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/>
              <a:t>Total </a:t>
            </a:r>
            <a:r>
              <a:rPr lang="en-US" b="1" dirty="0" smtClean="0"/>
              <a:t>Reflectivity (</a:t>
            </a:r>
            <a:r>
              <a:rPr lang="en-US" b="1" dirty="0" err="1" smtClean="0"/>
              <a:t>R</a:t>
            </a:r>
            <a:r>
              <a:rPr lang="en-US" sz="1400" b="1" dirty="0" err="1" smtClean="0"/>
              <a:t>t</a:t>
            </a:r>
            <a:r>
              <a:rPr lang="en-US" b="1" dirty="0" smtClean="0"/>
              <a:t>) </a:t>
            </a:r>
            <a:r>
              <a:rPr lang="en-US" dirty="0"/>
              <a:t>is calculated integrating the angular distribution in </a:t>
            </a:r>
            <a:r>
              <a:rPr lang="en-US" dirty="0" err="1">
                <a:latin typeface="Symbol" pitchFamily="18" charset="2"/>
              </a:rPr>
              <a:t>q</a:t>
            </a:r>
            <a:r>
              <a:rPr lang="en-US" sz="1600" dirty="0" err="1"/>
              <a:t>r</a:t>
            </a:r>
            <a:r>
              <a:rPr lang="en-US" dirty="0"/>
              <a:t> and </a:t>
            </a:r>
            <a:r>
              <a:rPr lang="en-US" dirty="0">
                <a:latin typeface="Symbol" pitchFamily="18" charset="2"/>
              </a:rPr>
              <a:t>F</a:t>
            </a:r>
            <a:endParaRPr lang="it-IT" dirty="0">
              <a:latin typeface="Symbol" pitchFamily="18" charset="2"/>
            </a:endParaRPr>
          </a:p>
        </p:txBody>
      </p:sp>
      <p:sp>
        <p:nvSpPr>
          <p:cNvPr id="8" name="Freccia a destra 7"/>
          <p:cNvSpPr/>
          <p:nvPr/>
        </p:nvSpPr>
        <p:spPr>
          <a:xfrm>
            <a:off x="2915816" y="2398440"/>
            <a:ext cx="504056" cy="1780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  <p:grpSp>
        <p:nvGrpSpPr>
          <p:cNvPr id="13" name="Gruppo 12"/>
          <p:cNvGrpSpPr/>
          <p:nvPr/>
        </p:nvGrpSpPr>
        <p:grpSpPr>
          <a:xfrm>
            <a:off x="5654818" y="3598757"/>
            <a:ext cx="3381678" cy="2699949"/>
            <a:chOff x="4640808" y="1696229"/>
            <a:chExt cx="3381678" cy="2699949"/>
          </a:xfrm>
        </p:grpSpPr>
        <p:grpSp>
          <p:nvGrpSpPr>
            <p:cNvPr id="15" name="Gruppo 14"/>
            <p:cNvGrpSpPr/>
            <p:nvPr/>
          </p:nvGrpSpPr>
          <p:grpSpPr>
            <a:xfrm>
              <a:off x="4640808" y="1825010"/>
              <a:ext cx="3381678" cy="2571168"/>
              <a:chOff x="4956914" y="2720051"/>
              <a:chExt cx="4181008" cy="3141519"/>
            </a:xfrm>
          </p:grpSpPr>
          <p:sp>
            <p:nvSpPr>
              <p:cNvPr id="25" name="Rettangolo 24"/>
              <p:cNvSpPr/>
              <p:nvPr/>
            </p:nvSpPr>
            <p:spPr>
              <a:xfrm>
                <a:off x="4956914" y="2720051"/>
                <a:ext cx="4122125" cy="311074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0"/>
              </a:p>
            </p:txBody>
          </p:sp>
          <p:sp>
            <p:nvSpPr>
              <p:cNvPr id="26" name="CasellaDiTesto 25"/>
              <p:cNvSpPr txBox="1"/>
              <p:nvPr/>
            </p:nvSpPr>
            <p:spPr>
              <a:xfrm rot="16200000">
                <a:off x="4360028" y="3955670"/>
                <a:ext cx="1642202" cy="4001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350" b="1">
                    <a:latin typeface="Arial" charset="0"/>
                    <a:ea typeface="Arial" charset="0"/>
                    <a:cs typeface="Arial" charset="0"/>
                  </a:rPr>
                  <a:t>Reflectivity</a:t>
                </a:r>
              </a:p>
            </p:txBody>
          </p:sp>
          <p:pic>
            <p:nvPicPr>
              <p:cNvPr id="27" name="Immagine 26"/>
              <p:cNvPicPr>
                <a:picLocks noChangeAspect="1"/>
              </p:cNvPicPr>
              <p:nvPr/>
            </p:nvPicPr>
            <p:blipFill rotWithShape="1">
              <a:blip r:embed="rId4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04" t="13199" r="8842" b="14914"/>
              <a:stretch/>
            </p:blipFill>
            <p:spPr>
              <a:xfrm>
                <a:off x="5706319" y="2861063"/>
                <a:ext cx="3264060" cy="2428567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28" name="CasellaDiTesto 27"/>
              <p:cNvSpPr txBox="1"/>
              <p:nvPr/>
            </p:nvSpPr>
            <p:spPr>
              <a:xfrm>
                <a:off x="5613027" y="5245446"/>
                <a:ext cx="35248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b="1" dirty="0">
                    <a:latin typeface="Arial" charset="0"/>
                    <a:ea typeface="Arial" charset="0"/>
                    <a:cs typeface="Arial" charset="0"/>
                  </a:rPr>
                  <a:t>5                        10                       15</a:t>
                </a:r>
              </a:p>
            </p:txBody>
          </p:sp>
          <p:sp>
            <p:nvSpPr>
              <p:cNvPr id="29" name="CasellaDiTesto 28"/>
              <p:cNvSpPr txBox="1"/>
              <p:nvPr/>
            </p:nvSpPr>
            <p:spPr>
              <a:xfrm>
                <a:off x="6464325" y="5461461"/>
                <a:ext cx="1823576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350" b="1" noProof="1">
                    <a:latin typeface="Arial" charset="0"/>
                    <a:ea typeface="Arial" charset="0"/>
                    <a:cs typeface="Arial" charset="0"/>
                  </a:rPr>
                  <a:t>twotheta (deg)</a:t>
                </a:r>
              </a:p>
            </p:txBody>
          </p:sp>
          <p:sp>
            <p:nvSpPr>
              <p:cNvPr id="30" name="CasellaDiTesto 29"/>
              <p:cNvSpPr txBox="1"/>
              <p:nvPr/>
            </p:nvSpPr>
            <p:spPr>
              <a:xfrm>
                <a:off x="5249639" y="2861063"/>
                <a:ext cx="594608" cy="25699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b="1" dirty="0">
                    <a:latin typeface="Arial" charset="0"/>
                    <a:ea typeface="Arial" charset="0"/>
                    <a:cs typeface="Arial" charset="0"/>
                  </a:rPr>
                  <a:t>10</a:t>
                </a:r>
                <a:r>
                  <a:rPr lang="en-GB" sz="1200" b="1" baseline="30000" dirty="0">
                    <a:latin typeface="Arial" charset="0"/>
                    <a:ea typeface="Arial" charset="0"/>
                    <a:cs typeface="Arial" charset="0"/>
                  </a:rPr>
                  <a:t>0</a:t>
                </a:r>
              </a:p>
              <a:p>
                <a:endParaRPr lang="en-GB" sz="600" b="1" dirty="0">
                  <a:latin typeface="Arial" charset="0"/>
                  <a:ea typeface="Arial" charset="0"/>
                  <a:cs typeface="Arial" charset="0"/>
                </a:endParaRPr>
              </a:p>
              <a:p>
                <a:r>
                  <a:rPr lang="en-GB" sz="1200" b="1" dirty="0">
                    <a:latin typeface="Arial" charset="0"/>
                    <a:ea typeface="Arial" charset="0"/>
                    <a:cs typeface="Arial" charset="0"/>
                  </a:rPr>
                  <a:t>10</a:t>
                </a:r>
                <a:r>
                  <a:rPr lang="en-GB" sz="1200" b="1" baseline="30000" dirty="0">
                    <a:latin typeface="Arial" charset="0"/>
                    <a:ea typeface="Arial" charset="0"/>
                    <a:cs typeface="Arial" charset="0"/>
                  </a:rPr>
                  <a:t>-1</a:t>
                </a:r>
              </a:p>
              <a:p>
                <a:endParaRPr lang="en-GB" sz="600" b="1" dirty="0">
                  <a:latin typeface="Arial" charset="0"/>
                  <a:ea typeface="Arial" charset="0"/>
                  <a:cs typeface="Arial" charset="0"/>
                </a:endParaRPr>
              </a:p>
              <a:p>
                <a:r>
                  <a:rPr lang="en-GB" sz="1200" b="1" dirty="0">
                    <a:latin typeface="Arial" charset="0"/>
                    <a:ea typeface="Arial" charset="0"/>
                    <a:cs typeface="Arial" charset="0"/>
                  </a:rPr>
                  <a:t>10</a:t>
                </a:r>
                <a:r>
                  <a:rPr lang="en-GB" sz="1200" b="1" baseline="30000" dirty="0">
                    <a:latin typeface="Arial" charset="0"/>
                    <a:ea typeface="Arial" charset="0"/>
                    <a:cs typeface="Arial" charset="0"/>
                  </a:rPr>
                  <a:t>-2</a:t>
                </a:r>
              </a:p>
              <a:p>
                <a:endParaRPr lang="en-GB" sz="525" b="1" dirty="0">
                  <a:latin typeface="Arial" charset="0"/>
                  <a:ea typeface="Arial" charset="0"/>
                  <a:cs typeface="Arial" charset="0"/>
                </a:endParaRPr>
              </a:p>
              <a:p>
                <a:r>
                  <a:rPr lang="en-GB" sz="1200" b="1" dirty="0">
                    <a:latin typeface="Arial" charset="0"/>
                    <a:ea typeface="Arial" charset="0"/>
                    <a:cs typeface="Arial" charset="0"/>
                  </a:rPr>
                  <a:t>10</a:t>
                </a:r>
                <a:r>
                  <a:rPr lang="en-GB" sz="1200" b="1" baseline="30000" dirty="0">
                    <a:latin typeface="Arial" charset="0"/>
                    <a:ea typeface="Arial" charset="0"/>
                    <a:cs typeface="Arial" charset="0"/>
                  </a:rPr>
                  <a:t>-3</a:t>
                </a:r>
              </a:p>
              <a:p>
                <a:endParaRPr lang="en-GB" sz="600" b="1" dirty="0">
                  <a:latin typeface="Arial" charset="0"/>
                  <a:ea typeface="Arial" charset="0"/>
                  <a:cs typeface="Arial" charset="0"/>
                </a:endParaRPr>
              </a:p>
              <a:p>
                <a:r>
                  <a:rPr lang="en-GB" sz="1200" b="1" dirty="0">
                    <a:latin typeface="Arial" charset="0"/>
                    <a:ea typeface="Arial" charset="0"/>
                    <a:cs typeface="Arial" charset="0"/>
                  </a:rPr>
                  <a:t>10</a:t>
                </a:r>
                <a:r>
                  <a:rPr lang="en-GB" sz="1200" b="1" baseline="30000" dirty="0">
                    <a:latin typeface="Arial" charset="0"/>
                    <a:ea typeface="Arial" charset="0"/>
                    <a:cs typeface="Arial" charset="0"/>
                  </a:rPr>
                  <a:t>-4</a:t>
                </a:r>
              </a:p>
              <a:p>
                <a:endParaRPr lang="en-GB" sz="600" b="1" dirty="0">
                  <a:latin typeface="Arial" charset="0"/>
                  <a:ea typeface="Arial" charset="0"/>
                  <a:cs typeface="Arial" charset="0"/>
                </a:endParaRPr>
              </a:p>
              <a:p>
                <a:r>
                  <a:rPr lang="en-GB" sz="1200" b="1" dirty="0">
                    <a:latin typeface="Arial" charset="0"/>
                    <a:ea typeface="Arial" charset="0"/>
                    <a:cs typeface="Arial" charset="0"/>
                  </a:rPr>
                  <a:t>10</a:t>
                </a:r>
                <a:r>
                  <a:rPr lang="en-GB" sz="1200" b="1" baseline="30000" dirty="0">
                    <a:latin typeface="Arial" charset="0"/>
                    <a:ea typeface="Arial" charset="0"/>
                    <a:cs typeface="Arial" charset="0"/>
                  </a:rPr>
                  <a:t>-5</a:t>
                </a:r>
              </a:p>
              <a:p>
                <a:endParaRPr lang="en-GB" sz="600" b="1" dirty="0">
                  <a:latin typeface="Arial" charset="0"/>
                  <a:ea typeface="Arial" charset="0"/>
                  <a:cs typeface="Arial" charset="0"/>
                </a:endParaRPr>
              </a:p>
              <a:p>
                <a:r>
                  <a:rPr lang="en-GB" sz="1200" b="1" dirty="0">
                    <a:latin typeface="Arial" charset="0"/>
                    <a:ea typeface="Arial" charset="0"/>
                    <a:cs typeface="Arial" charset="0"/>
                  </a:rPr>
                  <a:t>10</a:t>
                </a:r>
                <a:r>
                  <a:rPr lang="en-GB" sz="1200" b="1" baseline="30000" dirty="0">
                    <a:latin typeface="Arial" charset="0"/>
                    <a:ea typeface="Arial" charset="0"/>
                    <a:cs typeface="Arial" charset="0"/>
                  </a:rPr>
                  <a:t>-6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CasellaDiTesto 15"/>
                <p:cNvSpPr txBox="1"/>
                <p:nvPr/>
              </p:nvSpPr>
              <p:spPr>
                <a:xfrm>
                  <a:off x="6820383" y="2500966"/>
                  <a:ext cx="1146415" cy="300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GB" sz="1350" b="1" i="1">
                              <a:latin typeface="Cambria Math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GB" sz="1350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𝜽</m:t>
                          </m:r>
                        </m:e>
                        <m:sub>
                          <m:r>
                            <a:rPr lang="en-GB" sz="1350" b="1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𝒊</m:t>
                          </m:r>
                        </m:sub>
                      </m:sSub>
                    </m:oMath>
                  </a14:m>
                  <a:r>
                    <a:rPr lang="en-GB" sz="1350" b="1" dirty="0"/>
                    <a:t>= 5 </a:t>
                  </a:r>
                  <a:r>
                    <a:rPr lang="en-GB" sz="1350" b="1" dirty="0" err="1"/>
                    <a:t>deg</a:t>
                  </a:r>
                  <a:endParaRPr lang="en-GB" sz="1350" b="1" dirty="0"/>
                </a:p>
              </p:txBody>
            </p:sp>
          </mc:Choice>
          <mc:Fallback xmlns="">
            <p:sp>
              <p:nvSpPr>
                <p:cNvPr id="25" name="CasellaDiTesto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20383" y="2500966"/>
                  <a:ext cx="1146415" cy="30008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4082" b="-183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Connettore 2 16"/>
            <p:cNvCxnSpPr/>
            <p:nvPr/>
          </p:nvCxnSpPr>
          <p:spPr>
            <a:xfrm>
              <a:off x="6459226" y="1696229"/>
              <a:ext cx="177538" cy="60271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テキスト ボックス 10"/>
            <p:cNvSpPr txBox="1">
              <a:spLocks noChangeArrowheads="1"/>
            </p:cNvSpPr>
            <p:nvPr/>
          </p:nvSpPr>
          <p:spPr bwMode="auto">
            <a:xfrm>
              <a:off x="5400885" y="2879205"/>
              <a:ext cx="106631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kumimoji="1" lang="en-US" altLang="ja-JP" sz="1200" b="1" dirty="0">
                  <a:ea typeface="ＭＳ Ｐゴシック" charset="-128"/>
                </a:rPr>
                <a:t>small angle </a:t>
              </a:r>
            </a:p>
            <a:p>
              <a:pPr eaLnBrk="1" hangingPunct="1"/>
              <a:r>
                <a:rPr kumimoji="1" lang="en-US" altLang="ja-JP" sz="1200" b="1" dirty="0">
                  <a:ea typeface="ＭＳ Ｐゴシック" charset="-128"/>
                </a:rPr>
                <a:t>scatter</a:t>
              </a:r>
              <a:endParaRPr kumimoji="1" lang="ja-JP" altLang="en-US" sz="1200" b="1" dirty="0">
                <a:ea typeface="ＭＳ Ｐゴシック" charset="-128"/>
              </a:endParaRPr>
            </a:p>
          </p:txBody>
        </p:sp>
        <p:cxnSp>
          <p:nvCxnSpPr>
            <p:cNvPr id="19" name="Connettore 2 18"/>
            <p:cNvCxnSpPr/>
            <p:nvPr/>
          </p:nvCxnSpPr>
          <p:spPr>
            <a:xfrm>
              <a:off x="6171116" y="3150509"/>
              <a:ext cx="262693" cy="22400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テキスト ボックス 10"/>
            <p:cNvSpPr txBox="1">
              <a:spLocks noChangeArrowheads="1"/>
            </p:cNvSpPr>
            <p:nvPr/>
          </p:nvSpPr>
          <p:spPr bwMode="auto">
            <a:xfrm>
              <a:off x="6759754" y="2899928"/>
              <a:ext cx="9733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kumimoji="1" lang="en-US" altLang="ja-JP" sz="1200" b="1" dirty="0">
                  <a:ea typeface="ＭＳ Ｐゴシック" charset="-128"/>
                </a:rPr>
                <a:t>wide angle</a:t>
              </a:r>
            </a:p>
            <a:p>
              <a:pPr eaLnBrk="1" hangingPunct="1"/>
              <a:r>
                <a:rPr kumimoji="1" lang="en-US" altLang="ja-JP" sz="1200" b="1" dirty="0">
                  <a:ea typeface="ＭＳ Ｐゴシック" charset="-128"/>
                </a:rPr>
                <a:t> scatter</a:t>
              </a:r>
              <a:endParaRPr kumimoji="1" lang="ja-JP" altLang="en-US" sz="1200" b="1" dirty="0">
                <a:ea typeface="ＭＳ Ｐゴシック" charset="-128"/>
              </a:endParaRPr>
            </a:p>
          </p:txBody>
        </p:sp>
        <p:cxnSp>
          <p:nvCxnSpPr>
            <p:cNvPr id="21" name="Connettore 2 20"/>
            <p:cNvCxnSpPr/>
            <p:nvPr/>
          </p:nvCxnSpPr>
          <p:spPr>
            <a:xfrm flipH="1">
              <a:off x="7089494" y="3430076"/>
              <a:ext cx="105868" cy="15901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CasellaDiTesto 21"/>
            <p:cNvSpPr txBox="1"/>
            <p:nvPr/>
          </p:nvSpPr>
          <p:spPr>
            <a:xfrm>
              <a:off x="6899310" y="2244844"/>
              <a:ext cx="976549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350"/>
                <a:t>R</a:t>
              </a:r>
              <a:r>
                <a:rPr lang="en-GB" sz="1350" baseline="-25000"/>
                <a:t>a</a:t>
              </a:r>
              <a:r>
                <a:rPr lang="en-GB" sz="1350"/>
                <a:t>=0.5 nm</a:t>
              </a:r>
            </a:p>
          </p:txBody>
        </p:sp>
        <p:cxnSp>
          <p:nvCxnSpPr>
            <p:cNvPr id="23" name="Connettore 1 22"/>
            <p:cNvCxnSpPr/>
            <p:nvPr/>
          </p:nvCxnSpPr>
          <p:spPr>
            <a:xfrm>
              <a:off x="6500214" y="2371016"/>
              <a:ext cx="0" cy="123165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Connettore 1 23"/>
            <p:cNvCxnSpPr/>
            <p:nvPr/>
          </p:nvCxnSpPr>
          <p:spPr>
            <a:xfrm>
              <a:off x="6637408" y="2357441"/>
              <a:ext cx="0" cy="1231652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テキスト ボックス 10"/>
          <p:cNvSpPr txBox="1">
            <a:spLocks noChangeArrowheads="1"/>
          </p:cNvSpPr>
          <p:nvPr/>
        </p:nvSpPr>
        <p:spPr bwMode="auto">
          <a:xfrm>
            <a:off x="6212368" y="3269040"/>
            <a:ext cx="1774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kumimoji="1" lang="en-US" altLang="ja-JP" sz="1400" b="1" dirty="0">
                <a:ea typeface="ＭＳ Ｐゴシック" charset="-128"/>
              </a:rPr>
              <a:t>specular reflection</a:t>
            </a:r>
            <a:endParaRPr kumimoji="1" lang="ja-JP" altLang="en-US" sz="1400" b="1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220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Angular</a:t>
            </a:r>
            <a:r>
              <a:rPr lang="it-IT" dirty="0" smtClean="0"/>
              <a:t> </a:t>
            </a:r>
            <a:r>
              <a:rPr lang="it-IT" dirty="0" err="1" smtClean="0"/>
              <a:t>distribution</a:t>
            </a:r>
            <a:r>
              <a:rPr lang="it-IT" dirty="0" smtClean="0"/>
              <a:t> of </a:t>
            </a:r>
            <a:r>
              <a:rPr lang="it-IT" dirty="0" err="1" smtClean="0"/>
              <a:t>Reflectivity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30DE-F1AD-4DFF-A230-EC2AE0D3B7E6}" type="slidenum">
              <a:rPr lang="it-IT" smtClean="0"/>
              <a:t>33</a:t>
            </a:fld>
            <a:endParaRPr lang="it-IT"/>
          </a:p>
        </p:txBody>
      </p:sp>
      <p:sp>
        <p:nvSpPr>
          <p:cNvPr id="8" name="Freccia a destra 7"/>
          <p:cNvSpPr/>
          <p:nvPr/>
        </p:nvSpPr>
        <p:spPr>
          <a:xfrm>
            <a:off x="2915816" y="2398440"/>
            <a:ext cx="504056" cy="1780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87" y="1268761"/>
            <a:ext cx="7349397" cy="4824535"/>
          </a:xfrm>
        </p:spPr>
      </p:pic>
      <p:sp>
        <p:nvSpPr>
          <p:cNvPr id="13" name="CasellaDiTesto 12"/>
          <p:cNvSpPr txBox="1"/>
          <p:nvPr/>
        </p:nvSpPr>
        <p:spPr>
          <a:xfrm>
            <a:off x="3707904" y="6021288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E. La Francesca et al: </a:t>
            </a:r>
            <a:r>
              <a:rPr lang="it-IT" dirty="0" err="1">
                <a:solidFill>
                  <a:srgbClr val="0070C0"/>
                </a:solidFill>
              </a:rPr>
              <a:t>submitted</a:t>
            </a:r>
            <a:r>
              <a:rPr lang="it-IT" dirty="0">
                <a:solidFill>
                  <a:srgbClr val="0070C0"/>
                </a:solidFill>
              </a:rPr>
              <a:t> to PR ST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11" name="Segnaposto data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12" name="Segnaposto piè di pagin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522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Specular and Total </a:t>
            </a:r>
            <a:r>
              <a:rPr lang="it-IT" dirty="0" err="1" smtClean="0"/>
              <a:t>Reflectivity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30DE-F1AD-4DFF-A230-EC2AE0D3B7E6}" type="slidenum">
              <a:rPr lang="it-IT" smtClean="0"/>
              <a:t>34</a:t>
            </a:fld>
            <a:endParaRPr lang="it-IT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251520" y="1180028"/>
            <a:ext cx="5440943" cy="3734200"/>
          </a:xfr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96752"/>
            <a:ext cx="2581077" cy="207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Segnaposto contenuto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70" r="3438" b="48254"/>
          <a:stretch/>
        </p:blipFill>
        <p:spPr>
          <a:xfrm>
            <a:off x="4572000" y="1197468"/>
            <a:ext cx="1300264" cy="2208207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3707904" y="6021288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E. La Francesca et al: </a:t>
            </a:r>
            <a:r>
              <a:rPr lang="it-IT" dirty="0" err="1">
                <a:solidFill>
                  <a:srgbClr val="0070C0"/>
                </a:solidFill>
              </a:rPr>
              <a:t>submitted</a:t>
            </a:r>
            <a:r>
              <a:rPr lang="it-IT" dirty="0">
                <a:solidFill>
                  <a:srgbClr val="0070C0"/>
                </a:solidFill>
              </a:rPr>
              <a:t> to PR ST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087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Specular and Total </a:t>
            </a:r>
            <a:r>
              <a:rPr lang="it-IT" dirty="0" err="1" smtClean="0"/>
              <a:t>Reflectivity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30DE-F1AD-4DFF-A230-EC2AE0D3B7E6}" type="slidenum">
              <a:rPr lang="it-IT" smtClean="0"/>
              <a:t>35</a:t>
            </a:fld>
            <a:endParaRPr lang="it-IT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251520" y="1180028"/>
            <a:ext cx="5440943" cy="3734200"/>
          </a:xfr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96752"/>
            <a:ext cx="2581077" cy="207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Segnaposto contenuto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70" r="3438" b="48254"/>
          <a:stretch/>
        </p:blipFill>
        <p:spPr>
          <a:xfrm>
            <a:off x="4572000" y="1197468"/>
            <a:ext cx="1300264" cy="220820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950" y="4005064"/>
            <a:ext cx="573405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620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Specular and Total </a:t>
            </a:r>
            <a:r>
              <a:rPr lang="it-IT" dirty="0" err="1" smtClean="0"/>
              <a:t>Reflectivity</a:t>
            </a:r>
            <a:r>
              <a:rPr lang="it-IT" dirty="0" smtClean="0"/>
              <a:t> VS </a:t>
            </a:r>
            <a:r>
              <a:rPr lang="it-IT" dirty="0" err="1" smtClean="0"/>
              <a:t>R</a:t>
            </a:r>
            <a:r>
              <a:rPr lang="it-IT" sz="2400" dirty="0" err="1" smtClean="0"/>
              <a:t>a</a:t>
            </a:r>
            <a:endParaRPr lang="it-IT" sz="2400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30DE-F1AD-4DFF-A230-EC2AE0D3B7E6}" type="slidenum">
              <a:rPr lang="it-IT" smtClean="0"/>
              <a:t>36</a:t>
            </a:fld>
            <a:endParaRPr lang="it-IT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04043"/>
            <a:ext cx="3456384" cy="5177285"/>
          </a:xfrm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96752"/>
            <a:ext cx="2581077" cy="207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785" y="3427597"/>
            <a:ext cx="5154711" cy="2737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395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LHC </a:t>
            </a:r>
            <a:r>
              <a:rPr lang="it-IT" dirty="0" err="1" smtClean="0"/>
              <a:t>Saw-Tooth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30DE-F1AD-4DFF-A230-EC2AE0D3B7E6}" type="slidenum">
              <a:rPr lang="it-IT" smtClean="0"/>
              <a:t>37</a:t>
            </a:fld>
            <a:endParaRPr lang="it-IT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6543282" cy="2989131"/>
          </a:xfrm>
        </p:spPr>
      </p:pic>
      <p:pic>
        <p:nvPicPr>
          <p:cNvPr id="8" name="Segnaposto contenuto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23" r="52127"/>
          <a:stretch/>
        </p:blipFill>
        <p:spPr>
          <a:xfrm>
            <a:off x="6588224" y="188640"/>
            <a:ext cx="2483768" cy="1587753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72008" y="4581128"/>
            <a:ext cx="3275856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dirty="0"/>
              <a:t>Total Reflectivity higher than Specular Reflectivity</a:t>
            </a:r>
            <a:endParaRPr lang="en-GB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707904" y="6021288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E. La Francesca et al: </a:t>
            </a:r>
            <a:r>
              <a:rPr lang="it-IT" dirty="0" err="1">
                <a:solidFill>
                  <a:srgbClr val="0070C0"/>
                </a:solidFill>
              </a:rPr>
              <a:t>submitted</a:t>
            </a:r>
            <a:r>
              <a:rPr lang="it-IT" dirty="0">
                <a:solidFill>
                  <a:srgbClr val="0070C0"/>
                </a:solidFill>
              </a:rPr>
              <a:t> to PR ST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704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LHC </a:t>
            </a:r>
            <a:r>
              <a:rPr lang="it-IT" dirty="0" err="1" smtClean="0"/>
              <a:t>Saw-Tooth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30DE-F1AD-4DFF-A230-EC2AE0D3B7E6}" type="slidenum">
              <a:rPr lang="it-IT" smtClean="0"/>
              <a:t>38</a:t>
            </a:fld>
            <a:endParaRPr lang="it-IT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6543282" cy="2989131"/>
          </a:xfrm>
        </p:spPr>
      </p:pic>
      <p:pic>
        <p:nvPicPr>
          <p:cNvPr id="8" name="Segnaposto contenuto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23" r="52127"/>
          <a:stretch/>
        </p:blipFill>
        <p:spPr>
          <a:xfrm>
            <a:off x="6588224" y="188640"/>
            <a:ext cx="2483768" cy="1587753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72008" y="4581128"/>
            <a:ext cx="3275856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dirty="0"/>
              <a:t>Total Reflectivity higher than Specular Reflectivity</a:t>
            </a:r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743" y="4293096"/>
            <a:ext cx="5715000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egnaposto data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13" name="Segnaposto piè di pagina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36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LHC </a:t>
            </a:r>
            <a:r>
              <a:rPr lang="it-IT" dirty="0" err="1" smtClean="0"/>
              <a:t>Saw-Tooth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30DE-F1AD-4DFF-A230-EC2AE0D3B7E6}" type="slidenum">
              <a:rPr lang="it-IT" smtClean="0"/>
              <a:t>39</a:t>
            </a:fld>
            <a:endParaRPr lang="it-IT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6543282" cy="2989131"/>
          </a:xfrm>
        </p:spPr>
      </p:pic>
      <p:pic>
        <p:nvPicPr>
          <p:cNvPr id="8" name="Segnaposto contenuto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23" r="52127"/>
          <a:stretch/>
        </p:blipFill>
        <p:spPr>
          <a:xfrm>
            <a:off x="6588224" y="188640"/>
            <a:ext cx="2483768" cy="1587753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72008" y="4581128"/>
            <a:ext cx="3275856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dirty="0"/>
              <a:t>Total Reflectivity higher than Specular Reflectivity</a:t>
            </a:r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743" y="4293096"/>
            <a:ext cx="5715000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e 9"/>
          <p:cNvSpPr/>
          <p:nvPr/>
        </p:nvSpPr>
        <p:spPr>
          <a:xfrm>
            <a:off x="4283968" y="5013176"/>
            <a:ext cx="720080" cy="288032"/>
          </a:xfrm>
          <a:prstGeom prst="ellipse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5170207" y="5021560"/>
            <a:ext cx="720080" cy="288032"/>
          </a:xfrm>
          <a:prstGeom prst="ellipse">
            <a:avLst/>
          </a:prstGeom>
          <a:noFill/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783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9851" y="240085"/>
            <a:ext cx="5648894" cy="990600"/>
          </a:xfrm>
        </p:spPr>
        <p:txBody>
          <a:bodyPr>
            <a:noAutofit/>
          </a:bodyPr>
          <a:lstStyle/>
          <a:p>
            <a:r>
              <a:rPr lang="en-GB" dirty="0" smtClean="0"/>
              <a:t>Synchrotron Radiation detrimental effects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82894" y="1563782"/>
            <a:ext cx="7997506" cy="3568657"/>
          </a:xfrm>
        </p:spPr>
        <p:txBody>
          <a:bodyPr>
            <a:normAutofit/>
          </a:bodyPr>
          <a:lstStyle/>
          <a:p>
            <a:r>
              <a:rPr lang="en-GB" sz="3200" dirty="0" smtClean="0"/>
              <a:t>Heat </a:t>
            </a:r>
            <a:r>
              <a:rPr lang="en-GB" sz="3200" dirty="0"/>
              <a:t>load on the accelerator </a:t>
            </a:r>
            <a:r>
              <a:rPr lang="en-GB" sz="3200" dirty="0" smtClean="0"/>
              <a:t>walls</a:t>
            </a:r>
          </a:p>
          <a:p>
            <a:r>
              <a:rPr lang="en-GB" sz="3200" dirty="0" smtClean="0"/>
              <a:t>Gas load</a:t>
            </a:r>
            <a:endParaRPr lang="en-GB" sz="3200" dirty="0"/>
          </a:p>
          <a:p>
            <a:r>
              <a:rPr lang="en-GB" sz="3200" dirty="0" smtClean="0"/>
              <a:t>Production </a:t>
            </a:r>
            <a:r>
              <a:rPr lang="en-GB" sz="3200" dirty="0"/>
              <a:t>of </a:t>
            </a:r>
            <a:r>
              <a:rPr lang="en-GB" sz="3200" dirty="0" smtClean="0"/>
              <a:t>photo emitted electrons (e</a:t>
            </a:r>
            <a:r>
              <a:rPr lang="en-GB" sz="3200" baseline="30000" dirty="0" smtClean="0"/>
              <a:t>-</a:t>
            </a:r>
            <a:r>
              <a:rPr lang="en-GB" sz="3200" dirty="0" smtClean="0"/>
              <a:t> cloud effect)</a:t>
            </a:r>
            <a:endParaRPr lang="en-GB" sz="3200" dirty="0"/>
          </a:p>
          <a:p>
            <a:r>
              <a:rPr lang="en-GB" sz="3200" dirty="0" smtClean="0"/>
              <a:t>Beam instability</a:t>
            </a:r>
            <a:r>
              <a:rPr lang="it-IT" sz="3200" dirty="0" smtClean="0"/>
              <a:t> </a:t>
            </a:r>
            <a:endParaRPr lang="en-GB" sz="32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33" y="4509120"/>
            <a:ext cx="6524625" cy="1569468"/>
          </a:xfrm>
          <a:prstGeom prst="rect">
            <a:avLst/>
          </a:prstGeom>
        </p:spPr>
      </p:pic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651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LHC </a:t>
            </a:r>
            <a:r>
              <a:rPr lang="it-IT" dirty="0" err="1" smtClean="0"/>
              <a:t>Saw-Tooth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30DE-F1AD-4DFF-A230-EC2AE0D3B7E6}" type="slidenum">
              <a:rPr lang="it-IT" smtClean="0"/>
              <a:t>40</a:t>
            </a:fld>
            <a:endParaRPr lang="it-IT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96752"/>
            <a:ext cx="8229600" cy="3759482"/>
          </a:xfrm>
        </p:spPr>
      </p:pic>
      <p:sp>
        <p:nvSpPr>
          <p:cNvPr id="8" name="Rettangolo 7"/>
          <p:cNvSpPr/>
          <p:nvPr/>
        </p:nvSpPr>
        <p:spPr>
          <a:xfrm>
            <a:off x="755576" y="5589240"/>
            <a:ext cx="5793830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GB" sz="2400" dirty="0"/>
              <a:t>PY peaks confirm the contaminants presence</a:t>
            </a:r>
            <a:endParaRPr lang="en-GB" sz="2400" dirty="0"/>
          </a:p>
        </p:txBody>
      </p:sp>
      <p:sp>
        <p:nvSpPr>
          <p:cNvPr id="9" name="Rettangolo 8"/>
          <p:cNvSpPr/>
          <p:nvPr/>
        </p:nvSpPr>
        <p:spPr>
          <a:xfrm>
            <a:off x="755576" y="4941168"/>
            <a:ext cx="6840760" cy="46166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2400" dirty="0"/>
              <a:t>Little difference in PY for the three incidence angle</a:t>
            </a:r>
            <a:endParaRPr lang="en-GB" sz="24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707904" y="6021288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E. La Francesca et al: </a:t>
            </a:r>
            <a:r>
              <a:rPr lang="it-IT" dirty="0" err="1">
                <a:solidFill>
                  <a:srgbClr val="0070C0"/>
                </a:solidFill>
              </a:rPr>
              <a:t>submitted</a:t>
            </a:r>
            <a:r>
              <a:rPr lang="it-IT" dirty="0">
                <a:solidFill>
                  <a:srgbClr val="0070C0"/>
                </a:solidFill>
              </a:rPr>
              <a:t> to PR ST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11" name="Segnaposto data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12" name="Segnaposto piè di pagin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85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Lase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30DE-F1AD-4DFF-A230-EC2AE0D3B7E6}" type="slidenum">
              <a:rPr lang="it-IT" smtClean="0"/>
              <a:t>41</a:t>
            </a:fld>
            <a:endParaRPr lang="it-IT"/>
          </a:p>
        </p:txBody>
      </p:sp>
      <p:pic>
        <p:nvPicPr>
          <p:cNvPr id="9" name="Segnaposto contenuto 8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195011"/>
            <a:ext cx="5724478" cy="4012171"/>
          </a:xfrm>
        </p:spPr>
      </p:pic>
      <p:sp>
        <p:nvSpPr>
          <p:cNvPr id="12" name="Rettangolo 11"/>
          <p:cNvSpPr/>
          <p:nvPr/>
        </p:nvSpPr>
        <p:spPr>
          <a:xfrm>
            <a:off x="5832531" y="2173932"/>
            <a:ext cx="3275856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dirty="0"/>
              <a:t>Total Reflectivity higher than Specular Reflectivity</a:t>
            </a:r>
            <a:endParaRPr lang="en-GB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6300192" y="3174067"/>
            <a:ext cx="2304256" cy="83099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400" dirty="0" smtClean="0"/>
              <a:t>No carbon </a:t>
            </a:r>
            <a:r>
              <a:rPr lang="it-IT" sz="2400" dirty="0" err="1" smtClean="0"/>
              <a:t>evidence</a:t>
            </a:r>
            <a:endParaRPr lang="it-IT" sz="2400" dirty="0"/>
          </a:p>
        </p:txBody>
      </p:sp>
      <p:pic>
        <p:nvPicPr>
          <p:cNvPr id="18" name="Segnaposto contenuto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0"/>
          <a:stretch/>
        </p:blipFill>
        <p:spPr>
          <a:xfrm>
            <a:off x="7164288" y="483"/>
            <a:ext cx="1712414" cy="2072427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3707904" y="6021288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E. La Francesca et al: </a:t>
            </a:r>
            <a:r>
              <a:rPr lang="it-IT" dirty="0" err="1">
                <a:solidFill>
                  <a:srgbClr val="0070C0"/>
                </a:solidFill>
              </a:rPr>
              <a:t>submitted</a:t>
            </a:r>
            <a:r>
              <a:rPr lang="it-IT" dirty="0">
                <a:solidFill>
                  <a:srgbClr val="0070C0"/>
                </a:solidFill>
              </a:rPr>
              <a:t> to PR ST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16" name="Segnaposto piè di pagina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101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Lase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30DE-F1AD-4DFF-A230-EC2AE0D3B7E6}" type="slidenum">
              <a:rPr lang="it-IT" smtClean="0"/>
              <a:t>42</a:t>
            </a:fld>
            <a:endParaRPr lang="it-IT"/>
          </a:p>
        </p:txBody>
      </p:sp>
      <p:pic>
        <p:nvPicPr>
          <p:cNvPr id="9" name="Segnaposto contenuto 8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195011"/>
            <a:ext cx="5724478" cy="4012171"/>
          </a:xfrm>
        </p:spPr>
      </p:pic>
      <p:sp>
        <p:nvSpPr>
          <p:cNvPr id="12" name="Rettangolo 11"/>
          <p:cNvSpPr/>
          <p:nvPr/>
        </p:nvSpPr>
        <p:spPr>
          <a:xfrm>
            <a:off x="5832531" y="2173932"/>
            <a:ext cx="3275856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dirty="0"/>
              <a:t>Total Reflectivity higher than Specular Reflectivity</a:t>
            </a:r>
            <a:endParaRPr lang="en-GB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6300192" y="3174067"/>
            <a:ext cx="2304256" cy="83099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400" dirty="0" smtClean="0"/>
              <a:t>No carbon </a:t>
            </a:r>
            <a:r>
              <a:rPr lang="it-IT" sz="2400" dirty="0" err="1" smtClean="0"/>
              <a:t>evidence</a:t>
            </a:r>
            <a:endParaRPr lang="it-IT" sz="24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622" y="4005064"/>
            <a:ext cx="5715000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Segnaposto contenuto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0"/>
          <a:stretch/>
        </p:blipFill>
        <p:spPr>
          <a:xfrm>
            <a:off x="7164288" y="483"/>
            <a:ext cx="1712414" cy="2072427"/>
          </a:xfrm>
          <a:prstGeom prst="rect">
            <a:avLst/>
          </a:prstGeom>
        </p:spPr>
      </p:pic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844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Lase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30DE-F1AD-4DFF-A230-EC2AE0D3B7E6}" type="slidenum">
              <a:rPr lang="it-IT" smtClean="0"/>
              <a:t>43</a:t>
            </a:fld>
            <a:endParaRPr lang="it-IT"/>
          </a:p>
        </p:txBody>
      </p:sp>
      <p:pic>
        <p:nvPicPr>
          <p:cNvPr id="9" name="Segnaposto contenuto 8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195011"/>
            <a:ext cx="5724478" cy="4012171"/>
          </a:xfrm>
        </p:spPr>
      </p:pic>
      <p:sp>
        <p:nvSpPr>
          <p:cNvPr id="12" name="Rettangolo 11"/>
          <p:cNvSpPr/>
          <p:nvPr/>
        </p:nvSpPr>
        <p:spPr>
          <a:xfrm>
            <a:off x="5832531" y="2173932"/>
            <a:ext cx="3275856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dirty="0"/>
              <a:t>Total Reflectivity higher than Specular Reflectivity</a:t>
            </a:r>
            <a:endParaRPr lang="en-GB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6300192" y="3174067"/>
            <a:ext cx="2304256" cy="83099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400" dirty="0" smtClean="0"/>
              <a:t>No carbon </a:t>
            </a:r>
            <a:r>
              <a:rPr lang="it-IT" sz="2400" dirty="0" err="1" smtClean="0"/>
              <a:t>evidence</a:t>
            </a:r>
            <a:endParaRPr lang="it-IT" sz="2400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622" y="4005064"/>
            <a:ext cx="5715000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Segnaposto contenuto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0"/>
          <a:stretch/>
        </p:blipFill>
        <p:spPr>
          <a:xfrm>
            <a:off x="7164288" y="483"/>
            <a:ext cx="1712414" cy="2072427"/>
          </a:xfrm>
          <a:prstGeom prst="rect">
            <a:avLst/>
          </a:prstGeom>
        </p:spPr>
      </p:pic>
      <p:sp>
        <p:nvSpPr>
          <p:cNvPr id="11" name="Ovale 10"/>
          <p:cNvSpPr/>
          <p:nvPr/>
        </p:nvSpPr>
        <p:spPr>
          <a:xfrm>
            <a:off x="4139952" y="4725144"/>
            <a:ext cx="720080" cy="288032"/>
          </a:xfrm>
          <a:prstGeom prst="ellipse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5026191" y="4733528"/>
            <a:ext cx="720080" cy="288032"/>
          </a:xfrm>
          <a:prstGeom prst="ellipse">
            <a:avLst/>
          </a:prstGeom>
          <a:noFill/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320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Lase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30DE-F1AD-4DFF-A230-EC2AE0D3B7E6}" type="slidenum">
              <a:rPr lang="it-IT" smtClean="0"/>
              <a:t>44</a:t>
            </a:fld>
            <a:endParaRPr lang="it-IT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8229600" cy="3759482"/>
          </a:xfrm>
        </p:spPr>
      </p:pic>
      <p:sp>
        <p:nvSpPr>
          <p:cNvPr id="8" name="Rettangolo 7"/>
          <p:cNvSpPr/>
          <p:nvPr/>
        </p:nvSpPr>
        <p:spPr>
          <a:xfrm>
            <a:off x="323528" y="5229200"/>
            <a:ext cx="3600400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dirty="0"/>
              <a:t>No difference in PY for the three incidence angle</a:t>
            </a:r>
            <a:endParaRPr lang="en-GB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6372200" y="5044534"/>
            <a:ext cx="2304256" cy="83099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400" dirty="0" smtClean="0"/>
              <a:t>No carbon </a:t>
            </a:r>
            <a:r>
              <a:rPr lang="it-IT" sz="2400" dirty="0" err="1" smtClean="0"/>
              <a:t>evidence</a:t>
            </a:r>
            <a:endParaRPr lang="it-IT" sz="24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707904" y="6021288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E. La Francesca et al: </a:t>
            </a:r>
            <a:r>
              <a:rPr lang="it-IT" dirty="0" err="1">
                <a:solidFill>
                  <a:srgbClr val="0070C0"/>
                </a:solidFill>
              </a:rPr>
              <a:t>submitted</a:t>
            </a:r>
            <a:r>
              <a:rPr lang="it-IT" dirty="0">
                <a:solidFill>
                  <a:srgbClr val="0070C0"/>
                </a:solidFill>
              </a:rPr>
              <a:t> to PR ST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11" name="Segnaposto data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12" name="Segnaposto piè di pagin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30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39677"/>
            <a:ext cx="3202133" cy="4923018"/>
          </a:xfrm>
        </p:spPr>
      </p:pic>
      <p:sp>
        <p:nvSpPr>
          <p:cNvPr id="7" name="Rettangolo 6"/>
          <p:cNvSpPr/>
          <p:nvPr/>
        </p:nvSpPr>
        <p:spPr>
          <a:xfrm>
            <a:off x="6953462" y="1196752"/>
            <a:ext cx="2075505" cy="26776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2400" dirty="0"/>
              <a:t>LHC S-T </a:t>
            </a:r>
            <a:r>
              <a:rPr lang="en-GB" sz="2400" dirty="0" smtClean="0"/>
              <a:t>Specular </a:t>
            </a:r>
            <a:r>
              <a:rPr lang="en-GB" sz="2400" dirty="0" err="1" smtClean="0"/>
              <a:t>Reflectiviy</a:t>
            </a:r>
            <a:r>
              <a:rPr lang="en-GB" sz="2400" dirty="0" smtClean="0"/>
              <a:t> is one order of magnitude lower than LASE.</a:t>
            </a:r>
            <a:endParaRPr lang="en-GB" sz="2400" dirty="0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D22F896-40B5-4ADD-8801-0D06FADFA095}" type="slidenum">
              <a:rPr lang="en-US" smtClean="0"/>
              <a:t>45</a:t>
            </a:fld>
            <a:endParaRPr lang="en-US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Surface modification </a:t>
            </a:r>
            <a:r>
              <a:rPr lang="en-GB" dirty="0" smtClean="0"/>
              <a:t>effects</a:t>
            </a:r>
            <a:endParaRPr lang="it-IT" dirty="0"/>
          </a:p>
        </p:txBody>
      </p:sp>
      <p:pic>
        <p:nvPicPr>
          <p:cNvPr id="11" name="Segnaposto contenuto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196752"/>
            <a:ext cx="3066476" cy="4932000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3707904" y="6021288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E. La Francesca et al: </a:t>
            </a:r>
            <a:r>
              <a:rPr lang="it-IT" dirty="0" err="1">
                <a:solidFill>
                  <a:srgbClr val="0070C0"/>
                </a:solidFill>
              </a:rPr>
              <a:t>submitted</a:t>
            </a:r>
            <a:r>
              <a:rPr lang="it-IT" dirty="0">
                <a:solidFill>
                  <a:srgbClr val="0070C0"/>
                </a:solidFill>
              </a:rPr>
              <a:t> to PR ST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15" name="Segnaposto data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16" name="Segnaposto piè di pagina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201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39677"/>
            <a:ext cx="3202133" cy="4923018"/>
          </a:xfrm>
        </p:spPr>
      </p:pic>
      <p:pic>
        <p:nvPicPr>
          <p:cNvPr id="5" name="Segnaposto contenut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120" y="1240028"/>
            <a:ext cx="3149609" cy="4925276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7012064" y="4312952"/>
            <a:ext cx="2075505" cy="156966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2400" dirty="0"/>
              <a:t>Photo Yield of </a:t>
            </a:r>
            <a:r>
              <a:rPr lang="en-GB" sz="2400" dirty="0" smtClean="0"/>
              <a:t>LHC S-T and </a:t>
            </a:r>
            <a:r>
              <a:rPr lang="en-GB" sz="2400" dirty="0"/>
              <a:t>LASE are the same</a:t>
            </a:r>
          </a:p>
        </p:txBody>
      </p:sp>
      <p:sp>
        <p:nvSpPr>
          <p:cNvPr id="7" name="Rettangolo 6"/>
          <p:cNvSpPr/>
          <p:nvPr/>
        </p:nvSpPr>
        <p:spPr>
          <a:xfrm>
            <a:off x="6953462" y="1196752"/>
            <a:ext cx="2075505" cy="267765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2400" dirty="0"/>
              <a:t>LHC S-T </a:t>
            </a:r>
            <a:r>
              <a:rPr lang="en-GB" sz="2400" dirty="0" smtClean="0"/>
              <a:t>Specular </a:t>
            </a:r>
            <a:r>
              <a:rPr lang="en-GB" sz="2400" dirty="0" err="1" smtClean="0"/>
              <a:t>Reflectiviy</a:t>
            </a:r>
            <a:r>
              <a:rPr lang="en-GB" sz="2400" dirty="0" smtClean="0"/>
              <a:t> is one order of magnitude lower than LASE.</a:t>
            </a:r>
            <a:endParaRPr lang="en-GB" sz="2400" dirty="0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D22F896-40B5-4ADD-8801-0D06FADFA095}" type="slidenum">
              <a:rPr lang="en-US" smtClean="0"/>
              <a:t>46</a:t>
            </a:fld>
            <a:endParaRPr lang="en-US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Surface modification </a:t>
            </a:r>
            <a:r>
              <a:rPr lang="en-GB" dirty="0" smtClean="0"/>
              <a:t>effects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3707904" y="6021288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E. La Francesca et al: </a:t>
            </a:r>
            <a:r>
              <a:rPr lang="it-IT" dirty="0" err="1">
                <a:solidFill>
                  <a:srgbClr val="0070C0"/>
                </a:solidFill>
              </a:rPr>
              <a:t>submitted</a:t>
            </a:r>
            <a:r>
              <a:rPr lang="it-IT" dirty="0">
                <a:solidFill>
                  <a:srgbClr val="0070C0"/>
                </a:solidFill>
              </a:rPr>
              <a:t> to PR ST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12" name="Segnaposto piè di pagin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380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6537" y="-516962"/>
            <a:ext cx="7269480" cy="1397124"/>
          </a:xfrm>
        </p:spPr>
        <p:txBody>
          <a:bodyPr/>
          <a:lstStyle/>
          <a:p>
            <a:r>
              <a:rPr lang="en-GB" dirty="0" smtClean="0"/>
              <a:t>AFM </a:t>
            </a:r>
            <a:r>
              <a:rPr lang="en-GB" dirty="0" smtClean="0"/>
              <a:t>measurements (CC)</a:t>
            </a:r>
            <a:endParaRPr lang="en-GB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62668"/>
            <a:ext cx="1802990" cy="1203252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69" t="28115" b="21505"/>
          <a:stretch/>
        </p:blipFill>
        <p:spPr>
          <a:xfrm>
            <a:off x="6382584" y="1484784"/>
            <a:ext cx="2149856" cy="257995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64" y="1271400"/>
            <a:ext cx="6088120" cy="4774647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269721" y="4263479"/>
            <a:ext cx="2838783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en-US" sz="2400" b="1" dirty="0"/>
              <a:t>AFM (20x20µm</a:t>
            </a:r>
            <a:r>
              <a:rPr lang="en-US" altLang="en-US" sz="2400" b="1" baseline="30000" dirty="0"/>
              <a:t>2</a:t>
            </a:r>
            <a:r>
              <a:rPr lang="en-US" altLang="en-US" sz="2400" b="1" dirty="0"/>
              <a:t>)</a:t>
            </a:r>
            <a:endParaRPr lang="en-GB" sz="2400" b="1" dirty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D22F896-40B5-4ADD-8801-0D06FADFA095}" type="slidenum">
              <a:rPr lang="en-US" smtClean="0"/>
              <a:t>47</a:t>
            </a:fld>
            <a:endParaRPr lang="en-US" dirty="0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240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5639" y="-50700"/>
            <a:ext cx="7269480" cy="1397124"/>
          </a:xfrm>
        </p:spPr>
        <p:txBody>
          <a:bodyPr/>
          <a:lstStyle/>
          <a:p>
            <a:r>
              <a:rPr lang="en-GB" dirty="0" smtClean="0"/>
              <a:t>Measured roughness</a:t>
            </a:r>
            <a:br>
              <a:rPr lang="en-GB" dirty="0" smtClean="0"/>
            </a:br>
            <a:endParaRPr lang="en-GB" dirty="0"/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21682"/>
              </p:ext>
            </p:extLst>
          </p:nvPr>
        </p:nvGraphicFramePr>
        <p:xfrm>
          <a:off x="356013" y="1196752"/>
          <a:ext cx="5402778" cy="267799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00926"/>
                <a:gridCol w="1800926"/>
                <a:gridCol w="1800926"/>
              </a:tblGrid>
              <a:tr h="640080">
                <a:tc>
                  <a:txBody>
                    <a:bodyPr/>
                    <a:lstStyle/>
                    <a:p>
                      <a:pPr algn="ctr"/>
                      <a:endParaRPr lang="en-GB" sz="1800" dirty="0" smtClean="0"/>
                    </a:p>
                    <a:p>
                      <a:pPr algn="ctr"/>
                      <a:r>
                        <a:rPr lang="en-GB" sz="1800" dirty="0" smtClean="0"/>
                        <a:t>Sample</a:t>
                      </a:r>
                      <a:endParaRPr lang="en-GB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RMS Roughness (R</a:t>
                      </a:r>
                      <a:r>
                        <a:rPr lang="en-GB" sz="1800" baseline="-25000" dirty="0" smtClean="0"/>
                        <a:t>a</a:t>
                      </a:r>
                      <a:r>
                        <a:rPr lang="en-GB" sz="1800" baseline="0" dirty="0" smtClean="0"/>
                        <a:t>)</a:t>
                      </a:r>
                      <a:endParaRPr lang="en-GB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RMS Roughness (R</a:t>
                      </a:r>
                      <a:r>
                        <a:rPr lang="en-GB" sz="1800" baseline="-25000" dirty="0" smtClean="0"/>
                        <a:t>a</a:t>
                      </a:r>
                      <a:r>
                        <a:rPr lang="en-GB" sz="1800" baseline="0" dirty="0" smtClean="0"/>
                        <a:t>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 smtClean="0"/>
                        <a:t>(Carbon Coating)</a:t>
                      </a:r>
                    </a:p>
                  </a:txBody>
                  <a:tcPr marL="68580" marR="68580"/>
                </a:tc>
              </a:tr>
              <a:tr h="372319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Cu 1A</a:t>
                      </a:r>
                      <a:endParaRPr lang="en-GB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10 nm</a:t>
                      </a:r>
                      <a:endParaRPr lang="en-GB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r>
                        <a:rPr lang="it-IT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nm</a:t>
                      </a:r>
                      <a:endParaRPr lang="en-GB" sz="1800" dirty="0"/>
                    </a:p>
                  </a:txBody>
                  <a:tcPr marL="68580" marR="68580"/>
                </a:tc>
              </a:tr>
              <a:tr h="372319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Cu 1B</a:t>
                      </a:r>
                      <a:endParaRPr lang="en-GB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25 nm</a:t>
                      </a:r>
                      <a:endParaRPr lang="en-GB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 nm</a:t>
                      </a:r>
                      <a:endParaRPr lang="en-GB" sz="1800" dirty="0"/>
                    </a:p>
                  </a:txBody>
                  <a:tcPr marL="68580" marR="68580"/>
                </a:tc>
              </a:tr>
              <a:tr h="372319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Cu 2A</a:t>
                      </a:r>
                      <a:endParaRPr lang="en-GB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27 nm</a:t>
                      </a:r>
                      <a:endParaRPr lang="en-GB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 nm</a:t>
                      </a:r>
                      <a:endParaRPr lang="en-GB" sz="1800" dirty="0"/>
                    </a:p>
                  </a:txBody>
                  <a:tcPr marL="68580" marR="68580"/>
                </a:tc>
              </a:tr>
              <a:tr h="372319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LHC-Flat</a:t>
                      </a:r>
                      <a:endParaRPr lang="en-GB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/>
                        <a:t>15 nm</a:t>
                      </a:r>
                      <a:endParaRPr lang="en-GB" sz="18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 nm</a:t>
                      </a:r>
                      <a:endParaRPr lang="en-GB" sz="1800" dirty="0"/>
                    </a:p>
                  </a:txBody>
                  <a:tcPr marL="68580" marR="68580"/>
                </a:tc>
              </a:tr>
            </a:tbl>
          </a:graphicData>
        </a:graphic>
      </p:graphicFrame>
      <p:sp>
        <p:nvSpPr>
          <p:cNvPr id="6" name="Textfeld 4"/>
          <p:cNvSpPr txBox="1">
            <a:spLocks noChangeArrowheads="1"/>
          </p:cNvSpPr>
          <p:nvPr/>
        </p:nvSpPr>
        <p:spPr bwMode="auto">
          <a:xfrm>
            <a:off x="305639" y="3911896"/>
            <a:ext cx="3541176" cy="83099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buFont typeface="Arial" charset="0"/>
              <a:defRPr sz="2100" b="1">
                <a:solidFill>
                  <a:srgbClr val="00589C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1169988" algn="l"/>
              </a:tabLst>
              <a:defRPr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dirty="0" smtClean="0">
                <a:solidFill>
                  <a:schemeClr val="tx1"/>
                </a:solidFill>
              </a:rPr>
              <a:t>Samples A: polished</a:t>
            </a:r>
            <a:endParaRPr lang="en-US" altLang="en-US" sz="2400" dirty="0">
              <a:solidFill>
                <a:schemeClr val="tx1"/>
              </a:solidFill>
            </a:endParaRPr>
          </a:p>
          <a:p>
            <a:pPr eaLnBrk="1" hangingPunct="1">
              <a:buFontTx/>
              <a:buNone/>
            </a:pPr>
            <a:r>
              <a:rPr lang="en-US" altLang="en-US" sz="2400" dirty="0" smtClean="0">
                <a:solidFill>
                  <a:schemeClr val="tx1"/>
                </a:solidFill>
              </a:rPr>
              <a:t>Sample B: lapped</a:t>
            </a:r>
            <a:endParaRPr lang="en-US" altLang="en-US" sz="2400" dirty="0">
              <a:solidFill>
                <a:schemeClr val="tx1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930" y="122899"/>
            <a:ext cx="2624566" cy="2624567"/>
          </a:xfrm>
          <a:prstGeom prst="rect">
            <a:avLst/>
          </a:prstGeom>
        </p:spPr>
      </p:pic>
      <p:cxnSp>
        <p:nvCxnSpPr>
          <p:cNvPr id="8" name="Connettore 2 7"/>
          <p:cNvCxnSpPr/>
          <p:nvPr/>
        </p:nvCxnSpPr>
        <p:spPr>
          <a:xfrm flipV="1">
            <a:off x="7302565" y="2141120"/>
            <a:ext cx="119786" cy="7449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 flipH="1" flipV="1">
            <a:off x="7973068" y="2135264"/>
            <a:ext cx="119786" cy="7449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6902969" y="2924944"/>
            <a:ext cx="86754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b="1" dirty="0"/>
              <a:t>Cu 1A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7858723" y="2924944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Cu 2A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7" b="10640"/>
          <a:stretch/>
        </p:blipFill>
        <p:spPr>
          <a:xfrm>
            <a:off x="6732240" y="3290867"/>
            <a:ext cx="2376264" cy="2442389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2" r="46038" b="12258"/>
          <a:stretch/>
        </p:blipFill>
        <p:spPr>
          <a:xfrm rot="5400000">
            <a:off x="3112298" y="3479596"/>
            <a:ext cx="1070988" cy="4513007"/>
          </a:xfrm>
          <a:prstGeom prst="rect">
            <a:avLst/>
          </a:prstGeom>
        </p:spPr>
      </p:pic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D22F896-40B5-4ADD-8801-0D06FADFA095}" type="slidenum">
              <a:rPr lang="en-US" smtClean="0"/>
              <a:t>48</a:t>
            </a:fld>
            <a:endParaRPr lang="en-US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4165035" y="4096562"/>
            <a:ext cx="2703988" cy="830997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400" dirty="0" smtClean="0"/>
              <a:t>50 nm CC made by</a:t>
            </a:r>
          </a:p>
          <a:p>
            <a:r>
              <a:rPr lang="en-GB" sz="2400" dirty="0" smtClean="0"/>
              <a:t>Magneto-sputtering</a:t>
            </a:r>
            <a:endParaRPr lang="en-GB" sz="2400" dirty="0"/>
          </a:p>
        </p:txBody>
      </p:sp>
      <p:sp>
        <p:nvSpPr>
          <p:cNvPr id="17" name="Segnaposto data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18" name="Segnaposto piè di pagina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614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Flat</a:t>
            </a:r>
            <a:r>
              <a:rPr lang="it-IT" dirty="0" smtClean="0"/>
              <a:t> </a:t>
            </a:r>
            <a:r>
              <a:rPr lang="it-IT" dirty="0" err="1" smtClean="0"/>
              <a:t>samples</a:t>
            </a:r>
            <a:r>
              <a:rPr lang="it-IT" dirty="0" smtClean="0"/>
              <a:t> with carbon </a:t>
            </a:r>
            <a:r>
              <a:rPr lang="it-IT" dirty="0" err="1" smtClean="0"/>
              <a:t>coating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30DE-F1AD-4DFF-A230-EC2AE0D3B7E6}" type="slidenum">
              <a:rPr lang="it-IT" smtClean="0"/>
              <a:t>49</a:t>
            </a:fld>
            <a:endParaRPr lang="it-IT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6839301" cy="4489681"/>
          </a:xfrm>
        </p:spPr>
      </p:pic>
      <p:sp>
        <p:nvSpPr>
          <p:cNvPr id="8" name="CasellaDiTesto 7"/>
          <p:cNvSpPr txBox="1"/>
          <p:nvPr/>
        </p:nvSpPr>
        <p:spPr>
          <a:xfrm>
            <a:off x="7236296" y="2507412"/>
            <a:ext cx="1800200" cy="15696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 smtClean="0"/>
              <a:t>Coating process increased roughness</a:t>
            </a:r>
            <a:endParaRPr lang="en-GB" sz="24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707904" y="6021288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E. La Francesca et al: </a:t>
            </a:r>
            <a:r>
              <a:rPr lang="it-IT" dirty="0" err="1">
                <a:solidFill>
                  <a:srgbClr val="0070C0"/>
                </a:solidFill>
              </a:rPr>
              <a:t>submitted</a:t>
            </a:r>
            <a:r>
              <a:rPr lang="it-IT" dirty="0">
                <a:solidFill>
                  <a:srgbClr val="0070C0"/>
                </a:solidFill>
              </a:rPr>
              <a:t> to PR ST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11" name="Segnaposto data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12" name="Segnaposto piè di pagin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223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/>
          <p:cNvSpPr txBox="1">
            <a:spLocks/>
          </p:cNvSpPr>
          <p:nvPr/>
        </p:nvSpPr>
        <p:spPr>
          <a:xfrm>
            <a:off x="468001" y="0"/>
            <a:ext cx="600990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mtClean="0"/>
              <a:t>Synchrotron Radiation interaction with Matter</a:t>
            </a:r>
            <a:endParaRPr lang="en-GB" dirty="0"/>
          </a:p>
        </p:txBody>
      </p:sp>
      <p:cxnSp>
        <p:nvCxnSpPr>
          <p:cNvPr id="17" name="Connettore 2 16"/>
          <p:cNvCxnSpPr/>
          <p:nvPr/>
        </p:nvCxnSpPr>
        <p:spPr>
          <a:xfrm flipH="1">
            <a:off x="1331640" y="2366301"/>
            <a:ext cx="286409" cy="498531"/>
          </a:xfrm>
          <a:prstGeom prst="straightConnector1">
            <a:avLst/>
          </a:prstGeom>
          <a:ln w="508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395536" y="5157192"/>
            <a:ext cx="3024957" cy="9541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dirty="0" smtClean="0"/>
              <a:t>Electron  cloud effect</a:t>
            </a:r>
            <a:endParaRPr lang="en-GB" sz="28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395536" y="3140968"/>
            <a:ext cx="2628348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2800" dirty="0" smtClean="0"/>
              <a:t>Photo-electrons </a:t>
            </a:r>
          </a:p>
          <a:p>
            <a:r>
              <a:rPr lang="en-GB" sz="2800" dirty="0" smtClean="0"/>
              <a:t>generation</a:t>
            </a:r>
            <a:endParaRPr lang="en-GB" sz="1400" dirty="0"/>
          </a:p>
        </p:txBody>
      </p:sp>
      <p:sp>
        <p:nvSpPr>
          <p:cNvPr id="19" name="Freccia destra 18"/>
          <p:cNvSpPr/>
          <p:nvPr/>
        </p:nvSpPr>
        <p:spPr>
          <a:xfrm rot="5400000" flipV="1">
            <a:off x="1309975" y="4440828"/>
            <a:ext cx="764030" cy="380666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sp>
        <p:nvSpPr>
          <p:cNvPr id="20" name="CasellaDiTesto 19"/>
          <p:cNvSpPr txBox="1"/>
          <p:nvPr/>
        </p:nvSpPr>
        <p:spPr>
          <a:xfrm>
            <a:off x="-432170" y="1734989"/>
            <a:ext cx="896461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33" dirty="0" smtClean="0"/>
              <a:t> Absorbed + Reflected + </a:t>
            </a:r>
            <a:r>
              <a:rPr lang="en-GB" sz="3733" dirty="0"/>
              <a:t>Transmitted </a:t>
            </a:r>
          </a:p>
        </p:txBody>
      </p:sp>
      <p:cxnSp>
        <p:nvCxnSpPr>
          <p:cNvPr id="22" name="Connettore 1 21"/>
          <p:cNvCxnSpPr/>
          <p:nvPr/>
        </p:nvCxnSpPr>
        <p:spPr>
          <a:xfrm flipH="1">
            <a:off x="5828545" y="1750825"/>
            <a:ext cx="1381854" cy="63156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/>
          <p:cNvCxnSpPr/>
          <p:nvPr/>
        </p:nvCxnSpPr>
        <p:spPr>
          <a:xfrm flipH="1" flipV="1">
            <a:off x="5796136" y="1778759"/>
            <a:ext cx="1381854" cy="63156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30DE-F1AD-4DFF-A230-EC2AE0D3B7E6}" type="slidenum">
              <a:rPr lang="it-IT" smtClean="0"/>
              <a:t>5</a:t>
            </a:fld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708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1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/>
          <p:cNvSpPr txBox="1"/>
          <p:nvPr/>
        </p:nvSpPr>
        <p:spPr>
          <a:xfrm>
            <a:off x="5855179" y="4149080"/>
            <a:ext cx="2552222" cy="120032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400" dirty="0"/>
              <a:t>Peaks correspond to absorption </a:t>
            </a:r>
            <a:r>
              <a:rPr lang="en-GB" sz="2400" dirty="0" smtClean="0"/>
              <a:t>edges</a:t>
            </a:r>
            <a:endParaRPr lang="en-GB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asellaDiTesto 14"/>
              <p:cNvSpPr txBox="1"/>
              <p:nvPr/>
            </p:nvSpPr>
            <p:spPr>
              <a:xfrm>
                <a:off x="5849583" y="1412776"/>
                <a:ext cx="3056652" cy="1938992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it-IT" sz="2400" dirty="0" smtClean="0"/>
                  <a:t>D</a:t>
                </a:r>
                <a:r>
                  <a:rPr lang="it-IT" sz="2400" dirty="0" err="1" smtClean="0"/>
                  <a:t>ecreasing</a:t>
                </a:r>
                <a:r>
                  <a:rPr lang="it-IT" sz="2400" dirty="0" smtClean="0"/>
                  <a:t> of </a:t>
                </a:r>
                <a:r>
                  <a:rPr lang="it-IT" sz="2400" dirty="0" err="1" smtClean="0"/>
                  <a:t>reflectivity</a:t>
                </a:r>
                <a:r>
                  <a:rPr lang="it-IT" sz="2400" dirty="0" smtClean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latin typeface="Cambria Math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it-IT" sz="24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𝜃</m:t>
                        </m:r>
                      </m:e>
                      <m:sub>
                        <m:r>
                          <a:rPr lang="en-GB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𝑖</m:t>
                        </m:r>
                      </m:sub>
                    </m:sSub>
                    <m:r>
                      <a:rPr lang="en-GB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=1</m:t>
                    </m:r>
                    <m:r>
                      <a:rPr lang="it-IT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°</m:t>
                    </m:r>
                  </m:oMath>
                </a14:m>
                <a:r>
                  <a:rPr lang="it-IT" sz="2400" dirty="0" smtClean="0"/>
                  <a:t> </a:t>
                </a:r>
                <a:r>
                  <a:rPr lang="it-IT" sz="2400" dirty="0" err="1" smtClean="0"/>
                  <a:t>is</a:t>
                </a:r>
                <a:r>
                  <a:rPr lang="it-IT" sz="2400" dirty="0" smtClean="0"/>
                  <a:t> </a:t>
                </a:r>
                <a:r>
                  <a:rPr lang="it-IT" sz="2400" dirty="0"/>
                  <a:t>due to the </a:t>
                </a:r>
                <a:r>
                  <a:rPr lang="it-IT" sz="2400" dirty="0" err="1"/>
                  <a:t>achievement</a:t>
                </a:r>
                <a:r>
                  <a:rPr lang="it-IT" sz="2400" dirty="0"/>
                  <a:t> of the </a:t>
                </a:r>
                <a:r>
                  <a:rPr lang="it-IT" sz="2400" dirty="0" err="1"/>
                  <a:t>critical</a:t>
                </a:r>
                <a:r>
                  <a:rPr lang="it-IT" sz="2400" dirty="0"/>
                  <a:t> angle. </a:t>
                </a:r>
              </a:p>
            </p:txBody>
          </p:sp>
        </mc:Choice>
        <mc:Fallback>
          <p:sp>
            <p:nvSpPr>
              <p:cNvPr id="15" name="CasellaDiTes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9583" y="1412776"/>
                <a:ext cx="3056652" cy="193899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16" y="1243328"/>
            <a:ext cx="5043107" cy="240169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1" y="3719898"/>
            <a:ext cx="5023811" cy="2229382"/>
          </a:xfrm>
          <a:prstGeom prst="rect">
            <a:avLst/>
          </a:prstGeom>
        </p:spPr>
      </p:pic>
      <p:sp>
        <p:nvSpPr>
          <p:cNvPr id="17" name="Segnaposto numero diapositiva 1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D22F896-40B5-4ADD-8801-0D06FADFA095}" type="slidenum">
              <a:rPr lang="en-US" smtClean="0"/>
              <a:t>50</a:t>
            </a:fld>
            <a:endParaRPr lang="en-US" dirty="0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LHC-Flat with C Coating </a:t>
            </a:r>
            <a:endParaRPr lang="it-IT" dirty="0"/>
          </a:p>
        </p:txBody>
      </p:sp>
      <p:sp>
        <p:nvSpPr>
          <p:cNvPr id="16" name="Segnaposto dat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18" name="Segnaposto piè di pagina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780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Flat</a:t>
            </a:r>
            <a:r>
              <a:rPr lang="it-IT" dirty="0" smtClean="0"/>
              <a:t> </a:t>
            </a:r>
            <a:r>
              <a:rPr lang="it-IT" dirty="0" err="1" smtClean="0"/>
              <a:t>samples</a:t>
            </a:r>
            <a:r>
              <a:rPr lang="it-IT" dirty="0" smtClean="0"/>
              <a:t> with carbon </a:t>
            </a:r>
            <a:r>
              <a:rPr lang="it-IT" dirty="0" err="1" smtClean="0"/>
              <a:t>coating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30DE-F1AD-4DFF-A230-EC2AE0D3B7E6}" type="slidenum">
              <a:rPr lang="it-IT" smtClean="0"/>
              <a:t>51</a:t>
            </a:fld>
            <a:endParaRPr lang="it-IT"/>
          </a:p>
        </p:txBody>
      </p:sp>
      <p:pic>
        <p:nvPicPr>
          <p:cNvPr id="9" name="Segnaposto contenuto 8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5" y="1196752"/>
            <a:ext cx="6839301" cy="4489681"/>
          </a:xfrm>
        </p:spPr>
      </p:pic>
      <p:sp>
        <p:nvSpPr>
          <p:cNvPr id="7" name="CasellaDiTesto 6"/>
          <p:cNvSpPr txBox="1"/>
          <p:nvPr/>
        </p:nvSpPr>
        <p:spPr>
          <a:xfrm>
            <a:off x="6959702" y="3434224"/>
            <a:ext cx="2076794" cy="193899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400" dirty="0"/>
              <a:t>Carbon coating reduces</a:t>
            </a:r>
          </a:p>
          <a:p>
            <a:r>
              <a:rPr lang="en-GB" sz="2400" dirty="0"/>
              <a:t>Photo Yield at high energy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6959702" y="1484784"/>
            <a:ext cx="2076794" cy="156966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400" dirty="0"/>
              <a:t>Peaks correspond to absorption </a:t>
            </a:r>
            <a:r>
              <a:rPr lang="en-GB" sz="2400" dirty="0" smtClean="0"/>
              <a:t>edges</a:t>
            </a:r>
            <a:endParaRPr lang="en-GB" sz="2400" dirty="0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423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Specular and Total </a:t>
            </a:r>
            <a:r>
              <a:rPr lang="it-IT" dirty="0" err="1" smtClean="0"/>
              <a:t>Reflectivity</a:t>
            </a:r>
            <a:r>
              <a:rPr lang="it-IT" dirty="0" smtClean="0"/>
              <a:t> (CC)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30DE-F1AD-4DFF-A230-EC2AE0D3B7E6}" type="slidenum">
              <a:rPr lang="it-IT" smtClean="0"/>
              <a:t>52</a:t>
            </a:fld>
            <a:endParaRPr lang="it-IT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7" y="1196753"/>
            <a:ext cx="6336704" cy="4159750"/>
          </a:xfrm>
        </p:spPr>
      </p:pic>
      <p:sp>
        <p:nvSpPr>
          <p:cNvPr id="8" name="Rettangolo 7"/>
          <p:cNvSpPr/>
          <p:nvPr/>
        </p:nvSpPr>
        <p:spPr>
          <a:xfrm>
            <a:off x="6150195" y="1613118"/>
            <a:ext cx="2742285" cy="181588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2800" dirty="0" smtClean="0"/>
              <a:t>Total Reflectivity higher than Specular Reflectivity</a:t>
            </a:r>
            <a:endParaRPr lang="en-GB" sz="28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707904" y="6021288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E. La Francesca et al: </a:t>
            </a:r>
            <a:r>
              <a:rPr lang="it-IT" dirty="0" err="1">
                <a:solidFill>
                  <a:srgbClr val="0070C0"/>
                </a:solidFill>
              </a:rPr>
              <a:t>submitted</a:t>
            </a:r>
            <a:r>
              <a:rPr lang="it-IT" dirty="0">
                <a:solidFill>
                  <a:srgbClr val="0070C0"/>
                </a:solidFill>
              </a:rPr>
              <a:t> to PR ST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892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Specular and Total </a:t>
            </a:r>
            <a:r>
              <a:rPr lang="it-IT" dirty="0" err="1" smtClean="0"/>
              <a:t>Reflectivity</a:t>
            </a:r>
            <a:r>
              <a:rPr lang="it-IT" dirty="0" smtClean="0"/>
              <a:t> (CC)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30DE-F1AD-4DFF-A230-EC2AE0D3B7E6}" type="slidenum">
              <a:rPr lang="it-IT" smtClean="0"/>
              <a:t>53</a:t>
            </a:fld>
            <a:endParaRPr lang="it-IT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7" y="1196753"/>
            <a:ext cx="6336704" cy="4159750"/>
          </a:xfrm>
        </p:spPr>
      </p:pic>
      <p:sp>
        <p:nvSpPr>
          <p:cNvPr id="8" name="Rettangolo 7"/>
          <p:cNvSpPr/>
          <p:nvPr/>
        </p:nvSpPr>
        <p:spPr>
          <a:xfrm>
            <a:off x="6150195" y="1613118"/>
            <a:ext cx="2742285" cy="181588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2800" dirty="0" smtClean="0"/>
              <a:t>Total Reflectivity higher than Specular Reflectivity</a:t>
            </a:r>
            <a:endParaRPr lang="en-GB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024" y="4077072"/>
            <a:ext cx="5734050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13" name="Segnaposto piè di pagina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735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Specular and Total </a:t>
            </a:r>
            <a:r>
              <a:rPr lang="it-IT" dirty="0" err="1" smtClean="0"/>
              <a:t>Reflectivity</a:t>
            </a:r>
            <a:r>
              <a:rPr lang="it-IT" dirty="0" smtClean="0"/>
              <a:t> (CC)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30DE-F1AD-4DFF-A230-EC2AE0D3B7E6}" type="slidenum">
              <a:rPr lang="it-IT" smtClean="0"/>
              <a:t>54</a:t>
            </a:fld>
            <a:endParaRPr lang="it-IT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7" y="1196753"/>
            <a:ext cx="6336704" cy="4159750"/>
          </a:xfrm>
        </p:spPr>
      </p:pic>
      <p:sp>
        <p:nvSpPr>
          <p:cNvPr id="8" name="Rettangolo 7"/>
          <p:cNvSpPr/>
          <p:nvPr/>
        </p:nvSpPr>
        <p:spPr>
          <a:xfrm>
            <a:off x="6150195" y="1613118"/>
            <a:ext cx="2742285" cy="181588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GB" sz="2800" dirty="0" smtClean="0"/>
              <a:t>Total Reflectivity higher than Specular Reflectivity</a:t>
            </a:r>
            <a:endParaRPr lang="en-GB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024" y="4077072"/>
            <a:ext cx="5734050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e 5"/>
          <p:cNvSpPr/>
          <p:nvPr/>
        </p:nvSpPr>
        <p:spPr>
          <a:xfrm>
            <a:off x="4211960" y="4797152"/>
            <a:ext cx="864096" cy="1728192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827584" y="5661248"/>
            <a:ext cx="2173352" cy="369332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it-IT" b="1" dirty="0" err="1"/>
              <a:t>It</a:t>
            </a:r>
            <a:r>
              <a:rPr lang="it-IT" b="1" dirty="0"/>
              <a:t> </a:t>
            </a:r>
            <a:r>
              <a:rPr lang="it-IT" b="1" dirty="0" err="1"/>
              <a:t>stays</a:t>
            </a:r>
            <a:r>
              <a:rPr lang="it-IT" b="1" dirty="0"/>
              <a:t> </a:t>
            </a:r>
            <a:r>
              <a:rPr lang="it-IT" b="1" dirty="0" err="1"/>
              <a:t>above</a:t>
            </a:r>
            <a:r>
              <a:rPr lang="it-IT" b="1" dirty="0"/>
              <a:t> 80 %</a:t>
            </a:r>
            <a:endParaRPr lang="it-IT" dirty="0"/>
          </a:p>
        </p:txBody>
      </p:sp>
      <p:cxnSp>
        <p:nvCxnSpPr>
          <p:cNvPr id="11" name="Connettore 2 10"/>
          <p:cNvCxnSpPr/>
          <p:nvPr/>
        </p:nvCxnSpPr>
        <p:spPr>
          <a:xfrm flipV="1">
            <a:off x="3000936" y="5661248"/>
            <a:ext cx="1211024" cy="18466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12" name="Segnaposto piè di pagin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327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Specular and Total </a:t>
            </a:r>
            <a:r>
              <a:rPr lang="it-IT" dirty="0" err="1"/>
              <a:t>Reflectivity</a:t>
            </a:r>
            <a:r>
              <a:rPr lang="it-IT" dirty="0"/>
              <a:t> (CC)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30DE-F1AD-4DFF-A230-EC2AE0D3B7E6}" type="slidenum">
              <a:rPr lang="it-IT" smtClean="0"/>
              <a:t>55</a:t>
            </a:fld>
            <a:endParaRPr lang="it-IT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4"/>
            <a:ext cx="2488037" cy="5364000"/>
          </a:xfr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124744"/>
            <a:ext cx="2652868" cy="54000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5868144" y="1772816"/>
            <a:ext cx="3048000" cy="132343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000" dirty="0" smtClean="0"/>
              <a:t>CC increases Total Reflectivity and reduce absorption and related Heat Load.</a:t>
            </a:r>
            <a:endParaRPr lang="en-GB" sz="2000" dirty="0"/>
          </a:p>
        </p:txBody>
      </p:sp>
      <p:sp>
        <p:nvSpPr>
          <p:cNvPr id="10" name="Rettangolo 9"/>
          <p:cNvSpPr/>
          <p:nvPr/>
        </p:nvSpPr>
        <p:spPr>
          <a:xfrm>
            <a:off x="5886400" y="3297758"/>
            <a:ext cx="2934072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it-IT" dirty="0" err="1"/>
              <a:t>Does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significantly</a:t>
            </a:r>
            <a:r>
              <a:rPr lang="it-IT" dirty="0"/>
              <a:t> </a:t>
            </a:r>
            <a:r>
              <a:rPr lang="it-IT" dirty="0" err="1" smtClean="0"/>
              <a:t>decreases</a:t>
            </a:r>
            <a:r>
              <a:rPr lang="it-IT" dirty="0"/>
              <a:t> </a:t>
            </a:r>
            <a:r>
              <a:rPr lang="it-IT" dirty="0" smtClean="0"/>
              <a:t>with </a:t>
            </a:r>
            <a:r>
              <a:rPr lang="it-IT" dirty="0" err="1" smtClean="0"/>
              <a:t>R</a:t>
            </a:r>
            <a:r>
              <a:rPr lang="it-IT" sz="1400" dirty="0" err="1" smtClean="0"/>
              <a:t>a</a:t>
            </a:r>
            <a:endParaRPr lang="it-IT" sz="1400" dirty="0"/>
          </a:p>
        </p:txBody>
      </p:sp>
      <p:sp>
        <p:nvSpPr>
          <p:cNvPr id="11" name="Rettangolo 10"/>
          <p:cNvSpPr/>
          <p:nvPr/>
        </p:nvSpPr>
        <p:spPr>
          <a:xfrm>
            <a:off x="5868144" y="4365104"/>
            <a:ext cx="2786725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it-IT" dirty="0" err="1"/>
              <a:t>Increases</a:t>
            </a:r>
            <a:r>
              <a:rPr lang="it-IT" dirty="0"/>
              <a:t> with </a:t>
            </a:r>
            <a:r>
              <a:rPr lang="it-IT" dirty="0" err="1"/>
              <a:t>decreasing</a:t>
            </a:r>
            <a:r>
              <a:rPr lang="it-IT" dirty="0"/>
              <a:t> </a:t>
            </a:r>
            <a:r>
              <a:rPr lang="it-IT" dirty="0" err="1">
                <a:latin typeface="Symbol" pitchFamily="18" charset="2"/>
              </a:rPr>
              <a:t>q</a:t>
            </a:r>
            <a:r>
              <a:rPr lang="it-IT" dirty="0" err="1"/>
              <a:t>i</a:t>
            </a:r>
            <a:endParaRPr lang="it-IT" dirty="0"/>
          </a:p>
        </p:txBody>
      </p:sp>
      <p:sp>
        <p:nvSpPr>
          <p:cNvPr id="13" name="Segnaposto data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456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conclusions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30DE-F1AD-4DFF-A230-EC2AE0D3B7E6}" type="slidenum">
              <a:rPr lang="it-IT" smtClean="0"/>
              <a:t>56</a:t>
            </a:fld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 and </a:t>
            </a:r>
            <a:r>
              <a:rPr lang="en-US" dirty="0"/>
              <a:t>PY on technically relevant samples can be </a:t>
            </a:r>
            <a:r>
              <a:rPr lang="en-US" dirty="0" smtClean="0"/>
              <a:t>experimentally </a:t>
            </a:r>
            <a:r>
              <a:rPr lang="it-IT" dirty="0" err="1" smtClean="0"/>
              <a:t>measured</a:t>
            </a:r>
            <a:r>
              <a:rPr lang="it-IT" dirty="0"/>
              <a:t>!</a:t>
            </a:r>
          </a:p>
          <a:p>
            <a:r>
              <a:rPr lang="en-GB" dirty="0"/>
              <a:t>At grazing incidence angle air contaminants deeply influence Reflectivity.</a:t>
            </a:r>
          </a:p>
          <a:p>
            <a:r>
              <a:rPr lang="en-GB" dirty="0"/>
              <a:t>For technical surfaces scattered light cannot be </a:t>
            </a:r>
            <a:r>
              <a:rPr lang="en-GB" dirty="0" smtClean="0"/>
              <a:t>neglected</a:t>
            </a:r>
            <a:r>
              <a:rPr lang="en-GB" dirty="0"/>
              <a:t> </a:t>
            </a:r>
            <a:r>
              <a:rPr lang="en-GB" dirty="0" smtClean="0"/>
              <a:t>(Total </a:t>
            </a:r>
            <a:r>
              <a:rPr lang="en-GB" dirty="0" err="1" smtClean="0"/>
              <a:t>Refletivity</a:t>
            </a:r>
            <a:r>
              <a:rPr lang="en-GB" dirty="0" smtClean="0"/>
              <a:t> instead of Specular Reflectivity)</a:t>
            </a:r>
            <a:endParaRPr lang="en-GB" dirty="0"/>
          </a:p>
          <a:p>
            <a:r>
              <a:rPr lang="en-GB" dirty="0"/>
              <a:t>Cu LASE Reflectivity is substantially lower than for untreated copper and for LHC Saw-Tooth sample.</a:t>
            </a:r>
          </a:p>
          <a:p>
            <a:r>
              <a:rPr lang="en-GB" dirty="0"/>
              <a:t>The Photo Yield of Saw-Toothed copper and LASE are the same.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169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 smtClean="0"/>
              <a:t>Conclusions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30DE-F1AD-4DFF-A230-EC2AE0D3B7E6}" type="slidenum">
              <a:rPr lang="it-IT" smtClean="0"/>
              <a:t>57</a:t>
            </a:fld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Simulation </a:t>
            </a:r>
            <a:r>
              <a:rPr lang="en-US" dirty="0"/>
              <a:t>for Machine Design study must be supported by:</a:t>
            </a:r>
          </a:p>
          <a:p>
            <a:pPr marL="0" indent="0">
              <a:buNone/>
            </a:pPr>
            <a:r>
              <a:rPr lang="en-US" dirty="0"/>
              <a:t>	• Experimental data of each individual Material </a:t>
            </a:r>
            <a:r>
              <a:rPr lang="en-US" dirty="0" smtClean="0"/>
              <a:t>	 	  Property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• Dedicated experiments are the only way to </a:t>
            </a:r>
            <a:r>
              <a:rPr lang="en-US" dirty="0" smtClean="0"/>
              <a:t> 	  	   produce the </a:t>
            </a:r>
            <a:r>
              <a:rPr lang="en-US" dirty="0"/>
              <a:t>necessary inputs close to realistic </a:t>
            </a:r>
            <a:r>
              <a:rPr lang="en-US" dirty="0" smtClean="0"/>
              <a:t>	   conditions</a:t>
            </a:r>
            <a:r>
              <a:rPr lang="en-US" dirty="0"/>
              <a:t>.</a:t>
            </a:r>
          </a:p>
          <a:p>
            <a:r>
              <a:rPr lang="en-GB" dirty="0"/>
              <a:t>Carbon coating increases Total Reflectivity and reduce absorption and related Heat Load (as long as incidence angle is below its critical angle).</a:t>
            </a:r>
          </a:p>
          <a:p>
            <a:endParaRPr lang="en-GB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437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>
            <a:spLocks noGrp="1"/>
          </p:cNvSpPr>
          <p:nvPr>
            <p:ph type="title"/>
          </p:nvPr>
        </p:nvSpPr>
        <p:spPr>
          <a:xfrm>
            <a:off x="755576" y="5013176"/>
            <a:ext cx="6880946" cy="742950"/>
          </a:xfrm>
        </p:spPr>
        <p:txBody>
          <a:bodyPr>
            <a:noAutofit/>
          </a:bodyPr>
          <a:lstStyle/>
          <a:p>
            <a:r>
              <a:rPr lang="en-GB" sz="8800" dirty="0" smtClean="0"/>
              <a:t/>
            </a:r>
            <a:br>
              <a:rPr lang="en-GB" sz="8800" dirty="0" smtClean="0"/>
            </a:br>
            <a:r>
              <a:rPr lang="en-GB" sz="8800" dirty="0"/>
              <a:t/>
            </a:r>
            <a:br>
              <a:rPr lang="en-GB" sz="8800" dirty="0"/>
            </a:br>
            <a:r>
              <a:rPr lang="en-GB" sz="8000" b="1" dirty="0" smtClean="0">
                <a:solidFill>
                  <a:schemeClr val="accent5"/>
                </a:solidFill>
              </a:rPr>
              <a:t>Thank </a:t>
            </a:r>
            <a:r>
              <a:rPr lang="en-GB" sz="8000" b="1" dirty="0">
                <a:solidFill>
                  <a:schemeClr val="accent5"/>
                </a:solidFill>
              </a:rPr>
              <a:t>you for your attention</a:t>
            </a:r>
            <a:r>
              <a:rPr lang="en-GB" sz="8000" b="1" dirty="0" smtClean="0">
                <a:solidFill>
                  <a:schemeClr val="accent5"/>
                </a:solidFill>
              </a:rPr>
              <a:t>.</a:t>
            </a:r>
            <a:br>
              <a:rPr lang="en-GB" sz="8000" b="1" dirty="0" smtClean="0">
                <a:solidFill>
                  <a:schemeClr val="accent5"/>
                </a:solidFill>
              </a:rPr>
            </a:br>
            <a:endParaRPr lang="en-GB" sz="6600" b="1" dirty="0">
              <a:solidFill>
                <a:schemeClr val="accent5"/>
              </a:solidFill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D22F896-40B5-4ADD-8801-0D06FADFA095}" type="slidenum">
              <a:rPr lang="en-US" smtClean="0"/>
              <a:t>58</a:t>
            </a:fld>
            <a:endParaRPr lang="en-US" dirty="0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383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Flat</a:t>
            </a:r>
            <a:r>
              <a:rPr lang="it-IT" dirty="0" smtClean="0"/>
              <a:t> </a:t>
            </a:r>
            <a:r>
              <a:rPr lang="it-IT" dirty="0" err="1" smtClean="0"/>
              <a:t>samples</a:t>
            </a:r>
            <a:r>
              <a:rPr lang="it-IT" dirty="0" smtClean="0"/>
              <a:t>: </a:t>
            </a:r>
            <a:r>
              <a:rPr lang="it-IT" dirty="0" err="1" smtClean="0"/>
              <a:t>Reflectivity</a:t>
            </a:r>
            <a:r>
              <a:rPr lang="it-IT" dirty="0" smtClean="0"/>
              <a:t> (R)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30DE-F1AD-4DFF-A230-EC2AE0D3B7E6}" type="slidenum">
              <a:rPr lang="it-IT" smtClean="0"/>
              <a:t>59</a:t>
            </a:fld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 </a:t>
            </a:r>
            <a:r>
              <a:rPr lang="en-US" dirty="0"/>
              <a:t>all cases, R is higher at lower </a:t>
            </a:r>
            <a:r>
              <a:rPr lang="en-US" dirty="0" smtClean="0"/>
              <a:t>photon </a:t>
            </a:r>
            <a:r>
              <a:rPr lang="it-IT" dirty="0" err="1" smtClean="0"/>
              <a:t>energies</a:t>
            </a:r>
            <a:r>
              <a:rPr lang="it-IT" dirty="0"/>
              <a:t>.</a:t>
            </a:r>
          </a:p>
          <a:p>
            <a:r>
              <a:rPr lang="en-US" dirty="0" smtClean="0"/>
              <a:t>In </a:t>
            </a:r>
            <a:r>
              <a:rPr lang="en-US" dirty="0"/>
              <a:t>all cases, R is higher at lower angle </a:t>
            </a:r>
            <a:r>
              <a:rPr lang="en-US" dirty="0" smtClean="0"/>
              <a:t>of </a:t>
            </a:r>
            <a:r>
              <a:rPr lang="it-IT" dirty="0" err="1" smtClean="0"/>
              <a:t>incidence</a:t>
            </a:r>
            <a:r>
              <a:rPr lang="it-IT" dirty="0" smtClean="0"/>
              <a:t> </a:t>
            </a:r>
            <a:r>
              <a:rPr lang="it-IT" dirty="0" err="1">
                <a:latin typeface="Symbol" pitchFamily="18" charset="2"/>
              </a:rPr>
              <a:t>q</a:t>
            </a:r>
            <a:r>
              <a:rPr lang="it-IT" sz="2200" dirty="0" err="1"/>
              <a:t>i</a:t>
            </a:r>
            <a:r>
              <a:rPr lang="it-IT" dirty="0"/>
              <a:t>.</a:t>
            </a:r>
          </a:p>
          <a:p>
            <a:r>
              <a:rPr lang="en-US" dirty="0" smtClean="0"/>
              <a:t>Reflectivity</a:t>
            </a:r>
            <a:r>
              <a:rPr lang="en-US" dirty="0"/>
              <a:t>, after the observed </a:t>
            </a:r>
            <a:r>
              <a:rPr lang="en-US" dirty="0" smtClean="0"/>
              <a:t>Cu-L</a:t>
            </a:r>
            <a:r>
              <a:rPr lang="en-US" sz="1900" dirty="0" smtClean="0"/>
              <a:t>2-3 </a:t>
            </a:r>
            <a:r>
              <a:rPr lang="en-US" dirty="0" smtClean="0"/>
              <a:t>absorption </a:t>
            </a:r>
            <a:r>
              <a:rPr lang="en-US" dirty="0"/>
              <a:t>edge at 930-950 </a:t>
            </a:r>
            <a:r>
              <a:rPr lang="en-US" dirty="0" err="1"/>
              <a:t>eV</a:t>
            </a:r>
            <a:r>
              <a:rPr lang="en-US" dirty="0"/>
              <a:t> is much </a:t>
            </a:r>
            <a:r>
              <a:rPr lang="en-US" dirty="0" smtClean="0"/>
              <a:t>higher </a:t>
            </a:r>
            <a:r>
              <a:rPr lang="it-IT" dirty="0" err="1" smtClean="0"/>
              <a:t>than</a:t>
            </a:r>
            <a:r>
              <a:rPr lang="it-IT" dirty="0" smtClean="0"/>
              <a:t> </a:t>
            </a:r>
            <a:r>
              <a:rPr lang="it-IT" dirty="0"/>
              <a:t>in </a:t>
            </a:r>
            <a:r>
              <a:rPr lang="it-IT" dirty="0" err="1"/>
              <a:t>simulation</a:t>
            </a:r>
            <a:r>
              <a:rPr lang="it-IT" dirty="0"/>
              <a:t>.</a:t>
            </a:r>
          </a:p>
          <a:p>
            <a:r>
              <a:rPr lang="en-US" dirty="0" smtClean="0"/>
              <a:t>In </a:t>
            </a:r>
            <a:r>
              <a:rPr lang="en-US" dirty="0"/>
              <a:t>all spectra we measure a significant </a:t>
            </a:r>
            <a:r>
              <a:rPr lang="en-US" dirty="0" smtClean="0"/>
              <a:t>effect due </a:t>
            </a:r>
            <a:r>
              <a:rPr lang="en-US" dirty="0"/>
              <a:t>to the absorption edges of C K-edge </a:t>
            </a:r>
            <a:r>
              <a:rPr lang="en-US" dirty="0" smtClean="0"/>
              <a:t>at 280 </a:t>
            </a:r>
            <a:r>
              <a:rPr lang="en-US" dirty="0" err="1"/>
              <a:t>eV</a:t>
            </a:r>
            <a:r>
              <a:rPr lang="en-US" dirty="0"/>
              <a:t> and O Kedge at 530 </a:t>
            </a:r>
            <a:r>
              <a:rPr lang="en-US" dirty="0" err="1"/>
              <a:t>eV</a:t>
            </a:r>
            <a:r>
              <a:rPr lang="en-US" dirty="0"/>
              <a:t> (surf. cont.)</a:t>
            </a:r>
          </a:p>
          <a:p>
            <a:r>
              <a:rPr lang="en-US" dirty="0" smtClean="0"/>
              <a:t>C </a:t>
            </a:r>
            <a:r>
              <a:rPr lang="en-US" dirty="0"/>
              <a:t>and O K absorption edges are </a:t>
            </a:r>
            <a:r>
              <a:rPr lang="en-US" dirty="0" smtClean="0"/>
              <a:t>more effective </a:t>
            </a:r>
            <a:r>
              <a:rPr lang="en-US" dirty="0"/>
              <a:t>at lower incidence angles.</a:t>
            </a:r>
          </a:p>
          <a:p>
            <a:r>
              <a:rPr lang="en-US" dirty="0" smtClean="0"/>
              <a:t>Roughness</a:t>
            </a:r>
            <a:r>
              <a:rPr lang="en-US" dirty="0"/>
              <a:t>, as expected, plays a major role </a:t>
            </a:r>
            <a:r>
              <a:rPr lang="en-US" dirty="0" smtClean="0"/>
              <a:t>in determining </a:t>
            </a:r>
            <a:r>
              <a:rPr lang="en-US" dirty="0"/>
              <a:t>the ability of a surface </a:t>
            </a:r>
            <a:r>
              <a:rPr lang="en-US" dirty="0" smtClean="0"/>
              <a:t>to </a:t>
            </a:r>
            <a:r>
              <a:rPr lang="it-IT" dirty="0" err="1" smtClean="0"/>
              <a:t>specularly</a:t>
            </a:r>
            <a:r>
              <a:rPr lang="it-IT" dirty="0" smtClean="0"/>
              <a:t> </a:t>
            </a:r>
            <a:r>
              <a:rPr lang="it-IT" dirty="0" err="1"/>
              <a:t>reflect</a:t>
            </a:r>
            <a:r>
              <a:rPr lang="it-IT" dirty="0"/>
              <a:t> </a:t>
            </a:r>
            <a:r>
              <a:rPr lang="it-IT" dirty="0" err="1"/>
              <a:t>impinging</a:t>
            </a:r>
            <a:r>
              <a:rPr lang="it-IT" dirty="0"/>
              <a:t> </a:t>
            </a:r>
            <a:r>
              <a:rPr lang="it-IT" dirty="0" err="1"/>
              <a:t>photons</a:t>
            </a:r>
            <a:r>
              <a:rPr lang="it-IT" dirty="0"/>
              <a:t>.</a:t>
            </a:r>
          </a:p>
          <a:p>
            <a:endParaRPr lang="it-IT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988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8001" y="1052736"/>
            <a:ext cx="7920423" cy="45204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/>
              <a:t>Photo-emitted electrons can be:</a:t>
            </a:r>
          </a:p>
          <a:p>
            <a:pPr>
              <a:buFont typeface="Wingdings" charset="2"/>
              <a:buChar char="v"/>
            </a:pPr>
            <a:r>
              <a:rPr lang="en-GB" sz="2400" dirty="0"/>
              <a:t>P</a:t>
            </a:r>
            <a:r>
              <a:rPr lang="en-GB" sz="2400" dirty="0" smtClean="0"/>
              <a:t>roduced </a:t>
            </a:r>
            <a:r>
              <a:rPr lang="en-GB" sz="2400" dirty="0"/>
              <a:t>directly by </a:t>
            </a:r>
            <a:r>
              <a:rPr lang="en-GB" sz="2400" dirty="0" smtClean="0"/>
              <a:t>SR (dipoles): emitted </a:t>
            </a:r>
            <a:r>
              <a:rPr lang="en-GB" sz="2400" dirty="0"/>
              <a:t>in the orbit </a:t>
            </a:r>
            <a:r>
              <a:rPr lang="en-GB" sz="2400" dirty="0" smtClean="0"/>
              <a:t>plane (not </a:t>
            </a:r>
            <a:r>
              <a:rPr lang="en-GB" sz="2400" dirty="0"/>
              <a:t>participate to electron cloud build </a:t>
            </a:r>
            <a:r>
              <a:rPr lang="en-GB" sz="2400" dirty="0" smtClean="0"/>
              <a:t>up). </a:t>
            </a:r>
          </a:p>
          <a:p>
            <a:pPr>
              <a:buFont typeface="Wingdings" charset="2"/>
              <a:buChar char="v"/>
            </a:pPr>
            <a:r>
              <a:rPr lang="en-GB" sz="2400" dirty="0" smtClean="0"/>
              <a:t>Produced by the </a:t>
            </a:r>
            <a:r>
              <a:rPr lang="en-GB" sz="2400" dirty="0"/>
              <a:t>reflected or scattered </a:t>
            </a:r>
            <a:r>
              <a:rPr lang="en-GB" sz="2400" dirty="0" smtClean="0"/>
              <a:t>light (dipoles and free field zone): emitted perpendicularly </a:t>
            </a:r>
            <a:r>
              <a:rPr lang="en-GB" sz="2400" dirty="0"/>
              <a:t>to the orbit </a:t>
            </a:r>
            <a:r>
              <a:rPr lang="en-GB" sz="2400" dirty="0" smtClean="0"/>
              <a:t>plane (generate </a:t>
            </a:r>
            <a:r>
              <a:rPr lang="en-GB" sz="2400" dirty="0"/>
              <a:t>secondary </a:t>
            </a:r>
            <a:r>
              <a:rPr lang="en-GB" sz="2400" dirty="0" smtClean="0"/>
              <a:t>electrons) </a:t>
            </a:r>
            <a:endParaRPr lang="en-GB" sz="2400" dirty="0"/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68001" y="0"/>
            <a:ext cx="600990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 smtClean="0"/>
              <a:t>SR and electron cloud generation</a:t>
            </a:r>
            <a:endParaRPr lang="en-GB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" r="5108"/>
          <a:stretch/>
        </p:blipFill>
        <p:spPr>
          <a:xfrm>
            <a:off x="395690" y="3501008"/>
            <a:ext cx="6215188" cy="2413000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539552" y="3356992"/>
            <a:ext cx="5956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Original representation F. </a:t>
            </a:r>
            <a:r>
              <a:rPr lang="en-GB" sz="1400" dirty="0" err="1" smtClean="0"/>
              <a:t>Ruggero</a:t>
            </a:r>
            <a:endParaRPr lang="en-GB" sz="14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7020272" y="3933056"/>
            <a:ext cx="1980728" cy="1015663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3000" dirty="0" smtClean="0"/>
              <a:t>Beam</a:t>
            </a:r>
          </a:p>
          <a:p>
            <a:r>
              <a:rPr lang="en-GB" sz="3000" dirty="0" smtClean="0"/>
              <a:t>instability</a:t>
            </a:r>
            <a:endParaRPr lang="en-GB" sz="3000" dirty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12" name="Segnaposto piè di pagin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938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Flat</a:t>
            </a:r>
            <a:r>
              <a:rPr lang="it-IT" dirty="0" smtClean="0"/>
              <a:t> </a:t>
            </a:r>
            <a:r>
              <a:rPr lang="it-IT" dirty="0" err="1" smtClean="0"/>
              <a:t>samples:Photo</a:t>
            </a:r>
            <a:r>
              <a:rPr lang="it-IT" dirty="0" smtClean="0"/>
              <a:t> </a:t>
            </a:r>
            <a:r>
              <a:rPr lang="it-IT" dirty="0" err="1" smtClean="0"/>
              <a:t>Yield</a:t>
            </a:r>
            <a:r>
              <a:rPr lang="it-IT" dirty="0" smtClean="0"/>
              <a:t> (PY)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30DE-F1AD-4DFF-A230-EC2AE0D3B7E6}" type="slidenum">
              <a:rPr lang="it-IT" smtClean="0"/>
              <a:t>60</a:t>
            </a:fld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</a:t>
            </a:r>
            <a:r>
              <a:rPr lang="en-US" dirty="0" smtClean="0"/>
              <a:t>n </a:t>
            </a:r>
            <a:r>
              <a:rPr lang="en-US" dirty="0"/>
              <a:t>all cases, PY is higher at </a:t>
            </a:r>
            <a:r>
              <a:rPr lang="en-US" dirty="0" smtClean="0"/>
              <a:t>higher </a:t>
            </a:r>
            <a:r>
              <a:rPr lang="it-IT" dirty="0" err="1" smtClean="0"/>
              <a:t>photon</a:t>
            </a:r>
            <a:r>
              <a:rPr lang="it-IT" dirty="0" smtClean="0"/>
              <a:t> </a:t>
            </a:r>
            <a:r>
              <a:rPr lang="it-IT" dirty="0" err="1"/>
              <a:t>energies</a:t>
            </a:r>
            <a:r>
              <a:rPr lang="it-IT" dirty="0"/>
              <a:t>.</a:t>
            </a:r>
          </a:p>
          <a:p>
            <a:r>
              <a:rPr lang="en-US" dirty="0" smtClean="0"/>
              <a:t>The </a:t>
            </a:r>
            <a:r>
              <a:rPr lang="en-US" dirty="0"/>
              <a:t>PY dependence on </a:t>
            </a:r>
            <a:r>
              <a:rPr lang="en-US" dirty="0">
                <a:latin typeface="Symbol" pitchFamily="18" charset="2"/>
              </a:rPr>
              <a:t>q</a:t>
            </a:r>
            <a:r>
              <a:rPr lang="en-US" dirty="0"/>
              <a:t>i is </a:t>
            </a:r>
            <a:r>
              <a:rPr lang="en-US" dirty="0" smtClean="0"/>
              <a:t>consistently dimmed </a:t>
            </a:r>
            <a:r>
              <a:rPr lang="en-US" dirty="0"/>
              <a:t>and finally washed out </a:t>
            </a:r>
            <a:r>
              <a:rPr lang="en-US" dirty="0" smtClean="0"/>
              <a:t>when </a:t>
            </a:r>
            <a:r>
              <a:rPr lang="it-IT" dirty="0" err="1" smtClean="0"/>
              <a:t>surface</a:t>
            </a:r>
            <a:r>
              <a:rPr lang="it-IT" dirty="0" smtClean="0"/>
              <a:t> </a:t>
            </a:r>
            <a:r>
              <a:rPr lang="it-IT" dirty="0" err="1"/>
              <a:t>Ra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increasing</a:t>
            </a:r>
            <a:r>
              <a:rPr lang="it-IT" dirty="0"/>
              <a:t>.</a:t>
            </a:r>
          </a:p>
          <a:p>
            <a:r>
              <a:rPr lang="en-US" dirty="0" smtClean="0"/>
              <a:t>In </a:t>
            </a:r>
            <a:r>
              <a:rPr lang="en-US" dirty="0"/>
              <a:t>all cases, the Cu-L</a:t>
            </a:r>
            <a:r>
              <a:rPr lang="en-US" sz="1600" dirty="0"/>
              <a:t>2-3</a:t>
            </a:r>
            <a:r>
              <a:rPr lang="en-US" dirty="0"/>
              <a:t> </a:t>
            </a:r>
            <a:r>
              <a:rPr lang="en-US" dirty="0" smtClean="0"/>
              <a:t>absorption edge </a:t>
            </a:r>
            <a:r>
              <a:rPr lang="en-US" dirty="0"/>
              <a:t>at 930-950 </a:t>
            </a:r>
            <a:r>
              <a:rPr lang="en-US" dirty="0" err="1"/>
              <a:t>eV</a:t>
            </a:r>
            <a:r>
              <a:rPr lang="en-US" dirty="0"/>
              <a:t> is visible and </a:t>
            </a:r>
            <a:r>
              <a:rPr lang="en-US" dirty="0" smtClean="0"/>
              <a:t>cause an </a:t>
            </a:r>
            <a:r>
              <a:rPr lang="en-US" dirty="0"/>
              <a:t>increase in the measured PY.</a:t>
            </a:r>
          </a:p>
          <a:p>
            <a:r>
              <a:rPr lang="en-US" dirty="0" smtClean="0"/>
              <a:t>In </a:t>
            </a:r>
            <a:r>
              <a:rPr lang="en-US" dirty="0"/>
              <a:t>all spectra we measure a </a:t>
            </a:r>
            <a:r>
              <a:rPr lang="en-US" dirty="0" smtClean="0"/>
              <a:t>significant effect </a:t>
            </a:r>
            <a:r>
              <a:rPr lang="en-US" dirty="0"/>
              <a:t>due to the C K-edge at 280 </a:t>
            </a:r>
            <a:r>
              <a:rPr lang="en-US" dirty="0" err="1" smtClean="0"/>
              <a:t>eV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/>
              <a:t>O K-edge at 530 </a:t>
            </a:r>
            <a:r>
              <a:rPr lang="en-US" dirty="0" err="1"/>
              <a:t>eV</a:t>
            </a:r>
            <a:r>
              <a:rPr lang="en-US" dirty="0"/>
              <a:t> (</a:t>
            </a:r>
            <a:r>
              <a:rPr lang="en-US" dirty="0" smtClean="0"/>
              <a:t>surf. </a:t>
            </a:r>
            <a:r>
              <a:rPr lang="it-IT" dirty="0" err="1" smtClean="0"/>
              <a:t>Contaminants</a:t>
            </a:r>
            <a:r>
              <a:rPr lang="it-IT" dirty="0"/>
              <a:t>)</a:t>
            </a:r>
          </a:p>
          <a:p>
            <a:r>
              <a:rPr lang="en-US" dirty="0" smtClean="0"/>
              <a:t>Roughness </a:t>
            </a:r>
            <a:r>
              <a:rPr lang="en-US" dirty="0"/>
              <a:t>does influence the PY. </a:t>
            </a:r>
            <a:r>
              <a:rPr lang="en-US" dirty="0" smtClean="0"/>
              <a:t> The lower </a:t>
            </a:r>
            <a:r>
              <a:rPr lang="en-US" dirty="0"/>
              <a:t>is Ra, the highest is the </a:t>
            </a:r>
            <a:r>
              <a:rPr lang="en-US" dirty="0" smtClean="0"/>
              <a:t>measured PY</a:t>
            </a:r>
            <a:r>
              <a:rPr lang="en-US" dirty="0"/>
              <a:t>. 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707904" y="6021288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E. La Francesca et al: </a:t>
            </a:r>
            <a:r>
              <a:rPr lang="it-IT" dirty="0" err="1">
                <a:solidFill>
                  <a:srgbClr val="0070C0"/>
                </a:solidFill>
              </a:rPr>
              <a:t>submitted</a:t>
            </a:r>
            <a:r>
              <a:rPr lang="it-IT" dirty="0">
                <a:solidFill>
                  <a:srgbClr val="0070C0"/>
                </a:solidFill>
              </a:rPr>
              <a:t> to PR ST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607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665307"/>
            <a:ext cx="4875179" cy="2499997"/>
          </a:xfr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0" r="7656"/>
          <a:stretch/>
        </p:blipFill>
        <p:spPr>
          <a:xfrm>
            <a:off x="107504" y="1196752"/>
            <a:ext cx="4501931" cy="2420500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5076056" y="3413318"/>
            <a:ext cx="3287451" cy="120032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400" dirty="0" smtClean="0"/>
              <a:t>Low energy photons can be reflected even at high incidence angles</a:t>
            </a: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D22F896-40B5-4ADD-8801-0D06FADFA095}" type="slidenum">
              <a:rPr lang="en-US" smtClean="0"/>
              <a:t>61</a:t>
            </a:fld>
            <a:endParaRPr lang="en-US" dirty="0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4"/>
          <a:stretch/>
        </p:blipFill>
        <p:spPr>
          <a:xfrm>
            <a:off x="6876256" y="476672"/>
            <a:ext cx="2088232" cy="1859126"/>
          </a:xfrm>
          <a:prstGeom prst="rect">
            <a:avLst/>
          </a:prstGeom>
        </p:spPr>
      </p:pic>
      <p:sp>
        <p:nvSpPr>
          <p:cNvPr id="18" name="Rettangolo 17"/>
          <p:cNvSpPr/>
          <p:nvPr/>
        </p:nvSpPr>
        <p:spPr>
          <a:xfrm>
            <a:off x="7020272" y="620688"/>
            <a:ext cx="36004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itolo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LHC </a:t>
            </a:r>
            <a:r>
              <a:rPr lang="it-IT" dirty="0" err="1" smtClean="0"/>
              <a:t>Flat</a:t>
            </a:r>
            <a:endParaRPr lang="it-IT" dirty="0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feld 41"/>
              <p:cNvSpPr txBox="1">
                <a:spLocks noChangeArrowheads="1"/>
              </p:cNvSpPr>
              <p:nvPr/>
            </p:nvSpPr>
            <p:spPr bwMode="auto">
              <a:xfrm>
                <a:off x="4590956" y="2438305"/>
                <a:ext cx="2357308" cy="830997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de-DE" altLang="it-IT" sz="2400" b="1" dirty="0" smtClean="0">
                    <a:solidFill>
                      <a:schemeClr val="accent5">
                        <a:lumMod val="75000"/>
                      </a:schemeClr>
                    </a:solidFill>
                    <a:ea typeface="ＭＳ Ｐゴシック" charset="-128"/>
                  </a:rPr>
                  <a:t>Photo</a:t>
                </a:r>
                <a:r>
                  <a:rPr lang="de-DE" altLang="it-IT" sz="2400" b="1" dirty="0">
                    <a:solidFill>
                      <a:schemeClr val="accent5">
                        <a:lumMod val="75000"/>
                      </a:schemeClr>
                    </a:solidFill>
                    <a:ea typeface="ＭＳ Ｐゴシック" charset="-128"/>
                  </a:rPr>
                  <a:t> </a:t>
                </a:r>
                <a:r>
                  <a:rPr lang="de-DE" altLang="it-IT" sz="2400" b="1" dirty="0" err="1">
                    <a:solidFill>
                      <a:schemeClr val="accent5">
                        <a:lumMod val="75000"/>
                      </a:schemeClr>
                    </a:solidFill>
                    <a:ea typeface="ＭＳ Ｐゴシック" charset="-128"/>
                  </a:rPr>
                  <a:t>Yield</a:t>
                </a:r>
                <a:r>
                  <a:rPr lang="de-DE" altLang="it-IT" sz="2400" b="1" dirty="0">
                    <a:solidFill>
                      <a:schemeClr val="accent5">
                        <a:lumMod val="75000"/>
                      </a:schemeClr>
                    </a:solidFill>
                    <a:ea typeface="ＭＳ Ｐゴシック" charset="-128"/>
                  </a:rPr>
                  <a:t>:</a:t>
                </a:r>
              </a:p>
              <a:p>
                <a:r>
                  <a:rPr lang="de-DE" altLang="it-IT" sz="2400" b="1" dirty="0">
                    <a:solidFill>
                      <a:schemeClr val="accent5">
                        <a:lumMod val="75000"/>
                      </a:schemeClr>
                    </a:solidFill>
                    <a:ea typeface="ＭＳ Ｐゴシック" charset="-128"/>
                  </a:rPr>
                  <a:t>PY= N</a:t>
                </a:r>
                <a:r>
                  <a:rPr lang="de-DE" altLang="it-IT" sz="2400" b="1" baseline="-25000" dirty="0">
                    <a:solidFill>
                      <a:schemeClr val="accent5">
                        <a:lumMod val="75000"/>
                      </a:schemeClr>
                    </a:solidFill>
                    <a:ea typeface="ＭＳ Ｐゴシック" charset="-128"/>
                  </a:rPr>
                  <a:t>e</a:t>
                </a:r>
                <a:r>
                  <a:rPr lang="de-DE" altLang="it-IT" sz="2400" b="1" dirty="0">
                    <a:solidFill>
                      <a:schemeClr val="accent5">
                        <a:lumMod val="75000"/>
                      </a:schemeClr>
                    </a:solidFill>
                    <a:ea typeface="ＭＳ Ｐゴシック" charset="-128"/>
                  </a:rPr>
                  <a:t>/N</a:t>
                </a:r>
                <a14:m>
                  <m:oMath xmlns:m="http://schemas.openxmlformats.org/officeDocument/2006/math">
                    <m:r>
                      <a:rPr lang="de-DE" altLang="it-IT" sz="2400" b="1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𝜸</m:t>
                    </m:r>
                  </m:oMath>
                </a14:m>
                <a:endParaRPr lang="de-DE" altLang="it-IT" sz="2400" b="1" dirty="0">
                  <a:solidFill>
                    <a:schemeClr val="accent5">
                      <a:lumMod val="75000"/>
                    </a:schemeClr>
                  </a:solidFill>
                  <a:ea typeface="ＭＳ Ｐゴシック" charset="-128"/>
                </a:endParaRPr>
              </a:p>
            </p:txBody>
          </p:sp>
        </mc:Choice>
        <mc:Fallback>
          <p:sp>
            <p:nvSpPr>
              <p:cNvPr id="20" name="Textfeld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0956" y="2438305"/>
                <a:ext cx="2357308" cy="83099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ttangolo 20"/>
          <p:cNvSpPr/>
          <p:nvPr/>
        </p:nvSpPr>
        <p:spPr>
          <a:xfrm>
            <a:off x="4557742" y="5013176"/>
            <a:ext cx="4572000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dirty="0" smtClean="0"/>
              <a:t>The maximum of </a:t>
            </a:r>
            <a:r>
              <a:rPr lang="en-US" dirty="0"/>
              <a:t>Photo Yield 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>
                <a:latin typeface="Symbol" pitchFamily="18" charset="2"/>
              </a:rPr>
              <a:t>q</a:t>
            </a:r>
            <a:r>
              <a:rPr lang="en-US" sz="1400" dirty="0"/>
              <a:t>i</a:t>
            </a:r>
            <a:r>
              <a:rPr lang="en-US" dirty="0"/>
              <a:t> </a:t>
            </a:r>
            <a:r>
              <a:rPr lang="en-US" dirty="0" smtClean="0"/>
              <a:t>depends on the impinging photon energy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1545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D22F896-40B5-4ADD-8801-0D06FADFA095}" type="slidenum">
              <a:rPr lang="en-US" smtClean="0"/>
              <a:t>62</a:t>
            </a:fld>
            <a:endParaRPr lang="en-US" dirty="0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4"/>
          <a:stretch/>
        </p:blipFill>
        <p:spPr>
          <a:xfrm>
            <a:off x="6876256" y="476672"/>
            <a:ext cx="2088232" cy="1859126"/>
          </a:xfrm>
          <a:prstGeom prst="rect">
            <a:avLst/>
          </a:prstGeom>
        </p:spPr>
      </p:pic>
      <p:sp>
        <p:nvSpPr>
          <p:cNvPr id="18" name="Rettangolo 17"/>
          <p:cNvSpPr/>
          <p:nvPr/>
        </p:nvSpPr>
        <p:spPr>
          <a:xfrm>
            <a:off x="7020272" y="620688"/>
            <a:ext cx="36004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itolo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LHC </a:t>
            </a:r>
            <a:r>
              <a:rPr lang="it-IT" dirty="0" err="1" smtClean="0"/>
              <a:t>Flat</a:t>
            </a:r>
            <a:r>
              <a:rPr lang="it-IT" dirty="0" smtClean="0"/>
              <a:t> (CC)</a:t>
            </a:r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9"/>
          <a:stretch/>
        </p:blipFill>
        <p:spPr>
          <a:xfrm>
            <a:off x="428374" y="1212043"/>
            <a:ext cx="4249936" cy="2649005"/>
          </a:xfrm>
          <a:prstGeom prst="rect">
            <a:avLst/>
          </a:prstGeom>
        </p:spPr>
      </p:pic>
      <p:pic>
        <p:nvPicPr>
          <p:cNvPr id="13" name="Segnaposto contenuto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96" y="3789040"/>
            <a:ext cx="4003330" cy="2628000"/>
          </a:xfrm>
          <a:prstGeom prst="rect">
            <a:avLst/>
          </a:prstGeom>
        </p:spPr>
      </p:pic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feld 41"/>
              <p:cNvSpPr txBox="1">
                <a:spLocks noChangeArrowheads="1"/>
              </p:cNvSpPr>
              <p:nvPr/>
            </p:nvSpPr>
            <p:spPr bwMode="auto">
              <a:xfrm>
                <a:off x="4540769" y="2021938"/>
                <a:ext cx="2357308" cy="830997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de-DE" altLang="it-IT" sz="2400" b="1" dirty="0" smtClean="0">
                    <a:solidFill>
                      <a:schemeClr val="accent5">
                        <a:lumMod val="75000"/>
                      </a:schemeClr>
                    </a:solidFill>
                    <a:ea typeface="ＭＳ Ｐゴシック" charset="-128"/>
                  </a:rPr>
                  <a:t>Photo</a:t>
                </a:r>
                <a:r>
                  <a:rPr lang="de-DE" altLang="it-IT" sz="2400" b="1" dirty="0">
                    <a:solidFill>
                      <a:schemeClr val="accent5">
                        <a:lumMod val="75000"/>
                      </a:schemeClr>
                    </a:solidFill>
                    <a:ea typeface="ＭＳ Ｐゴシック" charset="-128"/>
                  </a:rPr>
                  <a:t> </a:t>
                </a:r>
                <a:r>
                  <a:rPr lang="de-DE" altLang="it-IT" sz="2400" b="1" dirty="0" err="1">
                    <a:solidFill>
                      <a:schemeClr val="accent5">
                        <a:lumMod val="75000"/>
                      </a:schemeClr>
                    </a:solidFill>
                    <a:ea typeface="ＭＳ Ｐゴシック" charset="-128"/>
                  </a:rPr>
                  <a:t>Yield</a:t>
                </a:r>
                <a:r>
                  <a:rPr lang="de-DE" altLang="it-IT" sz="2400" b="1" dirty="0">
                    <a:solidFill>
                      <a:schemeClr val="accent5">
                        <a:lumMod val="75000"/>
                      </a:schemeClr>
                    </a:solidFill>
                    <a:ea typeface="ＭＳ Ｐゴシック" charset="-128"/>
                  </a:rPr>
                  <a:t>:</a:t>
                </a:r>
              </a:p>
              <a:p>
                <a:r>
                  <a:rPr lang="de-DE" altLang="it-IT" sz="2400" b="1" dirty="0">
                    <a:solidFill>
                      <a:schemeClr val="accent5">
                        <a:lumMod val="75000"/>
                      </a:schemeClr>
                    </a:solidFill>
                    <a:ea typeface="ＭＳ Ｐゴシック" charset="-128"/>
                  </a:rPr>
                  <a:t>PY= N</a:t>
                </a:r>
                <a:r>
                  <a:rPr lang="de-DE" altLang="it-IT" sz="2400" b="1" baseline="-25000" dirty="0">
                    <a:solidFill>
                      <a:schemeClr val="accent5">
                        <a:lumMod val="75000"/>
                      </a:schemeClr>
                    </a:solidFill>
                    <a:ea typeface="ＭＳ Ｐゴシック" charset="-128"/>
                  </a:rPr>
                  <a:t>e</a:t>
                </a:r>
                <a:r>
                  <a:rPr lang="de-DE" altLang="it-IT" sz="2400" b="1" dirty="0">
                    <a:solidFill>
                      <a:schemeClr val="accent5">
                        <a:lumMod val="75000"/>
                      </a:schemeClr>
                    </a:solidFill>
                    <a:ea typeface="ＭＳ Ｐゴシック" charset="-128"/>
                  </a:rPr>
                  <a:t>/N</a:t>
                </a:r>
                <a14:m>
                  <m:oMath xmlns:m="http://schemas.openxmlformats.org/officeDocument/2006/math">
                    <m:r>
                      <a:rPr lang="de-DE" altLang="it-IT" sz="2400" b="1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𝜸</m:t>
                    </m:r>
                  </m:oMath>
                </a14:m>
                <a:endParaRPr lang="de-DE" altLang="it-IT" sz="2400" b="1" dirty="0">
                  <a:solidFill>
                    <a:schemeClr val="accent5">
                      <a:lumMod val="75000"/>
                    </a:schemeClr>
                  </a:solidFill>
                  <a:ea typeface="ＭＳ Ｐゴシック" charset="-128"/>
                </a:endParaRPr>
              </a:p>
            </p:txBody>
          </p:sp>
        </mc:Choice>
        <mc:Fallback>
          <p:sp>
            <p:nvSpPr>
              <p:cNvPr id="14" name="Textfeld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40769" y="2021938"/>
                <a:ext cx="2357308" cy="83099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ttangolo 15"/>
          <p:cNvSpPr/>
          <p:nvPr/>
        </p:nvSpPr>
        <p:spPr>
          <a:xfrm>
            <a:off x="4557742" y="4869160"/>
            <a:ext cx="4572000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dirty="0" smtClean="0"/>
              <a:t>The maximum of </a:t>
            </a:r>
            <a:r>
              <a:rPr lang="en-US" dirty="0"/>
              <a:t>Photo Yield 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>
                <a:latin typeface="Symbol" pitchFamily="18" charset="2"/>
              </a:rPr>
              <a:t>q</a:t>
            </a:r>
            <a:r>
              <a:rPr lang="en-US" sz="1400" dirty="0"/>
              <a:t>i</a:t>
            </a:r>
            <a:r>
              <a:rPr lang="en-US" dirty="0"/>
              <a:t> </a:t>
            </a:r>
            <a:r>
              <a:rPr lang="en-US" dirty="0" smtClean="0"/>
              <a:t>depends on the impinging photon energy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4540769" y="3122929"/>
            <a:ext cx="3287451" cy="120032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400" dirty="0" smtClean="0"/>
              <a:t>Low energy photons can be reflected even at high incidence angles</a:t>
            </a:r>
          </a:p>
        </p:txBody>
      </p:sp>
    </p:spTree>
    <p:extLst>
      <p:ext uri="{BB962C8B-B14F-4D97-AF65-F5344CB8AC3E}">
        <p14:creationId xmlns:p14="http://schemas.microsoft.com/office/powerpoint/2010/main" val="820888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egnaposto numero diapositiva 13"/>
          <p:cNvSpPr txBox="1">
            <a:spLocks/>
          </p:cNvSpPr>
          <p:nvPr/>
        </p:nvSpPr>
        <p:spPr>
          <a:xfrm>
            <a:off x="5976506" y="5798630"/>
            <a:ext cx="384479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5</a:t>
            </a:r>
          </a:p>
        </p:txBody>
      </p:sp>
      <p:sp>
        <p:nvSpPr>
          <p:cNvPr id="44" name="Titolo 1"/>
          <p:cNvSpPr txBox="1">
            <a:spLocks/>
          </p:cNvSpPr>
          <p:nvPr/>
        </p:nvSpPr>
        <p:spPr>
          <a:xfrm>
            <a:off x="1257301" y="0"/>
            <a:ext cx="4760785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GB" sz="2700" dirty="0"/>
          </a:p>
        </p:txBody>
      </p:sp>
      <p:sp>
        <p:nvSpPr>
          <p:cNvPr id="45" name="Titolo 1"/>
          <p:cNvSpPr txBox="1">
            <a:spLocks/>
          </p:cNvSpPr>
          <p:nvPr/>
        </p:nvSpPr>
        <p:spPr>
          <a:xfrm>
            <a:off x="468001" y="84399"/>
            <a:ext cx="4760785" cy="104034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2700" dirty="0"/>
              <a:t>Heat Load Dissipation VS Temperature</a:t>
            </a:r>
          </a:p>
        </p:txBody>
      </p:sp>
      <p:sp>
        <p:nvSpPr>
          <p:cNvPr id="47" name="CasellaDiTesto 46"/>
          <p:cNvSpPr txBox="1"/>
          <p:nvPr/>
        </p:nvSpPr>
        <p:spPr>
          <a:xfrm>
            <a:off x="381885" y="5455579"/>
            <a:ext cx="7214451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000" dirty="0" smtClean="0"/>
              <a:t>FCC-</a:t>
            </a:r>
            <a:r>
              <a:rPr lang="en-GB" sz="2000" dirty="0" err="1" smtClean="0"/>
              <a:t>hh</a:t>
            </a:r>
            <a:r>
              <a:rPr lang="en-GB" sz="2000" dirty="0" smtClean="0"/>
              <a:t> </a:t>
            </a:r>
            <a:r>
              <a:rPr lang="en-GB" sz="2000" dirty="0"/>
              <a:t>needs a Beam Screen </a:t>
            </a:r>
            <a:r>
              <a:rPr lang="en-GB" sz="2000" dirty="0" smtClean="0"/>
              <a:t>at the </a:t>
            </a:r>
            <a:r>
              <a:rPr lang="en-GB" sz="2000" dirty="0"/>
              <a:t>highest possible temperature </a:t>
            </a:r>
            <a:r>
              <a:rPr lang="en-GB" sz="2000" dirty="0" smtClean="0"/>
              <a:t>compatible </a:t>
            </a:r>
            <a:r>
              <a:rPr lang="en-GB" sz="2000" dirty="0"/>
              <a:t>with vacuum stability, impedance</a:t>
            </a:r>
            <a:r>
              <a:rPr lang="is-IS" sz="2000" dirty="0"/>
              <a:t>…</a:t>
            </a:r>
            <a:endParaRPr lang="en-GB" sz="2800" dirty="0"/>
          </a:p>
        </p:txBody>
      </p:sp>
      <p:pic>
        <p:nvPicPr>
          <p:cNvPr id="51" name="Immagine 5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" t="2840" r="3284" b="3496"/>
          <a:stretch/>
        </p:blipFill>
        <p:spPr>
          <a:xfrm>
            <a:off x="383555" y="1213924"/>
            <a:ext cx="6661174" cy="3654011"/>
          </a:xfrm>
          <a:prstGeom prst="rect">
            <a:avLst/>
          </a:prstGeom>
        </p:spPr>
      </p:pic>
      <p:cxnSp>
        <p:nvCxnSpPr>
          <p:cNvPr id="55" name="Connettore 2 54"/>
          <p:cNvCxnSpPr/>
          <p:nvPr/>
        </p:nvCxnSpPr>
        <p:spPr>
          <a:xfrm flipH="1">
            <a:off x="2052987" y="1689187"/>
            <a:ext cx="177230" cy="4006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9" name="Connettore 2 58"/>
          <p:cNvCxnSpPr/>
          <p:nvPr/>
        </p:nvCxnSpPr>
        <p:spPr>
          <a:xfrm flipH="1">
            <a:off x="5796657" y="3869892"/>
            <a:ext cx="686937" cy="2513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1" name="CasellaDiTesto 60"/>
              <p:cNvSpPr txBox="1"/>
              <p:nvPr/>
            </p:nvSpPr>
            <p:spPr>
              <a:xfrm>
                <a:off x="2201501" y="1213924"/>
                <a:ext cx="161999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ea typeface="Cambria Math" charset="0"/>
                    <a:cs typeface="Cambria Math" charset="0"/>
                  </a:rPr>
                  <a:t>P</a:t>
                </a:r>
                <a:r>
                  <a:rPr lang="en-US" sz="2000" baseline="-25000" dirty="0" smtClean="0">
                    <a:ea typeface="Cambria Math" charset="0"/>
                    <a:cs typeface="Cambria Math" charset="0"/>
                  </a:rPr>
                  <a:t>TOT</a:t>
                </a:r>
                <a:r>
                  <a:rPr lang="en-US" sz="2000" dirty="0" smtClean="0">
                    <a:ea typeface="Cambria Math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~</m:t>
                    </m:r>
                    <m:r>
                      <a:rPr lang="it-IT" sz="2000" b="0" i="1" smtClean="0">
                        <a:latin typeface="Cambria Math"/>
                        <a:ea typeface="Cambria Math" charset="0"/>
                        <a:cs typeface="Cambria Math" charset="0"/>
                      </a:rPr>
                      <m:t>6</m:t>
                    </m:r>
                    <m:r>
                      <a:rPr lang="en-GB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GB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𝐺𝑊</m:t>
                    </m:r>
                    <m:r>
                      <a:rPr lang="en-GB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GB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endParaRPr lang="en-GB" sz="2000" dirty="0"/>
              </a:p>
            </p:txBody>
          </p:sp>
        </mc:Choice>
        <mc:Fallback>
          <p:sp>
            <p:nvSpPr>
              <p:cNvPr id="61" name="CasellaDiTesto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1501" y="1213924"/>
                <a:ext cx="1619995" cy="400110"/>
              </a:xfrm>
              <a:prstGeom prst="rect">
                <a:avLst/>
              </a:prstGeom>
              <a:blipFill rotWithShape="1">
                <a:blip r:embed="rId4"/>
                <a:stretch>
                  <a:fillRect l="-3759" t="-7576" b="-257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8" name="CasellaDiTesto 67"/>
              <p:cNvSpPr txBox="1"/>
              <p:nvPr/>
            </p:nvSpPr>
            <p:spPr>
              <a:xfrm>
                <a:off x="6174619" y="3469533"/>
                <a:ext cx="174022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ea typeface="Cambria Math" charset="0"/>
                    <a:cs typeface="Cambria Math" charset="0"/>
                  </a:rPr>
                  <a:t>P</a:t>
                </a:r>
                <a:r>
                  <a:rPr lang="en-US" sz="2000" baseline="-25000" dirty="0">
                    <a:ea typeface="Cambria Math" charset="0"/>
                    <a:cs typeface="Cambria Math" charset="0"/>
                  </a:rPr>
                  <a:t>TOT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~</m:t>
                    </m:r>
                    <m:r>
                      <a:rPr lang="it-IT" sz="2000" b="0" i="1" smtClean="0">
                        <a:latin typeface="Cambria Math"/>
                        <a:ea typeface="Cambria Math" charset="0"/>
                        <a:cs typeface="Cambria Math" charset="0"/>
                      </a:rPr>
                      <m:t>2</m:t>
                    </m:r>
                    <m:r>
                      <a:rPr lang="en-GB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0</m:t>
                    </m:r>
                    <m:r>
                      <a:rPr lang="en-GB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en-GB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𝑀𝑊</m:t>
                    </m:r>
                    <m:r>
                      <a:rPr lang="en-GB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endParaRPr lang="en-GB" sz="2000" dirty="0"/>
              </a:p>
            </p:txBody>
          </p:sp>
        </mc:Choice>
        <mc:Fallback>
          <p:sp>
            <p:nvSpPr>
              <p:cNvPr id="68" name="CasellaDiTesto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4619" y="3469533"/>
                <a:ext cx="1740220" cy="400110"/>
              </a:xfrm>
              <a:prstGeom prst="rect">
                <a:avLst/>
              </a:prstGeom>
              <a:blipFill rotWithShape="1">
                <a:blip r:embed="rId5"/>
                <a:stretch>
                  <a:fillRect l="-3860" t="-7576" b="-257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asellaDiTesto 1"/>
          <p:cNvSpPr txBox="1"/>
          <p:nvPr/>
        </p:nvSpPr>
        <p:spPr>
          <a:xfrm rot="16200000">
            <a:off x="-1057935" y="2623601"/>
            <a:ext cx="31136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latin typeface="Arial" pitchFamily="34" charset="0"/>
                <a:cs typeface="Arial" pitchFamily="34" charset="0"/>
              </a:rPr>
              <a:t>Power to dissipate 1W (W)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30DE-F1AD-4DFF-A230-EC2AE0D3B7E6}" type="slidenum">
              <a:rPr lang="it-IT" smtClean="0"/>
              <a:t>63</a:t>
            </a:fld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449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/>
          <p:cNvSpPr txBox="1">
            <a:spLocks/>
          </p:cNvSpPr>
          <p:nvPr/>
        </p:nvSpPr>
        <p:spPr>
          <a:xfrm>
            <a:off x="468001" y="0"/>
            <a:ext cx="828046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 smtClean="0"/>
              <a:t>Synchrotron Radiation interaction with Matter</a:t>
            </a:r>
            <a:endParaRPr lang="en-GB" dirty="0"/>
          </a:p>
        </p:txBody>
      </p:sp>
      <p:cxnSp>
        <p:nvCxnSpPr>
          <p:cNvPr id="17" name="Connettore 2 16"/>
          <p:cNvCxnSpPr/>
          <p:nvPr/>
        </p:nvCxnSpPr>
        <p:spPr>
          <a:xfrm flipH="1">
            <a:off x="1477279" y="2366301"/>
            <a:ext cx="286409" cy="498531"/>
          </a:xfrm>
          <a:prstGeom prst="straightConnector1">
            <a:avLst/>
          </a:prstGeom>
          <a:ln w="508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395536" y="5157192"/>
            <a:ext cx="3024957" cy="95410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dirty="0" smtClean="0"/>
              <a:t>Electron  cloud effect</a:t>
            </a:r>
            <a:endParaRPr lang="en-GB" sz="28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397387" y="3122965"/>
            <a:ext cx="2628348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2800" dirty="0" smtClean="0"/>
              <a:t>Photo-electrons </a:t>
            </a:r>
          </a:p>
          <a:p>
            <a:r>
              <a:rPr lang="en-GB" sz="2800" dirty="0" smtClean="0"/>
              <a:t>generation</a:t>
            </a:r>
            <a:endParaRPr lang="en-GB" sz="1400" dirty="0"/>
          </a:p>
        </p:txBody>
      </p:sp>
      <p:sp>
        <p:nvSpPr>
          <p:cNvPr id="19" name="Freccia destra 18"/>
          <p:cNvSpPr/>
          <p:nvPr/>
        </p:nvSpPr>
        <p:spPr>
          <a:xfrm rot="5400000" flipV="1">
            <a:off x="1191340" y="4406204"/>
            <a:ext cx="764030" cy="380666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/>
          </a:p>
        </p:txBody>
      </p:sp>
      <p:sp>
        <p:nvSpPr>
          <p:cNvPr id="20" name="CasellaDiTesto 19"/>
          <p:cNvSpPr txBox="1"/>
          <p:nvPr/>
        </p:nvSpPr>
        <p:spPr>
          <a:xfrm>
            <a:off x="143894" y="1734989"/>
            <a:ext cx="896461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733" dirty="0" smtClean="0"/>
              <a:t> Absorbed + Reflected + </a:t>
            </a:r>
            <a:r>
              <a:rPr lang="en-GB" sz="3733" dirty="0"/>
              <a:t>Transmitted </a:t>
            </a:r>
          </a:p>
        </p:txBody>
      </p:sp>
      <p:cxnSp>
        <p:nvCxnSpPr>
          <p:cNvPr id="22" name="Connettore 1 21"/>
          <p:cNvCxnSpPr/>
          <p:nvPr/>
        </p:nvCxnSpPr>
        <p:spPr>
          <a:xfrm flipH="1">
            <a:off x="6214482" y="1833402"/>
            <a:ext cx="1381854" cy="63156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/>
          <p:cNvCxnSpPr/>
          <p:nvPr/>
        </p:nvCxnSpPr>
        <p:spPr>
          <a:xfrm flipH="1" flipV="1">
            <a:off x="6182073" y="1861336"/>
            <a:ext cx="1381854" cy="63156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>
            <a:off x="2828885" y="2366300"/>
            <a:ext cx="374963" cy="544355"/>
          </a:xfrm>
          <a:prstGeom prst="straightConnector1">
            <a:avLst/>
          </a:prstGeom>
          <a:ln w="508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3197015" y="2977788"/>
            <a:ext cx="1879041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2800" dirty="0" smtClean="0"/>
              <a:t>Heat</a:t>
            </a:r>
            <a:r>
              <a:rPr lang="en-GB" sz="2667" dirty="0" smtClean="0"/>
              <a:t> Load </a:t>
            </a:r>
            <a:endParaRPr lang="en-GB" sz="1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30DE-F1AD-4DFF-A230-EC2AE0D3B7E6}" type="slidenum">
              <a:rPr lang="it-IT" smtClean="0"/>
              <a:t>7</a:t>
            </a:fld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836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1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8001" y="0"/>
            <a:ext cx="6447501" cy="811438"/>
          </a:xfrm>
        </p:spPr>
        <p:txBody>
          <a:bodyPr/>
          <a:lstStyle/>
          <a:p>
            <a:r>
              <a:rPr lang="en-GB" dirty="0" smtClean="0"/>
              <a:t>FCC Parameters</a:t>
            </a:r>
            <a:endParaRPr lang="en-GB" dirty="0"/>
          </a:p>
        </p:txBody>
      </p:sp>
      <p:pic>
        <p:nvPicPr>
          <p:cNvPr id="10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263764"/>
            <a:ext cx="6268551" cy="3821420"/>
          </a:xfrm>
          <a:prstGeom prst="rect">
            <a:avLst/>
          </a:prstGeom>
        </p:spPr>
      </p:pic>
      <p:sp>
        <p:nvSpPr>
          <p:cNvPr id="12" name="Cornice 11"/>
          <p:cNvSpPr/>
          <p:nvPr/>
        </p:nvSpPr>
        <p:spPr>
          <a:xfrm>
            <a:off x="4832357" y="3999760"/>
            <a:ext cx="1683859" cy="367499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>
              <a:solidFill>
                <a:schemeClr val="tx1"/>
              </a:solidFill>
            </a:endParaRPr>
          </a:p>
        </p:txBody>
      </p:sp>
      <p:pic>
        <p:nvPicPr>
          <p:cNvPr id="27" name="Immagine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8906"/>
          <a:stretch/>
        </p:blipFill>
        <p:spPr>
          <a:xfrm>
            <a:off x="4483900" y="57986"/>
            <a:ext cx="1579745" cy="1036705"/>
          </a:xfrm>
          <a:prstGeom prst="rect">
            <a:avLst/>
          </a:prstGeom>
        </p:spPr>
      </p:pic>
      <p:sp>
        <p:nvSpPr>
          <p:cNvPr id="31" name="Rettangolo 30"/>
          <p:cNvSpPr/>
          <p:nvPr/>
        </p:nvSpPr>
        <p:spPr>
          <a:xfrm>
            <a:off x="395536" y="1325545"/>
            <a:ext cx="6154238" cy="5397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Parameters            </a:t>
            </a:r>
            <a:r>
              <a:rPr lang="en-GB" dirty="0" smtClean="0"/>
              <a:t>           </a:t>
            </a:r>
            <a:r>
              <a:rPr lang="en-GB" dirty="0"/>
              <a:t>LHC   H-L LHC    </a:t>
            </a:r>
            <a:r>
              <a:rPr lang="en-GB" dirty="0" smtClean="0"/>
              <a:t>      FCC-</a:t>
            </a:r>
            <a:r>
              <a:rPr lang="en-GB" dirty="0" err="1" smtClean="0"/>
              <a:t>hh</a:t>
            </a:r>
            <a:r>
              <a:rPr lang="en-GB" dirty="0" smtClean="0"/>
              <a:t>       </a:t>
            </a:r>
            <a:endParaRPr lang="en-GB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555171" y="681578"/>
            <a:ext cx="3687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244AFC"/>
                </a:solidFill>
              </a:rPr>
              <a:t>http://</a:t>
            </a:r>
            <a:r>
              <a:rPr lang="en-GB" dirty="0" err="1">
                <a:solidFill>
                  <a:srgbClr val="244AFC"/>
                </a:solidFill>
              </a:rPr>
              <a:t>tlep.web.cern.ch</a:t>
            </a:r>
            <a:r>
              <a:rPr lang="en-GB" dirty="0">
                <a:solidFill>
                  <a:srgbClr val="244AFC"/>
                </a:solidFill>
              </a:rPr>
              <a:t>/content/</a:t>
            </a:r>
            <a:r>
              <a:rPr lang="en-GB" dirty="0" err="1">
                <a:solidFill>
                  <a:srgbClr val="244AFC"/>
                </a:solidFill>
              </a:rPr>
              <a:t>fcc-hh</a:t>
            </a:r>
            <a:endParaRPr lang="en-GB" dirty="0">
              <a:solidFill>
                <a:srgbClr val="244AFC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563988" y="929548"/>
            <a:ext cx="133241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i="1" dirty="0">
                <a:solidFill>
                  <a:srgbClr val="616161"/>
                </a:solidFill>
                <a:latin typeface="DroidSans" charset="0"/>
              </a:rPr>
              <a:t>Version 1.0 (2014-02-11)</a:t>
            </a:r>
            <a:endParaRPr lang="en-GB" sz="800" i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6685175" y="4221088"/>
            <a:ext cx="2458825" cy="1077218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200" dirty="0"/>
              <a:t>Dipoles </a:t>
            </a:r>
            <a:r>
              <a:rPr lang="en-GB" sz="3200" dirty="0" smtClean="0"/>
              <a:t>at 1.9 </a:t>
            </a:r>
            <a:r>
              <a:rPr lang="en-GB" sz="3200" dirty="0"/>
              <a:t>K</a:t>
            </a:r>
          </a:p>
        </p:txBody>
      </p:sp>
      <p:sp>
        <p:nvSpPr>
          <p:cNvPr id="18" name="Cornice 17"/>
          <p:cNvSpPr/>
          <p:nvPr/>
        </p:nvSpPr>
        <p:spPr>
          <a:xfrm>
            <a:off x="4832357" y="4352341"/>
            <a:ext cx="1683859" cy="367499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>
              <a:solidFill>
                <a:schemeClr val="tx1"/>
              </a:solidFill>
            </a:endParaRPr>
          </a:p>
        </p:txBody>
      </p:sp>
      <p:sp>
        <p:nvSpPr>
          <p:cNvPr id="3" name="Ovale 2"/>
          <p:cNvSpPr/>
          <p:nvPr/>
        </p:nvSpPr>
        <p:spPr>
          <a:xfrm>
            <a:off x="3271312" y="4359800"/>
            <a:ext cx="652616" cy="313817"/>
          </a:xfrm>
          <a:prstGeom prst="ellipse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4" descr="G:\Workspaces\g\gutleber\FCC\Deliverables\CERNCouncil\2014\LayoutSketch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4087" y="1"/>
            <a:ext cx="2513538" cy="2492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CasellaDiTesto 19"/>
          <p:cNvSpPr txBox="1"/>
          <p:nvPr/>
        </p:nvSpPr>
        <p:spPr>
          <a:xfrm>
            <a:off x="6745087" y="2579420"/>
            <a:ext cx="2398913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/>
              <a:t>FCC-</a:t>
            </a:r>
            <a:r>
              <a:rPr lang="en-GB" sz="2400" dirty="0" err="1"/>
              <a:t>hh</a:t>
            </a:r>
            <a:r>
              <a:rPr lang="en-GB" sz="2400" dirty="0"/>
              <a:t> SR incidence angle: </a:t>
            </a:r>
            <a:r>
              <a:rPr lang="en-GB" sz="2400" dirty="0" smtClean="0"/>
              <a:t>0.077 </a:t>
            </a:r>
            <a:r>
              <a:rPr lang="en-GB" sz="2400" dirty="0" err="1" smtClean="0"/>
              <a:t>deg</a:t>
            </a:r>
            <a:endParaRPr lang="en-GB" sz="2400" dirty="0" smtClean="0"/>
          </a:p>
          <a:p>
            <a:r>
              <a:rPr lang="en-GB" sz="2400" dirty="0" smtClean="0"/>
              <a:t>(</a:t>
            </a:r>
            <a:r>
              <a:rPr lang="en-GB" sz="2400" dirty="0"/>
              <a:t>0.62 </a:t>
            </a:r>
            <a:r>
              <a:rPr lang="en-GB" sz="2400" dirty="0" err="1"/>
              <a:t>mrad</a:t>
            </a:r>
            <a:r>
              <a:rPr lang="en-GB" sz="2400" dirty="0"/>
              <a:t>)</a:t>
            </a:r>
          </a:p>
        </p:txBody>
      </p:sp>
      <p:sp>
        <p:nvSpPr>
          <p:cNvPr id="24" name="Cornice 23"/>
          <p:cNvSpPr/>
          <p:nvPr/>
        </p:nvSpPr>
        <p:spPr>
          <a:xfrm>
            <a:off x="4832357" y="4640373"/>
            <a:ext cx="1683859" cy="367499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1">
              <a:solidFill>
                <a:schemeClr val="tx1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30DE-F1AD-4DFF-A230-EC2AE0D3B7E6}" type="slidenum">
              <a:rPr lang="it-IT" smtClean="0"/>
              <a:t>8</a:t>
            </a:fld>
            <a:endParaRPr lang="it-IT"/>
          </a:p>
        </p:txBody>
      </p:sp>
      <p:sp>
        <p:nvSpPr>
          <p:cNvPr id="11" name="Segnaposto data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13" name="Segnaposto piè di pagina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  <p:sp>
        <p:nvSpPr>
          <p:cNvPr id="22" name="CasellaDiTesto 21"/>
          <p:cNvSpPr txBox="1"/>
          <p:nvPr/>
        </p:nvSpPr>
        <p:spPr>
          <a:xfrm>
            <a:off x="359938" y="5434982"/>
            <a:ext cx="7992801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 smtClean="0"/>
              <a:t>Total Power </a:t>
            </a:r>
            <a:r>
              <a:rPr lang="en-GB" sz="2400" dirty="0"/>
              <a:t>to </a:t>
            </a:r>
            <a:r>
              <a:rPr lang="en-GB" sz="2400" dirty="0" smtClean="0"/>
              <a:t>dissipate such HL at cold bore temperature: 3 GW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0495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8001" y="-340072"/>
            <a:ext cx="7128335" cy="1320800"/>
          </a:xfrm>
        </p:spPr>
        <p:txBody>
          <a:bodyPr/>
          <a:lstStyle/>
          <a:p>
            <a:r>
              <a:rPr lang="en-GB" dirty="0" smtClean="0"/>
              <a:t>FCC-</a:t>
            </a:r>
            <a:r>
              <a:rPr lang="en-GB" dirty="0" err="1" smtClean="0"/>
              <a:t>hh</a:t>
            </a:r>
            <a:r>
              <a:rPr lang="en-GB" dirty="0" smtClean="0"/>
              <a:t> Synchrotron Radiation</a:t>
            </a:r>
            <a:endParaRPr lang="en-GB" dirty="0"/>
          </a:p>
        </p:txBody>
      </p:sp>
      <p:sp>
        <p:nvSpPr>
          <p:cNvPr id="22" name="Rectangle 4"/>
          <p:cNvSpPr/>
          <p:nvPr/>
        </p:nvSpPr>
        <p:spPr>
          <a:xfrm>
            <a:off x="381885" y="5041196"/>
            <a:ext cx="455361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solidFill>
                  <a:srgbClr val="0000FF"/>
                </a:solidFill>
                <a:latin typeface="Times New Roman"/>
                <a:cs typeface="Times New Roman"/>
              </a:rPr>
              <a:t>R. </a:t>
            </a:r>
            <a:r>
              <a:rPr lang="en-US" sz="1350" dirty="0" err="1">
                <a:solidFill>
                  <a:srgbClr val="0000FF"/>
                </a:solidFill>
                <a:latin typeface="Times New Roman"/>
                <a:cs typeface="Times New Roman"/>
              </a:rPr>
              <a:t>Cimino</a:t>
            </a:r>
            <a:r>
              <a:rPr lang="en-US" sz="1350" dirty="0">
                <a:solidFill>
                  <a:srgbClr val="0000FF"/>
                </a:solidFill>
                <a:latin typeface="Times New Roman"/>
                <a:cs typeface="Times New Roman"/>
              </a:rPr>
              <a:t>, V. </a:t>
            </a:r>
            <a:r>
              <a:rPr lang="en-US" sz="1350" dirty="0" err="1">
                <a:solidFill>
                  <a:srgbClr val="0000FF"/>
                </a:solidFill>
                <a:latin typeface="Times New Roman"/>
                <a:cs typeface="Times New Roman"/>
              </a:rPr>
              <a:t>Baglin</a:t>
            </a:r>
            <a:r>
              <a:rPr lang="en-US" sz="1350" dirty="0">
                <a:solidFill>
                  <a:srgbClr val="0000FF"/>
                </a:solidFill>
                <a:latin typeface="Times New Roman"/>
                <a:cs typeface="Times New Roman"/>
              </a:rPr>
              <a:t> and F. </a:t>
            </a:r>
            <a:r>
              <a:rPr lang="en-US" sz="1350" dirty="0" err="1">
                <a:solidFill>
                  <a:srgbClr val="0000FF"/>
                </a:solidFill>
                <a:latin typeface="Times New Roman"/>
                <a:cs typeface="Times New Roman"/>
              </a:rPr>
              <a:t>Schäfers</a:t>
            </a:r>
            <a:r>
              <a:rPr lang="en-US" sz="1350" dirty="0">
                <a:solidFill>
                  <a:srgbClr val="0000FF"/>
                </a:solidFill>
                <a:latin typeface="Times New Roman"/>
                <a:cs typeface="Times New Roman"/>
              </a:rPr>
              <a:t>, PRL. 115 (2015) 264804</a:t>
            </a:r>
            <a:endParaRPr lang="en-GB" sz="135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1" name="CasellaDiTesto 30"/>
              <p:cNvSpPr txBox="1"/>
              <p:nvPr/>
            </p:nvSpPr>
            <p:spPr>
              <a:xfrm>
                <a:off x="6516216" y="1628800"/>
                <a:ext cx="2190666" cy="2554545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sz="2000" dirty="0"/>
                  <a:t>FCC-</a:t>
                </a:r>
                <a:r>
                  <a:rPr lang="en-GB" sz="2000" dirty="0" err="1"/>
                  <a:t>hh</a:t>
                </a:r>
                <a:r>
                  <a:rPr lang="en-GB" sz="2000" dirty="0"/>
                  <a:t> SR incidence angle: </a:t>
                </a:r>
                <a:r>
                  <a:rPr lang="en-GB" sz="2000" dirty="0" smtClean="0"/>
                  <a:t>0.077 </a:t>
                </a:r>
                <a:r>
                  <a:rPr lang="en-GB" sz="2000" dirty="0" err="1"/>
                  <a:t>deg</a:t>
                </a:r>
                <a:r>
                  <a:rPr lang="en-GB" sz="2000" dirty="0"/>
                  <a:t> (0.62 </a:t>
                </a:r>
                <a:r>
                  <a:rPr lang="en-GB" sz="2000" dirty="0" err="1"/>
                  <a:t>mrad</a:t>
                </a:r>
                <a:r>
                  <a:rPr lang="en-GB" sz="2000" dirty="0"/>
                  <a:t>)</a:t>
                </a:r>
              </a:p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~</m:t>
                    </m:r>
                  </m:oMath>
                </a14:m>
                <a:r>
                  <a:rPr lang="en-GB" sz="2000" dirty="0"/>
                  <a:t> 21 m from source</a:t>
                </a:r>
              </a:p>
              <a:p>
                <a:r>
                  <a:rPr lang="en-GB" sz="2000" dirty="0"/>
                  <a:t>Photon fan strip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~</m:t>
                    </m:r>
                  </m:oMath>
                </a14:m>
                <a:r>
                  <a:rPr lang="en-GB" sz="2000" dirty="0"/>
                  <a:t> </a:t>
                </a:r>
                <a:r>
                  <a:rPr lang="en-GB" sz="2000" dirty="0" smtClean="0"/>
                  <a:t>2mm</a:t>
                </a:r>
                <a:endParaRPr lang="en-GB" sz="2000" dirty="0"/>
              </a:p>
            </p:txBody>
          </p:sp>
        </mc:Choice>
        <mc:Fallback>
          <p:sp>
            <p:nvSpPr>
              <p:cNvPr id="31" name="CasellaDiTesto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216" y="1628800"/>
                <a:ext cx="2190666" cy="255454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Immagin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640" y="1264830"/>
            <a:ext cx="6107702" cy="3799175"/>
          </a:xfrm>
          <a:prstGeom prst="rect">
            <a:avLst/>
          </a:prstGeom>
        </p:spPr>
      </p:pic>
      <p:sp>
        <p:nvSpPr>
          <p:cNvPr id="30" name="CasellaDiTesto 29"/>
          <p:cNvSpPr txBox="1"/>
          <p:nvPr/>
        </p:nvSpPr>
        <p:spPr>
          <a:xfrm>
            <a:off x="4067945" y="1377128"/>
            <a:ext cx="2016224" cy="3204000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GB" sz="1350" dirty="0"/>
          </a:p>
          <a:p>
            <a:pPr algn="ctr"/>
            <a:endParaRPr lang="en-GB" sz="1350" dirty="0"/>
          </a:p>
          <a:p>
            <a:pPr algn="ctr"/>
            <a:endParaRPr lang="en-GB" sz="1500" dirty="0"/>
          </a:p>
          <a:p>
            <a:pPr algn="ctr"/>
            <a:endParaRPr lang="en-GB" sz="1350" dirty="0"/>
          </a:p>
          <a:p>
            <a:pPr algn="ctr"/>
            <a:r>
              <a:rPr lang="en-GB" dirty="0"/>
              <a:t>X-Ray Range</a:t>
            </a:r>
          </a:p>
          <a:p>
            <a:pPr algn="ctr"/>
            <a:endParaRPr lang="en-GB" sz="1350" dirty="0"/>
          </a:p>
          <a:p>
            <a:pPr algn="ctr"/>
            <a:endParaRPr lang="en-GB" sz="1350" dirty="0" smtClean="0"/>
          </a:p>
          <a:p>
            <a:pPr algn="ctr"/>
            <a:endParaRPr lang="en-GB" sz="1350" dirty="0"/>
          </a:p>
          <a:p>
            <a:pPr algn="ctr"/>
            <a:endParaRPr lang="en-GB" sz="1350" dirty="0" smtClean="0"/>
          </a:p>
          <a:p>
            <a:pPr algn="ctr"/>
            <a:endParaRPr lang="en-GB" sz="1350" dirty="0"/>
          </a:p>
          <a:p>
            <a:pPr algn="ctr"/>
            <a:endParaRPr lang="en-GB" sz="1350" dirty="0"/>
          </a:p>
          <a:p>
            <a:pPr algn="ctr"/>
            <a:endParaRPr lang="en-GB" sz="1350" dirty="0"/>
          </a:p>
          <a:p>
            <a:pPr algn="ctr"/>
            <a:endParaRPr lang="en-GB" sz="1350" dirty="0"/>
          </a:p>
          <a:p>
            <a:pPr algn="ctr"/>
            <a:endParaRPr lang="en-GB" sz="1350" dirty="0" smtClean="0"/>
          </a:p>
          <a:p>
            <a:pPr algn="ctr"/>
            <a:endParaRPr lang="en-GB" sz="1350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730DE-F1AD-4DFF-A230-EC2AE0D3B7E6}" type="slidenum">
              <a:rPr lang="it-IT" smtClean="0"/>
              <a:t>9</a:t>
            </a:fld>
            <a:endParaRPr lang="it-IT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Roma, 13/09/2019 </a:t>
            </a:r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Eliana La Francesca</a:t>
            </a:r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381885" y="5529426"/>
            <a:ext cx="7214451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000" dirty="0" smtClean="0"/>
              <a:t>FCC-</a:t>
            </a:r>
            <a:r>
              <a:rPr lang="en-GB" sz="2000" dirty="0" err="1" smtClean="0"/>
              <a:t>hh</a:t>
            </a:r>
            <a:r>
              <a:rPr lang="en-GB" sz="2000" dirty="0" smtClean="0"/>
              <a:t> </a:t>
            </a:r>
            <a:r>
              <a:rPr lang="en-GB" sz="2000" dirty="0"/>
              <a:t>needs a Beam Screen </a:t>
            </a:r>
            <a:r>
              <a:rPr lang="en-GB" sz="2000" dirty="0" smtClean="0"/>
              <a:t>at the </a:t>
            </a:r>
            <a:r>
              <a:rPr lang="en-GB" sz="2000" dirty="0"/>
              <a:t>highest possible temperature </a:t>
            </a:r>
            <a:r>
              <a:rPr lang="en-GB" sz="2000" dirty="0" smtClean="0"/>
              <a:t>compatible </a:t>
            </a:r>
            <a:r>
              <a:rPr lang="en-GB" sz="2000" dirty="0"/>
              <a:t>with vacuum stability, impedance</a:t>
            </a:r>
            <a:r>
              <a:rPr lang="is-IS" sz="2000" dirty="0"/>
              <a:t>…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44124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tellite">
  <a:themeElements>
    <a:clrScheme name="Copertina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Satellite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tellit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4623</TotalTime>
  <Words>2720</Words>
  <Application>Microsoft Office PowerPoint</Application>
  <PresentationFormat>Presentazione su schermo (4:3)</PresentationFormat>
  <Paragraphs>607</Paragraphs>
  <Slides>63</Slides>
  <Notes>14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63</vt:i4>
      </vt:variant>
    </vt:vector>
  </HeadingPairs>
  <TitlesOfParts>
    <vt:vector size="64" baseType="lpstr">
      <vt:lpstr>Satellite</vt:lpstr>
      <vt:lpstr>Material science and accelerator R&amp;D: Reflectivity and Photo Yield measurements of vacuum chamber technical surfaces  </vt:lpstr>
      <vt:lpstr>Presentazione standard di PowerPoint</vt:lpstr>
      <vt:lpstr>Presentazione standard di PowerPoint</vt:lpstr>
      <vt:lpstr>Synchrotron Radiation detrimental effects</vt:lpstr>
      <vt:lpstr>Presentazione standard di PowerPoint</vt:lpstr>
      <vt:lpstr>Presentazione standard di PowerPoint</vt:lpstr>
      <vt:lpstr>Presentazione standard di PowerPoint</vt:lpstr>
      <vt:lpstr>FCC Parameters</vt:lpstr>
      <vt:lpstr>FCC-hh Synchrotron Radiation</vt:lpstr>
      <vt:lpstr>FCC-hh Beam Screen</vt:lpstr>
      <vt:lpstr>FCC-hh Beam Screen</vt:lpstr>
      <vt:lpstr>FCC-hh Beam Screen</vt:lpstr>
      <vt:lpstr>Presentazione standard di PowerPoint</vt:lpstr>
      <vt:lpstr>Presentazione standard di PowerPoint</vt:lpstr>
      <vt:lpstr>Specular Reflectivity: the case of Carbon</vt:lpstr>
      <vt:lpstr>Presentazione standard di PowerPoint</vt:lpstr>
      <vt:lpstr>Reflectivity (R) and Photo Yield (PY)</vt:lpstr>
      <vt:lpstr>Reflectivity (R) and Photo Yield (PY)</vt:lpstr>
      <vt:lpstr>Specular VS Total Reflectivity</vt:lpstr>
      <vt:lpstr>Roughness and Reflectivity</vt:lpstr>
      <vt:lpstr>Presentazione standard di PowerPoint</vt:lpstr>
      <vt:lpstr>Samples </vt:lpstr>
      <vt:lpstr>Samples </vt:lpstr>
      <vt:lpstr>AFM measurements</vt:lpstr>
      <vt:lpstr>Measured roughness </vt:lpstr>
      <vt:lpstr>BESSY-II Optic Beamline and Reflectometer </vt:lpstr>
      <vt:lpstr>BESSY-II Optic Beamline and Reflectometer </vt:lpstr>
      <vt:lpstr>Bessy II Measurements </vt:lpstr>
      <vt:lpstr>Flat samples: Reflectivity (R)</vt:lpstr>
      <vt:lpstr>Flat samples: Reflectivity (R)</vt:lpstr>
      <vt:lpstr>Flat samples:Photo Yield (PY)</vt:lpstr>
      <vt:lpstr>Angular distribution of Reflectivity</vt:lpstr>
      <vt:lpstr>Angular distribution of Reflectivity</vt:lpstr>
      <vt:lpstr>Specular and Total Reflectivity</vt:lpstr>
      <vt:lpstr>Specular and Total Reflectivity</vt:lpstr>
      <vt:lpstr>Specular and Total Reflectivity VS Ra</vt:lpstr>
      <vt:lpstr>LHC Saw-Tooth</vt:lpstr>
      <vt:lpstr>LHC Saw-Tooth</vt:lpstr>
      <vt:lpstr>LHC Saw-Tooth</vt:lpstr>
      <vt:lpstr>LHC Saw-Tooth</vt:lpstr>
      <vt:lpstr>Lase</vt:lpstr>
      <vt:lpstr>Lase</vt:lpstr>
      <vt:lpstr>Lase</vt:lpstr>
      <vt:lpstr>Lase</vt:lpstr>
      <vt:lpstr>Surface modification effects</vt:lpstr>
      <vt:lpstr>Surface modification effects</vt:lpstr>
      <vt:lpstr>AFM measurements (CC)</vt:lpstr>
      <vt:lpstr>Measured roughness </vt:lpstr>
      <vt:lpstr>Flat samples with carbon coating</vt:lpstr>
      <vt:lpstr>LHC-Flat with C Coating </vt:lpstr>
      <vt:lpstr>Flat samples with carbon coating</vt:lpstr>
      <vt:lpstr>Specular and Total Reflectivity (CC)</vt:lpstr>
      <vt:lpstr>Specular and Total Reflectivity (CC)</vt:lpstr>
      <vt:lpstr>Specular and Total Reflectivity (CC)</vt:lpstr>
      <vt:lpstr>Specular and Total Reflectivity (CC)</vt:lpstr>
      <vt:lpstr>conclusions</vt:lpstr>
      <vt:lpstr>Conclusions</vt:lpstr>
      <vt:lpstr>  Thank you for your attention. </vt:lpstr>
      <vt:lpstr>Flat samples: Reflectivity (R)</vt:lpstr>
      <vt:lpstr>Flat samples:Photo Yield (PY)</vt:lpstr>
      <vt:lpstr>LHC Flat</vt:lpstr>
      <vt:lpstr>LHC Flat (CC)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Material science and accelerator R&amp;D: Reflectivity and Photo Yield measurements of vacuum chamber technical surfaces</dc:title>
  <dc:creator>Eliana La Francesca</dc:creator>
  <cp:lastModifiedBy>Eliana La Francesca</cp:lastModifiedBy>
  <cp:revision>75</cp:revision>
  <dcterms:created xsi:type="dcterms:W3CDTF">2019-09-09T12:17:50Z</dcterms:created>
  <dcterms:modified xsi:type="dcterms:W3CDTF">2019-09-12T17:33:49Z</dcterms:modified>
</cp:coreProperties>
</file>