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71" r:id="rId5"/>
    <p:sldId id="257" r:id="rId6"/>
    <p:sldId id="258" r:id="rId7"/>
    <p:sldId id="269" r:id="rId8"/>
    <p:sldId id="261" r:id="rId9"/>
    <p:sldId id="272" r:id="rId10"/>
    <p:sldId id="265" r:id="rId11"/>
    <p:sldId id="275" r:id="rId12"/>
    <p:sldId id="277" r:id="rId13"/>
    <p:sldId id="278" r:id="rId14"/>
    <p:sldId id="276" r:id="rId15"/>
    <p:sldId id="279" r:id="rId16"/>
    <p:sldId id="262" r:id="rId17"/>
    <p:sldId id="26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90"/>
  </p:normalViewPr>
  <p:slideViewPr>
    <p:cSldViewPr snapToGrid="0" snapToObjects="1">
      <p:cViewPr varScale="1">
        <p:scale>
          <a:sx n="113" d="100"/>
          <a:sy n="113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4E80-9B4D-2340-9951-0737FA3F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01CC5-9978-0443-B70C-46E69FD3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E6068-C4E8-DA4B-AC60-7C58850F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F6FA-AFB8-3A4D-A3C4-69256146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7D86-A631-AA40-884D-4A467E13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96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682A-3301-8745-9A88-BA9A0A1C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00EDC-74B8-8A44-8CC2-E76FBED3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4425-D8BA-9346-B8C0-537A0FC1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7342-9AC4-4142-B0F0-98A6C907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EEA6-60BE-3847-BC6B-54966C24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73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3B064-5500-7049-8446-C419D29BF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428B6-1443-FB44-BB0A-04D2D66C9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7F48B-4221-A64C-8613-11A7EC94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69A64-261D-B540-A518-1B455802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F5232-4AD1-4040-8F52-3BD5550C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57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F022-71BB-9749-BF48-65385713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D2FF9-0FE8-764B-A137-9DB126E4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FED6-C8EA-FB40-883F-D027536F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7945-B174-FC4F-9013-3ECE237D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10537-4A64-1B43-A790-41455A92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50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DCE7-137C-9C47-8226-C8580FEC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CF5D3-7178-9D41-819B-833A1D4FF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6D109-A288-A54F-A976-03669545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CDB3D-FDC3-9A4A-83DA-64517959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27E90-96AE-CC44-B7ED-75938014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3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FD74-9891-8848-BC18-37033AEE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D842-305B-7349-A9DC-5DB0BE112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BF377-CE48-E14C-BA6A-E41D28599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CBDAD-E3EC-1947-9EA5-35D19257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7EB3E-543F-104E-BF3B-9441C92E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3481A-D503-B14B-BD1A-2B2F921A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76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B1DC-BB22-8B45-95B9-E0F73B52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FE42-C12C-CB45-B662-B442F61BE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D2194-4C44-8E49-A289-A29708C78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47CD9-EE5B-EB4A-8784-FAF957113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E07F5-012D-AC4C-81F2-D701536A8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0C42E-C877-B543-9F0E-465ED984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D4066-F701-534E-A2FE-E3A3386C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388D4-E2C2-8847-9DE2-92FA2740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6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66A-BC87-214E-9594-69DF9361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63DFF-CA3D-6745-BB4C-4791F8C1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E5186-D00A-684C-B0DA-C38F8C58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DBCC7-14B9-4A4D-937E-F44FE0B8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4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20EA1-4E7C-9342-81F4-B5AB2543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8120D-E820-1E41-9685-8731ADAD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3AC0D-C816-904F-8B03-23191FE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1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4978-124C-DD46-BB0A-220562F8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C4194-862F-714A-BCAC-8139E7D5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F7B4B-DA8E-CA4F-9754-A90E04064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3A7E0-2480-264A-9BBC-4A61CFCC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34F5D-CBC8-8E4A-B9EB-B899CCE1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2FE8B-9193-4947-B11A-EDD36873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06ED-0619-824B-8876-80DFC190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A1BE0-3DB2-DB46-978E-CD43FC990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7CEF1-7030-8C4D-A01B-D28CD40E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FF7D-06A1-CB43-ABEB-3ACA9C88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5D6B-6853-EA4D-98A4-67D9C425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21C5A-EB1C-A249-9DD9-91BC1982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51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84F68-48B3-9D45-915C-EB27EDD5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0FB81-FC7D-C94E-A3B7-492109ED2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A7A46-9FF3-DC4F-BE12-9F1FABF11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7C81-448E-7342-B949-3E0EF79C3AD6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40D30-C52E-E14B-86EB-068D0896B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7BFF-A07A-9D46-898E-202BBA5E1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72DE-560A-C142-8F17-D581CC7521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n.it/video/" TargetMode="External"/><Relationship Id="rId2" Type="http://schemas.openxmlformats.org/officeDocument/2006/relationships/hyperlink" Target="https://vibe.ezuce.com/sr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ezuce.com/display/EZUCE/Video+Collaboration+Public+Documentation" TargetMode="External"/><Relationship Id="rId4" Type="http://schemas.openxmlformats.org/officeDocument/2006/relationships/hyperlink" Target="http://www.infn.it/video/index.php?page=vrv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vibe.ezuce.com/sr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be.ezuce.com/sr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be.ezuce.com/srn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be.ezuce.com/sr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ezuce.com/display/EZUCE/Video+Collaboration+Public+Document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DAA3-1985-A547-A450-BECD5E09C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Ezuce</a:t>
            </a:r>
            <a:r>
              <a:rPr lang="it-IT" dirty="0"/>
              <a:t> | </a:t>
            </a:r>
            <a:r>
              <a:rPr lang="it-IT" dirty="0" err="1"/>
              <a:t>vibe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BB1CC-6A25-F042-B9D7-385EE61BF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Strumento collaborativo di Web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3A431-BC9E-A840-A0B2-024018A13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0" y="1782763"/>
            <a:ext cx="2374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03293" y="1289612"/>
            <a:ext cx="7010205" cy="4349524"/>
            <a:chOff x="-112046" y="1891655"/>
            <a:chExt cx="7010205" cy="4349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2046" y="1891656"/>
              <a:ext cx="7010205" cy="434952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112046" y="1891655"/>
              <a:ext cx="7010205" cy="4349523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17EF7F-6B12-FC4A-B663-A6318E54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50663"/>
          </a:xfrm>
        </p:spPr>
        <p:txBody>
          <a:bodyPr>
            <a:noAutofit/>
          </a:bodyPr>
          <a:lstStyle/>
          <a:p>
            <a:r>
              <a:rPr lang="it-IT" sz="2800" b="1" dirty="0"/>
              <a:t>Il Client Vibe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17303" y="1321235"/>
            <a:ext cx="2620985" cy="369332"/>
            <a:chOff x="717303" y="1321235"/>
            <a:chExt cx="2620985" cy="369332"/>
          </a:xfrm>
        </p:grpSpPr>
        <p:sp>
          <p:nvSpPr>
            <p:cNvPr id="6" name="Oval 5"/>
            <p:cNvSpPr/>
            <p:nvPr/>
          </p:nvSpPr>
          <p:spPr>
            <a:xfrm>
              <a:off x="2762122" y="1437177"/>
              <a:ext cx="576166" cy="199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Straight Arrow Connector 16"/>
            <p:cNvCxnSpPr>
              <a:stCxn id="6" idx="2"/>
            </p:cNvCxnSpPr>
            <p:nvPr/>
          </p:nvCxnSpPr>
          <p:spPr>
            <a:xfrm flipH="1" flipV="1">
              <a:off x="2289842" y="1536807"/>
              <a:ext cx="472280" cy="13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7303" y="1321235"/>
              <a:ext cx="1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Menu Generale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98807" y="192994"/>
            <a:ext cx="3386410" cy="1497573"/>
            <a:chOff x="3198807" y="192994"/>
            <a:chExt cx="3386410" cy="1497573"/>
          </a:xfrm>
        </p:grpSpPr>
        <p:sp>
          <p:nvSpPr>
            <p:cNvPr id="8" name="Oval 7"/>
            <p:cNvSpPr/>
            <p:nvPr/>
          </p:nvSpPr>
          <p:spPr>
            <a:xfrm>
              <a:off x="5742935" y="1383309"/>
              <a:ext cx="842282" cy="30725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98807" y="192994"/>
              <a:ext cx="24656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Controlli AudioVideo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Selezione di telecamere 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E microfoni </a:t>
              </a:r>
            </a:p>
          </p:txBody>
        </p:sp>
        <p:cxnSp>
          <p:nvCxnSpPr>
            <p:cNvPr id="37" name="Straight Arrow Connector 36"/>
            <p:cNvCxnSpPr>
              <a:stCxn id="8" idx="0"/>
            </p:cNvCxnSpPr>
            <p:nvPr/>
          </p:nvCxnSpPr>
          <p:spPr>
            <a:xfrm flipH="1" flipV="1">
              <a:off x="5255003" y="770685"/>
              <a:ext cx="909073" cy="6126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584049" y="-46712"/>
            <a:ext cx="2783134" cy="1491832"/>
            <a:chOff x="5584049" y="-46712"/>
            <a:chExt cx="2783134" cy="1491832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6715845" y="906975"/>
              <a:ext cx="7684" cy="53814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84049" y="-46712"/>
              <a:ext cx="27831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Condivisione dello Schermo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Schermo totale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Solo area dello schermo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53728" y="283958"/>
            <a:ext cx="3392500" cy="1161163"/>
            <a:chOff x="7253728" y="283958"/>
            <a:chExt cx="3392500" cy="1161163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7253728" y="589422"/>
              <a:ext cx="1795848" cy="85569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442483" y="283958"/>
              <a:ext cx="22037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Layout dello schermo</a:t>
              </a:r>
            </a:p>
            <a:p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75078" y="676580"/>
            <a:ext cx="4274571" cy="828709"/>
            <a:chOff x="7475078" y="676580"/>
            <a:chExt cx="4274571" cy="828709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7475078" y="939517"/>
              <a:ext cx="1845655" cy="56577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217417" y="676580"/>
              <a:ext cx="2532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Uscita dal Video Meeting</a:t>
              </a:r>
            </a:p>
            <a:p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411073" y="5482085"/>
            <a:ext cx="615361" cy="781619"/>
            <a:chOff x="3411073" y="5482085"/>
            <a:chExt cx="615361" cy="781619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865069" y="5482085"/>
              <a:ext cx="161365" cy="5071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411073" y="5894372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Chat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254" y="4885736"/>
            <a:ext cx="2735151" cy="646331"/>
            <a:chOff x="9551254" y="4885736"/>
            <a:chExt cx="2735151" cy="646331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9551254" y="5263563"/>
              <a:ext cx="491778" cy="2612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744234" y="4885736"/>
              <a:ext cx="25421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Segnalazione di problemi</a:t>
              </a:r>
            </a:p>
            <a:p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83632" y="5463348"/>
            <a:ext cx="2642198" cy="1492853"/>
            <a:chOff x="7683632" y="5463348"/>
            <a:chExt cx="2642198" cy="1492853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9144000" y="5463348"/>
              <a:ext cx="176733" cy="3688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683632" y="5755872"/>
              <a:ext cx="26421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Campanello per 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Attirare l’attenzione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«Scuote» tutta la finestra!</a:t>
              </a:r>
            </a:p>
            <a:p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3512" y="1874004"/>
            <a:ext cx="2229781" cy="369332"/>
            <a:chOff x="473512" y="1874004"/>
            <a:chExt cx="2229781" cy="369332"/>
          </a:xfrm>
        </p:grpSpPr>
        <p:cxnSp>
          <p:nvCxnSpPr>
            <p:cNvPr id="63" name="Straight Arrow Connector 62"/>
            <p:cNvCxnSpPr>
              <a:stCxn id="64" idx="3"/>
            </p:cNvCxnSpPr>
            <p:nvPr/>
          </p:nvCxnSpPr>
          <p:spPr>
            <a:xfrm>
              <a:off x="2046828" y="2058670"/>
              <a:ext cx="6564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73512" y="1874004"/>
              <a:ext cx="1573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Meeting Room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087" y="2212299"/>
            <a:ext cx="2747035" cy="521732"/>
            <a:chOff x="15087" y="2212299"/>
            <a:chExt cx="2747035" cy="521732"/>
          </a:xfrm>
        </p:grpSpPr>
        <p:sp>
          <p:nvSpPr>
            <p:cNvPr id="65" name="TextBox 64"/>
            <p:cNvSpPr txBox="1"/>
            <p:nvPr/>
          </p:nvSpPr>
          <p:spPr>
            <a:xfrm>
              <a:off x="15087" y="2364699"/>
              <a:ext cx="1364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Partecipanti </a:t>
              </a:r>
            </a:p>
          </p:txBody>
        </p:sp>
        <p:cxnSp>
          <p:nvCxnSpPr>
            <p:cNvPr id="67" name="Straight Arrow Connector 66"/>
            <p:cNvCxnSpPr>
              <a:stCxn id="65" idx="3"/>
            </p:cNvCxnSpPr>
            <p:nvPr/>
          </p:nvCxnSpPr>
          <p:spPr>
            <a:xfrm flipV="1">
              <a:off x="1379628" y="2212299"/>
              <a:ext cx="1382494" cy="3370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0" y="3049557"/>
            <a:ext cx="2703293" cy="1477328"/>
            <a:chOff x="0" y="3049557"/>
            <a:chExt cx="2703293" cy="1477328"/>
          </a:xfrm>
        </p:grpSpPr>
        <p:sp>
          <p:nvSpPr>
            <p:cNvPr id="75" name="TextBox 74"/>
            <p:cNvSpPr txBox="1"/>
            <p:nvPr/>
          </p:nvSpPr>
          <p:spPr>
            <a:xfrm>
              <a:off x="0" y="3049557"/>
              <a:ext cx="22747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Lista Utenti online: 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Si può fare partire una chat o una videoconferenza al volo </a:t>
              </a:r>
            </a:p>
          </p:txBody>
        </p:sp>
        <p:cxnSp>
          <p:nvCxnSpPr>
            <p:cNvPr id="81" name="Straight Arrow Connector 80"/>
            <p:cNvCxnSpPr>
              <a:endCxn id="14" idx="1"/>
            </p:cNvCxnSpPr>
            <p:nvPr/>
          </p:nvCxnSpPr>
          <p:spPr>
            <a:xfrm>
              <a:off x="2274755" y="3464374"/>
              <a:ext cx="4285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09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"/>
            <a:ext cx="4362450" cy="394616"/>
          </a:xfrm>
        </p:spPr>
        <p:txBody>
          <a:bodyPr>
            <a:noAutofit/>
          </a:bodyPr>
          <a:lstStyle/>
          <a:p>
            <a:r>
              <a:rPr lang="it-IT" sz="2800" dirty="0"/>
              <a:t>Vibe: Il menu principale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406" y="995777"/>
            <a:ext cx="3229488" cy="586222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301212" y="1615559"/>
            <a:ext cx="3709188" cy="369332"/>
            <a:chOff x="3301212" y="1615559"/>
            <a:chExt cx="370918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301212" y="1615559"/>
              <a:ext cx="2714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Registrazione del Meeting </a:t>
              </a: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6015609" y="1800225"/>
              <a:ext cx="99479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517315" y="2114550"/>
            <a:ext cx="4493085" cy="1012567"/>
            <a:chOff x="2517315" y="2114550"/>
            <a:chExt cx="4493085" cy="101256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305425" y="2114550"/>
              <a:ext cx="1704975" cy="495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17315" y="2203787"/>
              <a:ext cx="28643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Prenotazione di meeting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Ricerca di un meeting 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Collegamento ad un meeting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4145" y="2295525"/>
            <a:ext cx="6202930" cy="1718191"/>
            <a:chOff x="874145" y="2295525"/>
            <a:chExt cx="6202930" cy="171819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5381625" y="2295525"/>
              <a:ext cx="1695450" cy="15335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74145" y="3644384"/>
              <a:ext cx="5002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Collegamento di un apparato da sala H.323/SIP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8408" y="2757488"/>
            <a:ext cx="3731992" cy="2628988"/>
            <a:chOff x="3278408" y="2757488"/>
            <a:chExt cx="3731992" cy="262898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4939455" y="2757488"/>
              <a:ext cx="2070945" cy="20435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78408" y="4186147"/>
              <a:ext cx="25985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Configurazione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Telecamera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Microfono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Desktop Share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9344" y="2981325"/>
            <a:ext cx="6887731" cy="3784342"/>
            <a:chOff x="189344" y="2981325"/>
            <a:chExt cx="6887731" cy="3784342"/>
          </a:xfrm>
        </p:grpSpPr>
        <p:sp>
          <p:nvSpPr>
            <p:cNvPr id="20" name="TextBox 19"/>
            <p:cNvSpPr txBox="1"/>
            <p:nvPr/>
          </p:nvSpPr>
          <p:spPr>
            <a:xfrm>
              <a:off x="189344" y="5657671"/>
              <a:ext cx="50027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Opzioni Generali </a:t>
              </a:r>
              <a:r>
                <a:rPr lang="it-IT" sz="1600" dirty="0">
                  <a:solidFill>
                    <a:srgbClr val="FF0000"/>
                  </a:solidFill>
                </a:rPr>
                <a:t>e specifiche per Device, Formati, Preset ecc.. NOTA importante: Qui si imposta la lingua </a:t>
              </a:r>
              <a:r>
                <a:rPr lang="it-IT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lang="it-IT" sz="1600" u="sng" dirty="0">
                  <a:solidFill>
                    <a:srgbClr val="FF0000"/>
                  </a:solidFill>
                  <a:sym typeface="Wingdings" panose="05000000000000000000" pitchFamily="2" charset="2"/>
                </a:rPr>
                <a:t>Usate la lingua Inglese </a:t>
              </a:r>
              <a:r>
                <a:rPr lang="it-IT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in quanto la traduzione in Italiano dei menù e da migliorare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4939455" y="2981325"/>
              <a:ext cx="2137620" cy="31146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45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66A5-9652-5640-B0B9-B01F815E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44933" cy="541867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Dashboard e statistiche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02FEA-F6D7-A341-836F-F1F6912E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75" y="1789340"/>
            <a:ext cx="5862726" cy="5068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CFAC1-83C8-5E49-919C-0E0F91EA7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2" y="4323670"/>
            <a:ext cx="4817973" cy="2369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1C4220-4F66-B845-8F22-E7D6A44ED35D}"/>
              </a:ext>
            </a:extLst>
          </p:cNvPr>
          <p:cNvSpPr txBox="1"/>
          <p:nvPr/>
        </p:nvSpPr>
        <p:spPr>
          <a:xfrm>
            <a:off x="204864" y="796271"/>
            <a:ext cx="1185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disponibile una </a:t>
            </a:r>
            <a:r>
              <a:rPr lang="it-IT" dirty="0" err="1"/>
              <a:t>dashboard</a:t>
            </a:r>
            <a:r>
              <a:rPr lang="it-IT" dirty="0"/>
              <a:t> accessibile agli amministratori dalla quale è possibile estrarre le statistiche di utilizzo della piattaforma.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71ADD-6B2C-0745-9B5D-BD2399B7889E}"/>
              </a:ext>
            </a:extLst>
          </p:cNvPr>
          <p:cNvSpPr txBox="1"/>
          <p:nvPr/>
        </p:nvSpPr>
        <p:spPr>
          <a:xfrm>
            <a:off x="170165" y="1787907"/>
            <a:ext cx="5320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Utilizzo in un anno: (2018-2019)</a:t>
            </a:r>
          </a:p>
          <a:p>
            <a:endParaRPr lang="it-IT" dirty="0"/>
          </a:p>
          <a:p>
            <a:r>
              <a:rPr lang="it-IT" dirty="0"/>
              <a:t>Numero di meeting: 1035</a:t>
            </a:r>
          </a:p>
          <a:p>
            <a:endParaRPr lang="it-IT" dirty="0"/>
          </a:p>
          <a:p>
            <a:r>
              <a:rPr lang="it-IT" dirty="0"/>
              <a:t>Ore totali: 15855 </a:t>
            </a:r>
            <a:r>
              <a:rPr lang="it-IT" sz="1200" dirty="0"/>
              <a:t>(sommando i tempi di tutti gli utenti connessi)</a:t>
            </a:r>
          </a:p>
          <a:p>
            <a:endParaRPr lang="it-IT" dirty="0"/>
          </a:p>
          <a:p>
            <a:r>
              <a:rPr lang="it-IT" dirty="0"/>
              <a:t>Max Contemporaneità: 131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017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Elenco Siti di riferimento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>
            <a:normAutofit/>
          </a:bodyPr>
          <a:lstStyle/>
          <a:p>
            <a:endParaRPr lang="it-IT" sz="1600" dirty="0" smtClean="0">
              <a:hlinkClick r:id="rId2"/>
            </a:endParaRPr>
          </a:p>
          <a:p>
            <a:r>
              <a:rPr lang="it-IT" sz="1600" dirty="0">
                <a:hlinkClick r:id="rId3"/>
              </a:rPr>
              <a:t>http</a:t>
            </a:r>
            <a:r>
              <a:rPr lang="it-IT" sz="1600" dirty="0" smtClean="0">
                <a:hlinkClick r:id="rId3"/>
              </a:rPr>
              <a:t>://www.infn.it/video/</a:t>
            </a:r>
            <a:r>
              <a:rPr lang="it-IT" sz="1600" dirty="0" smtClean="0"/>
              <a:t>							Sito Multimedia INFN</a:t>
            </a:r>
            <a:endParaRPr lang="it-IT" sz="1600" dirty="0" smtClean="0">
              <a:hlinkClick r:id="rId4"/>
            </a:endParaRPr>
          </a:p>
          <a:p>
            <a:pPr lvl="1"/>
            <a:r>
              <a:rPr lang="it-IT" sz="1200" dirty="0" smtClean="0">
                <a:hlinkClick r:id="rId4"/>
              </a:rPr>
              <a:t>http://www.infn.it/video/index.php?page=vrvs</a:t>
            </a:r>
            <a:r>
              <a:rPr lang="it-IT" sz="1200" dirty="0" smtClean="0"/>
              <a:t>						Sezione dedicata as Ezuce</a:t>
            </a:r>
            <a:endParaRPr lang="it-IT" sz="1200" dirty="0">
              <a:hlinkClick r:id="rId2"/>
            </a:endParaRPr>
          </a:p>
          <a:p>
            <a:endParaRPr lang="it-IT" sz="1600" dirty="0" smtClean="0">
              <a:hlinkClick r:id="rId2"/>
            </a:endParaRPr>
          </a:p>
          <a:p>
            <a:r>
              <a:rPr lang="it-IT" sz="1600" dirty="0" smtClean="0">
                <a:hlinkClick r:id="rId2"/>
              </a:rPr>
              <a:t>https</a:t>
            </a:r>
            <a:r>
              <a:rPr lang="it-IT" sz="1600" dirty="0">
                <a:hlinkClick r:id="rId2"/>
              </a:rPr>
              <a:t>://vibe.ezuce.com/srn</a:t>
            </a:r>
            <a:r>
              <a:rPr lang="it-IT" sz="1600" dirty="0" smtClean="0">
                <a:hlinkClick r:id="rId2"/>
              </a:rPr>
              <a:t>/</a:t>
            </a:r>
            <a:r>
              <a:rPr lang="it-IT" sz="1600" dirty="0" smtClean="0"/>
              <a:t>							Portale di Ezuce Vibe</a:t>
            </a:r>
          </a:p>
          <a:p>
            <a:r>
              <a:rPr lang="it-IT" sz="1600" dirty="0">
                <a:hlinkClick r:id="rId5"/>
              </a:rPr>
              <a:t>http://</a:t>
            </a:r>
            <a:r>
              <a:rPr lang="it-IT" sz="1600" dirty="0" smtClean="0">
                <a:hlinkClick r:id="rId5"/>
              </a:rPr>
              <a:t>wiki.ezuce.com/display/EZUCE/Video+Collaboration+Public+Documentation</a:t>
            </a:r>
            <a:r>
              <a:rPr lang="it-IT" sz="1600" dirty="0" smtClean="0"/>
              <a:t>		Wiki di istruzioni all’uso</a:t>
            </a:r>
          </a:p>
          <a:p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Persone di riferimento in caso di problemi nell’utilizzo di applicazioni multimediali</a:t>
            </a:r>
          </a:p>
          <a:p>
            <a:pPr marL="0" indent="0">
              <a:buNone/>
            </a:pPr>
            <a:r>
              <a:rPr lang="it-IT" sz="1600" dirty="0" smtClean="0"/>
              <a:t>Lorenzo Chiarelli: 	+390512095458</a:t>
            </a:r>
          </a:p>
          <a:p>
            <a:pPr marL="0" indent="0">
              <a:buNone/>
            </a:pPr>
            <a:r>
              <a:rPr lang="it-IT" sz="1600" dirty="0" smtClean="0"/>
              <a:t>Stefano Zani:	+390512095456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71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FINE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1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Backup Slides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36A1-3A33-AE41-965D-6F3ADAB8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9"/>
            <a:ext cx="4038600" cy="552640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Il Client VIBE (Startup e Login)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02075-7510-E948-934A-169C7353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04" y="2240280"/>
            <a:ext cx="6007992" cy="364617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3" idx="2"/>
          </p:cNvCxnSpPr>
          <p:nvPr/>
        </p:nvCxnSpPr>
        <p:spPr>
          <a:xfrm>
            <a:off x="1524000" y="3657600"/>
            <a:ext cx="13430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2520" y="2000250"/>
            <a:ext cx="6871205" cy="3314700"/>
            <a:chOff x="72520" y="2000250"/>
            <a:chExt cx="6871205" cy="3314700"/>
          </a:xfrm>
        </p:grpSpPr>
        <p:sp>
          <p:nvSpPr>
            <p:cNvPr id="3" name="Oval 2"/>
            <p:cNvSpPr/>
            <p:nvPr/>
          </p:nvSpPr>
          <p:spPr>
            <a:xfrm>
              <a:off x="2867025" y="2000250"/>
              <a:ext cx="4076700" cy="33147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520" y="3330059"/>
              <a:ext cx="2682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Login Username/Password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215" y="2480549"/>
            <a:ext cx="3870058" cy="1356121"/>
            <a:chOff x="7056215" y="2480549"/>
            <a:chExt cx="3870058" cy="1356121"/>
          </a:xfrm>
        </p:grpSpPr>
        <p:sp>
          <p:nvSpPr>
            <p:cNvPr id="10" name="Oval 9"/>
            <p:cNvSpPr/>
            <p:nvPr/>
          </p:nvSpPr>
          <p:spPr>
            <a:xfrm>
              <a:off x="7056215" y="3192780"/>
              <a:ext cx="1916336" cy="6438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8972551" y="3057525"/>
              <a:ext cx="542924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414321" y="2480549"/>
              <a:ext cx="1511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Single Sign On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(AAI)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54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1E82-5596-584B-9950-048D18AD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77"/>
            <a:ext cx="10515600" cy="1325563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19D9A-5183-854E-B466-C91F3C20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203267" cy="50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8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45C4-A2DD-0849-B652-61CC1CB1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eZuce</a:t>
            </a:r>
            <a:r>
              <a:rPr lang="it-IT" b="1" dirty="0"/>
              <a:t> SRN</a:t>
            </a:r>
            <a:r>
              <a:rPr lang="it-IT" dirty="0"/>
              <a:t>™ </a:t>
            </a:r>
            <a:r>
              <a:rPr lang="it-IT" dirty="0" err="1"/>
              <a:t>Scientific</a:t>
            </a:r>
            <a:r>
              <a:rPr lang="it-IT" dirty="0"/>
              <a:t> &amp; </a:t>
            </a:r>
            <a:r>
              <a:rPr lang="it-IT" dirty="0" err="1"/>
              <a:t>Research</a:t>
            </a:r>
            <a:r>
              <a:rPr lang="it-IT" dirty="0"/>
              <a:t> Network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DAFF8-C41D-7445-ACFA-52CAA6DE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1134796"/>
            <a:ext cx="10939272" cy="5663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/>
              <a:t>Cenni storici</a:t>
            </a:r>
          </a:p>
          <a:p>
            <a:pPr marL="0" indent="0">
              <a:buNone/>
            </a:pPr>
            <a:r>
              <a:rPr lang="it-IT" sz="1600" dirty="0"/>
              <a:t>Ezuce Vibe è l’ultima evoluzione di una soluzione di video collaborazione per la Fisica delle alte energie nata nel 1997 al CERN con il patrocinio del DoE degli Stati Uniti e Caltech chiamata VRVS (Virtual Room Video System) ora diventata una società Incorporated Statunitense</a:t>
            </a:r>
            <a:endParaRPr lang="it-IT" sz="1600" b="1" dirty="0"/>
          </a:p>
          <a:p>
            <a:pPr marL="0" indent="0">
              <a:buNone/>
            </a:pPr>
            <a:r>
              <a:rPr lang="it-IT" sz="1600" b="1" dirty="0"/>
              <a:t>Cos’è</a:t>
            </a:r>
          </a:p>
          <a:p>
            <a:pPr marL="0" indent="0">
              <a:buNone/>
            </a:pPr>
            <a:r>
              <a:rPr lang="it-IT" sz="1600" dirty="0" err="1"/>
              <a:t>eZuce</a:t>
            </a:r>
            <a:r>
              <a:rPr lang="it-IT" sz="1600" dirty="0"/>
              <a:t> SRN è un servizio di videoconferenza e più in generale di collaborazione rivolto alla comunità della ricerca scientifica.</a:t>
            </a:r>
          </a:p>
          <a:p>
            <a:pPr marL="0" indent="0">
              <a:buNone/>
            </a:pPr>
            <a:r>
              <a:rPr lang="it-IT" sz="1600" b="1" dirty="0" err="1"/>
              <a:t>Vibe</a:t>
            </a:r>
            <a:r>
              <a:rPr lang="it-IT" sz="1600" dirty="0"/>
              <a:t> è l’applicazione di videoconferenza che utilizza l’infrastruttura di </a:t>
            </a:r>
            <a:r>
              <a:rPr lang="it-IT" sz="1600" dirty="0" err="1"/>
              <a:t>eZuce</a:t>
            </a:r>
            <a:r>
              <a:rPr lang="it-IT" sz="1600" dirty="0"/>
              <a:t> SRN.</a:t>
            </a:r>
          </a:p>
          <a:p>
            <a:pPr marL="0" indent="0">
              <a:buNone/>
            </a:pPr>
            <a:r>
              <a:rPr lang="it-IT" sz="1600" dirty="0"/>
              <a:t>Il sistema si basa su una rete di R-Node (Reflector) installati in tutto il mondo  (2 dei 3 nodi italiani sono al CNAF) </a:t>
            </a:r>
            <a:endParaRPr lang="it-IT" sz="1600" b="1" dirty="0"/>
          </a:p>
          <a:p>
            <a:pPr marL="0" indent="0">
              <a:buNone/>
            </a:pPr>
            <a:r>
              <a:rPr lang="it-IT" sz="1600" b="1" dirty="0"/>
              <a:t>A cosa serve</a:t>
            </a:r>
          </a:p>
          <a:p>
            <a:pPr marL="0" indent="0">
              <a:buNone/>
            </a:pPr>
            <a:r>
              <a:rPr lang="it-IT" sz="1600" dirty="0" err="1"/>
              <a:t>Vibe</a:t>
            </a:r>
            <a:r>
              <a:rPr lang="it-IT" sz="1600" dirty="0"/>
              <a:t> consente di realizzare video meeting fra i membri della comunità INFN e consente di invitare anche partecipanti esterni alla comunità. I Videomeeting possono essere: schedulati, estemporanei o permanenti</a:t>
            </a:r>
          </a:p>
          <a:p>
            <a:pPr marL="0" indent="0">
              <a:buNone/>
            </a:pPr>
            <a:r>
              <a:rPr lang="it-IT" sz="1600" b="1" dirty="0"/>
              <a:t>Chi lo può usare</a:t>
            </a:r>
          </a:p>
          <a:p>
            <a:pPr marL="0" indent="0">
              <a:buNone/>
            </a:pPr>
            <a:r>
              <a:rPr lang="it-IT" sz="1600" dirty="0"/>
              <a:t>Ezuce Vibe è utilizzabile da parte di tutti i dipendenti ed associati INFN per motivi di servizio senza alcun limite.</a:t>
            </a:r>
            <a:endParaRPr lang="it-IT" sz="1600" b="1" dirty="0"/>
          </a:p>
          <a:p>
            <a:pPr marL="0" indent="0">
              <a:buNone/>
            </a:pPr>
            <a:r>
              <a:rPr lang="it-IT" sz="1600" b="1" dirty="0"/>
              <a:t>Come si accede alla piattaforma</a:t>
            </a:r>
          </a:p>
          <a:p>
            <a:pPr marL="0" indent="0">
              <a:buNone/>
            </a:pPr>
            <a:r>
              <a:rPr lang="it-IT" sz="1600" dirty="0"/>
              <a:t>Si può accedere al servizio registrandosi sul sito </a:t>
            </a:r>
            <a:r>
              <a:rPr lang="it-IT" sz="1600" dirty="0">
                <a:hlinkClick r:id="rId2"/>
              </a:rPr>
              <a:t>https://vibe.ezuce.com/srn/</a:t>
            </a:r>
            <a:endParaRPr lang="it-IT" sz="1600" dirty="0"/>
          </a:p>
          <a:p>
            <a:pPr marL="0" indent="0">
              <a:buNone/>
            </a:pPr>
            <a:r>
              <a:rPr lang="it-IT" sz="1600" dirty="0"/>
              <a:t>E’ sufficiente registrarsi fornendo un indirizzo di Email valido che finisca con *infn.it oppure si può accedere utilizzando l’autenticazione con AAI sul IDP dell’INFN.</a:t>
            </a:r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56BE1-AB01-D549-A014-8D75917C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043" y="274319"/>
            <a:ext cx="1306957" cy="13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b="1" dirty="0"/>
              <a:t>eZuce SRN - Metodi di accesso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95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Vibe</a:t>
            </a:r>
            <a:r>
              <a:rPr lang="it-IT" dirty="0"/>
              <a:t> : Tramite il suo client applicativo (Windows, MAC OSX, Linux, Android, IOS) </a:t>
            </a:r>
            <a:r>
              <a:rPr lang="it-IT" dirty="0">
                <a:sym typeface="Wingdings" panose="05000000000000000000" pitchFamily="2" charset="2"/>
              </a:rPr>
              <a:t>Migliore qualità</a:t>
            </a:r>
          </a:p>
          <a:p>
            <a:endParaRPr lang="it-IT" b="1" dirty="0">
              <a:sym typeface="Wingdings" panose="05000000000000000000" pitchFamily="2" charset="2"/>
            </a:endParaRPr>
          </a:p>
          <a:p>
            <a:r>
              <a:rPr lang="it-IT" b="1" dirty="0">
                <a:sym typeface="Wingdings" panose="05000000000000000000" pitchFamily="2" charset="2"/>
              </a:rPr>
              <a:t>WEB-RTC</a:t>
            </a:r>
            <a:r>
              <a:rPr lang="it-IT" dirty="0">
                <a:sym typeface="Wingdings" panose="05000000000000000000" pitchFamily="2" charset="2"/>
              </a:rPr>
              <a:t>: Accesso al Video Meeting direttamente via Browser</a:t>
            </a:r>
          </a:p>
          <a:p>
            <a:endParaRPr lang="it-IT" b="1" dirty="0">
              <a:sym typeface="Wingdings" panose="05000000000000000000" pitchFamily="2" charset="2"/>
            </a:endParaRPr>
          </a:p>
          <a:p>
            <a:r>
              <a:rPr lang="it-IT" b="1" dirty="0">
                <a:sym typeface="Wingdings" panose="05000000000000000000" pitchFamily="2" charset="2"/>
              </a:rPr>
              <a:t>Telefono:</a:t>
            </a:r>
            <a:r>
              <a:rPr lang="it-IT" dirty="0">
                <a:sym typeface="Wingdings" panose="05000000000000000000" pitchFamily="2" charset="2"/>
              </a:rPr>
              <a:t> Attraverso i vari numeri di accesso internazionali (In Italia sono quelli del sistema Asterisk dell’INFN).</a:t>
            </a:r>
          </a:p>
          <a:p>
            <a:pPr lvl="1"/>
            <a:r>
              <a:rPr lang="it-IT" dirty="0">
                <a:sym typeface="Wingdings" panose="05000000000000000000" pitchFamily="2" charset="2"/>
              </a:rPr>
              <a:t>Ezuce è stato interfacciato al sistema di audio conferenza dell’INFN basato su Asterisk  e vi si può accedere tramite l’estensione 4000</a:t>
            </a:r>
          </a:p>
          <a:p>
            <a:endParaRPr lang="it-IT" b="1" dirty="0">
              <a:sym typeface="Wingdings" panose="05000000000000000000" pitchFamily="2" charset="2"/>
            </a:endParaRPr>
          </a:p>
          <a:p>
            <a:r>
              <a:rPr lang="it-IT" b="1" dirty="0">
                <a:sym typeface="Wingdings" panose="05000000000000000000" pitchFamily="2" charset="2"/>
              </a:rPr>
              <a:t>H.323/SIP:</a:t>
            </a:r>
            <a:r>
              <a:rPr lang="it-IT" dirty="0">
                <a:sym typeface="Wingdings" panose="05000000000000000000" pitchFamily="2" charset="2"/>
              </a:rPr>
              <a:t> Si possono collegare anche CODEC da sala (Aethra, Polycom, Cisco, Lifesize, ecc..)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00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b="1" dirty="0"/>
              <a:t>eZuce SRN – Funzionalità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958"/>
            <a:ext cx="10515600" cy="4351338"/>
          </a:xfrm>
        </p:spPr>
        <p:txBody>
          <a:bodyPr/>
          <a:lstStyle/>
          <a:p>
            <a:r>
              <a:rPr lang="it-IT" b="1" dirty="0">
                <a:sym typeface="Wingdings" panose="05000000000000000000" pitchFamily="2" charset="2"/>
              </a:rPr>
              <a:t>Videoconferenza senza limiti teorici nel numero di partecipanti</a:t>
            </a:r>
          </a:p>
          <a:p>
            <a:pPr lvl="1"/>
            <a:r>
              <a:rPr lang="it-IT" dirty="0">
                <a:sym typeface="Wingdings" panose="05000000000000000000" pitchFamily="2" charset="2"/>
              </a:rPr>
              <a:t>L’organizzatore della conferenza o chi conosce la «Moderator Key», può gestire il «Mute» di ogni singolo partecipante o può scollegare eventuali partecipanti non desiderati</a:t>
            </a:r>
          </a:p>
          <a:p>
            <a:r>
              <a:rPr lang="it-IT" b="1" dirty="0">
                <a:sym typeface="Wingdings" panose="05000000000000000000" pitchFamily="2" charset="2"/>
              </a:rPr>
              <a:t>Desktop Share</a:t>
            </a:r>
            <a:r>
              <a:rPr lang="it-IT" dirty="0">
                <a:sym typeface="Wingdings" panose="05000000000000000000" pitchFamily="2" charset="2"/>
              </a:rPr>
              <a:t>: Condivisione di uno schermo o di una porzione di schermo simultaneamente alla trasmissione della propria telecamera o delle telecamere se presenti. </a:t>
            </a:r>
          </a:p>
          <a:p>
            <a:r>
              <a:rPr lang="it-IT" b="1" dirty="0">
                <a:sym typeface="Wingdings" panose="05000000000000000000" pitchFamily="2" charset="2"/>
              </a:rPr>
              <a:t>Chat:</a:t>
            </a:r>
            <a:r>
              <a:rPr lang="it-IT" dirty="0">
                <a:sym typeface="Wingdings" panose="05000000000000000000" pitchFamily="2" charset="2"/>
              </a:rPr>
              <a:t> Chat sempre attiva per conferenza, per comunità e volendo si può chattare solo con  un partecipante specifico.</a:t>
            </a:r>
          </a:p>
          <a:p>
            <a:r>
              <a:rPr lang="it-IT" b="1" dirty="0">
                <a:sym typeface="Wingdings" panose="05000000000000000000" pitchFamily="2" charset="2"/>
              </a:rPr>
              <a:t>Recording: </a:t>
            </a:r>
            <a:r>
              <a:rPr lang="it-IT" dirty="0">
                <a:sym typeface="Wingdings" panose="05000000000000000000" pitchFamily="2" charset="2"/>
              </a:rPr>
              <a:t>Si possono registrare le sessioni di videoconferenza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17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7C3B-C236-7849-934A-C5C8D8B1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b="1" dirty="0"/>
              <a:t>Come si accede </a:t>
            </a:r>
            <a:r>
              <a:rPr lang="it-IT" sz="2800" dirty="0">
                <a:hlinkClick r:id="rId2"/>
              </a:rPr>
              <a:t>https://vibe.ezuce.com/srn/</a:t>
            </a:r>
            <a:endParaRPr lang="it-I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6B0AD-BD7D-114D-81E7-7F3767BD8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90" y="1235191"/>
            <a:ext cx="9533466" cy="4939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E395C5-DBC4-8B44-AFF6-5B7CAABADE75}"/>
              </a:ext>
            </a:extLst>
          </p:cNvPr>
          <p:cNvSpPr txBox="1"/>
          <p:nvPr/>
        </p:nvSpPr>
        <p:spPr>
          <a:xfrm>
            <a:off x="276522" y="3148267"/>
            <a:ext cx="4136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può accedere al servizio registrandosi sul sito </a:t>
            </a:r>
            <a:r>
              <a:rPr lang="it-IT" dirty="0">
                <a:hlinkClick r:id="rId2"/>
              </a:rPr>
              <a:t>https://vibe.ezuce.com/srn/</a:t>
            </a:r>
            <a:endParaRPr lang="it-IT" dirty="0"/>
          </a:p>
          <a:p>
            <a:endParaRPr lang="it-IT" dirty="0"/>
          </a:p>
          <a:p>
            <a:r>
              <a:rPr lang="it-IT" dirty="0"/>
              <a:t>Basta avere un E-Mail dell’INFN.</a:t>
            </a:r>
          </a:p>
          <a:p>
            <a:endParaRPr lang="it-IT" dirty="0"/>
          </a:p>
          <a:p>
            <a:r>
              <a:rPr lang="it-IT" dirty="0"/>
              <a:t>Da questo sito si può anche scaricare il client (sezione Download)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4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" y="1447779"/>
            <a:ext cx="6830111" cy="5097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258D5-FA29-5B48-93B6-5C020426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b="1" dirty="0"/>
              <a:t>Registrazione (Utilizzando il prorio E-Mail)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3F927-73EA-D844-9F62-62D804A7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62" y="2785533"/>
            <a:ext cx="3807821" cy="303741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773333" y="4165600"/>
            <a:ext cx="1193800" cy="330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9330837" y="2043919"/>
            <a:ext cx="19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Email di Conferma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F2265C-C41C-0447-9219-6BEFD89163F2}"/>
              </a:ext>
            </a:extLst>
          </p:cNvPr>
          <p:cNvSpPr/>
          <p:nvPr/>
        </p:nvSpPr>
        <p:spPr>
          <a:xfrm>
            <a:off x="3694176" y="4937760"/>
            <a:ext cx="2962656" cy="11094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0658"/>
            <a:ext cx="9631680" cy="837355"/>
          </a:xfrm>
        </p:spPr>
        <p:txBody>
          <a:bodyPr>
            <a:normAutofit/>
          </a:bodyPr>
          <a:lstStyle/>
          <a:p>
            <a:r>
              <a:rPr lang="it-IT" sz="2800" dirty="0"/>
              <a:t>Accesso con Username e Password o con AAI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4824"/>
            <a:ext cx="2821496" cy="41978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93800" y="5415957"/>
            <a:ext cx="2116667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70" y="3168417"/>
            <a:ext cx="3010674" cy="1891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914" y="2584810"/>
            <a:ext cx="4091163" cy="29718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249944" y="4070710"/>
            <a:ext cx="513607" cy="204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ght Arrow 6"/>
          <p:cNvSpPr/>
          <p:nvPr/>
        </p:nvSpPr>
        <p:spPr>
          <a:xfrm rot="20088767">
            <a:off x="3268679" y="5109857"/>
            <a:ext cx="1185333" cy="204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744139" y="612818"/>
            <a:ext cx="1137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ci si è registrati con il proprio account di posta dell’INFN, si può accedere con Username e Password.</a:t>
            </a:r>
          </a:p>
          <a:p>
            <a:endParaRPr lang="it-IT" dirty="0"/>
          </a:p>
          <a:p>
            <a:r>
              <a:rPr lang="it-IT" dirty="0"/>
              <a:t>In alternativa, «Clickando» su  Sign IN in </a:t>
            </a:r>
            <a:r>
              <a:rPr lang="it-IT" dirty="0">
                <a:hlinkClick r:id="rId5"/>
              </a:rPr>
              <a:t>https://vibe.ezuce.com/srn/</a:t>
            </a:r>
            <a:r>
              <a:rPr lang="it-IT" dirty="0"/>
              <a:t>  si può selezionare SSO (Single Sigh On) per essere rimandati al nostro IDP</a:t>
            </a:r>
          </a:p>
        </p:txBody>
      </p:sp>
    </p:spTree>
    <p:extLst>
      <p:ext uri="{BB962C8B-B14F-4D97-AF65-F5344CB8AC3E}">
        <p14:creationId xmlns:p14="http://schemas.microsoft.com/office/powerpoint/2010/main" val="39290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B505-ADE4-494B-9875-07AE1303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1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dirty="0"/>
              <a:t>Creazione (Prenotazione) di un videomeeting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D9B08-9A78-C849-B54F-88E20210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111" y="1106424"/>
            <a:ext cx="6523559" cy="4861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395C5-DBC4-8B44-AFF6-5B7CAABADE75}"/>
              </a:ext>
            </a:extLst>
          </p:cNvPr>
          <p:cNvSpPr txBox="1"/>
          <p:nvPr/>
        </p:nvSpPr>
        <p:spPr>
          <a:xfrm>
            <a:off x="276521" y="1133856"/>
            <a:ext cx="519158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Una volta effettuato login sul portale </a:t>
            </a:r>
            <a:r>
              <a:rPr lang="it-IT" sz="1600" dirty="0">
                <a:hlinkClick r:id="rId3"/>
              </a:rPr>
              <a:t>https://vibe.ezuce.com/srn/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Clickare su BOOK A ROOM</a:t>
            </a:r>
          </a:p>
          <a:p>
            <a:endParaRPr lang="it-IT" sz="1600" dirty="0"/>
          </a:p>
          <a:p>
            <a:r>
              <a:rPr lang="it-IT" sz="1600" dirty="0"/>
              <a:t>Oltre al titolo viene richiesto: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PIN </a:t>
            </a:r>
            <a:r>
              <a:rPr lang="it-IT" sz="1600" dirty="0"/>
              <a:t>di sicurezza (Opzionale) e che dovrà essere comunicato a tutti i partecipanti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Moderato Key</a:t>
            </a:r>
            <a:r>
              <a:rPr lang="it-IT" sz="1600" dirty="0"/>
              <a:t>: Codice per diventare moderatori che potrà essere comunicato a chi si vuole possa moderare la videoconferenza oltre al creatore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Tipo di meeting: </a:t>
            </a:r>
            <a:r>
              <a:rPr lang="it-IT" sz="1600" b="1" dirty="0"/>
              <a:t>Open</a:t>
            </a:r>
            <a:r>
              <a:rPr lang="it-IT" sz="1600" dirty="0"/>
              <a:t> (E’ la videoconferenza classica in cui tutti possono ascoltare ed intervenire). Le altre modalità Broadcast, Classroom e Plenary session sono per gestire eventi particolari Per dettagli potete riferirvi a questo sito: </a:t>
            </a:r>
            <a:r>
              <a:rPr lang="it-IT" sz="1400" dirty="0">
                <a:hlinkClick r:id="rId4"/>
              </a:rPr>
              <a:t>http://wiki.ezuce.com/display/EZUCE/Video+Collaboration+Public+Documentation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Data e ora </a:t>
            </a:r>
            <a:r>
              <a:rPr lang="it-IT" sz="1600" dirty="0"/>
              <a:t>del videometing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C’è la possibilità di schedulare videoconferenze ricorrenti</a:t>
            </a:r>
          </a:p>
          <a:p>
            <a:endParaRPr lang="it-IT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F2265C-C41C-0447-9219-6BEFD89163F2}"/>
              </a:ext>
            </a:extLst>
          </p:cNvPr>
          <p:cNvSpPr/>
          <p:nvPr/>
        </p:nvSpPr>
        <p:spPr>
          <a:xfrm>
            <a:off x="7724049" y="1810512"/>
            <a:ext cx="1005841" cy="4389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B505-ADE4-494B-9875-07AE1303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1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dirty="0"/>
              <a:t>Creazione (Prenotazione) di un videomeeting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395C5-DBC4-8B44-AFF6-5B7CAABADE75}"/>
              </a:ext>
            </a:extLst>
          </p:cNvPr>
          <p:cNvSpPr txBox="1"/>
          <p:nvPr/>
        </p:nvSpPr>
        <p:spPr>
          <a:xfrm>
            <a:off x="276521" y="1133856"/>
            <a:ext cx="519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Una volta effettuata la prenotazione si riceverà l’E-Mail di invito da comunicare ai partecipanti all’evento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D9C9A-77D9-2843-8AA7-9C1155B3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68" y="1133856"/>
            <a:ext cx="5496631" cy="51399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6521" y="1796155"/>
            <a:ext cx="5480812" cy="4084897"/>
            <a:chOff x="276521" y="1796155"/>
            <a:chExt cx="5480812" cy="40848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791" y="2535622"/>
              <a:ext cx="2880592" cy="33454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6521" y="1796155"/>
              <a:ext cx="54808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Volendo è possibile prenotare un meeting direttamente dalla applicazione Vibe </a:t>
              </a:r>
            </a:p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7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888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Ezuce | vibe</vt:lpstr>
      <vt:lpstr>eZuce SRN™ Scientific &amp; Research Network  </vt:lpstr>
      <vt:lpstr>eZuce SRN - Metodi di accesso</vt:lpstr>
      <vt:lpstr>eZuce SRN – Funzionalità</vt:lpstr>
      <vt:lpstr>Come si accede https://vibe.ezuce.com/srn/</vt:lpstr>
      <vt:lpstr>Registrazione (Utilizzando il prorio E-Mail)</vt:lpstr>
      <vt:lpstr>Accesso con Username e Password o con AAI</vt:lpstr>
      <vt:lpstr>Creazione (Prenotazione) di un videomeeting</vt:lpstr>
      <vt:lpstr>Creazione (Prenotazione) di un videomeeting</vt:lpstr>
      <vt:lpstr>Il Client Vibe</vt:lpstr>
      <vt:lpstr>Vibe: Il menu principale</vt:lpstr>
      <vt:lpstr>Dashboard e statistiche</vt:lpstr>
      <vt:lpstr>Elenco Siti di riferimento</vt:lpstr>
      <vt:lpstr>PowerPoint Presentation</vt:lpstr>
      <vt:lpstr>PowerPoint Presentation</vt:lpstr>
      <vt:lpstr>Il Client VIBE (Startup e Login)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Ezuce | vibe</dc:title>
  <dc:creator>Stefano Zani</dc:creator>
  <cp:lastModifiedBy>Stefano Zani</cp:lastModifiedBy>
  <cp:revision>49</cp:revision>
  <dcterms:created xsi:type="dcterms:W3CDTF">2019-10-19T19:27:54Z</dcterms:created>
  <dcterms:modified xsi:type="dcterms:W3CDTF">2019-10-24T09:39:04Z</dcterms:modified>
</cp:coreProperties>
</file>