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1" r:id="rId9"/>
    <p:sldId id="269" r:id="rId10"/>
    <p:sldId id="264" r:id="rId11"/>
    <p:sldId id="265" r:id="rId12"/>
    <p:sldId id="266" r:id="rId13"/>
    <p:sldId id="273" r:id="rId14"/>
    <p:sldId id="267" r:id="rId15"/>
    <p:sldId id="271" r:id="rId16"/>
    <p:sldId id="268" r:id="rId17"/>
    <p:sldId id="270" r:id="rId18"/>
    <p:sldId id="274" r:id="rId19"/>
    <p:sldId id="278" r:id="rId20"/>
    <p:sldId id="275" r:id="rId21"/>
    <p:sldId id="276" r:id="rId22"/>
    <p:sldId id="277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0"/>
    <p:restoredTop sz="94593"/>
  </p:normalViewPr>
  <p:slideViewPr>
    <p:cSldViewPr snapToGrid="0" snapToObjects="1">
      <p:cViewPr varScale="1">
        <p:scale>
          <a:sx n="117" d="100"/>
          <a:sy n="117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4944E-DDF3-2348-B49C-8E435E1EAFB3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7A2C9-1303-F44C-911B-7DB96C4AF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64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754C-5BAA-0E4E-8355-C377517DF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10738-2574-CE42-91C3-55721E288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1B0C8-C872-8348-815D-946BC2188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57E3-8AC1-E243-9780-EE559E8191E9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FD674-3442-EF43-8FE8-53E80B7CA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0B7ED-6BA2-524D-9645-9090FABD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2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DCAA5-7B96-8B4D-B7CB-14BA75EB4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0AABD-A005-484C-A2F1-CEB14554D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13C4A-AEE9-714C-BF14-148FC511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9A6DD-9315-D042-A356-B37BAE960355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C23F-A8C7-6D4E-8F32-2BA2EA8A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78AE9-954F-7645-9EF3-98A310F9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0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C9C-5D58-2649-990B-48D836EA6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B1280-ABBA-2D4D-BAA6-DE5B66C57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A419A-5C68-F942-8CE0-EFB546CB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E43-BF55-7142-81E7-FD3699ECF1BC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0F494-B8FA-114B-9234-2FEF04AF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3A440-4D3F-D64D-907C-808E7BCF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5AB5-C247-AA49-A656-D89B7E081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59461-4A58-F347-83A5-328192F89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51D88-3A27-054A-B48B-BD7BEA4A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5DA9-9F1F-B64B-B570-419C8A3F6B33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99D78-8608-AC47-8F3A-55625A0B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EC6AF-8DEC-1E4D-BCFB-ECD3215A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2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853BD-44A7-F249-9AD5-95922631B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0B13D-091C-3A4F-A6E2-E2713DECB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939EA-D05D-854F-A12F-093D7E076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E8D1-0E59-CE44-97A7-89FAD5B7902F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D25AA-E58A-E042-94E0-ACFAA9A5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7D0DC-106B-2E4E-ACDE-29F555CC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8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D356-8D78-2F47-9CDF-D38BEF1D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C607C-DE98-A740-B95C-2091E5216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77F0A-B0E9-C44C-BCFB-4AA46D158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0A715-7372-1844-AC92-6E483EC7E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4DB7-CB4E-9C4A-B2A1-49D09629B718}" type="datetime1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5878A-0AB5-C14D-B38E-A4086944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4147D-C4A5-E94E-BFC3-895D04A6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9109F-22D9-2846-9C2D-02BC1735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B4A08-543E-A747-BBBE-94315DD62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872FB8-A868-474F-B1CF-D5C475F3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255FE-FA9B-A64D-BB4E-832C4A991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1952E-CAB6-1744-B200-6A111372D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765C09-B241-D74F-B73D-E79B320F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1138-B28B-8341-AF53-5633A2BE955C}" type="datetime1">
              <a:rPr lang="en-US" smtClean="0"/>
              <a:t>9/5/19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E54383-4405-5A44-8A54-C89805AA9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3653D-BDC0-7F4D-A02F-A3DD1CF6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9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433BD-B251-AB42-81C7-4A0E7F45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1DEBDB-29C2-F14B-859D-5EFCD5593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B9EB-DBCC-1243-87C8-3977E50411AE}" type="datetime1">
              <a:rPr lang="en-US" smtClean="0"/>
              <a:t>9/5/19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D876EC-061C-F044-BBB6-CA062910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1ED20-D536-924C-9E2A-08592656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8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FBF03C-C622-9541-ACAE-4B181676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416C-31D1-7649-986A-30A100292648}" type="datetime1">
              <a:rPr lang="en-US" smtClean="0"/>
              <a:t>9/5/19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F1A20-897B-EA47-B66D-D58E7FD2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6977F-49D2-CA49-9A8E-38AD512F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F5F8-042E-8B46-848F-E41FFCF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D9DA5-5CE2-F843-BBBA-3C09285F4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F57DB-F07E-3C4F-8EB1-2DE93BDC3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438F2-8797-4341-AA99-A38C76E4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43DA-51F3-7244-A2F9-C87E9D5662D8}" type="datetime1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53CD4-F1A7-1D46-8A6C-FBDC46B0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B2D97-DA6E-E34F-B7F8-A48508CD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A252-2A6E-C049-9E32-80B25223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E85378-21AE-F549-AE97-3ACA2973A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376AF-F28A-8842-8F8F-5E8A355CE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3205A-8BBB-E64F-967F-3F1BA9965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8FFBD-7C99-DC45-8F8A-D5D0E18CA37F}" type="datetime1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960AA-F440-F344-88C6-9E40CA079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28529-2517-E246-987C-37B3F3E0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5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F3DE9-DE7B-054B-949E-D3CFA1F2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F234C-CA2D-394D-A18F-7C9D53B0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6067A-21A1-6441-A824-F3A0DA87A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3F55-E681-C846-9FD0-440C523D9EDD}" type="datetime1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3FA3B-CEB5-F246-B013-295CB50DA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2F268-EC88-AC49-B0CF-2495235F5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F100-433F-1347-9DB1-A3E9096A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8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46FD3-C144-B944-A996-C22D0375E1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FTM prototype </a:t>
            </a:r>
            <a:br>
              <a:rPr lang="en-US" dirty="0"/>
            </a:br>
            <a:r>
              <a:rPr lang="en-US" dirty="0"/>
              <a:t>Progress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CB953-CE1B-CE4C-AAAA-19961CE6A1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Christos </a:t>
            </a:r>
            <a:r>
              <a:rPr lang="en-US" dirty="0" err="1"/>
              <a:t>Roskas</a:t>
            </a:r>
            <a:r>
              <a:rPr lang="en-US" dirty="0"/>
              <a:t>, Rui de Oliveira, Marcello Maggi, Piet </a:t>
            </a:r>
            <a:r>
              <a:rPr lang="en-US" dirty="0" err="1"/>
              <a:t>Verwilligen</a:t>
            </a:r>
            <a:r>
              <a:rPr lang="en-US" dirty="0"/>
              <a:t>, Michael </a:t>
            </a:r>
            <a:r>
              <a:rPr lang="en-US" dirty="0" err="1"/>
              <a:t>Tytgat</a:t>
            </a:r>
            <a:r>
              <a:rPr lang="en-US" dirty="0"/>
              <a:t>, Ilaria </a:t>
            </a:r>
            <a:r>
              <a:rPr lang="en-US" dirty="0" err="1"/>
              <a:t>Vai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75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2555"/>
          </a:xfrm>
        </p:spPr>
        <p:txBody>
          <a:bodyPr/>
          <a:lstStyle/>
          <a:p>
            <a:r>
              <a:rPr lang="en-US" dirty="0"/>
              <a:t>Prototype Assembly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AF7718-4779-9049-BF9D-54DC3E264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84523"/>
            <a:ext cx="10190863" cy="568352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E270E-7350-9145-9EA7-060577CF8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85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2555"/>
          </a:xfrm>
        </p:spPr>
        <p:txBody>
          <a:bodyPr/>
          <a:lstStyle/>
          <a:p>
            <a:r>
              <a:rPr lang="en-US" dirty="0"/>
              <a:t>Prototype Assembly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968323-50B9-DE41-BCB0-34FC7C6D7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5" t="1892"/>
          <a:stretch/>
        </p:blipFill>
        <p:spPr>
          <a:xfrm>
            <a:off x="94512" y="1022555"/>
            <a:ext cx="6582308" cy="32741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C91DF-BC4E-A348-8A40-41A6BA366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826" y="1022555"/>
            <a:ext cx="5683045" cy="28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758DD-47BD-244A-881C-FE4653078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12" y="3894688"/>
            <a:ext cx="5683045" cy="2849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4E427-5F8C-BF44-8AD4-B5382E15D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826" y="3973309"/>
            <a:ext cx="5683045" cy="28846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98B403-2A35-8B43-A978-8D4B59D524A8}"/>
              </a:ext>
            </a:extLst>
          </p:cNvPr>
          <p:cNvSpPr txBox="1"/>
          <p:nvPr/>
        </p:nvSpPr>
        <p:spPr>
          <a:xfrm>
            <a:off x="403123" y="188779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15054E-20BA-DD43-AFF5-B9CF29D62005}"/>
              </a:ext>
            </a:extLst>
          </p:cNvPr>
          <p:cNvSpPr txBox="1"/>
          <p:nvPr/>
        </p:nvSpPr>
        <p:spPr>
          <a:xfrm>
            <a:off x="6627958" y="188779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54EE8-4887-1F41-846B-B72F6B681521}"/>
              </a:ext>
            </a:extLst>
          </p:cNvPr>
          <p:cNvSpPr txBox="1"/>
          <p:nvPr/>
        </p:nvSpPr>
        <p:spPr>
          <a:xfrm>
            <a:off x="403123" y="442943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4C9EBA-A8A7-BE44-8078-D25B64E180C8}"/>
              </a:ext>
            </a:extLst>
          </p:cNvPr>
          <p:cNvSpPr txBox="1"/>
          <p:nvPr/>
        </p:nvSpPr>
        <p:spPr>
          <a:xfrm>
            <a:off x="6627958" y="506267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2D601-7861-6D41-92F0-CB4430376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9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2555"/>
          </a:xfrm>
        </p:spPr>
        <p:txBody>
          <a:bodyPr/>
          <a:lstStyle/>
          <a:p>
            <a:r>
              <a:rPr lang="en-US" dirty="0"/>
              <a:t>Prototype Assembly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F8EA27-99E2-B74F-A22B-989A6B03E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2"/>
          <a:stretch/>
        </p:blipFill>
        <p:spPr>
          <a:xfrm>
            <a:off x="409474" y="1022555"/>
            <a:ext cx="5686526" cy="28710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69B0E-7B7C-0542-8121-DB0B80618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18"/>
          <a:stretch/>
        </p:blipFill>
        <p:spPr>
          <a:xfrm>
            <a:off x="6096000" y="1022555"/>
            <a:ext cx="6096000" cy="2969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78ACC0-29C8-9044-A748-A5231BAA6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4" y="4062369"/>
            <a:ext cx="5302373" cy="2644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169F0-D212-1340-BD84-5AD14DBF9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61"/>
          <a:stretch/>
        </p:blipFill>
        <p:spPr>
          <a:xfrm>
            <a:off x="6025945" y="3893574"/>
            <a:ext cx="5397910" cy="26940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51AFDE-E12D-564F-9B24-6E5D968D3BA8}"/>
              </a:ext>
            </a:extLst>
          </p:cNvPr>
          <p:cNvSpPr txBox="1"/>
          <p:nvPr/>
        </p:nvSpPr>
        <p:spPr>
          <a:xfrm>
            <a:off x="403123" y="188779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FBF1BA-29DF-984C-823A-2F70F144715B}"/>
              </a:ext>
            </a:extLst>
          </p:cNvPr>
          <p:cNvSpPr txBox="1"/>
          <p:nvPr/>
        </p:nvSpPr>
        <p:spPr>
          <a:xfrm>
            <a:off x="6627958" y="188779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A96CD5-3296-9D4F-802C-00AD3336778F}"/>
              </a:ext>
            </a:extLst>
          </p:cNvPr>
          <p:cNvSpPr txBox="1"/>
          <p:nvPr/>
        </p:nvSpPr>
        <p:spPr>
          <a:xfrm>
            <a:off x="403123" y="442943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CFF72B-98A6-3646-A068-1E2DA6374718}"/>
              </a:ext>
            </a:extLst>
          </p:cNvPr>
          <p:cNvSpPr txBox="1"/>
          <p:nvPr/>
        </p:nvSpPr>
        <p:spPr>
          <a:xfrm>
            <a:off x="6627958" y="442943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A54E5-D0FF-8845-8F81-4E372405B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110" y="1600759"/>
            <a:ext cx="2478835" cy="17146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451C97-B1E5-2147-9179-FFF1CBE3A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81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F185C-CF5F-AF49-9BBB-57042E75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FTM foil specs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C0D1F-904E-4542-BF33-45385B280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2" y="1295400"/>
            <a:ext cx="11767457" cy="5562600"/>
          </a:xfrm>
        </p:spPr>
        <p:txBody>
          <a:bodyPr/>
          <a:lstStyle/>
          <a:p>
            <a:r>
              <a:rPr lang="en-US" dirty="0"/>
              <a:t>DLC foil – No Cu/Cr </a:t>
            </a:r>
          </a:p>
          <a:p>
            <a:pPr lvl="1"/>
            <a:r>
              <a:rPr lang="en-US" dirty="0"/>
              <a:t>Resistivity 120—150 M</a:t>
            </a:r>
            <a:r>
              <a:rPr lang="el-GR" dirty="0"/>
              <a:t>Ω</a:t>
            </a:r>
            <a:r>
              <a:rPr lang="en-US" dirty="0"/>
              <a:t>/</a:t>
            </a:r>
            <a:r>
              <a:rPr lang="en-US" dirty="0" err="1"/>
              <a:t>sq</a:t>
            </a:r>
            <a:r>
              <a:rPr lang="en-US" dirty="0"/>
              <a:t> (measured with MEGGER)</a:t>
            </a:r>
          </a:p>
          <a:p>
            <a:endParaRPr lang="en-US" dirty="0"/>
          </a:p>
          <a:p>
            <a:r>
              <a:rPr lang="en-US" dirty="0"/>
              <a:t>Holes</a:t>
            </a:r>
          </a:p>
          <a:p>
            <a:pPr lvl="1"/>
            <a:r>
              <a:rPr lang="en-US" dirty="0"/>
              <a:t>DLC side(top)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40-50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Kapton side(bottom) </a:t>
            </a:r>
            <a:r>
              <a:rPr lang="en-US" dirty="0">
                <a:sym typeface="Wingdings" pitchFamily="2" charset="2"/>
              </a:rPr>
              <a:t> 90-100 </a:t>
            </a:r>
            <a:r>
              <a:rPr lang="el-GR" dirty="0"/>
              <a:t>μ</a:t>
            </a:r>
            <a:r>
              <a:rPr lang="en-US" dirty="0"/>
              <a:t>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5D0E7-52AE-E743-86E8-E122C00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1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2555"/>
          </a:xfrm>
        </p:spPr>
        <p:txBody>
          <a:bodyPr/>
          <a:lstStyle/>
          <a:p>
            <a:r>
              <a:rPr lang="en-US" dirty="0"/>
              <a:t>Prototype Tests – First Indications/results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CC69B-540A-8944-858A-0C32BC33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13" y="1022555"/>
            <a:ext cx="11963400" cy="5584722"/>
          </a:xfrm>
        </p:spPr>
        <p:txBody>
          <a:bodyPr/>
          <a:lstStyle/>
          <a:p>
            <a:r>
              <a:rPr lang="en-US" dirty="0"/>
              <a:t>The prototype after the assembly was moved to CERN’s </a:t>
            </a:r>
            <a:r>
              <a:rPr lang="en-US" dirty="0" err="1"/>
              <a:t>GEMLab</a:t>
            </a:r>
            <a:r>
              <a:rPr lang="en-US" dirty="0"/>
              <a:t> in order to solder HV connectors and manage the grounding</a:t>
            </a:r>
          </a:p>
          <a:p>
            <a:endParaRPr lang="en-US" dirty="0"/>
          </a:p>
          <a:p>
            <a:r>
              <a:rPr lang="en-US" dirty="0"/>
              <a:t>The days that we tested the prototype we did not observe something</a:t>
            </a:r>
          </a:p>
          <a:p>
            <a:pPr lvl="1"/>
            <a:r>
              <a:rPr lang="en-US" dirty="0"/>
              <a:t>High noise  - Faraday cage was necessary in order to reduce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 the beginning of April the prototype was transferred to Ghent</a:t>
            </a:r>
          </a:p>
          <a:p>
            <a:pPr lvl="1"/>
            <a:r>
              <a:rPr lang="en-US" dirty="0"/>
              <a:t>We re-arranged the HV connections</a:t>
            </a:r>
          </a:p>
          <a:p>
            <a:pPr lvl="1"/>
            <a:r>
              <a:rPr lang="en-US" dirty="0"/>
              <a:t>Placed extra HV connector in order to keep track of the current collected at the bottom electrode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795D5B-EF5C-3948-AE95-4E918C409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21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2555"/>
          </a:xfrm>
        </p:spPr>
        <p:txBody>
          <a:bodyPr/>
          <a:lstStyle/>
          <a:p>
            <a:r>
              <a:rPr lang="en-US"/>
              <a:t>Prototype Tests – First Indications/results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CC69B-540A-8944-858A-0C32BC33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13" y="1022555"/>
            <a:ext cx="11963400" cy="5584722"/>
          </a:xfrm>
        </p:spPr>
        <p:txBody>
          <a:bodyPr/>
          <a:lstStyle/>
          <a:p>
            <a:r>
              <a:rPr lang="en-US" dirty="0"/>
              <a:t>Due to lack of High-res power supply (CAEN 1741H – 50pA) we had to use the pico-ammeter as it is used in the GEMs </a:t>
            </a:r>
          </a:p>
          <a:p>
            <a:endParaRPr lang="en-US" dirty="0"/>
          </a:p>
          <a:p>
            <a:r>
              <a:rPr lang="en-US" dirty="0"/>
              <a:t>We used a custom SHV to LEMO cable in order to connect the DLC electrode directly to the pico-ammeter</a:t>
            </a:r>
          </a:p>
          <a:p>
            <a:endParaRPr lang="en-US" dirty="0"/>
          </a:p>
          <a:p>
            <a:r>
              <a:rPr lang="en-US" dirty="0"/>
              <a:t>During the tests we have realized that the</a:t>
            </a:r>
            <a:br>
              <a:rPr lang="en-US" dirty="0"/>
            </a:br>
            <a:r>
              <a:rPr lang="en-US" dirty="0"/>
              <a:t>max. Voltage we can go is at ~465V on the</a:t>
            </a:r>
            <a:br>
              <a:rPr lang="en-US" dirty="0"/>
            </a:br>
            <a:r>
              <a:rPr lang="en-US" dirty="0"/>
              <a:t>amp. Foil as shown in the plot  on the right </a:t>
            </a:r>
          </a:p>
          <a:p>
            <a:endParaRPr lang="en-US" dirty="0"/>
          </a:p>
          <a:p>
            <a:r>
              <a:rPr lang="en-US" dirty="0"/>
              <a:t>The foil needed to be trained by flushing only </a:t>
            </a:r>
            <a:br>
              <a:rPr lang="en-US" dirty="0"/>
            </a:br>
            <a:r>
              <a:rPr lang="en-US" dirty="0"/>
              <a:t>CO2 at high voltage (~700V)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97EBD-BE26-4943-A07D-20FD6FC5A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181" y="3429000"/>
            <a:ext cx="4298654" cy="29253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BC7ACF-73A7-A54B-84E3-6C999BBE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4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2555"/>
          </a:xfrm>
        </p:spPr>
        <p:txBody>
          <a:bodyPr/>
          <a:lstStyle/>
          <a:p>
            <a:r>
              <a:rPr lang="en-US" dirty="0"/>
              <a:t>Prototype Tests – First Indications/results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CDBC7-CFB2-564E-B7CE-84911A55A8B7}"/>
              </a:ext>
            </a:extLst>
          </p:cNvPr>
          <p:cNvSpPr txBox="1"/>
          <p:nvPr/>
        </p:nvSpPr>
        <p:spPr>
          <a:xfrm>
            <a:off x="8023122" y="1199535"/>
            <a:ext cx="34671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we managed to read the </a:t>
            </a:r>
          </a:p>
          <a:p>
            <a:r>
              <a:rPr lang="en-US" dirty="0"/>
              <a:t>Current we observed that there is </a:t>
            </a:r>
          </a:p>
          <a:p>
            <a:r>
              <a:rPr lang="en-US" dirty="0"/>
              <a:t>A linear relation between the</a:t>
            </a:r>
          </a:p>
          <a:p>
            <a:r>
              <a:rPr lang="en-US" dirty="0"/>
              <a:t>X-ray flux and the current collected</a:t>
            </a:r>
          </a:p>
          <a:p>
            <a:r>
              <a:rPr lang="en-US" dirty="0"/>
              <a:t>At the DLC electrode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217D5-12FB-8640-B2F0-14BB93B8D882}"/>
              </a:ext>
            </a:extLst>
          </p:cNvPr>
          <p:cNvSpPr txBox="1"/>
          <p:nvPr/>
        </p:nvSpPr>
        <p:spPr>
          <a:xfrm>
            <a:off x="8023122" y="2866163"/>
            <a:ext cx="3784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still need to be able to observe </a:t>
            </a:r>
          </a:p>
          <a:p>
            <a:r>
              <a:rPr lang="en-US" dirty="0"/>
              <a:t>Clear signal in order to measure the </a:t>
            </a:r>
          </a:p>
          <a:p>
            <a:r>
              <a:rPr lang="en-US" dirty="0"/>
              <a:t>Gas gain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C9D220-9F04-E54A-AF50-EA938C208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71" y="1199535"/>
            <a:ext cx="7075715" cy="480499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0F19E5-761E-EE41-8B62-04DB54B1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2555"/>
          </a:xfrm>
        </p:spPr>
        <p:txBody>
          <a:bodyPr/>
          <a:lstStyle/>
          <a:p>
            <a:r>
              <a:rPr lang="en-US"/>
              <a:t>Prototype Tests – First Indications/results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44889-4F54-2D47-B914-7160D15843C7}"/>
              </a:ext>
            </a:extLst>
          </p:cNvPr>
          <p:cNvSpPr txBox="1"/>
          <p:nvPr/>
        </p:nvSpPr>
        <p:spPr>
          <a:xfrm>
            <a:off x="8179363" y="1284515"/>
            <a:ext cx="40126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top of the testing </a:t>
            </a:r>
          </a:p>
          <a:p>
            <a:r>
              <a:rPr lang="en-US" dirty="0"/>
              <a:t>Of the any linearity between the </a:t>
            </a:r>
          </a:p>
          <a:p>
            <a:r>
              <a:rPr lang="en-US" dirty="0"/>
              <a:t>Current collected on the electrode</a:t>
            </a:r>
          </a:p>
          <a:p>
            <a:r>
              <a:rPr lang="en-US" dirty="0"/>
              <a:t>And the intensity of the source </a:t>
            </a:r>
          </a:p>
          <a:p>
            <a:r>
              <a:rPr lang="en-US" dirty="0"/>
              <a:t>We wanted to observe how both Drift</a:t>
            </a:r>
          </a:p>
          <a:p>
            <a:r>
              <a:rPr lang="en-US" dirty="0"/>
              <a:t>And amp. Foil behave while we ramp-up </a:t>
            </a:r>
          </a:p>
          <a:p>
            <a:r>
              <a:rPr lang="en-US" dirty="0"/>
              <a:t>and with a steady X-ray flux.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Xray</a:t>
            </a:r>
            <a:r>
              <a:rPr lang="en-US" dirty="0"/>
              <a:t>-gun settings : 20kV/ 25</a:t>
            </a:r>
            <a:r>
              <a:rPr lang="el-GR" dirty="0"/>
              <a:t>μ</a:t>
            </a:r>
            <a:r>
              <a:rPr lang="en-US" dirty="0"/>
              <a:t>A (red)</a:t>
            </a:r>
            <a:br>
              <a:rPr lang="en-US" dirty="0"/>
            </a:br>
            <a:r>
              <a:rPr lang="en-US" dirty="0"/>
              <a:t>	                      20kV/ 50</a:t>
            </a:r>
            <a:r>
              <a:rPr lang="el-GR" dirty="0"/>
              <a:t>μ</a:t>
            </a:r>
            <a:r>
              <a:rPr lang="en-US" dirty="0"/>
              <a:t>A (blue)		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631860-052A-CB41-91D5-46722ED89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" y="986461"/>
            <a:ext cx="7988863" cy="54251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974149-16FE-6A4B-A1B8-55EF027D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68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0664-72BD-4A46-8BE2-7AB7F516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D2E0C-5B8E-5948-BC0E-8BA2E930E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received the high-res power supply in the beginning of August</a:t>
            </a:r>
          </a:p>
          <a:p>
            <a:r>
              <a:rPr lang="en-US" dirty="0"/>
              <a:t>We proceeded in eff. Gain measurements</a:t>
            </a:r>
          </a:p>
          <a:p>
            <a:r>
              <a:rPr lang="en-US" dirty="0"/>
              <a:t>We kept on using the pico-ammeter for the collected current as the N1471H does not measure negative current </a:t>
            </a:r>
          </a:p>
          <a:p>
            <a:r>
              <a:rPr lang="en-US" dirty="0"/>
              <a:t>We need to create an offset with resistors just like Federica did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04AE5-88EE-7448-8DD7-59195344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61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93B1F-8662-A040-878A-751036DB2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371C7-55DA-C947-B3A2-24F834871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there is no measurable rate in order to estimate the gain the calculations used the method of the ionization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3C7EE-C068-CC41-A313-AA30122D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19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A7B4BD-5A4B-9747-BB98-09E8D92F1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886" y="2870130"/>
            <a:ext cx="5402552" cy="3668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716234-E4C1-B646-A30F-46E449205D62}"/>
              </a:ext>
            </a:extLst>
          </p:cNvPr>
          <p:cNvSpPr txBox="1"/>
          <p:nvPr/>
        </p:nvSpPr>
        <p:spPr>
          <a:xfrm>
            <a:off x="7772400" y="3009900"/>
            <a:ext cx="4284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Fitting function : </a:t>
            </a:r>
            <a:r>
              <a:rPr lang="en-US" dirty="0" err="1"/>
              <a:t>I</a:t>
            </a:r>
            <a:r>
              <a:rPr lang="en-US" baseline="-25000" dirty="0" err="1"/>
              <a:t>bottom</a:t>
            </a:r>
            <a:r>
              <a:rPr lang="en-US" dirty="0"/>
              <a:t>=</a:t>
            </a:r>
            <a:r>
              <a:rPr lang="el-GR" dirty="0"/>
              <a:t> α + β*1/</a:t>
            </a:r>
            <a:r>
              <a:rPr lang="en-US" dirty="0"/>
              <a:t>x</a:t>
            </a:r>
          </a:p>
          <a:p>
            <a:endParaRPr lang="en-US" dirty="0"/>
          </a:p>
          <a:p>
            <a:r>
              <a:rPr lang="en-US" dirty="0"/>
              <a:t>where </a:t>
            </a:r>
            <a:r>
              <a:rPr lang="el-GR" dirty="0"/>
              <a:t>α</a:t>
            </a:r>
            <a:r>
              <a:rPr lang="en-US" dirty="0"/>
              <a:t> is the ionization current induced at</a:t>
            </a:r>
          </a:p>
          <a:p>
            <a:r>
              <a:rPr lang="en-US" dirty="0"/>
              <a:t>Maximum collection efficiency</a:t>
            </a:r>
          </a:p>
        </p:txBody>
      </p:sp>
    </p:spTree>
    <p:extLst>
      <p:ext uri="{BB962C8B-B14F-4D97-AF65-F5344CB8AC3E}">
        <p14:creationId xmlns:p14="http://schemas.microsoft.com/office/powerpoint/2010/main" val="177129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A148-B0D1-F044-94EF-32DD58A6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21B71-B101-1541-8A93-D42F65E02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Foil production</a:t>
            </a:r>
          </a:p>
          <a:p>
            <a:pPr lvl="1"/>
            <a:r>
              <a:rPr lang="en-US" dirty="0"/>
              <a:t>Defects</a:t>
            </a:r>
          </a:p>
          <a:p>
            <a:pPr lvl="1"/>
            <a:r>
              <a:rPr lang="en-US" dirty="0"/>
              <a:t>Issues encountered</a:t>
            </a:r>
          </a:p>
          <a:p>
            <a:pPr lvl="1"/>
            <a:r>
              <a:rPr lang="en-US" dirty="0"/>
              <a:t>Production of FTMp4_v2 foil </a:t>
            </a:r>
          </a:p>
          <a:p>
            <a:pPr lvl="1"/>
            <a:endParaRPr lang="en-US" dirty="0"/>
          </a:p>
          <a:p>
            <a:r>
              <a:rPr lang="en-US" dirty="0"/>
              <a:t>Prototype assembly</a:t>
            </a:r>
          </a:p>
          <a:p>
            <a:endParaRPr lang="en-US" dirty="0"/>
          </a:p>
          <a:p>
            <a:r>
              <a:rPr lang="en-US" dirty="0"/>
              <a:t>Preliminary tests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441B6-5368-0F40-9C0F-E7BCFF84C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82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AD2B-41F5-304C-B30B-2C2C537C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Measurements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CB1312-41AC-FF4F-8167-A600C584D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407150" cy="43509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9B685F-8C61-B64C-924D-A9DB4446A7B9}"/>
              </a:ext>
            </a:extLst>
          </p:cNvPr>
          <p:cNvSpPr txBox="1"/>
          <p:nvPr/>
        </p:nvSpPr>
        <p:spPr>
          <a:xfrm>
            <a:off x="7245350" y="1834856"/>
            <a:ext cx="47587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seems that the gain is not very high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the extrapolation made seems that</a:t>
            </a:r>
          </a:p>
          <a:p>
            <a:r>
              <a:rPr lang="en-US" dirty="0"/>
              <a:t>We have acceptable gain if the voltage applied </a:t>
            </a:r>
          </a:p>
          <a:p>
            <a:r>
              <a:rPr lang="en-US" dirty="0"/>
              <a:t>On the foil is &gt;600V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 the next step is to try and ramp up the foil </a:t>
            </a:r>
          </a:p>
          <a:p>
            <a:r>
              <a:rPr lang="en-US" dirty="0"/>
              <a:t>To higher voltage regions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19381D-A709-DD43-903E-276FE215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1D723B-7B2D-E54C-A8BC-BE0C37113517}"/>
              </a:ext>
            </a:extLst>
          </p:cNvPr>
          <p:cNvSpPr txBox="1"/>
          <p:nvPr/>
        </p:nvSpPr>
        <p:spPr>
          <a:xfrm>
            <a:off x="7413171" y="4103914"/>
            <a:ext cx="385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Gain was calculated using the formula: 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DCF14F-FA43-E646-B796-C2ED936886AC}"/>
                  </a:ext>
                </a:extLst>
              </p:cNvPr>
              <p:cNvSpPr txBox="1"/>
              <p:nvPr/>
            </p:nvSpPr>
            <p:spPr>
              <a:xfrm>
                <a:off x="7413171" y="4634679"/>
                <a:ext cx="3586175" cy="6124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𝑎𝑛𝑜𝑑𝑒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𝑎𝑚𝑝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𝐹𝑇𝑀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𝑎𝑛𝑜𝑑𝑒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𝑖𝑜𝑛𝑖𝑧𝑎𝑡𝑖𝑜𝑛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𝑥𝑟𝑎𝑦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𝑥𝑟𝑎𝑦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𝐹𝑇𝑀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DCF14F-FA43-E646-B796-C2ED93688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171" y="4634679"/>
                <a:ext cx="3586175" cy="612412"/>
              </a:xfrm>
              <a:prstGeom prst="rect">
                <a:avLst/>
              </a:prstGeom>
              <a:blipFill>
                <a:blip r:embed="rId3"/>
                <a:stretch>
                  <a:fillRect l="-1060" t="-2041" r="-1767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806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743EC-0E94-9948-8861-3749FA03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Measurements – Gain vs Drift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47D923-B85E-F84A-9B93-4985F4037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61388"/>
            <a:ext cx="7114721" cy="48314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C7139-A9CC-CA4B-ACE9-AEE121C16D38}"/>
              </a:ext>
            </a:extLst>
          </p:cNvPr>
          <p:cNvSpPr txBox="1"/>
          <p:nvPr/>
        </p:nvSpPr>
        <p:spPr>
          <a:xfrm>
            <a:off x="8131337" y="1915886"/>
            <a:ext cx="40606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Before we started the training of </a:t>
            </a:r>
          </a:p>
          <a:p>
            <a:r>
              <a:rPr lang="en-US" dirty="0"/>
              <a:t>The foil to higher voltage regions </a:t>
            </a:r>
          </a:p>
          <a:p>
            <a:r>
              <a:rPr lang="en-US" dirty="0"/>
              <a:t>We measured the current collected </a:t>
            </a:r>
            <a:br>
              <a:rPr lang="en-US" dirty="0"/>
            </a:br>
            <a:r>
              <a:rPr lang="en-US" dirty="0"/>
              <a:t>to the </a:t>
            </a:r>
            <a:r>
              <a:rPr lang="en-US" dirty="0" err="1"/>
              <a:t>FTMtop</a:t>
            </a:r>
            <a:r>
              <a:rPr lang="en-US" dirty="0"/>
              <a:t> layer and the gain </a:t>
            </a:r>
            <a:br>
              <a:rPr lang="en-US" dirty="0"/>
            </a:br>
            <a:r>
              <a:rPr lang="en-US" dirty="0"/>
              <a:t>that this foil gives </a:t>
            </a:r>
            <a:r>
              <a:rPr lang="en-US" dirty="0" err="1"/>
              <a:t>wrt</a:t>
            </a:r>
            <a:r>
              <a:rPr lang="en-US" dirty="0"/>
              <a:t> the voltage applied</a:t>
            </a:r>
          </a:p>
          <a:p>
            <a:r>
              <a:rPr lang="en-US" dirty="0"/>
              <a:t>On the drift foil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492436-6044-A24F-B6F4-537031A3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18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1544-D837-C844-A3FA-F01679E0E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 on training the foil to higher voltages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3EB31-7A1C-3848-8ECD-A5F306FBB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After the gain measurement </a:t>
            </a:r>
            <a:r>
              <a:rPr lang="en-US" dirty="0">
                <a:sym typeface="Wingdings" pitchFamily="2" charset="2"/>
              </a:rPr>
              <a:t> Need to ramp up to higher voltages 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Foil need to be ”trained” to be able to reach 650V</a:t>
            </a:r>
          </a:p>
          <a:p>
            <a:pPr lvl="1"/>
            <a:r>
              <a:rPr lang="en-US" dirty="0">
                <a:sym typeface="Wingdings" pitchFamily="2" charset="2"/>
              </a:rPr>
              <a:t>Flushed with CO2 left the prototype at 700V </a:t>
            </a:r>
          </a:p>
          <a:p>
            <a:pPr lvl="2"/>
            <a:r>
              <a:rPr lang="en-US" dirty="0">
                <a:sym typeface="Wingdings" pitchFamily="2" charset="2"/>
              </a:rPr>
              <a:t>Sparks observed </a:t>
            </a:r>
          </a:p>
          <a:p>
            <a:pPr lvl="2"/>
            <a:r>
              <a:rPr lang="en-US" dirty="0">
                <a:sym typeface="Wingdings" pitchFamily="2" charset="2"/>
              </a:rPr>
              <a:t>After 3 days it “cooled” down</a:t>
            </a:r>
          </a:p>
          <a:p>
            <a:pPr lvl="2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Changed the gas mixture with </a:t>
            </a:r>
            <a:r>
              <a:rPr lang="en-US" dirty="0" err="1">
                <a:sym typeface="Wingdings" pitchFamily="2" charset="2"/>
              </a:rPr>
              <a:t>Ar</a:t>
            </a:r>
            <a:r>
              <a:rPr lang="en-US" dirty="0">
                <a:sym typeface="Wingdings" pitchFamily="2" charset="2"/>
              </a:rPr>
              <a:t>/CO2 (70/30)</a:t>
            </a:r>
          </a:p>
          <a:p>
            <a:pPr lvl="1"/>
            <a:r>
              <a:rPr lang="en-US" dirty="0">
                <a:sym typeface="Wingdings" pitchFamily="2" charset="2"/>
              </a:rPr>
              <a:t>Unable to perform measurements for 2 reasons </a:t>
            </a:r>
          </a:p>
          <a:p>
            <a:pPr lvl="2"/>
            <a:r>
              <a:rPr lang="en-US" dirty="0">
                <a:sym typeface="Wingdings" pitchFamily="2" charset="2"/>
              </a:rPr>
              <a:t>High current (2-5uA) on the surface of the top layer</a:t>
            </a:r>
          </a:p>
          <a:p>
            <a:pPr lvl="2"/>
            <a:r>
              <a:rPr lang="en-US" dirty="0">
                <a:sym typeface="Wingdings" pitchFamily="2" charset="2"/>
              </a:rPr>
              <a:t>Did not observe linearity on the current collected at the bottom </a:t>
            </a:r>
          </a:p>
          <a:p>
            <a:pPr lvl="3"/>
            <a:r>
              <a:rPr lang="en-US" dirty="0">
                <a:sym typeface="Wingdings" pitchFamily="2" charset="2"/>
              </a:rPr>
              <a:t>Further investigation as the pico-ammeter cannot ”read” those current values ( &gt; 220nA)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89EC6-32D6-5640-9E0D-71420AB9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24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2555"/>
          </a:xfrm>
        </p:spPr>
        <p:txBody>
          <a:bodyPr/>
          <a:lstStyle/>
          <a:p>
            <a:r>
              <a:rPr lang="en-US" dirty="0"/>
              <a:t>Prototype Tests –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6E4BC-7AB6-834F-B71C-6935CB02E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1022555"/>
            <a:ext cx="11798710" cy="5574890"/>
          </a:xfrm>
        </p:spPr>
        <p:txBody>
          <a:bodyPr/>
          <a:lstStyle/>
          <a:p>
            <a:r>
              <a:rPr lang="en-US" dirty="0"/>
              <a:t>Procedure of making a DLC coated foil </a:t>
            </a:r>
          </a:p>
          <a:p>
            <a:endParaRPr lang="en-US" dirty="0"/>
          </a:p>
          <a:p>
            <a:r>
              <a:rPr lang="en-US" dirty="0"/>
              <a:t>Managed to perform tests and see that the prototype reacts to the radiation</a:t>
            </a:r>
          </a:p>
          <a:p>
            <a:pPr marL="0" indent="0">
              <a:buNone/>
            </a:pPr>
            <a:r>
              <a:rPr lang="en-US" dirty="0"/>
              <a:t>In an expected way however the gain seems to be low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Rui and Simon produced WELL foil with Cu-Cr layer instead of DLC. </a:t>
            </a:r>
            <a:br>
              <a:rPr lang="en-US" dirty="0"/>
            </a:br>
            <a:r>
              <a:rPr lang="en-US" dirty="0"/>
              <a:t>It is going to be shipped in Ghent in the coming days </a:t>
            </a:r>
          </a:p>
          <a:p>
            <a:endParaRPr lang="en-US" dirty="0"/>
          </a:p>
          <a:p>
            <a:r>
              <a:rPr lang="en-US" dirty="0"/>
              <a:t>Need to make a Resistor filter to create offset in the current so that we can measure the current values collected to the bottom of the </a:t>
            </a:r>
            <a:r>
              <a:rPr lang="en-US"/>
              <a:t>FTM foil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38AF8-384E-2947-972D-94FE54B7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6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Amplification foil – Previous attempts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17E38-657F-4B49-98DC-079F3C46C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67" y="1078301"/>
            <a:ext cx="11516265" cy="5331125"/>
          </a:xfrm>
        </p:spPr>
        <p:txBody>
          <a:bodyPr/>
          <a:lstStyle/>
          <a:p>
            <a:r>
              <a:rPr lang="en-US" dirty="0"/>
              <a:t>Production of a DLC coated foil is tricky</a:t>
            </a:r>
          </a:p>
          <a:p>
            <a:r>
              <a:rPr lang="en-US" dirty="0"/>
              <a:t>The first batch of foils were defect</a:t>
            </a:r>
          </a:p>
          <a:p>
            <a:pPr lvl="1"/>
            <a:r>
              <a:rPr lang="en-US" dirty="0"/>
              <a:t>Especially on the DLC (top) side of the foil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063EB-BAE1-5544-A93B-A8142BF0E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44" y="2915935"/>
            <a:ext cx="3520185" cy="2633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8111C-E276-CB45-929F-C96D26423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858" y="2915935"/>
            <a:ext cx="3520185" cy="2633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EA8B5C-213B-1145-8B6A-D6E77F091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272" y="2915935"/>
            <a:ext cx="3520184" cy="2633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65360A-42BF-6C4C-AF9D-E385AB723B4A}"/>
              </a:ext>
            </a:extLst>
          </p:cNvPr>
          <p:cNvSpPr txBox="1"/>
          <p:nvPr/>
        </p:nvSpPr>
        <p:spPr>
          <a:xfrm>
            <a:off x="2631057" y="5656146"/>
            <a:ext cx="2749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Cracks on the DLC and also </a:t>
            </a:r>
          </a:p>
          <a:p>
            <a:r>
              <a:rPr lang="en-US" dirty="0"/>
              <a:t>Hole defects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34954-110B-714A-8268-9656E7D9A1B4}"/>
              </a:ext>
            </a:extLst>
          </p:cNvPr>
          <p:cNvSpPr txBox="1"/>
          <p:nvPr/>
        </p:nvSpPr>
        <p:spPr>
          <a:xfrm>
            <a:off x="8495424" y="5656147"/>
            <a:ext cx="3177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Bottom side:</a:t>
            </a:r>
            <a:br>
              <a:rPr lang="en-US" dirty="0"/>
            </a:br>
            <a:r>
              <a:rPr lang="en-US" dirty="0"/>
              <a:t>Hole defects </a:t>
            </a:r>
          </a:p>
          <a:p>
            <a:r>
              <a:rPr lang="en-US" dirty="0"/>
              <a:t>Cu layer removed in some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27F25-1A70-1644-A70B-1D74F1B6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68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Amplification foil – Previous attempts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17E38-657F-4B49-98DC-079F3C46C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67" y="1078301"/>
            <a:ext cx="11516265" cy="5331125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example of defect foils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DF73B-C501-DF4C-9D86-9F057B6EB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2263577"/>
            <a:ext cx="4288281" cy="3207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79BAA-2EFE-C345-AE12-F838900B2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63577"/>
            <a:ext cx="4288281" cy="3207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612D08-BE09-F84B-9E5C-04859B796F56}"/>
              </a:ext>
            </a:extLst>
          </p:cNvPr>
          <p:cNvSpPr txBox="1"/>
          <p:nvPr/>
        </p:nvSpPr>
        <p:spPr>
          <a:xfrm>
            <a:off x="1892808" y="5529113"/>
            <a:ext cx="2875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DLC fails to attach to the foil </a:t>
            </a:r>
            <a:br>
              <a:rPr lang="en-US" dirty="0"/>
            </a:br>
            <a:r>
              <a:rPr lang="en-US" dirty="0"/>
              <a:t>(top side)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EB6CE-1FAA-1540-A33C-33ED182EB0F1}"/>
              </a:ext>
            </a:extLst>
          </p:cNvPr>
          <p:cNvSpPr txBox="1"/>
          <p:nvPr/>
        </p:nvSpPr>
        <p:spPr>
          <a:xfrm>
            <a:off x="7662672" y="5687568"/>
            <a:ext cx="2409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Defects on the Cu layer </a:t>
            </a:r>
          </a:p>
          <a:p>
            <a:r>
              <a:rPr lang="en-US" dirty="0"/>
              <a:t>(bottom side)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ACA7-4A93-A745-A8BE-038AB476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8301"/>
          </a:xfrm>
        </p:spPr>
        <p:txBody>
          <a:bodyPr>
            <a:normAutofit fontScale="90000"/>
          </a:bodyPr>
          <a:lstStyle/>
          <a:p>
            <a:r>
              <a:rPr lang="en-US" dirty="0"/>
              <a:t>Amplification foil</a:t>
            </a:r>
            <a:r>
              <a:rPr lang="el-GR" dirty="0"/>
              <a:t> – </a:t>
            </a:r>
            <a:r>
              <a:rPr lang="en-US" dirty="0"/>
              <a:t>Production (Lamination, UV exposure, Cu resistive layer)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41B918-21DA-804C-ABDF-324E57543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155" y="1078301"/>
            <a:ext cx="1434173" cy="19189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5112A-0604-5A42-A9E7-789F863F0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569" y="1079645"/>
            <a:ext cx="1434174" cy="1917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B46F60-B272-C947-8771-B24A83452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443" y="1077613"/>
            <a:ext cx="1434174" cy="1920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66374E-E8C6-7C4E-9AED-D8C71E2DE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4086" y="1082344"/>
            <a:ext cx="1434175" cy="1914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28DE3C-5082-0E4A-AFE1-33F00A9DC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55" y="3429000"/>
            <a:ext cx="1434175" cy="1919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BF28AC-8A6D-6B47-8D68-C7FC4F5ED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373" y="1072158"/>
            <a:ext cx="1434175" cy="19251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B7A5F8-61B8-DC47-9437-A287340446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720" y="3432637"/>
            <a:ext cx="1841872" cy="19160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146662-6C94-1541-A9A4-81F4C5E96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6592" y="3429000"/>
            <a:ext cx="2599797" cy="19160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4E8FB9-4AF5-3548-BF44-32DF267E68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4373" y="3421234"/>
            <a:ext cx="1434175" cy="19238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9CB712-25A2-2846-BABC-45BBCF4A3D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4086" y="3429000"/>
            <a:ext cx="1473912" cy="19238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59CDE2-03EA-6B4A-8D7A-8B9E632F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11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8301"/>
          </a:xfrm>
        </p:spPr>
        <p:txBody>
          <a:bodyPr>
            <a:normAutofit fontScale="90000"/>
          </a:bodyPr>
          <a:lstStyle/>
          <a:p>
            <a:r>
              <a:rPr lang="en-US" dirty="0"/>
              <a:t>Amplification foil – Production pt2 (Cu etching, Kapton etching)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C1F5A-C7C6-4D42-9C72-73C45A1BB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037" y="1214032"/>
            <a:ext cx="1877523" cy="2530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22AF7D-74E5-0B4B-942E-808A8A2D7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60" y="1214032"/>
            <a:ext cx="2021360" cy="2532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CD608D-D537-EB4D-AF60-E39D7DE3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09" y="1214032"/>
            <a:ext cx="1901826" cy="2530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48FADD-CC4B-2544-B3B1-5CF70DEB3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259" y="1214033"/>
            <a:ext cx="3409452" cy="2530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A87B0C-6746-324E-B563-E404293C5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1336" y="1215951"/>
            <a:ext cx="1885921" cy="2530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6A055B-CE92-224D-A9FB-D306E1428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8" y="3952568"/>
            <a:ext cx="1496684" cy="2669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56C449-F0CA-7442-B166-387B2BD52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5773" y="3952568"/>
            <a:ext cx="1832604" cy="2669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0B86A0-DBD1-FA46-B1CE-BF1BEC0A3D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920" y="3952568"/>
            <a:ext cx="1798521" cy="26694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DB326E-7CE4-7748-A633-8D60682D7B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1984" y="3952568"/>
            <a:ext cx="1847815" cy="26694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B3B229-E6E5-3242-B5DD-10538D2BC7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1988" y="3952568"/>
            <a:ext cx="2009348" cy="26694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29E45F-57E3-F341-8407-87DD29DE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5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8301"/>
          </a:xfrm>
        </p:spPr>
        <p:txBody>
          <a:bodyPr>
            <a:normAutofit fontScale="90000"/>
          </a:bodyPr>
          <a:lstStyle/>
          <a:p>
            <a:r>
              <a:rPr lang="en-US" dirty="0"/>
              <a:t>Amplification foil – Production pt3 (Chromium Removal)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FC763-82BF-9A4B-98A1-C297BFB96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1078301"/>
            <a:ext cx="11235813" cy="5098662"/>
          </a:xfrm>
        </p:spPr>
        <p:txBody>
          <a:bodyPr/>
          <a:lstStyle/>
          <a:p>
            <a:r>
              <a:rPr lang="en-US" dirty="0"/>
              <a:t>2 ways in removing the chromium </a:t>
            </a:r>
          </a:p>
          <a:p>
            <a:pPr lvl="1"/>
            <a:r>
              <a:rPr lang="en-US" dirty="0"/>
              <a:t>Foils with No-DLC </a:t>
            </a:r>
            <a:r>
              <a:rPr lang="en-US" dirty="0">
                <a:sym typeface="Wingdings" pitchFamily="2" charset="2"/>
              </a:rPr>
              <a:t> Manganate mixture (1)</a:t>
            </a:r>
          </a:p>
          <a:p>
            <a:pPr lvl="1"/>
            <a:r>
              <a:rPr lang="en-US" dirty="0">
                <a:sym typeface="Wingdings" pitchFamily="2" charset="2"/>
              </a:rPr>
              <a:t>Foils with DLC  Smoother dissolver (Ammonium cerium nitrate + acetic acid + water) (2)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A7F550-5F79-4C49-97C0-E4A9F3408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88212"/>
            <a:ext cx="2320671" cy="30887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333001-612D-7D40-8995-68CF2E6CBBB9}"/>
              </a:ext>
            </a:extLst>
          </p:cNvPr>
          <p:cNvSpPr txBox="1"/>
          <p:nvPr/>
        </p:nvSpPr>
        <p:spPr>
          <a:xfrm>
            <a:off x="1777160" y="324433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CBE8D5-11EF-3942-B72C-828394F0D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058" y="3087329"/>
            <a:ext cx="1961589" cy="2602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18315E-A6A4-6643-BB62-CC7FE596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647" y="3087329"/>
            <a:ext cx="1847075" cy="26025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F0B84D-EF4C-2E4E-ACDC-FACB25ABE013}"/>
              </a:ext>
            </a:extLst>
          </p:cNvPr>
          <p:cNvSpPr txBox="1"/>
          <p:nvPr/>
        </p:nvSpPr>
        <p:spPr>
          <a:xfrm>
            <a:off x="7305272" y="3258300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77F76A-2BD1-7E4F-83BC-065F2247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6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8301"/>
          </a:xfrm>
        </p:spPr>
        <p:txBody>
          <a:bodyPr/>
          <a:lstStyle/>
          <a:p>
            <a:r>
              <a:rPr lang="en-US" dirty="0"/>
              <a:t>Amplification foil – During the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17E38-657F-4B49-98DC-079F3C46C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67" y="1078301"/>
            <a:ext cx="11516265" cy="5331125"/>
          </a:xfrm>
        </p:spPr>
        <p:txBody>
          <a:bodyPr/>
          <a:lstStyle/>
          <a:p>
            <a:r>
              <a:rPr lang="en-US" dirty="0"/>
              <a:t>Issues arose in two cases</a:t>
            </a:r>
          </a:p>
          <a:p>
            <a:pPr lvl="1"/>
            <a:r>
              <a:rPr lang="en-US" dirty="0"/>
              <a:t>Kapton etching </a:t>
            </a:r>
          </a:p>
          <a:p>
            <a:pPr lvl="1"/>
            <a:r>
              <a:rPr lang="en-US" dirty="0"/>
              <a:t>Chromium removal </a:t>
            </a:r>
          </a:p>
          <a:p>
            <a:pPr lvl="1"/>
            <a:endParaRPr lang="en-US" dirty="0"/>
          </a:p>
          <a:p>
            <a:r>
              <a:rPr lang="en-US" dirty="0"/>
              <a:t>Kapton etching</a:t>
            </a:r>
          </a:p>
          <a:p>
            <a:pPr lvl="1"/>
            <a:r>
              <a:rPr lang="en-US" dirty="0"/>
              <a:t>The biggest problem we encountered is when we dipped samples to the ethylene mixture. The layers on the DLC side of the foils seemed to be completely removed </a:t>
            </a:r>
          </a:p>
          <a:p>
            <a:pPr lvl="1"/>
            <a:r>
              <a:rPr lang="en-US" dirty="0"/>
              <a:t>Solution </a:t>
            </a:r>
            <a:r>
              <a:rPr lang="en-US" dirty="0">
                <a:sym typeface="Wingdings" pitchFamily="2" charset="2"/>
              </a:rPr>
              <a:t> Added extra cupper on that side by using electrochemical method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Chromium etching</a:t>
            </a:r>
          </a:p>
          <a:p>
            <a:pPr lvl="1"/>
            <a:r>
              <a:rPr lang="en-US" dirty="0">
                <a:sym typeface="Wingdings" pitchFamily="2" charset="2"/>
              </a:rPr>
              <a:t>It appeared that the manganate mixture was too strong for the DLC side, as a result the removal of the DLC as well</a:t>
            </a:r>
          </a:p>
          <a:p>
            <a:pPr lvl="1"/>
            <a:r>
              <a:rPr lang="en-US" dirty="0">
                <a:sym typeface="Wingdings" pitchFamily="2" charset="2"/>
              </a:rPr>
              <a:t>Solution  Use of a smoother dissolver in order to control the DLC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2871D-EE9C-6540-ACE9-100396CD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6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EE3-7E28-8940-9D15-00EC99E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2555"/>
          </a:xfrm>
        </p:spPr>
        <p:txBody>
          <a:bodyPr/>
          <a:lstStyle/>
          <a:p>
            <a:r>
              <a:rPr lang="en-US" dirty="0"/>
              <a:t>Prototype Assembly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CC69B-540A-8944-858A-0C32BC33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13" y="1022555"/>
            <a:ext cx="11963400" cy="5584722"/>
          </a:xfrm>
        </p:spPr>
        <p:txBody>
          <a:bodyPr/>
          <a:lstStyle/>
          <a:p>
            <a:r>
              <a:rPr lang="en-US" dirty="0"/>
              <a:t>The assembly of a FTM prototype is quite simple and does not require complicated methods in order to attach the assembling components </a:t>
            </a:r>
          </a:p>
          <a:p>
            <a:endParaRPr lang="en-US" dirty="0"/>
          </a:p>
          <a:p>
            <a:r>
              <a:rPr lang="en-US" dirty="0"/>
              <a:t>Assembly parts </a:t>
            </a:r>
          </a:p>
          <a:p>
            <a:pPr lvl="1"/>
            <a:r>
              <a:rPr lang="en-US" dirty="0"/>
              <a:t>RO board</a:t>
            </a:r>
          </a:p>
          <a:p>
            <a:pPr lvl="1"/>
            <a:r>
              <a:rPr lang="en-US" dirty="0"/>
              <a:t>Gas tightness jig that is glues on the bottom of the RO</a:t>
            </a:r>
          </a:p>
          <a:p>
            <a:pPr lvl="1"/>
            <a:r>
              <a:rPr lang="en-US" dirty="0"/>
              <a:t>FTMv4_t2 Amplification Foil </a:t>
            </a:r>
          </a:p>
          <a:p>
            <a:pPr lvl="1"/>
            <a:r>
              <a:rPr lang="en-US" dirty="0"/>
              <a:t>Electrode </a:t>
            </a:r>
          </a:p>
          <a:p>
            <a:pPr lvl="1"/>
            <a:r>
              <a:rPr lang="en-US" dirty="0"/>
              <a:t>Drift foil attached to a thick ring with the Cu looking to the RO board</a:t>
            </a:r>
          </a:p>
          <a:p>
            <a:pPr lvl="1"/>
            <a:r>
              <a:rPr lang="en-US" dirty="0"/>
              <a:t>3 O-rings </a:t>
            </a:r>
          </a:p>
          <a:p>
            <a:pPr lvl="1"/>
            <a:r>
              <a:rPr lang="en-US" dirty="0"/>
              <a:t>M2 screws (10mm length) </a:t>
            </a:r>
          </a:p>
          <a:p>
            <a:pPr lvl="1"/>
            <a:r>
              <a:rPr lang="en-US" dirty="0"/>
              <a:t>“Window”</a:t>
            </a:r>
          </a:p>
          <a:p>
            <a:pPr lvl="1"/>
            <a:r>
              <a:rPr lang="en-US" dirty="0"/>
              <a:t>External Frames (3 pieces)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618039-8F3B-FD48-97B4-BBEEE871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7F100-433F-1347-9DB1-A3E9096AED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04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1036</Words>
  <Application>Microsoft Macintosh PowerPoint</Application>
  <PresentationFormat>Widescreen</PresentationFormat>
  <Paragraphs>181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FTM prototype  Progress</vt:lpstr>
      <vt:lpstr>Outline </vt:lpstr>
      <vt:lpstr>Amplification foil – Previous attempts </vt:lpstr>
      <vt:lpstr>Amplification foil – Previous attempts </vt:lpstr>
      <vt:lpstr>Amplification foil – Production (Lamination, UV exposure, Cu resistive layer) </vt:lpstr>
      <vt:lpstr>Amplification foil – Production pt2 (Cu etching, Kapton etching)  </vt:lpstr>
      <vt:lpstr>Amplification foil – Production pt3 (Chromium Removal)  </vt:lpstr>
      <vt:lpstr>Amplification foil – During the production</vt:lpstr>
      <vt:lpstr>Prototype Assembly</vt:lpstr>
      <vt:lpstr>Prototype Assembly</vt:lpstr>
      <vt:lpstr>Prototype Assembly</vt:lpstr>
      <vt:lpstr>Prototype Assembly</vt:lpstr>
      <vt:lpstr>FTM foil specs </vt:lpstr>
      <vt:lpstr>Prototype Tests – First Indications/results</vt:lpstr>
      <vt:lpstr>Prototype Tests – First Indications/results</vt:lpstr>
      <vt:lpstr>Prototype Tests – First Indications/results</vt:lpstr>
      <vt:lpstr>Prototype Tests – First Indications/results</vt:lpstr>
      <vt:lpstr>Gain measurements </vt:lpstr>
      <vt:lpstr>Gain Measurements </vt:lpstr>
      <vt:lpstr>Gain Measurements </vt:lpstr>
      <vt:lpstr>Gain Measurements – Gain vs Drift</vt:lpstr>
      <vt:lpstr>Attempt on training the foil to higher voltages</vt:lpstr>
      <vt:lpstr>Prototype Tests –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FTM prototype  Progress</dc:title>
  <dc:creator>Christos Roskas</dc:creator>
  <cp:lastModifiedBy>Christos Roskas</cp:lastModifiedBy>
  <cp:revision>41</cp:revision>
  <dcterms:created xsi:type="dcterms:W3CDTF">2019-05-08T11:52:59Z</dcterms:created>
  <dcterms:modified xsi:type="dcterms:W3CDTF">2019-09-05T11:46:21Z</dcterms:modified>
</cp:coreProperties>
</file>