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523" r:id="rId3"/>
    <p:sldId id="512" r:id="rId4"/>
    <p:sldId id="529" r:id="rId5"/>
    <p:sldId id="535" r:id="rId6"/>
    <p:sldId id="530" r:id="rId7"/>
    <p:sldId id="536" r:id="rId8"/>
    <p:sldId id="531" r:id="rId9"/>
    <p:sldId id="532" r:id="rId10"/>
    <p:sldId id="537" r:id="rId11"/>
    <p:sldId id="533" r:id="rId12"/>
    <p:sldId id="527" r:id="rId13"/>
    <p:sldId id="522" r:id="rId14"/>
    <p:sldId id="484" r:id="rId15"/>
    <p:sldId id="528" r:id="rId16"/>
    <p:sldId id="538" r:id="rId17"/>
    <p:sldId id="521" r:id="rId18"/>
    <p:sldId id="410" r:id="rId19"/>
    <p:sldId id="539" r:id="rId20"/>
    <p:sldId id="34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216" autoAdjust="0"/>
    <p:restoredTop sz="92566" autoAdjust="0"/>
  </p:normalViewPr>
  <p:slideViewPr>
    <p:cSldViewPr snapToGrid="0" snapToObjects="1">
      <p:cViewPr varScale="1">
        <p:scale>
          <a:sx n="63" d="100"/>
          <a:sy n="63" d="100"/>
        </p:scale>
        <p:origin x="21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CF26B-541A-E548-9A8D-D084120CED7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4E8E5-1EB1-714C-B9BC-8C57D616AB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5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06936-2AFC-2344-9015-82E660E4634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39026-5059-AF42-A970-2D9B57B3B84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04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39026-5059-AF42-A970-2D9B57B3B8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39026-5059-AF42-A970-2D9B57B3B8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39026-5059-AF42-A970-2D9B57B3B84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24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030" y="0"/>
            <a:ext cx="7779970" cy="92474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675" y="6528816"/>
            <a:ext cx="231789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it-IT"/>
              <a:t>Lunedi' 30 Settembre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93426" y="6535346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1216" y="6535346"/>
            <a:ext cx="912783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86112"/>
            <a:ext cx="1511905" cy="8386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rgbClr val="0000FF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260" y="2009625"/>
            <a:ext cx="7779970" cy="924747"/>
          </a:xfrm>
        </p:spPr>
        <p:txBody>
          <a:bodyPr/>
          <a:lstStyle/>
          <a:p>
            <a:r>
              <a:rPr lang="en-US" dirty="0" err="1"/>
              <a:t>Cds</a:t>
            </a:r>
            <a:r>
              <a:rPr lang="en-US" dirty="0"/>
              <a:t> 30 </a:t>
            </a:r>
            <a:r>
              <a:rPr lang="en-US" dirty="0" err="1"/>
              <a:t>Settembre</a:t>
            </a:r>
            <a:r>
              <a:rPr lang="en-US" dirty="0"/>
              <a:t> 2019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3402874"/>
            <a:ext cx="8229600" cy="1478615"/>
          </a:xfrm>
        </p:spPr>
        <p:txBody>
          <a:bodyPr>
            <a:normAutofit/>
          </a:bodyPr>
          <a:lstStyle/>
          <a:p>
            <a:r>
              <a:rPr lang="en-US" dirty="0" err="1"/>
              <a:t>Comunicazioni</a:t>
            </a:r>
            <a:endParaRPr lang="en-US" dirty="0"/>
          </a:p>
          <a:p>
            <a:r>
              <a:rPr lang="en-US" dirty="0" err="1"/>
              <a:t>Notizie</a:t>
            </a:r>
            <a:r>
              <a:rPr lang="en-US" dirty="0"/>
              <a:t> </a:t>
            </a:r>
            <a:r>
              <a:rPr lang="en-US" dirty="0" err="1"/>
              <a:t>locali</a:t>
            </a:r>
            <a:endParaRPr lang="en-US" dirty="0"/>
          </a:p>
          <a:p>
            <a:r>
              <a:rPr lang="en-US" dirty="0" err="1"/>
              <a:t>Preparazione</a:t>
            </a:r>
            <a:r>
              <a:rPr lang="en-US" dirty="0"/>
              <a:t> </a:t>
            </a:r>
            <a:r>
              <a:rPr lang="en-US" dirty="0" err="1"/>
              <a:t>Nomina</a:t>
            </a:r>
            <a:r>
              <a:rPr lang="en-US" dirty="0"/>
              <a:t> </a:t>
            </a:r>
            <a:r>
              <a:rPr lang="en-US" dirty="0" err="1"/>
              <a:t>prossimo</a:t>
            </a:r>
            <a:r>
              <a:rPr lang="en-US" dirty="0"/>
              <a:t> </a:t>
            </a:r>
            <a:r>
              <a:rPr lang="en-US" dirty="0" err="1"/>
              <a:t>Direttore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5775" y="5057775"/>
            <a:ext cx="7881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998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88" y="0"/>
            <a:ext cx="7643812" cy="924747"/>
          </a:xfrm>
        </p:spPr>
        <p:txBody>
          <a:bodyPr>
            <a:normAutofit/>
          </a:bodyPr>
          <a:lstStyle/>
          <a:p>
            <a:r>
              <a:rPr lang="en-US" dirty="0" err="1"/>
              <a:t>preDirettivo</a:t>
            </a:r>
            <a:r>
              <a:rPr lang="en-US" dirty="0"/>
              <a:t> </a:t>
            </a:r>
            <a:r>
              <a:rPr lang="en-US" dirty="0" err="1"/>
              <a:t>Settembre</a:t>
            </a:r>
            <a:r>
              <a:rPr lang="en-US" dirty="0"/>
              <a:t> 2019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073330"/>
            <a:ext cx="8610600" cy="5462016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en-US" dirty="0" err="1">
                <a:sym typeface="Wingdings"/>
              </a:rPr>
              <a:t>Presentazione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aggiornata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modello</a:t>
            </a:r>
            <a:r>
              <a:rPr lang="en-US" dirty="0">
                <a:sym typeface="Wingdings"/>
              </a:rPr>
              <a:t> turnover per I </a:t>
            </a:r>
            <a:r>
              <a:rPr lang="en-US" dirty="0" err="1">
                <a:sym typeface="Wingdings"/>
              </a:rPr>
              <a:t>prossimi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anni</a:t>
            </a:r>
            <a:r>
              <a:rPr lang="en-US" dirty="0">
                <a:sym typeface="Wingdings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dirty="0" err="1">
                <a:sym typeface="Wingdings"/>
              </a:rPr>
              <a:t>Costo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medio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fasce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personale</a:t>
            </a:r>
            <a:r>
              <a:rPr lang="en-US" dirty="0">
                <a:sym typeface="Wingdings"/>
              </a:rPr>
              <a:t>, </a:t>
            </a:r>
            <a:r>
              <a:rPr lang="en-US" dirty="0" err="1">
                <a:sym typeface="Wingdings"/>
              </a:rPr>
              <a:t>parametrizzato</a:t>
            </a:r>
            <a:r>
              <a:rPr lang="en-US" dirty="0">
                <a:sym typeface="Wingdings"/>
              </a:rPr>
              <a:t> a </a:t>
            </a:r>
            <a:r>
              <a:rPr lang="en-US" dirty="0" err="1">
                <a:sym typeface="Wingdings"/>
              </a:rPr>
              <a:t>costo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medio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Dric</a:t>
            </a:r>
            <a:endParaRPr lang="en-US" dirty="0"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dirty="0">
                <a:sym typeface="Wingdings"/>
              </a:rPr>
              <a:t>Per </a:t>
            </a:r>
            <a:r>
              <a:rPr lang="en-US" dirty="0" err="1">
                <a:sym typeface="Wingdings"/>
              </a:rPr>
              <a:t>ogni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pensionamento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struttura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riavra</a:t>
            </a:r>
            <a:r>
              <a:rPr lang="en-US" dirty="0">
                <a:sym typeface="Wingdings"/>
              </a:rPr>
              <a:t> l </a:t>
            </a:r>
            <a:r>
              <a:rPr lang="en-US" dirty="0" err="1">
                <a:sym typeface="Wingdings"/>
              </a:rPr>
              <a:t>equivalente</a:t>
            </a:r>
            <a:r>
              <a:rPr lang="en-US" dirty="0">
                <a:sym typeface="Wingdings"/>
              </a:rPr>
              <a:t> di </a:t>
            </a:r>
            <a:r>
              <a:rPr lang="en-US" dirty="0" err="1">
                <a:sym typeface="Wingdings"/>
              </a:rPr>
              <a:t>una</a:t>
            </a:r>
            <a:r>
              <a:rPr lang="en-US" dirty="0">
                <a:sym typeface="Wingdings"/>
              </a:rPr>
              <a:t> fascia di </a:t>
            </a:r>
            <a:r>
              <a:rPr lang="en-US" dirty="0" err="1">
                <a:sym typeface="Wingdings"/>
              </a:rPr>
              <a:t>ingresso</a:t>
            </a:r>
            <a:r>
              <a:rPr lang="en-US" dirty="0">
                <a:sym typeface="Wingdings"/>
              </a:rPr>
              <a:t>, </a:t>
            </a:r>
            <a:r>
              <a:rPr lang="en-US" dirty="0" err="1">
                <a:sym typeface="Wingdings"/>
              </a:rPr>
              <a:t>tranne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che</a:t>
            </a:r>
            <a:r>
              <a:rPr lang="en-US" dirty="0">
                <a:sym typeface="Wingdings"/>
              </a:rPr>
              <a:t> per I </a:t>
            </a:r>
            <a:r>
              <a:rPr lang="en-US" dirty="0" err="1">
                <a:sym typeface="Wingdings"/>
              </a:rPr>
              <a:t>ricercatori</a:t>
            </a:r>
            <a:r>
              <a:rPr lang="en-US" dirty="0">
                <a:sym typeface="Wingdings"/>
              </a:rPr>
              <a:t>.  </a:t>
            </a:r>
          </a:p>
          <a:p>
            <a:pPr>
              <a:lnSpc>
                <a:spcPct val="120000"/>
              </a:lnSpc>
            </a:pPr>
            <a:r>
              <a:rPr lang="en-US" dirty="0" err="1">
                <a:sym typeface="Wingdings"/>
              </a:rPr>
              <a:t>Costo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ricercatori</a:t>
            </a:r>
            <a:r>
              <a:rPr lang="en-US" dirty="0">
                <a:sym typeface="Wingdings"/>
              </a:rPr>
              <a:t> + </a:t>
            </a:r>
            <a:r>
              <a:rPr lang="en-US" dirty="0" err="1">
                <a:sym typeface="Wingdings"/>
              </a:rPr>
              <a:t>costo</a:t>
            </a:r>
            <a:r>
              <a:rPr lang="en-US" dirty="0">
                <a:sym typeface="Wingdings"/>
              </a:rPr>
              <a:t> ‘</a:t>
            </a:r>
            <a:r>
              <a:rPr lang="en-US" dirty="0" err="1">
                <a:sym typeface="Wingdings"/>
              </a:rPr>
              <a:t>scatti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anzianita</a:t>
            </a:r>
            <a:r>
              <a:rPr lang="en-US" dirty="0">
                <a:sym typeface="Wingdings"/>
              </a:rPr>
              <a:t>’   </a:t>
            </a:r>
            <a:r>
              <a:rPr lang="en-US" dirty="0" err="1">
                <a:sym typeface="Wingdings"/>
              </a:rPr>
              <a:t>tasca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centrale</a:t>
            </a:r>
            <a:r>
              <a:rPr lang="en-US" dirty="0">
                <a:sym typeface="Wingdings"/>
              </a:rPr>
              <a:t> per </a:t>
            </a:r>
            <a:r>
              <a:rPr lang="en-US" dirty="0" err="1">
                <a:sym typeface="Wingdings"/>
              </a:rPr>
              <a:t>ribandire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concorsi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ricercatori</a:t>
            </a:r>
            <a:r>
              <a:rPr lang="en-US" dirty="0">
                <a:sym typeface="Wingdings"/>
              </a:rPr>
              <a:t> o </a:t>
            </a:r>
            <a:r>
              <a:rPr lang="en-US" dirty="0" err="1">
                <a:sym typeface="Wingdings"/>
              </a:rPr>
              <a:t>diversa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programmazione</a:t>
            </a:r>
            <a:endParaRPr lang="en-US" dirty="0"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dirty="0">
                <a:sym typeface="Wingdings"/>
              </a:rPr>
              <a:t>Nella </a:t>
            </a:r>
            <a:r>
              <a:rPr lang="en-US" dirty="0" err="1">
                <a:sym typeface="Wingdings"/>
              </a:rPr>
              <a:t>tabella</a:t>
            </a:r>
            <a:r>
              <a:rPr lang="en-US" dirty="0">
                <a:sym typeface="Wingdings"/>
              </a:rPr>
              <a:t> Milano ha 0 </a:t>
            </a:r>
            <a:r>
              <a:rPr lang="en-US" dirty="0" err="1">
                <a:sym typeface="Wingdings"/>
              </a:rPr>
              <a:t>ritorni</a:t>
            </a:r>
            <a:r>
              <a:rPr lang="en-US" dirty="0">
                <a:sym typeface="Wingdings"/>
              </a:rPr>
              <a:t> da turn over </a:t>
            </a:r>
            <a:r>
              <a:rPr lang="en-US" dirty="0" err="1">
                <a:sym typeface="Wingdings"/>
              </a:rPr>
              <a:t>previsti</a:t>
            </a:r>
            <a:r>
              <a:rPr lang="en-US" dirty="0">
                <a:sym typeface="Wingdings"/>
              </a:rPr>
              <a:t>, </a:t>
            </a:r>
            <a:r>
              <a:rPr lang="en-US" dirty="0" err="1">
                <a:sym typeface="Wingdings"/>
              </a:rPr>
              <a:t>quindi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tutte</a:t>
            </a:r>
            <a:r>
              <a:rPr lang="en-US" dirty="0">
                <a:sym typeface="Wingdings"/>
              </a:rPr>
              <a:t> le </a:t>
            </a:r>
            <a:r>
              <a:rPr lang="en-US" dirty="0" err="1">
                <a:sym typeface="Wingdings"/>
              </a:rPr>
              <a:t>persone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che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pensano</a:t>
            </a:r>
            <a:r>
              <a:rPr lang="en-US" dirty="0">
                <a:sym typeface="Wingdings"/>
              </a:rPr>
              <a:t> di </a:t>
            </a:r>
            <a:r>
              <a:rPr lang="en-US" dirty="0" err="1">
                <a:sym typeface="Wingdings"/>
              </a:rPr>
              <a:t>andare</a:t>
            </a:r>
            <a:r>
              <a:rPr lang="en-US" dirty="0">
                <a:sym typeface="Wingdings"/>
              </a:rPr>
              <a:t> in </a:t>
            </a:r>
            <a:r>
              <a:rPr lang="en-US" dirty="0" err="1">
                <a:sym typeface="Wingdings"/>
              </a:rPr>
              <a:t>pensione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invitate</a:t>
            </a:r>
            <a:r>
              <a:rPr lang="en-US" dirty="0">
                <a:sym typeface="Wingdings"/>
              </a:rPr>
              <a:t> a </a:t>
            </a:r>
            <a:r>
              <a:rPr lang="en-US" dirty="0" err="1">
                <a:sym typeface="Wingdings"/>
              </a:rPr>
              <a:t>segnalarlo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ufficialmente</a:t>
            </a:r>
            <a:r>
              <a:rPr lang="en-US" dirty="0">
                <a:sym typeface="Wingdings"/>
              </a:rPr>
              <a:t> a Monica </a:t>
            </a:r>
          </a:p>
          <a:p>
            <a:pPr>
              <a:lnSpc>
                <a:spcPct val="120000"/>
              </a:lnSpc>
            </a:pPr>
            <a:r>
              <a:rPr lang="en-US" dirty="0" err="1">
                <a:sym typeface="Wingdings"/>
              </a:rPr>
              <a:t>Decisione</a:t>
            </a:r>
            <a:r>
              <a:rPr lang="en-US" dirty="0">
                <a:sym typeface="Wingdings"/>
              </a:rPr>
              <a:t> di </a:t>
            </a:r>
            <a:r>
              <a:rPr lang="en-US" dirty="0" err="1">
                <a:sym typeface="Wingdings"/>
              </a:rPr>
              <a:t>prorogare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i</a:t>
            </a:r>
            <a:r>
              <a:rPr lang="en-US" dirty="0">
                <a:sym typeface="Wingdings"/>
              </a:rPr>
              <a:t> comma 1 </a:t>
            </a:r>
            <a:r>
              <a:rPr lang="en-US" dirty="0" err="1">
                <a:sym typeface="Wingdings"/>
              </a:rPr>
              <a:t>misti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fino</a:t>
            </a:r>
            <a:r>
              <a:rPr lang="en-US" dirty="0">
                <a:sym typeface="Wingdings"/>
              </a:rPr>
              <a:t> a 31 </a:t>
            </a:r>
            <a:r>
              <a:rPr lang="en-US" dirty="0" err="1">
                <a:sym typeface="Wingdings"/>
              </a:rPr>
              <a:t>dicembre</a:t>
            </a:r>
            <a:r>
              <a:rPr lang="en-US" dirty="0">
                <a:sym typeface="Wingdings"/>
              </a:rPr>
              <a:t> in </a:t>
            </a:r>
            <a:r>
              <a:rPr lang="en-US" dirty="0" err="1">
                <a:sym typeface="Wingdings"/>
              </a:rPr>
              <a:t>attesa</a:t>
            </a:r>
            <a:r>
              <a:rPr lang="en-US" dirty="0">
                <a:sym typeface="Wingdings"/>
              </a:rPr>
              <a:t> dell </a:t>
            </a:r>
            <a:r>
              <a:rPr lang="en-US" dirty="0" err="1">
                <a:sym typeface="Wingdings"/>
              </a:rPr>
              <a:t>intervento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legislativo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promesso</a:t>
            </a:r>
            <a:r>
              <a:rPr lang="en-US" dirty="0">
                <a:sym typeface="Wingdings"/>
              </a:rPr>
              <a:t>. (AR </a:t>
            </a:r>
            <a:r>
              <a:rPr lang="en-US" dirty="0" err="1">
                <a:sym typeface="Wingdings"/>
              </a:rPr>
              <a:t>universita</a:t>
            </a:r>
            <a:r>
              <a:rPr lang="en-US" dirty="0">
                <a:sym typeface="Wingdings"/>
              </a:rPr>
              <a:t>’)</a:t>
            </a:r>
          </a:p>
          <a:p>
            <a:pPr>
              <a:lnSpc>
                <a:spcPct val="120000"/>
              </a:lnSpc>
            </a:pPr>
            <a:r>
              <a:rPr lang="en-US" dirty="0">
                <a:sym typeface="Wingdings"/>
              </a:rPr>
              <a:t>INFN non </a:t>
            </a:r>
            <a:r>
              <a:rPr lang="en-US" dirty="0" err="1">
                <a:sym typeface="Wingdings"/>
              </a:rPr>
              <a:t>intende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derogare</a:t>
            </a:r>
            <a:r>
              <a:rPr lang="en-US" dirty="0">
                <a:sym typeface="Wingdings"/>
              </a:rPr>
              <a:t> al </a:t>
            </a:r>
            <a:r>
              <a:rPr lang="en-US" dirty="0" err="1">
                <a:sym typeface="Wingdings"/>
              </a:rPr>
              <a:t>limite</a:t>
            </a:r>
            <a:r>
              <a:rPr lang="en-US" dirty="0">
                <a:sym typeface="Wingdings"/>
              </a:rPr>
              <a:t> di 35 </a:t>
            </a:r>
            <a:r>
              <a:rPr lang="en-US" dirty="0" err="1">
                <a:sym typeface="Wingdings"/>
              </a:rPr>
              <a:t>mesi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posto</a:t>
            </a:r>
            <a:r>
              <a:rPr lang="en-US" dirty="0">
                <a:sym typeface="Wingdings"/>
              </a:rPr>
              <a:t> dal </a:t>
            </a:r>
            <a:r>
              <a:rPr lang="en-US" dirty="0" err="1">
                <a:sym typeface="Wingdings"/>
              </a:rPr>
              <a:t>decreto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dignita</a:t>
            </a:r>
            <a:r>
              <a:rPr lang="en-US" dirty="0">
                <a:sym typeface="Wingdings"/>
              </a:rPr>
              <a:t>’ per </a:t>
            </a:r>
            <a:r>
              <a:rPr lang="en-US" dirty="0" err="1">
                <a:sym typeface="Wingdings"/>
              </a:rPr>
              <a:t>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contratti</a:t>
            </a:r>
            <a:r>
              <a:rPr lang="en-US" dirty="0">
                <a:sym typeface="Wingdings"/>
              </a:rPr>
              <a:t> a TD. Si </a:t>
            </a:r>
            <a:r>
              <a:rPr lang="en-US" dirty="0" err="1">
                <a:sym typeface="Wingdings"/>
              </a:rPr>
              <a:t>puo</a:t>
            </a:r>
            <a:r>
              <a:rPr lang="en-US" dirty="0">
                <a:sym typeface="Wingdings"/>
              </a:rPr>
              <a:t>’ fare solo in </a:t>
            </a:r>
            <a:r>
              <a:rPr lang="en-US" dirty="0" err="1">
                <a:sym typeface="Wingdings"/>
              </a:rPr>
              <a:t>presenza</a:t>
            </a:r>
            <a:r>
              <a:rPr lang="en-US" dirty="0">
                <a:sym typeface="Wingdings"/>
              </a:rPr>
              <a:t> di </a:t>
            </a:r>
            <a:r>
              <a:rPr lang="en-US" dirty="0" err="1">
                <a:sym typeface="Wingdings"/>
              </a:rPr>
              <a:t>buget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assunzionale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disponbile</a:t>
            </a:r>
            <a:r>
              <a:rPr lang="en-US" dirty="0">
                <a:sym typeface="Wingdings"/>
              </a:rPr>
              <a:t> e </a:t>
            </a:r>
            <a:r>
              <a:rPr lang="en-US" dirty="0" err="1">
                <a:sym typeface="Wingdings"/>
              </a:rPr>
              <a:t>impegno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della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Struttura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quella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posizione</a:t>
            </a:r>
            <a:r>
              <a:rPr lang="en-US" dirty="0">
                <a:sym typeface="Wingdings"/>
              </a:rPr>
              <a:t>, </a:t>
            </a:r>
            <a:r>
              <a:rPr lang="en-US" dirty="0" err="1">
                <a:sym typeface="Wingdings"/>
              </a:rPr>
              <a:t>esclusi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ricercatori</a:t>
            </a:r>
            <a:r>
              <a:rPr lang="en-US" dirty="0">
                <a:sym typeface="Wingdings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75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88" y="0"/>
            <a:ext cx="7643812" cy="924747"/>
          </a:xfrm>
        </p:spPr>
        <p:txBody>
          <a:bodyPr>
            <a:normAutofit/>
          </a:bodyPr>
          <a:lstStyle/>
          <a:p>
            <a:r>
              <a:rPr lang="en-US" dirty="0" err="1"/>
              <a:t>Direttivo</a:t>
            </a:r>
            <a:r>
              <a:rPr lang="en-US" dirty="0"/>
              <a:t> </a:t>
            </a:r>
            <a:r>
              <a:rPr lang="en-US" dirty="0" err="1"/>
              <a:t>Settembre</a:t>
            </a:r>
            <a:r>
              <a:rPr lang="en-US" dirty="0"/>
              <a:t> 2019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073330"/>
            <a:ext cx="8610600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>
                <a:sym typeface="Wingdings"/>
              </a:rPr>
              <a:t>Nuovi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ingressi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Gammino</a:t>
            </a:r>
            <a:r>
              <a:rPr lang="en-US" sz="1800" dirty="0">
                <a:sym typeface="Wingdings"/>
              </a:rPr>
              <a:t> (LNS), </a:t>
            </a:r>
            <a:r>
              <a:rPr lang="en-US" sz="1800" dirty="0" err="1">
                <a:sym typeface="Wingdings"/>
              </a:rPr>
              <a:t>Taiuti</a:t>
            </a:r>
            <a:r>
              <a:rPr lang="en-US" sz="1800" dirty="0">
                <a:sym typeface="Wingdings"/>
              </a:rPr>
              <a:t> (GE), </a:t>
            </a:r>
            <a:r>
              <a:rPr lang="en-US" sz="1800" dirty="0" err="1">
                <a:sym typeface="Wingdings"/>
              </a:rPr>
              <a:t>Nicoletto</a:t>
            </a:r>
            <a:r>
              <a:rPr lang="en-US" sz="1800" dirty="0">
                <a:sym typeface="Wingdings"/>
              </a:rPr>
              <a:t> (RNTA)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>
                <a:sym typeface="Wingdings"/>
              </a:rPr>
              <a:t>Eletti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direttore</a:t>
            </a:r>
            <a:r>
              <a:rPr lang="en-US" sz="1800" dirty="0">
                <a:sym typeface="Wingdings"/>
              </a:rPr>
              <a:t> LE Martello (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>
                <a:sym typeface="Wingdings"/>
              </a:rPr>
              <a:t>Direttore</a:t>
            </a:r>
            <a:r>
              <a:rPr lang="en-US" sz="1800" dirty="0">
                <a:sym typeface="Wingdings"/>
              </a:rPr>
              <a:t> GGI Stefania De Curtis (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 marL="182880" lvl="1">
              <a:lnSpc>
                <a:spcPct val="120000"/>
              </a:lnSpc>
              <a:buFontTx/>
              <a:buChar char="-"/>
            </a:pPr>
            <a:r>
              <a:rPr lang="en-US" dirty="0" err="1">
                <a:sym typeface="Wingdings"/>
              </a:rPr>
              <a:t>Tutte</a:t>
            </a:r>
            <a:r>
              <a:rPr lang="en-US" dirty="0">
                <a:sym typeface="Wingdings"/>
              </a:rPr>
              <a:t> le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disponibili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sul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sito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della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Presidenza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nel</a:t>
            </a:r>
            <a:r>
              <a:rPr lang="en-US" dirty="0">
                <a:sym typeface="Wingdings"/>
              </a:rPr>
              <a:t> DB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o </a:t>
            </a:r>
            <a:r>
              <a:rPr lang="en-US" dirty="0" err="1">
                <a:sym typeface="Wingdings"/>
              </a:rPr>
              <a:t>tramite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  (https://</a:t>
            </a:r>
            <a:r>
              <a:rPr lang="en-US" dirty="0" err="1">
                <a:sym typeface="Wingdings"/>
              </a:rPr>
              <a:t>iam.infn.it</a:t>
            </a:r>
            <a:r>
              <a:rPr lang="en-US" dirty="0">
                <a:sym typeface="Wingdings"/>
              </a:rPr>
              <a:t>/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)</a:t>
            </a: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168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Notizie</a:t>
            </a:r>
            <a:r>
              <a:rPr lang="en-US" dirty="0"/>
              <a:t> </a:t>
            </a:r>
            <a:r>
              <a:rPr lang="en-US" dirty="0" err="1"/>
              <a:t>locali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073330"/>
            <a:ext cx="8610600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20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Notizie</a:t>
            </a:r>
            <a:r>
              <a:rPr lang="en-US" dirty="0"/>
              <a:t> </a:t>
            </a:r>
            <a:r>
              <a:rPr lang="en-US" dirty="0" err="1"/>
              <a:t>locali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073330"/>
            <a:ext cx="8610600" cy="54620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MAC </a:t>
            </a:r>
            <a:r>
              <a:rPr lang="mr-IN" dirty="0"/>
              <a:t>–</a:t>
            </a:r>
            <a:r>
              <a:rPr lang="en-US" dirty="0"/>
              <a:t> Machine Advisory </a:t>
            </a:r>
            <a:r>
              <a:rPr lang="en-US" dirty="0" err="1"/>
              <a:t>Commettee</a:t>
            </a:r>
            <a:r>
              <a:rPr lang="en-US" dirty="0"/>
              <a:t> ha </a:t>
            </a:r>
            <a:r>
              <a:rPr lang="en-US" dirty="0" err="1"/>
              <a:t>inviato</a:t>
            </a:r>
            <a:r>
              <a:rPr lang="en-US" dirty="0"/>
              <a:t> report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visita</a:t>
            </a:r>
            <a:r>
              <a:rPr lang="en-US" dirty="0"/>
              <a:t> al LASA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Angela </a:t>
            </a:r>
            <a:r>
              <a:rPr lang="en-US" dirty="0" err="1"/>
              <a:t>Bracco</a:t>
            </a:r>
            <a:r>
              <a:rPr lang="en-US" dirty="0"/>
              <a:t> </a:t>
            </a:r>
            <a:r>
              <a:rPr lang="en-US" dirty="0" err="1"/>
              <a:t>eletta</a:t>
            </a:r>
            <a:r>
              <a:rPr lang="en-US" dirty="0"/>
              <a:t> </a:t>
            </a:r>
            <a:r>
              <a:rPr lang="en-US" dirty="0" err="1"/>
              <a:t>Presidente</a:t>
            </a:r>
            <a:r>
              <a:rPr lang="en-US" dirty="0"/>
              <a:t> SIF 2020-2022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/>
              <a:t>Congresso</a:t>
            </a:r>
            <a:r>
              <a:rPr lang="en-US" dirty="0"/>
              <a:t> SIF a Milano </a:t>
            </a:r>
            <a:r>
              <a:rPr lang="en-US" dirty="0" err="1"/>
              <a:t>nel</a:t>
            </a:r>
            <a:r>
              <a:rPr lang="en-US" dirty="0"/>
              <a:t> 2020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UNIMI ha </a:t>
            </a:r>
            <a:r>
              <a:rPr lang="en-US" dirty="0" err="1"/>
              <a:t>emesso</a:t>
            </a:r>
            <a:r>
              <a:rPr lang="en-US" dirty="0"/>
              <a:t> </a:t>
            </a:r>
            <a:r>
              <a:rPr lang="en-US" dirty="0" err="1"/>
              <a:t>bando</a:t>
            </a:r>
            <a:r>
              <a:rPr lang="en-US" dirty="0"/>
              <a:t> per </a:t>
            </a:r>
            <a:r>
              <a:rPr lang="en-US" dirty="0" err="1"/>
              <a:t>assegnare</a:t>
            </a:r>
            <a:r>
              <a:rPr lang="en-US" dirty="0"/>
              <a:t> </a:t>
            </a:r>
            <a:r>
              <a:rPr lang="en-US" dirty="0" err="1"/>
              <a:t>progetto</a:t>
            </a:r>
            <a:r>
              <a:rPr lang="en-US" dirty="0"/>
              <a:t> </a:t>
            </a:r>
            <a:r>
              <a:rPr lang="en-US" dirty="0" err="1"/>
              <a:t>esecutivo</a:t>
            </a:r>
            <a:r>
              <a:rPr lang="en-US" dirty="0"/>
              <a:t> campus MIND, </a:t>
            </a:r>
            <a:r>
              <a:rPr lang="en-US" dirty="0" err="1"/>
              <a:t>scade</a:t>
            </a:r>
            <a:r>
              <a:rPr lang="en-US" dirty="0"/>
              <a:t> fine </a:t>
            </a:r>
            <a:r>
              <a:rPr lang="en-US" dirty="0" err="1"/>
              <a:t>gennaio</a:t>
            </a:r>
            <a:r>
              <a:rPr lang="en-US" dirty="0"/>
              <a:t> 2020, diverse </a:t>
            </a:r>
            <a:r>
              <a:rPr lang="en-US" dirty="0" err="1"/>
              <a:t>manifestazioni</a:t>
            </a:r>
            <a:r>
              <a:rPr lang="en-US" dirty="0"/>
              <a:t> </a:t>
            </a:r>
            <a:r>
              <a:rPr lang="en-US" dirty="0" err="1"/>
              <a:t>interesse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/>
              <a:t>Proseguono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lavori</a:t>
            </a:r>
            <a:r>
              <a:rPr lang="en-US" dirty="0"/>
              <a:t> ADB </a:t>
            </a:r>
            <a:r>
              <a:rPr lang="en-US" dirty="0" err="1"/>
              <a:t>Unimi</a:t>
            </a:r>
            <a:r>
              <a:rPr lang="en-US" dirty="0"/>
              <a:t> per </a:t>
            </a:r>
            <a:r>
              <a:rPr lang="en-US" dirty="0" err="1"/>
              <a:t>trasferimento</a:t>
            </a:r>
            <a:r>
              <a:rPr lang="en-US" dirty="0"/>
              <a:t> MIND. Ho </a:t>
            </a:r>
            <a:r>
              <a:rPr lang="en-US" dirty="0" err="1"/>
              <a:t>partecipato</a:t>
            </a:r>
            <a:r>
              <a:rPr lang="en-US" dirty="0"/>
              <a:t> a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riunione</a:t>
            </a:r>
            <a:r>
              <a:rPr lang="en-US" dirty="0"/>
              <a:t> </a:t>
            </a:r>
            <a:r>
              <a:rPr lang="en-US" dirty="0" err="1"/>
              <a:t>ed</a:t>
            </a:r>
            <a:r>
              <a:rPr lang="en-US" dirty="0"/>
              <a:t> e’ </a:t>
            </a:r>
            <a:r>
              <a:rPr lang="en-US" dirty="0" err="1"/>
              <a:t>previsto</a:t>
            </a:r>
            <a:r>
              <a:rPr lang="en-US" dirty="0"/>
              <a:t> un </a:t>
            </a:r>
            <a:r>
              <a:rPr lang="en-US" dirty="0" err="1"/>
              <a:t>approfondimento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necessita</a:t>
            </a:r>
            <a:r>
              <a:rPr lang="en-US" dirty="0"/>
              <a:t>’ INFN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SMARTLAB – e’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nuova</a:t>
            </a:r>
            <a:r>
              <a:rPr lang="en-US" dirty="0"/>
              <a:t> </a:t>
            </a:r>
            <a:r>
              <a:rPr lang="en-US" dirty="0" err="1"/>
              <a:t>iniziativa</a:t>
            </a:r>
            <a:r>
              <a:rPr lang="en-US" dirty="0"/>
              <a:t> INFN per </a:t>
            </a:r>
            <a:r>
              <a:rPr lang="en-US" dirty="0" err="1"/>
              <a:t>intervenire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situazioni</a:t>
            </a:r>
            <a:r>
              <a:rPr lang="en-US" dirty="0"/>
              <a:t> di </a:t>
            </a:r>
            <a:r>
              <a:rPr lang="en-US" dirty="0" err="1"/>
              <a:t>disagio</a:t>
            </a:r>
            <a:r>
              <a:rPr lang="en-US" dirty="0"/>
              <a:t> </a:t>
            </a:r>
            <a:r>
              <a:rPr lang="en-US" dirty="0" err="1"/>
              <a:t>lavorativo</a:t>
            </a:r>
            <a:r>
              <a:rPr lang="en-US" dirty="0"/>
              <a:t> . </a:t>
            </a:r>
            <a:r>
              <a:rPr lang="en-US" dirty="0" err="1"/>
              <a:t>Verra</a:t>
            </a:r>
            <a:r>
              <a:rPr lang="en-US" dirty="0"/>
              <a:t>’ a </a:t>
            </a:r>
            <a:r>
              <a:rPr lang="en-US" dirty="0" err="1"/>
              <a:t>Ottobre</a:t>
            </a:r>
            <a:r>
              <a:rPr lang="en-US" dirty="0"/>
              <a:t> la </a:t>
            </a:r>
            <a:r>
              <a:rPr lang="en-US" dirty="0" err="1"/>
              <a:t>consigliera</a:t>
            </a:r>
            <a:r>
              <a:rPr lang="en-US" dirty="0"/>
              <a:t> di </a:t>
            </a:r>
            <a:r>
              <a:rPr lang="en-US" dirty="0" err="1"/>
              <a:t>fiducia</a:t>
            </a:r>
            <a:r>
              <a:rPr lang="en-US" dirty="0"/>
              <a:t> per </a:t>
            </a:r>
            <a:r>
              <a:rPr lang="en-US" dirty="0" err="1"/>
              <a:t>presentare</a:t>
            </a:r>
            <a:r>
              <a:rPr lang="en-US" dirty="0"/>
              <a:t> l </a:t>
            </a:r>
            <a:r>
              <a:rPr lang="en-US" dirty="0" err="1"/>
              <a:t>iniziativa</a:t>
            </a:r>
            <a:r>
              <a:rPr lang="en-US" dirty="0"/>
              <a:t> e per </a:t>
            </a:r>
            <a:r>
              <a:rPr lang="en-US" dirty="0" err="1"/>
              <a:t>spiegare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ruolo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facilitatori</a:t>
            </a:r>
            <a:r>
              <a:rPr lang="en-US" dirty="0"/>
              <a:t> (2-3) </a:t>
            </a:r>
            <a:r>
              <a:rPr lang="en-US" dirty="0" err="1"/>
              <a:t>persone</a:t>
            </a:r>
            <a:r>
              <a:rPr lang="en-US" dirty="0"/>
              <a:t> e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persone</a:t>
            </a:r>
            <a:r>
              <a:rPr lang="en-US" dirty="0"/>
              <a:t> </a:t>
            </a:r>
            <a:r>
              <a:rPr lang="en-US" dirty="0" err="1"/>
              <a:t>coinvolte</a:t>
            </a:r>
            <a:r>
              <a:rPr lang="en-US" dirty="0"/>
              <a:t> </a:t>
            </a:r>
            <a:r>
              <a:rPr lang="en-US" dirty="0" err="1"/>
              <a:t>nei</a:t>
            </a:r>
            <a:r>
              <a:rPr lang="en-US"/>
              <a:t> team  (5-6)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3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>
                <a:ea typeface="+mj-ea"/>
                <a:cs typeface="+mj-cs"/>
              </a:rPr>
              <a:t>Notizie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0036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 err="1"/>
              <a:t>Buoni</a:t>
            </a:r>
            <a:r>
              <a:rPr lang="en-US" dirty="0"/>
              <a:t> Pasto –      </a:t>
            </a:r>
            <a:r>
              <a:rPr lang="en-US" dirty="0" err="1"/>
              <a:t>Elettronici</a:t>
            </a:r>
            <a:r>
              <a:rPr lang="en-US" dirty="0"/>
              <a:t> Day </a:t>
            </a:r>
            <a:r>
              <a:rPr lang="en-US" dirty="0" err="1"/>
              <a:t>Ristoservice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 err="1"/>
              <a:t>Manca</a:t>
            </a:r>
            <a:r>
              <a:rPr lang="en-US" dirty="0"/>
              <a:t> </a:t>
            </a:r>
            <a:r>
              <a:rPr lang="en-US" dirty="0" err="1"/>
              <a:t>ancora</a:t>
            </a:r>
            <a:r>
              <a:rPr lang="en-US" dirty="0"/>
              <a:t> </a:t>
            </a:r>
            <a:r>
              <a:rPr lang="en-US" dirty="0" err="1"/>
              <a:t>attivazione</a:t>
            </a:r>
            <a:r>
              <a:rPr lang="en-US" dirty="0"/>
              <a:t> con bar </a:t>
            </a:r>
            <a:r>
              <a:rPr lang="en-US" dirty="0" err="1"/>
              <a:t>fisica</a:t>
            </a:r>
            <a:r>
              <a:rPr lang="en-US" dirty="0"/>
              <a:t> e </a:t>
            </a:r>
            <a:r>
              <a:rPr lang="en-US" dirty="0" err="1"/>
              <a:t>mensa</a:t>
            </a:r>
            <a:r>
              <a:rPr lang="en-US" dirty="0"/>
              <a:t> LASA</a:t>
            </a:r>
          </a:p>
          <a:p>
            <a:pPr>
              <a:defRPr/>
            </a:pPr>
            <a:r>
              <a:rPr lang="en-US" dirty="0"/>
              <a:t>Per </a:t>
            </a:r>
            <a:r>
              <a:rPr lang="en-US" dirty="0" err="1"/>
              <a:t>borsisti</a:t>
            </a:r>
            <a:r>
              <a:rPr lang="en-US" dirty="0"/>
              <a:t> e AR ci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ancora</a:t>
            </a:r>
            <a:r>
              <a:rPr lang="en-US" dirty="0"/>
              <a:t> </a:t>
            </a:r>
            <a:r>
              <a:rPr lang="en-US" dirty="0" err="1"/>
              <a:t>buoni</a:t>
            </a:r>
            <a:r>
              <a:rPr lang="en-US" dirty="0"/>
              <a:t> non </a:t>
            </a:r>
            <a:r>
              <a:rPr lang="en-US" dirty="0" err="1"/>
              <a:t>nominativi</a:t>
            </a:r>
            <a:r>
              <a:rPr lang="en-US" dirty="0"/>
              <a:t> </a:t>
            </a:r>
            <a:r>
              <a:rPr lang="en-US" dirty="0" err="1"/>
              <a:t>cartacei</a:t>
            </a:r>
            <a:r>
              <a:rPr lang="en-US" dirty="0"/>
              <a:t> ad </a:t>
            </a:r>
            <a:r>
              <a:rPr lang="en-US" dirty="0" err="1"/>
              <a:t>esaurimento</a:t>
            </a:r>
            <a:r>
              <a:rPr lang="en-US" dirty="0"/>
              <a:t>.</a:t>
            </a:r>
          </a:p>
          <a:p>
            <a:pPr>
              <a:defRPr/>
            </a:pPr>
            <a:endParaRPr lang="en-US" b="1" dirty="0"/>
          </a:p>
          <a:p>
            <a:pPr>
              <a:defRPr/>
            </a:pPr>
            <a:r>
              <a:rPr lang="en-US" dirty="0" err="1"/>
              <a:t>tessere</a:t>
            </a:r>
            <a:r>
              <a:rPr lang="en-US" dirty="0"/>
              <a:t> </a:t>
            </a:r>
            <a:r>
              <a:rPr lang="en-US" dirty="0" err="1"/>
              <a:t>elettroniche</a:t>
            </a:r>
            <a:r>
              <a:rPr lang="en-US" dirty="0"/>
              <a:t>  </a:t>
            </a:r>
            <a:r>
              <a:rPr lang="en-US" dirty="0" err="1"/>
              <a:t>unimi</a:t>
            </a:r>
            <a:r>
              <a:rPr lang="en-US" dirty="0"/>
              <a:t> per </a:t>
            </a:r>
            <a:r>
              <a:rPr lang="en-US" dirty="0" err="1"/>
              <a:t>biblioteca</a:t>
            </a:r>
            <a:r>
              <a:rPr lang="en-US" dirty="0"/>
              <a:t> SNFM e </a:t>
            </a:r>
            <a:r>
              <a:rPr lang="en-US" dirty="0" err="1"/>
              <a:t>casetta</a:t>
            </a:r>
            <a:r>
              <a:rPr lang="en-US" dirty="0"/>
              <a:t> H2O</a:t>
            </a:r>
          </a:p>
          <a:p>
            <a:pPr>
              <a:defRPr/>
            </a:pPr>
            <a:r>
              <a:rPr lang="en-US" dirty="0" err="1"/>
              <a:t>Completata</a:t>
            </a:r>
            <a:r>
              <a:rPr lang="en-US" dirty="0"/>
              <a:t> </a:t>
            </a:r>
            <a:r>
              <a:rPr lang="en-US" dirty="0" err="1"/>
              <a:t>raccolta</a:t>
            </a:r>
            <a:r>
              <a:rPr lang="en-US" dirty="0"/>
              <a:t> </a:t>
            </a:r>
            <a:r>
              <a:rPr lang="en-US" dirty="0" err="1"/>
              <a:t>foto</a:t>
            </a:r>
            <a:r>
              <a:rPr lang="en-US" dirty="0"/>
              <a:t> , </a:t>
            </a:r>
            <a:r>
              <a:rPr lang="en-US" dirty="0" err="1"/>
              <a:t>dovrebbero</a:t>
            </a:r>
            <a:r>
              <a:rPr lang="en-US" dirty="0"/>
              <a:t> a breve </a:t>
            </a:r>
            <a:r>
              <a:rPr lang="en-US" dirty="0" err="1"/>
              <a:t>arrivare</a:t>
            </a:r>
            <a:r>
              <a:rPr lang="en-US" dirty="0"/>
              <a:t> le </a:t>
            </a:r>
            <a:r>
              <a:rPr lang="en-US" dirty="0" err="1"/>
              <a:t>tessere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err="1"/>
              <a:t>Corsi</a:t>
            </a:r>
            <a:r>
              <a:rPr lang="en-US" dirty="0"/>
              <a:t> </a:t>
            </a:r>
            <a:r>
              <a:rPr lang="en-US" dirty="0" err="1"/>
              <a:t>lingue</a:t>
            </a:r>
            <a:endParaRPr lang="en-US" dirty="0"/>
          </a:p>
          <a:p>
            <a:pPr>
              <a:defRPr/>
            </a:pPr>
            <a:r>
              <a:rPr lang="en-US" dirty="0"/>
              <a:t>In primavera </a:t>
            </a:r>
            <a:r>
              <a:rPr lang="en-US" dirty="0" err="1"/>
              <a:t>nuovo</a:t>
            </a:r>
            <a:r>
              <a:rPr lang="en-US" dirty="0"/>
              <a:t> </a:t>
            </a:r>
            <a:r>
              <a:rPr lang="en-US" dirty="0" err="1"/>
              <a:t>catalogo</a:t>
            </a:r>
            <a:r>
              <a:rPr lang="en-US" dirty="0"/>
              <a:t> </a:t>
            </a:r>
            <a:r>
              <a:rPr lang="en-US" dirty="0" err="1"/>
              <a:t>corsi</a:t>
            </a:r>
            <a:r>
              <a:rPr lang="en-US" dirty="0"/>
              <a:t> per 2020-2023</a:t>
            </a:r>
          </a:p>
          <a:p>
            <a:pPr>
              <a:defRPr/>
            </a:pPr>
            <a:r>
              <a:rPr lang="en-US" dirty="0">
                <a:sym typeface="Wingdings"/>
              </a:rPr>
              <a:t>test e </a:t>
            </a:r>
            <a:r>
              <a:rPr lang="en-US" dirty="0" err="1">
                <a:sym typeface="Wingdings"/>
              </a:rPr>
              <a:t>inizio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lezioni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entro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maggio</a:t>
            </a:r>
            <a:r>
              <a:rPr lang="en-US" dirty="0">
                <a:sym typeface="Wingdings"/>
              </a:rPr>
              <a:t> 2020</a:t>
            </a:r>
          </a:p>
          <a:p>
            <a:pPr>
              <a:defRPr/>
            </a:pPr>
            <a:r>
              <a:rPr lang="en-US" dirty="0">
                <a:sym typeface="Wingdings"/>
              </a:rPr>
              <a:t></a:t>
            </a:r>
            <a:r>
              <a:rPr lang="en-US" dirty="0" err="1">
                <a:sym typeface="Wingdings"/>
              </a:rPr>
              <a:t>inglese</a:t>
            </a:r>
            <a:r>
              <a:rPr lang="en-US" dirty="0">
                <a:sym typeface="Wingdings"/>
              </a:rPr>
              <a:t>,  ma </a:t>
            </a:r>
            <a:r>
              <a:rPr lang="en-US" dirty="0" err="1">
                <a:sym typeface="Wingdings"/>
              </a:rPr>
              <a:t>anche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tedesco</a:t>
            </a:r>
            <a:r>
              <a:rPr lang="en-US" dirty="0">
                <a:sym typeface="Wingdings"/>
              </a:rPr>
              <a:t> , </a:t>
            </a:r>
            <a:r>
              <a:rPr lang="en-US" dirty="0" err="1">
                <a:sym typeface="Wingdings"/>
              </a:rPr>
              <a:t>francese</a:t>
            </a:r>
            <a:r>
              <a:rPr lang="en-US" dirty="0">
                <a:sym typeface="Wingdings"/>
              </a:rPr>
              <a:t> e </a:t>
            </a:r>
            <a:r>
              <a:rPr lang="en-US" dirty="0" err="1">
                <a:sym typeface="Wingdings"/>
              </a:rPr>
              <a:t>spagnolo</a:t>
            </a:r>
            <a:endParaRPr lang="en-US" dirty="0">
              <a:sym typeface="Wingdings"/>
            </a:endParaRPr>
          </a:p>
          <a:p>
            <a:pPr>
              <a:defRPr/>
            </a:pPr>
            <a:r>
              <a:rPr lang="en-US" dirty="0">
                <a:sym typeface="Wingdings"/>
              </a:rPr>
              <a:t> </a:t>
            </a:r>
            <a:r>
              <a:rPr lang="en-US" dirty="0" err="1">
                <a:sym typeface="Wingdings"/>
              </a:rPr>
              <a:t>possibilita</a:t>
            </a:r>
            <a:r>
              <a:rPr lang="en-US" dirty="0">
                <a:sym typeface="Wingdings"/>
              </a:rPr>
              <a:t>’ </a:t>
            </a:r>
            <a:r>
              <a:rPr lang="en-US" dirty="0" err="1">
                <a:sym typeface="Wingdings"/>
              </a:rPr>
              <a:t>corsi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italiano</a:t>
            </a:r>
            <a:r>
              <a:rPr lang="en-US" dirty="0">
                <a:sym typeface="Wingdings"/>
              </a:rPr>
              <a:t> per </a:t>
            </a:r>
            <a:r>
              <a:rPr lang="en-US" dirty="0" err="1">
                <a:sym typeface="Wingdings"/>
              </a:rPr>
              <a:t>stranieri</a:t>
            </a:r>
            <a:endParaRPr lang="en-US" dirty="0">
              <a:sym typeface="Wingdings"/>
            </a:endParaRPr>
          </a:p>
          <a:p>
            <a:pPr lvl="1">
              <a:defRPr/>
            </a:pPr>
            <a:r>
              <a:rPr lang="en-US" dirty="0">
                <a:sym typeface="Wingdings"/>
              </a:rPr>
              <a:t> </a:t>
            </a:r>
            <a:r>
              <a:rPr lang="en-US" dirty="0" err="1">
                <a:sym typeface="Wingdings"/>
              </a:rPr>
              <a:t>opportunita</a:t>
            </a:r>
            <a:r>
              <a:rPr lang="en-US" dirty="0">
                <a:sym typeface="Wingdings"/>
              </a:rPr>
              <a:t>’ per I </a:t>
            </a:r>
            <a:r>
              <a:rPr lang="en-US" dirty="0" err="1">
                <a:sym typeface="Wingdings"/>
              </a:rPr>
              <a:t>borsisti</a:t>
            </a:r>
            <a:r>
              <a:rPr lang="en-US" dirty="0">
                <a:sym typeface="Wingdings"/>
              </a:rPr>
              <a:t> post doc o TD </a:t>
            </a:r>
            <a:r>
              <a:rPr lang="en-US" dirty="0" err="1">
                <a:sym typeface="Wingdings"/>
              </a:rPr>
              <a:t>che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arrivano</a:t>
            </a:r>
            <a:r>
              <a:rPr lang="en-US" dirty="0">
                <a:sym typeface="Wingdings"/>
              </a:rPr>
              <a:t> o </a:t>
            </a:r>
            <a:r>
              <a:rPr lang="en-US" dirty="0" err="1">
                <a:sym typeface="Wingdings"/>
              </a:rPr>
              <a:t>che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gia</a:t>
            </a:r>
            <a:r>
              <a:rPr lang="en-US" dirty="0">
                <a:sym typeface="Wingdings"/>
              </a:rPr>
              <a:t>’ qui</a:t>
            </a:r>
            <a:endParaRPr lang="en-US" dirty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/>
              <a:t>Lunedi' 30 Settembre 2019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  <p:sp>
        <p:nvSpPr>
          <p:cNvPr id="4" name="AutoShape 2" descr="isultati immagini per mazzo fiori"/>
          <p:cNvSpPr>
            <a:spLocks noChangeAspect="1" noChangeArrowheads="1"/>
          </p:cNvSpPr>
          <p:nvPr/>
        </p:nvSpPr>
        <p:spPr bwMode="auto">
          <a:xfrm>
            <a:off x="0" y="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sultati immagini per mazzo fiori"/>
          <p:cNvSpPr>
            <a:spLocks noChangeAspect="1" noChangeArrowheads="1"/>
          </p:cNvSpPr>
          <p:nvPr/>
        </p:nvSpPr>
        <p:spPr bwMode="auto">
          <a:xfrm>
            <a:off x="152400" y="15240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ata:image/jpeg;base64,/9j/4AAQSkZJRgABAQAAAQABAAD/2wCEAAkGBwgHBgkIBwgKCgkLDRYPDQwMDRsUFRAWIB0iIiAdH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9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Notizie</a:t>
            </a:r>
            <a:r>
              <a:rPr lang="en-US" dirty="0"/>
              <a:t> </a:t>
            </a:r>
            <a:r>
              <a:rPr lang="en-US" dirty="0" err="1"/>
              <a:t>Locali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64029" y="0"/>
            <a:ext cx="7779970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Notizie Locali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2676" y="955220"/>
            <a:ext cx="90513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err="1"/>
              <a:t>Assunzioni</a:t>
            </a:r>
            <a:r>
              <a:rPr lang="en-US" b="1" u="sng" dirty="0"/>
              <a:t> TI :  </a:t>
            </a:r>
            <a:r>
              <a:rPr lang="en-US" dirty="0" err="1"/>
              <a:t>Marzo</a:t>
            </a:r>
            <a:r>
              <a:rPr lang="en-US" dirty="0"/>
              <a:t> </a:t>
            </a:r>
            <a:r>
              <a:rPr lang="en-US" dirty="0" err="1"/>
              <a:t>Zaro</a:t>
            </a:r>
            <a:r>
              <a:rPr lang="en-US" dirty="0"/>
              <a:t>, Claudia </a:t>
            </a:r>
            <a:r>
              <a:rPr lang="en-US" dirty="0" err="1"/>
              <a:t>Frugiuele</a:t>
            </a:r>
            <a:r>
              <a:rPr lang="en-US" dirty="0"/>
              <a:t>  1 </a:t>
            </a:r>
            <a:r>
              <a:rPr lang="en-US" dirty="0" err="1"/>
              <a:t>Novembre</a:t>
            </a:r>
            <a:endParaRPr lang="en-US" dirty="0"/>
          </a:p>
          <a:p>
            <a:endParaRPr lang="en-US" b="1" u="sng" dirty="0"/>
          </a:p>
          <a:p>
            <a:r>
              <a:rPr lang="en-US" b="1" u="sng" dirty="0"/>
              <a:t>Bando per </a:t>
            </a:r>
            <a:r>
              <a:rPr lang="en-US" b="1" u="sng" dirty="0" err="1"/>
              <a:t>coll</a:t>
            </a:r>
            <a:r>
              <a:rPr lang="en-US" b="1" u="sng" dirty="0"/>
              <a:t> </a:t>
            </a:r>
            <a:r>
              <a:rPr lang="en-US" b="1" u="sng" dirty="0" err="1"/>
              <a:t>amm</a:t>
            </a:r>
            <a:r>
              <a:rPr lang="en-US" b="1" u="sng" dirty="0"/>
              <a:t> (</a:t>
            </a:r>
            <a:r>
              <a:rPr lang="en-US" b="1" u="sng" dirty="0" err="1"/>
              <a:t>legge</a:t>
            </a:r>
            <a:r>
              <a:rPr lang="en-US" b="1" u="sng" dirty="0"/>
              <a:t> 68/99) </a:t>
            </a:r>
            <a:r>
              <a:rPr lang="en-US" dirty="0"/>
              <a:t>non </a:t>
            </a:r>
            <a:r>
              <a:rPr lang="en-US" dirty="0" err="1"/>
              <a:t>ancora</a:t>
            </a:r>
            <a:r>
              <a:rPr lang="en-US" dirty="0"/>
              <a:t> </a:t>
            </a:r>
            <a:r>
              <a:rPr lang="en-US" dirty="0" err="1"/>
              <a:t>pubblicato</a:t>
            </a:r>
            <a:endParaRPr lang="en-US" dirty="0"/>
          </a:p>
          <a:p>
            <a:endParaRPr lang="en-US" dirty="0"/>
          </a:p>
          <a:p>
            <a:r>
              <a:rPr lang="en-US" b="1" u="sng" dirty="0" err="1"/>
              <a:t>Assunzioni</a:t>
            </a:r>
            <a:r>
              <a:rPr lang="en-US" b="1" u="sng" dirty="0"/>
              <a:t> TD :        </a:t>
            </a:r>
            <a:r>
              <a:rPr lang="it-IT" dirty="0"/>
              <a:t>art. </a:t>
            </a:r>
            <a:r>
              <a:rPr lang="it-IT" dirty="0" smtClean="0"/>
              <a:t>15 bando approvato dalla G.E. In attesa degli uffici di </a:t>
            </a:r>
            <a:r>
              <a:rPr lang="it-IT" dirty="0" err="1" smtClean="0"/>
              <a:t>a.c.</a:t>
            </a:r>
            <a:endParaRPr lang="it-IT" dirty="0"/>
          </a:p>
          <a:p>
            <a:endParaRPr lang="it-IT" dirty="0"/>
          </a:p>
          <a:p>
            <a:r>
              <a:rPr lang="it-IT" b="1" u="sng" dirty="0"/>
              <a:t>AR</a:t>
            </a:r>
            <a:r>
              <a:rPr lang="it-IT" dirty="0"/>
              <a:t> </a:t>
            </a:r>
          </a:p>
          <a:p>
            <a:r>
              <a:rPr lang="it-IT" dirty="0" smtClean="0"/>
              <a:t>Zani  Andrea</a:t>
            </a:r>
            <a:r>
              <a:rPr lang="it-IT" dirty="0"/>
              <a:t>    dal </a:t>
            </a:r>
            <a:r>
              <a:rPr lang="it-IT" dirty="0" smtClean="0"/>
              <a:t>2 settembre 2019</a:t>
            </a:r>
            <a:r>
              <a:rPr lang="it-IT" dirty="0"/>
              <a:t>  per 1 </a:t>
            </a:r>
            <a:r>
              <a:rPr lang="it-IT" dirty="0" smtClean="0"/>
              <a:t>anno rinnovabile </a:t>
            </a:r>
            <a:r>
              <a:rPr lang="it-IT" dirty="0"/>
              <a:t>di un ulteriore anno</a:t>
            </a:r>
            <a:endParaRPr lang="it-IT" dirty="0" smtClean="0"/>
          </a:p>
          <a:p>
            <a:r>
              <a:rPr lang="it-IT" dirty="0" err="1" smtClean="0"/>
              <a:t>Murrone</a:t>
            </a:r>
            <a:r>
              <a:rPr lang="it-IT" dirty="0" smtClean="0"/>
              <a:t> Alessia dal 1° ottobre per </a:t>
            </a:r>
            <a:r>
              <a:rPr lang="it-IT" dirty="0"/>
              <a:t>1 anno rinnovabile di un ulteriore </a:t>
            </a:r>
            <a:r>
              <a:rPr lang="it-IT" dirty="0" smtClean="0"/>
              <a:t>anno </a:t>
            </a:r>
            <a:r>
              <a:rPr lang="it-IT" sz="1100" dirty="0" smtClean="0"/>
              <a:t>(ATLAS HL-LHC)</a:t>
            </a: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De </a:t>
            </a:r>
            <a:r>
              <a:rPr lang="it-IT" dirty="0" err="1" smtClean="0"/>
              <a:t>Matteis</a:t>
            </a:r>
            <a:r>
              <a:rPr lang="it-IT" dirty="0" smtClean="0"/>
              <a:t> Ernesto dal 2 ottobre </a:t>
            </a:r>
            <a:r>
              <a:rPr lang="it-IT" dirty="0"/>
              <a:t>p</a:t>
            </a:r>
            <a:r>
              <a:rPr lang="it-IT" dirty="0" smtClean="0"/>
              <a:t>er 1 anno rinnovabile di un ulteriore anno (HL-LHC)</a:t>
            </a:r>
            <a:endParaRPr lang="it-IT" dirty="0"/>
          </a:p>
          <a:p>
            <a:r>
              <a:rPr lang="it-IT" b="1" u="sng" dirty="0"/>
              <a:t>Borse neodiplomati</a:t>
            </a:r>
          </a:p>
          <a:p>
            <a:r>
              <a:rPr lang="it-IT" dirty="0" err="1"/>
              <a:t>neodipl</a:t>
            </a:r>
            <a:r>
              <a:rPr lang="it-IT" dirty="0"/>
              <a:t> </a:t>
            </a:r>
            <a:r>
              <a:rPr lang="it-IT" dirty="0" err="1" smtClean="0"/>
              <a:t>amm</a:t>
            </a:r>
            <a:r>
              <a:rPr lang="it-IT" dirty="0" smtClean="0"/>
              <a:t>. Maria </a:t>
            </a:r>
            <a:r>
              <a:rPr lang="it-IT" dirty="0"/>
              <a:t>Leone ha rinunciato, </a:t>
            </a:r>
            <a:r>
              <a:rPr lang="it-IT" dirty="0" smtClean="0"/>
              <a:t>Sara Sabatini prenderà </a:t>
            </a:r>
            <a:r>
              <a:rPr lang="it-IT" dirty="0"/>
              <a:t>servizio a</a:t>
            </a:r>
            <a:r>
              <a:rPr lang="it-IT" dirty="0" smtClean="0"/>
              <a:t> </a:t>
            </a:r>
            <a:r>
              <a:rPr lang="it-IT" dirty="0" err="1" smtClean="0"/>
              <a:t>Nov</a:t>
            </a:r>
            <a:endParaRPr lang="it-IT" dirty="0"/>
          </a:p>
          <a:p>
            <a:r>
              <a:rPr lang="it-IT" dirty="0"/>
              <a:t>2 posti neo </a:t>
            </a:r>
            <a:r>
              <a:rPr lang="it-IT" dirty="0" err="1" smtClean="0"/>
              <a:t>dipl</a:t>
            </a:r>
            <a:r>
              <a:rPr lang="it-IT" dirty="0"/>
              <a:t>.</a:t>
            </a:r>
            <a:r>
              <a:rPr lang="it-IT" dirty="0" smtClean="0"/>
              <a:t> </a:t>
            </a:r>
            <a:r>
              <a:rPr lang="it-IT" dirty="0"/>
              <a:t>per officina meccanica scadenza 2 ottobre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3919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64029" y="0"/>
            <a:ext cx="7779970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Acquisti</a:t>
            </a:r>
            <a:r>
              <a:rPr lang="en-US" dirty="0"/>
              <a:t> fine anno</a:t>
            </a:r>
          </a:p>
        </p:txBody>
      </p:sp>
      <p:sp>
        <p:nvSpPr>
          <p:cNvPr id="8" name="Rectangle 7"/>
          <p:cNvSpPr/>
          <p:nvPr/>
        </p:nvSpPr>
        <p:spPr>
          <a:xfrm>
            <a:off x="92675" y="1047810"/>
            <a:ext cx="894397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HelveticaNeue" charset="0"/>
              </a:rPr>
              <a:t>Sottomissione</a:t>
            </a:r>
            <a:r>
              <a:rPr lang="en-US" sz="2000" dirty="0">
                <a:latin typeface="HelveticaNeue" charset="0"/>
              </a:rPr>
              <a:t> </a:t>
            </a:r>
            <a:r>
              <a:rPr lang="en-US" sz="2000" dirty="0" err="1">
                <a:latin typeface="HelveticaNeue" charset="0"/>
              </a:rPr>
              <a:t>rda</a:t>
            </a:r>
            <a:r>
              <a:rPr lang="en-US" sz="2000" dirty="0">
                <a:latin typeface="HelveticaNeue" charset="0"/>
              </a:rPr>
              <a:t> </a:t>
            </a:r>
            <a:r>
              <a:rPr lang="en-US" sz="2000" dirty="0" err="1">
                <a:latin typeface="HelveticaNeue" charset="0"/>
              </a:rPr>
              <a:t>nel</a:t>
            </a:r>
            <a:r>
              <a:rPr lang="en-US" sz="2000" dirty="0">
                <a:latin typeface="HelveticaNeue" charset="0"/>
              </a:rPr>
              <a:t> tool </a:t>
            </a:r>
            <a:r>
              <a:rPr lang="en-US" sz="2000" b="1" dirty="0">
                <a:latin typeface="HelveticaNeue" charset="0"/>
              </a:rPr>
              <a:t>31 </a:t>
            </a:r>
            <a:r>
              <a:rPr lang="en-US" sz="2000" b="1" dirty="0" err="1">
                <a:latin typeface="HelveticaNeue" charset="0"/>
              </a:rPr>
              <a:t>ottobre</a:t>
            </a:r>
            <a:r>
              <a:rPr lang="en-US" sz="2000" dirty="0">
                <a:latin typeface="HelveticaNeue" charset="0"/>
              </a:rPr>
              <a:t>; </a:t>
            </a:r>
            <a:r>
              <a:rPr lang="en-US" sz="2000" dirty="0" err="1">
                <a:latin typeface="HelveticaNeue" charset="0"/>
              </a:rPr>
              <a:t>poche</a:t>
            </a:r>
            <a:r>
              <a:rPr lang="en-US" sz="2000" dirty="0">
                <a:latin typeface="HelveticaNeue" charset="0"/>
              </a:rPr>
              <a:t> </a:t>
            </a:r>
            <a:r>
              <a:rPr lang="en-US" sz="2000" dirty="0" err="1">
                <a:latin typeface="HelveticaNeue" charset="0"/>
              </a:rPr>
              <a:t>eccezioni</a:t>
            </a:r>
            <a:r>
              <a:rPr lang="en-US" sz="2000" dirty="0">
                <a:latin typeface="HelveticaNeue" charset="0"/>
              </a:rPr>
              <a:t> motivate e </a:t>
            </a:r>
            <a:r>
              <a:rPr lang="en-US" sz="2000" dirty="0" err="1">
                <a:latin typeface="HelveticaNeue" charset="0"/>
              </a:rPr>
              <a:t>autorizzate</a:t>
            </a:r>
            <a:r>
              <a:rPr lang="en-US" sz="2000" dirty="0">
                <a:latin typeface="HelveticaNeue" charset="0"/>
              </a:rPr>
              <a:t> dal </a:t>
            </a:r>
            <a:r>
              <a:rPr lang="en-US" sz="2000" dirty="0" err="1">
                <a:latin typeface="HelveticaNeue" charset="0"/>
              </a:rPr>
              <a:t>Direttore</a:t>
            </a:r>
            <a:r>
              <a:rPr lang="en-US" sz="2000" dirty="0">
                <a:latin typeface="HelveticaNeue" charset="0"/>
              </a:rPr>
              <a:t> </a:t>
            </a:r>
            <a:r>
              <a:rPr lang="en-US" sz="2000" dirty="0" err="1">
                <a:latin typeface="HelveticaNeue" charset="0"/>
              </a:rPr>
              <a:t>potranno</a:t>
            </a:r>
            <a:r>
              <a:rPr lang="en-US" sz="2000" dirty="0">
                <a:latin typeface="HelveticaNeue" charset="0"/>
              </a:rPr>
              <a:t> </a:t>
            </a:r>
            <a:r>
              <a:rPr lang="en-US" sz="2000" dirty="0" err="1">
                <a:latin typeface="HelveticaNeue" charset="0"/>
              </a:rPr>
              <a:t>essere</a:t>
            </a:r>
            <a:r>
              <a:rPr lang="en-US" sz="2000" dirty="0">
                <a:latin typeface="HelveticaNeue" charset="0"/>
              </a:rPr>
              <a:t> </a:t>
            </a:r>
            <a:r>
              <a:rPr lang="en-US" sz="2000" dirty="0" err="1">
                <a:latin typeface="HelveticaNeue" charset="0"/>
              </a:rPr>
              <a:t>inserite</a:t>
            </a:r>
            <a:r>
              <a:rPr lang="en-US" sz="2000" dirty="0">
                <a:latin typeface="HelveticaNeue" charset="0"/>
              </a:rPr>
              <a:t> </a:t>
            </a:r>
            <a:r>
              <a:rPr lang="en-US" sz="2000" dirty="0" err="1">
                <a:latin typeface="HelveticaNeue" charset="0"/>
              </a:rPr>
              <a:t>dopo</a:t>
            </a:r>
            <a:endParaRPr lang="en-US" sz="2000" dirty="0">
              <a:latin typeface="HelveticaNeue" charset="0"/>
            </a:endParaRPr>
          </a:p>
          <a:p>
            <a:r>
              <a:rPr lang="en-US" sz="2000" dirty="0" err="1">
                <a:latin typeface="HelveticaNeue" charset="0"/>
              </a:rPr>
              <a:t>Gare</a:t>
            </a:r>
            <a:r>
              <a:rPr lang="en-US" sz="2000" dirty="0">
                <a:latin typeface="HelveticaNeue" charset="0"/>
              </a:rPr>
              <a:t> da </a:t>
            </a:r>
            <a:r>
              <a:rPr lang="en-US" sz="2000" dirty="0" err="1">
                <a:latin typeface="HelveticaNeue" charset="0"/>
              </a:rPr>
              <a:t>inviare</a:t>
            </a:r>
            <a:r>
              <a:rPr lang="en-US" sz="2000" dirty="0">
                <a:latin typeface="HelveticaNeue" charset="0"/>
              </a:rPr>
              <a:t> in AC </a:t>
            </a:r>
            <a:r>
              <a:rPr lang="en-US" sz="2000" dirty="0" err="1">
                <a:latin typeface="HelveticaNeue" charset="0"/>
              </a:rPr>
              <a:t>sopra</a:t>
            </a:r>
            <a:r>
              <a:rPr lang="en-US" sz="2000" dirty="0">
                <a:latin typeface="HelveticaNeue" charset="0"/>
              </a:rPr>
              <a:t> 50000 euro (</a:t>
            </a:r>
            <a:r>
              <a:rPr lang="en-US" sz="2000" dirty="0" err="1">
                <a:latin typeface="HelveticaNeue" charset="0"/>
              </a:rPr>
              <a:t>sia</a:t>
            </a:r>
            <a:r>
              <a:rPr lang="en-US" sz="2000" dirty="0">
                <a:latin typeface="HelveticaNeue" charset="0"/>
              </a:rPr>
              <a:t> </a:t>
            </a:r>
            <a:r>
              <a:rPr lang="en-US" sz="2000" dirty="0" err="1">
                <a:latin typeface="HelveticaNeue" charset="0"/>
              </a:rPr>
              <a:t>richieste</a:t>
            </a:r>
            <a:r>
              <a:rPr lang="en-US" sz="2000" dirty="0">
                <a:latin typeface="HelveticaNeue" charset="0"/>
              </a:rPr>
              <a:t> </a:t>
            </a:r>
            <a:r>
              <a:rPr lang="en-US" sz="2000" dirty="0" err="1">
                <a:latin typeface="HelveticaNeue" charset="0"/>
              </a:rPr>
              <a:t>nuove</a:t>
            </a:r>
            <a:r>
              <a:rPr lang="en-US" sz="2000" dirty="0">
                <a:latin typeface="HelveticaNeue" charset="0"/>
              </a:rPr>
              <a:t>, </a:t>
            </a:r>
            <a:r>
              <a:rPr lang="en-US" sz="2000" dirty="0" err="1">
                <a:latin typeface="HelveticaNeue" charset="0"/>
              </a:rPr>
              <a:t>che</a:t>
            </a:r>
            <a:r>
              <a:rPr lang="en-US" sz="2000" dirty="0">
                <a:latin typeface="HelveticaNeue" charset="0"/>
              </a:rPr>
              <a:t> </a:t>
            </a:r>
            <a:r>
              <a:rPr lang="en-US" sz="2000" dirty="0" err="1">
                <a:latin typeface="HelveticaNeue" charset="0"/>
              </a:rPr>
              <a:t>trasmissione</a:t>
            </a:r>
            <a:r>
              <a:rPr lang="en-US" sz="2000" dirty="0">
                <a:latin typeface="HelveticaNeue" charset="0"/>
              </a:rPr>
              <a:t> </a:t>
            </a:r>
            <a:r>
              <a:rPr lang="en-US" sz="2000" dirty="0" err="1">
                <a:latin typeface="HelveticaNeue" charset="0"/>
              </a:rPr>
              <a:t>gare</a:t>
            </a:r>
            <a:r>
              <a:rPr lang="en-US" sz="2000" dirty="0">
                <a:latin typeface="HelveticaNeue" charset="0"/>
              </a:rPr>
              <a:t> terminate da fare </a:t>
            </a:r>
            <a:r>
              <a:rPr lang="en-US" sz="2000" dirty="0" err="1">
                <a:latin typeface="HelveticaNeue" charset="0"/>
              </a:rPr>
              <a:t>approvare</a:t>
            </a:r>
            <a:r>
              <a:rPr lang="en-US" sz="2000" dirty="0">
                <a:latin typeface="HelveticaNeue" charset="0"/>
              </a:rPr>
              <a:t>) </a:t>
            </a:r>
            <a:r>
              <a:rPr lang="en-US" sz="2000" b="1" dirty="0">
                <a:latin typeface="HelveticaNeue" charset="0"/>
              </a:rPr>
              <a:t>19 </a:t>
            </a:r>
            <a:r>
              <a:rPr lang="en-US" sz="2000" b="1" dirty="0" err="1">
                <a:latin typeface="HelveticaNeue" charset="0"/>
              </a:rPr>
              <a:t>Novembre</a:t>
            </a:r>
            <a:r>
              <a:rPr lang="en-US" sz="2000" b="1" dirty="0">
                <a:latin typeface="HelveticaNeue" charset="0"/>
              </a:rPr>
              <a:t>; </a:t>
            </a:r>
          </a:p>
          <a:p>
            <a:r>
              <a:rPr lang="en-US" sz="2000" dirty="0" err="1">
                <a:latin typeface="HelveticaNeue" charset="0"/>
              </a:rPr>
              <a:t>Gare</a:t>
            </a:r>
            <a:r>
              <a:rPr lang="en-US" sz="2000" dirty="0">
                <a:latin typeface="HelveticaNeue" charset="0"/>
              </a:rPr>
              <a:t> </a:t>
            </a:r>
            <a:r>
              <a:rPr lang="en-US" sz="2000" dirty="0" err="1">
                <a:latin typeface="HelveticaNeue" charset="0"/>
              </a:rPr>
              <a:t>tra</a:t>
            </a:r>
            <a:r>
              <a:rPr lang="en-US" sz="2000" dirty="0">
                <a:latin typeface="HelveticaNeue" charset="0"/>
              </a:rPr>
              <a:t> 40keuro e 50keuro </a:t>
            </a:r>
            <a:r>
              <a:rPr lang="en-US" sz="2000" dirty="0" err="1">
                <a:latin typeface="HelveticaNeue" charset="0"/>
              </a:rPr>
              <a:t>termine</a:t>
            </a:r>
            <a:r>
              <a:rPr lang="en-US" sz="2000" dirty="0">
                <a:latin typeface="HelveticaNeue" charset="0"/>
              </a:rPr>
              <a:t> ultimo per </a:t>
            </a:r>
            <a:r>
              <a:rPr lang="en-US" sz="2000" dirty="0" err="1">
                <a:latin typeface="HelveticaNeue" charset="0"/>
              </a:rPr>
              <a:t>iniziare</a:t>
            </a:r>
            <a:r>
              <a:rPr lang="en-US" sz="2000" dirty="0">
                <a:latin typeface="HelveticaNeue" charset="0"/>
              </a:rPr>
              <a:t> la </a:t>
            </a:r>
            <a:r>
              <a:rPr lang="en-US" sz="2000" dirty="0" err="1">
                <a:latin typeface="HelveticaNeue" charset="0"/>
              </a:rPr>
              <a:t>gara</a:t>
            </a:r>
            <a:r>
              <a:rPr lang="en-US" sz="2000" dirty="0">
                <a:latin typeface="HelveticaNeue" charset="0"/>
              </a:rPr>
              <a:t> (</a:t>
            </a:r>
            <a:r>
              <a:rPr lang="en-US" sz="2000" dirty="0" err="1">
                <a:latin typeface="HelveticaNeue" charset="0"/>
              </a:rPr>
              <a:t>manifestazioni</a:t>
            </a:r>
            <a:r>
              <a:rPr lang="en-US" sz="2000" dirty="0">
                <a:latin typeface="HelveticaNeue" charset="0"/>
              </a:rPr>
              <a:t> </a:t>
            </a:r>
            <a:r>
              <a:rPr lang="en-US" sz="2000" dirty="0" err="1">
                <a:latin typeface="HelveticaNeue" charset="0"/>
              </a:rPr>
              <a:t>interesse</a:t>
            </a:r>
            <a:r>
              <a:rPr lang="en-US" sz="2000" dirty="0">
                <a:latin typeface="HelveticaNeue" charset="0"/>
              </a:rPr>
              <a:t> o </a:t>
            </a:r>
            <a:r>
              <a:rPr lang="en-US" sz="2000" dirty="0" err="1">
                <a:latin typeface="HelveticaNeue" charset="0"/>
              </a:rPr>
              <a:t>trattativa</a:t>
            </a:r>
            <a:r>
              <a:rPr lang="en-US" sz="2000" dirty="0">
                <a:latin typeface="HelveticaNeue" charset="0"/>
              </a:rPr>
              <a:t>  </a:t>
            </a:r>
            <a:r>
              <a:rPr lang="en-US" sz="2000" dirty="0" err="1">
                <a:latin typeface="HelveticaNeue" charset="0"/>
              </a:rPr>
              <a:t>diretta</a:t>
            </a:r>
            <a:r>
              <a:rPr lang="en-US" sz="2000" dirty="0">
                <a:latin typeface="HelveticaNeue" charset="0"/>
              </a:rPr>
              <a:t> ) </a:t>
            </a:r>
            <a:r>
              <a:rPr lang="en-US" sz="2000" b="1" dirty="0">
                <a:latin typeface="HelveticaNeue" charset="0"/>
              </a:rPr>
              <a:t>30 </a:t>
            </a:r>
            <a:r>
              <a:rPr lang="en-US" sz="2000" b="1" dirty="0" err="1">
                <a:latin typeface="HelveticaNeue" charset="0"/>
              </a:rPr>
              <a:t>Novembre</a:t>
            </a:r>
            <a:endParaRPr lang="en-US" sz="2000" dirty="0">
              <a:latin typeface="HelveticaNeue" charset="0"/>
            </a:endParaRPr>
          </a:p>
          <a:p>
            <a:r>
              <a:rPr lang="en-US" sz="2000" dirty="0" err="1">
                <a:latin typeface="HelveticaNeue" charset="0"/>
              </a:rPr>
              <a:t>Rimborsi</a:t>
            </a:r>
            <a:r>
              <a:rPr lang="en-US" sz="2000" dirty="0">
                <a:latin typeface="HelveticaNeue" charset="0"/>
              </a:rPr>
              <a:t> </a:t>
            </a:r>
            <a:r>
              <a:rPr lang="en-US" sz="2000" dirty="0" err="1">
                <a:latin typeface="HelveticaNeue" charset="0"/>
              </a:rPr>
              <a:t>piccole</a:t>
            </a:r>
            <a:r>
              <a:rPr lang="en-US" sz="2000" dirty="0">
                <a:latin typeface="HelveticaNeue" charset="0"/>
              </a:rPr>
              <a:t> </a:t>
            </a:r>
            <a:r>
              <a:rPr lang="en-US" sz="2000" dirty="0" err="1">
                <a:latin typeface="HelveticaNeue" charset="0"/>
              </a:rPr>
              <a:t>spese</a:t>
            </a:r>
            <a:r>
              <a:rPr lang="en-US" sz="2000" dirty="0">
                <a:latin typeface="HelveticaNeue" charset="0"/>
              </a:rPr>
              <a:t>: </a:t>
            </a:r>
            <a:r>
              <a:rPr lang="en-US" sz="2000" dirty="0" err="1">
                <a:latin typeface="HelveticaNeue" charset="0"/>
              </a:rPr>
              <a:t>entro</a:t>
            </a:r>
            <a:r>
              <a:rPr lang="en-US" sz="2000" dirty="0">
                <a:latin typeface="HelveticaNeue" charset="0"/>
              </a:rPr>
              <a:t> 5 </a:t>
            </a:r>
            <a:r>
              <a:rPr lang="en-US" sz="2000" dirty="0" err="1">
                <a:latin typeface="HelveticaNeue" charset="0"/>
              </a:rPr>
              <a:t>dicembre</a:t>
            </a:r>
            <a:r>
              <a:rPr lang="en-US" sz="2000" dirty="0">
                <a:latin typeface="HelveticaNeue" charset="0"/>
              </a:rPr>
              <a:t> </a:t>
            </a:r>
          </a:p>
          <a:p>
            <a:r>
              <a:rPr lang="en-US" sz="2000" dirty="0" err="1">
                <a:latin typeface="HelveticaNeue" charset="0"/>
              </a:rPr>
              <a:t>Missioni</a:t>
            </a:r>
            <a:r>
              <a:rPr lang="en-US" sz="2000" dirty="0">
                <a:latin typeface="HelveticaNeue" charset="0"/>
              </a:rPr>
              <a:t> 2019 : </a:t>
            </a:r>
            <a:r>
              <a:rPr lang="en-US" sz="2000" dirty="0" err="1">
                <a:latin typeface="HelveticaNeue" charset="0"/>
              </a:rPr>
              <a:t>anticipo</a:t>
            </a:r>
            <a:r>
              <a:rPr lang="en-US" sz="2000" dirty="0">
                <a:latin typeface="HelveticaNeue" charset="0"/>
              </a:rPr>
              <a:t> </a:t>
            </a:r>
            <a:r>
              <a:rPr lang="en-US" sz="2000" dirty="0" err="1">
                <a:latin typeface="HelveticaNeue" charset="0"/>
              </a:rPr>
              <a:t>garantito</a:t>
            </a:r>
            <a:r>
              <a:rPr lang="en-US" sz="2000" dirty="0">
                <a:latin typeface="HelveticaNeue" charset="0"/>
              </a:rPr>
              <a:t> se </a:t>
            </a:r>
            <a:r>
              <a:rPr lang="en-US" sz="2000" dirty="0" err="1">
                <a:latin typeface="HelveticaNeue" charset="0"/>
              </a:rPr>
              <a:t>presentate</a:t>
            </a:r>
            <a:r>
              <a:rPr lang="en-US" sz="2000" dirty="0">
                <a:latin typeface="HelveticaNeue" charset="0"/>
              </a:rPr>
              <a:t> </a:t>
            </a:r>
            <a:r>
              <a:rPr lang="en-US" sz="2000" dirty="0" err="1">
                <a:latin typeface="HelveticaNeue" charset="0"/>
              </a:rPr>
              <a:t>entro</a:t>
            </a:r>
            <a:r>
              <a:rPr lang="en-US" sz="2000" dirty="0">
                <a:latin typeface="HelveticaNeue" charset="0"/>
              </a:rPr>
              <a:t> 30 </a:t>
            </a:r>
            <a:r>
              <a:rPr lang="en-US" sz="2000" dirty="0" err="1">
                <a:latin typeface="HelveticaNeue" charset="0"/>
              </a:rPr>
              <a:t>novembre</a:t>
            </a:r>
            <a:r>
              <a:rPr lang="en-US" sz="2000" dirty="0">
                <a:latin typeface="HelveticaNeue" charset="0"/>
              </a:rPr>
              <a:t>, ultima data utile 15 </a:t>
            </a:r>
            <a:r>
              <a:rPr lang="en-US" sz="2000" dirty="0" err="1">
                <a:latin typeface="HelveticaNeue" charset="0"/>
              </a:rPr>
              <a:t>dicembre</a:t>
            </a:r>
            <a:endParaRPr lang="en-US" sz="2000" dirty="0">
              <a:latin typeface="HelveticaNeue" charset="0"/>
            </a:endParaRPr>
          </a:p>
          <a:p>
            <a:r>
              <a:rPr lang="en-US" sz="2000" dirty="0" err="1">
                <a:latin typeface="HelveticaNeue" charset="0"/>
              </a:rPr>
              <a:t>Missioni</a:t>
            </a:r>
            <a:r>
              <a:rPr lang="en-US" sz="2000" dirty="0">
                <a:latin typeface="HelveticaNeue" charset="0"/>
              </a:rPr>
              <a:t> 2020: </a:t>
            </a:r>
            <a:r>
              <a:rPr lang="en-US" sz="2000" dirty="0" err="1">
                <a:latin typeface="HelveticaNeue" charset="0"/>
              </a:rPr>
              <a:t>richieste</a:t>
            </a:r>
            <a:r>
              <a:rPr lang="en-US" sz="2000" dirty="0">
                <a:latin typeface="HelveticaNeue" charset="0"/>
              </a:rPr>
              <a:t> </a:t>
            </a:r>
            <a:r>
              <a:rPr lang="en-US" sz="2000" dirty="0" err="1">
                <a:latin typeface="HelveticaNeue" charset="0"/>
              </a:rPr>
              <a:t>autorizzazioni</a:t>
            </a:r>
            <a:r>
              <a:rPr lang="en-US" sz="2000" dirty="0">
                <a:latin typeface="HelveticaNeue" charset="0"/>
              </a:rPr>
              <a:t> via mail, solo se </a:t>
            </a:r>
            <a:r>
              <a:rPr lang="en-US" sz="2000" dirty="0" err="1">
                <a:latin typeface="HelveticaNeue" charset="0"/>
              </a:rPr>
              <a:t>urgenti</a:t>
            </a:r>
            <a:r>
              <a:rPr lang="en-US" sz="2000" dirty="0">
                <a:latin typeface="HelveticaNeue" charset="0"/>
              </a:rPr>
              <a:t> per </a:t>
            </a:r>
            <a:r>
              <a:rPr lang="en-US" sz="2000" dirty="0" err="1">
                <a:latin typeface="HelveticaNeue" charset="0"/>
              </a:rPr>
              <a:t>biglietti</a:t>
            </a:r>
            <a:r>
              <a:rPr lang="en-US" sz="2000" dirty="0">
                <a:latin typeface="HelveticaNeue" charset="0"/>
              </a:rPr>
              <a:t> o fee</a:t>
            </a:r>
          </a:p>
          <a:p>
            <a:r>
              <a:rPr lang="en-US" sz="2000" dirty="0">
                <a:latin typeface="HelveticaNeue" charset="0"/>
              </a:rPr>
              <a:t>Dal 7 </a:t>
            </a:r>
            <a:r>
              <a:rPr lang="en-US" sz="2000" dirty="0" err="1">
                <a:latin typeface="HelveticaNeue" charset="0"/>
              </a:rPr>
              <a:t>gennaio</a:t>
            </a:r>
            <a:r>
              <a:rPr lang="en-US" sz="2000" dirty="0">
                <a:latin typeface="HelveticaNeue" charset="0"/>
              </a:rPr>
              <a:t> </a:t>
            </a:r>
            <a:r>
              <a:rPr lang="en-US" sz="2000" dirty="0" err="1">
                <a:latin typeface="HelveticaNeue" charset="0"/>
              </a:rPr>
              <a:t>nel</a:t>
            </a:r>
            <a:r>
              <a:rPr lang="en-US" sz="2000" dirty="0">
                <a:latin typeface="HelveticaNeue" charset="0"/>
              </a:rPr>
              <a:t> tool </a:t>
            </a:r>
            <a:r>
              <a:rPr lang="en-US" sz="2000" dirty="0" err="1">
                <a:latin typeface="HelveticaNeue" charset="0"/>
              </a:rPr>
              <a:t>missioni</a:t>
            </a:r>
            <a:endParaRPr lang="en-US" sz="2000" dirty="0">
              <a:latin typeface="HelveticaNeue" charset="0"/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Viene</a:t>
            </a:r>
            <a:r>
              <a:rPr lang="en-US" sz="2000" dirty="0"/>
              <a:t> </a:t>
            </a:r>
            <a:r>
              <a:rPr lang="en-US" sz="2000" dirty="0" err="1"/>
              <a:t>preannunciata</a:t>
            </a:r>
            <a:r>
              <a:rPr lang="en-US" sz="2000" dirty="0"/>
              <a:t> la </a:t>
            </a:r>
            <a:r>
              <a:rPr lang="en-US" sz="2000" dirty="0" err="1"/>
              <a:t>prossima</a:t>
            </a:r>
            <a:r>
              <a:rPr lang="en-US" sz="2000" dirty="0"/>
              <a:t> </a:t>
            </a:r>
            <a:r>
              <a:rPr lang="en-US" sz="2000" dirty="0" err="1"/>
              <a:t>introduzione</a:t>
            </a:r>
            <a:r>
              <a:rPr lang="en-US" sz="2000" dirty="0"/>
              <a:t> di </a:t>
            </a:r>
            <a:r>
              <a:rPr lang="en-US" sz="2000" dirty="0" err="1"/>
              <a:t>gare</a:t>
            </a:r>
            <a:r>
              <a:rPr lang="en-US" sz="2000" dirty="0"/>
              <a:t> </a:t>
            </a:r>
            <a:r>
              <a:rPr lang="en-US" sz="2000" dirty="0" err="1"/>
              <a:t>telematiche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piattoforma</a:t>
            </a:r>
            <a:r>
              <a:rPr lang="en-US" sz="2000" dirty="0"/>
              <a:t> </a:t>
            </a:r>
            <a:r>
              <a:rPr lang="en-US" sz="2000" dirty="0" err="1"/>
              <a:t>consip</a:t>
            </a:r>
            <a:r>
              <a:rPr lang="en-US" sz="2000" dirty="0"/>
              <a:t> per </a:t>
            </a:r>
            <a:r>
              <a:rPr lang="en-US" sz="2000" dirty="0" err="1"/>
              <a:t>ditte</a:t>
            </a:r>
            <a:r>
              <a:rPr lang="en-US" sz="2000" dirty="0"/>
              <a:t> </a:t>
            </a:r>
            <a:r>
              <a:rPr lang="en-US" sz="2000" dirty="0" err="1"/>
              <a:t>che</a:t>
            </a:r>
            <a:r>
              <a:rPr lang="en-US" sz="2000" dirty="0"/>
              <a:t> non </a:t>
            </a:r>
            <a:r>
              <a:rPr lang="en-US" sz="2000" dirty="0" err="1"/>
              <a:t>sono</a:t>
            </a:r>
            <a:r>
              <a:rPr lang="en-US" sz="2000" dirty="0"/>
              <a:t> certificate MEPA. </a:t>
            </a:r>
            <a:r>
              <a:rPr lang="en-US" sz="2000" dirty="0" err="1"/>
              <a:t>Seguiranno</a:t>
            </a:r>
            <a:r>
              <a:rPr lang="en-US" sz="2000" dirty="0"/>
              <a:t> </a:t>
            </a:r>
            <a:r>
              <a:rPr lang="en-US" sz="2000" dirty="0" err="1" smtClean="0"/>
              <a:t>istruzioni</a:t>
            </a:r>
            <a:r>
              <a:rPr lang="en-US" sz="2000" dirty="0" smtClean="0"/>
              <a:t> </a:t>
            </a:r>
            <a:r>
              <a:rPr lang="en-US" sz="2000" dirty="0" err="1"/>
              <a:t>quando</a:t>
            </a:r>
            <a:r>
              <a:rPr lang="en-US" sz="2000" dirty="0"/>
              <a:t> le </a:t>
            </a:r>
            <a:r>
              <a:rPr lang="en-US" sz="2000" dirty="0" err="1"/>
              <a:t>manderanno</a:t>
            </a:r>
            <a:r>
              <a:rPr lang="en-US" sz="2000" dirty="0"/>
              <a:t> </a:t>
            </a:r>
            <a:r>
              <a:rPr lang="en-US" sz="2000" dirty="0" err="1"/>
              <a:t>dalla</a:t>
            </a:r>
            <a:r>
              <a:rPr lang="en-US" sz="2000" dirty="0"/>
              <a:t> </a:t>
            </a:r>
            <a:r>
              <a:rPr lang="en-US" sz="2000" dirty="0" err="1"/>
              <a:t>sede</a:t>
            </a:r>
            <a:r>
              <a:rPr lang="en-US" sz="2000" dirty="0"/>
              <a:t> </a:t>
            </a:r>
            <a:r>
              <a:rPr lang="en-US" sz="2000" dirty="0" err="1"/>
              <a:t>centrale</a:t>
            </a:r>
            <a:r>
              <a:rPr lang="en-US" sz="2000" dirty="0"/>
              <a:t>.</a:t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0894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/>
              <a:t>F</a:t>
            </a:r>
            <a:r>
              <a:rPr lang="en-US" dirty="0" err="1">
                <a:ea typeface="+mj-ea"/>
                <a:cs typeface="+mj-cs"/>
              </a:rPr>
              <a:t>ormazione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rosa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candidati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direttore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0036"/>
            <a:ext cx="9144000" cy="5933253"/>
          </a:xfrm>
        </p:spPr>
        <p:txBody>
          <a:bodyPr rtlCol="0">
            <a:normAutofit fontScale="92500" lnSpcReduction="20000"/>
          </a:bodyPr>
          <a:lstStyle/>
          <a:p>
            <a:pPr marL="274320" lvl="1" indent="0">
              <a:buNone/>
            </a:pPr>
            <a:endParaRPr lang="en-US" dirty="0"/>
          </a:p>
          <a:p>
            <a:r>
              <a:rPr lang="en-US" dirty="0" err="1"/>
              <a:t>Possono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eletti</a:t>
            </a:r>
            <a:r>
              <a:rPr lang="en-US" dirty="0"/>
              <a:t> </a:t>
            </a:r>
            <a:r>
              <a:rPr lang="en-US" dirty="0" err="1"/>
              <a:t>dirigenti</a:t>
            </a:r>
            <a:r>
              <a:rPr lang="en-US" dirty="0"/>
              <a:t> </a:t>
            </a:r>
            <a:r>
              <a:rPr lang="en-US" dirty="0" err="1"/>
              <a:t>ricerca</a:t>
            </a:r>
            <a:r>
              <a:rPr lang="en-US" dirty="0"/>
              <a:t>/</a:t>
            </a:r>
            <a:r>
              <a:rPr lang="en-US" dirty="0" err="1"/>
              <a:t>tecnologi</a:t>
            </a:r>
            <a:r>
              <a:rPr lang="en-US" dirty="0"/>
              <a:t>, prof </a:t>
            </a:r>
            <a:r>
              <a:rPr lang="en-US" dirty="0" err="1"/>
              <a:t>ordinari</a:t>
            </a:r>
            <a:r>
              <a:rPr lang="en-US" dirty="0"/>
              <a:t> con </a:t>
            </a:r>
            <a:r>
              <a:rPr lang="en-US" dirty="0" err="1"/>
              <a:t>incarico</a:t>
            </a:r>
            <a:r>
              <a:rPr lang="en-US" dirty="0"/>
              <a:t> di </a:t>
            </a:r>
            <a:r>
              <a:rPr lang="en-US" dirty="0" err="1"/>
              <a:t>associazione</a:t>
            </a:r>
            <a:r>
              <a:rPr lang="en-US" dirty="0"/>
              <a:t> </a:t>
            </a:r>
            <a:r>
              <a:rPr lang="en-US" dirty="0" err="1"/>
              <a:t>ricerca</a:t>
            </a:r>
            <a:r>
              <a:rPr lang="en-US" dirty="0"/>
              <a:t> / </a:t>
            </a:r>
            <a:r>
              <a:rPr lang="en-US" dirty="0" err="1"/>
              <a:t>tecnologica</a:t>
            </a:r>
            <a:endParaRPr lang="en-US" dirty="0"/>
          </a:p>
          <a:p>
            <a:r>
              <a:rPr lang="en-US" dirty="0"/>
              <a:t>Hanno </a:t>
            </a:r>
            <a:r>
              <a:rPr lang="en-US" dirty="0" err="1"/>
              <a:t>diritto</a:t>
            </a:r>
            <a:r>
              <a:rPr lang="en-US" dirty="0"/>
              <a:t> di </a:t>
            </a:r>
            <a:r>
              <a:rPr lang="en-US" dirty="0" err="1"/>
              <a:t>voto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dipendenti</a:t>
            </a:r>
            <a:r>
              <a:rPr lang="en-US" dirty="0"/>
              <a:t> TI 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dipendenti</a:t>
            </a:r>
            <a:r>
              <a:rPr lang="en-US" dirty="0"/>
              <a:t> TD da </a:t>
            </a:r>
            <a:r>
              <a:rPr lang="en-US" dirty="0" err="1"/>
              <a:t>almeno</a:t>
            </a:r>
            <a:r>
              <a:rPr lang="en-US" dirty="0"/>
              <a:t> un anno ,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incaricati</a:t>
            </a:r>
            <a:r>
              <a:rPr lang="en-US" dirty="0"/>
              <a:t> e I </a:t>
            </a:r>
            <a:r>
              <a:rPr lang="en-US" dirty="0" err="1"/>
              <a:t>collaboratori</a:t>
            </a:r>
            <a:r>
              <a:rPr lang="en-US" dirty="0"/>
              <a:t> </a:t>
            </a:r>
            <a:r>
              <a:rPr lang="en-US" dirty="0" err="1"/>
              <a:t>tecnici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26 </a:t>
            </a:r>
            <a:r>
              <a:rPr lang="en-US" dirty="0" err="1"/>
              <a:t>settembre</a:t>
            </a:r>
            <a:r>
              <a:rPr lang="en-US" dirty="0"/>
              <a:t> . </a:t>
            </a:r>
            <a:r>
              <a:rPr lang="en-US" dirty="0" err="1"/>
              <a:t>Inizio</a:t>
            </a:r>
            <a:r>
              <a:rPr lang="en-US" dirty="0"/>
              <a:t> </a:t>
            </a:r>
            <a:r>
              <a:rPr lang="en-US" dirty="0" err="1"/>
              <a:t>procedura</a:t>
            </a:r>
            <a:r>
              <a:rPr lang="en-US" dirty="0"/>
              <a:t> con </a:t>
            </a:r>
            <a:r>
              <a:rPr lang="en-US" dirty="0" err="1"/>
              <a:t>preparazione</a:t>
            </a:r>
            <a:r>
              <a:rPr lang="en-US" dirty="0"/>
              <a:t> </a:t>
            </a:r>
            <a:r>
              <a:rPr lang="en-US" dirty="0" err="1"/>
              <a:t>liste</a:t>
            </a:r>
            <a:r>
              <a:rPr lang="en-US" dirty="0"/>
              <a:t> </a:t>
            </a:r>
            <a:r>
              <a:rPr lang="en-US" dirty="0" err="1"/>
              <a:t>votanti</a:t>
            </a:r>
            <a:r>
              <a:rPr lang="en-US" dirty="0"/>
              <a:t>. </a:t>
            </a:r>
          </a:p>
          <a:p>
            <a:r>
              <a:rPr lang="en-US" dirty="0"/>
              <a:t>30 </a:t>
            </a:r>
            <a:r>
              <a:rPr lang="en-US" dirty="0" err="1"/>
              <a:t>Settembre</a:t>
            </a:r>
            <a:r>
              <a:rPr lang="en-US" dirty="0"/>
              <a:t> </a:t>
            </a:r>
            <a:r>
              <a:rPr lang="en-US" dirty="0" err="1"/>
              <a:t>nomina</a:t>
            </a:r>
            <a:r>
              <a:rPr lang="en-US" dirty="0"/>
              <a:t> </a:t>
            </a:r>
            <a:r>
              <a:rPr lang="en-US" dirty="0" err="1"/>
              <a:t>commissione</a:t>
            </a:r>
            <a:endParaRPr lang="en-US" dirty="0"/>
          </a:p>
          <a:p>
            <a:pPr lvl="1"/>
            <a:r>
              <a:rPr lang="en-US" dirty="0"/>
              <a:t>B. </a:t>
            </a:r>
            <a:r>
              <a:rPr lang="en-US" dirty="0" err="1"/>
              <a:t>Caccianiga</a:t>
            </a:r>
            <a:r>
              <a:rPr lang="en-US" dirty="0"/>
              <a:t>, M. </a:t>
            </a:r>
            <a:r>
              <a:rPr lang="en-US" dirty="0" err="1"/>
              <a:t>Sorbi</a:t>
            </a:r>
            <a:r>
              <a:rPr lang="en-US" dirty="0"/>
              <a:t>, F. Sabatini,   </a:t>
            </a:r>
            <a:r>
              <a:rPr lang="en-US" dirty="0" err="1"/>
              <a:t>Sostituti</a:t>
            </a:r>
            <a:r>
              <a:rPr lang="en-US" dirty="0"/>
              <a:t>. Wieland, </a:t>
            </a:r>
            <a:r>
              <a:rPr lang="en-US" dirty="0" err="1"/>
              <a:t>Vicini</a:t>
            </a:r>
            <a:r>
              <a:rPr lang="en-US" dirty="0"/>
              <a:t>, A. Sala</a:t>
            </a:r>
          </a:p>
          <a:p>
            <a:r>
              <a:rPr lang="en-US" dirty="0"/>
              <a:t>&lt;5 </a:t>
            </a:r>
            <a:r>
              <a:rPr lang="en-US" dirty="0" err="1"/>
              <a:t>ottobre</a:t>
            </a:r>
            <a:r>
              <a:rPr lang="en-US" dirty="0"/>
              <a:t> </a:t>
            </a:r>
            <a:r>
              <a:rPr lang="en-US" dirty="0" err="1"/>
              <a:t>segnalare</a:t>
            </a:r>
            <a:r>
              <a:rPr lang="en-US" dirty="0"/>
              <a:t> </a:t>
            </a:r>
            <a:r>
              <a:rPr lang="en-US" dirty="0" err="1"/>
              <a:t>errori</a:t>
            </a:r>
            <a:r>
              <a:rPr lang="en-US" dirty="0"/>
              <a:t> </a:t>
            </a:r>
            <a:r>
              <a:rPr lang="en-US" dirty="0" err="1"/>
              <a:t>nelle</a:t>
            </a:r>
            <a:r>
              <a:rPr lang="en-US" dirty="0"/>
              <a:t> </a:t>
            </a:r>
            <a:r>
              <a:rPr lang="en-US" dirty="0" err="1"/>
              <a:t>liste</a:t>
            </a:r>
            <a:endParaRPr lang="en-US" dirty="0"/>
          </a:p>
          <a:p>
            <a:r>
              <a:rPr lang="en-US" dirty="0"/>
              <a:t>6 </a:t>
            </a:r>
            <a:r>
              <a:rPr lang="en-US" dirty="0" err="1"/>
              <a:t>ottobre</a:t>
            </a:r>
            <a:r>
              <a:rPr lang="en-US" dirty="0"/>
              <a:t> </a:t>
            </a:r>
            <a:r>
              <a:rPr lang="en-US" dirty="0" err="1"/>
              <a:t>liste</a:t>
            </a:r>
            <a:r>
              <a:rPr lang="en-US" dirty="0"/>
              <a:t> definitive e </a:t>
            </a:r>
            <a:r>
              <a:rPr lang="en-US" dirty="0" err="1"/>
              <a:t>inizio</a:t>
            </a:r>
            <a:r>
              <a:rPr lang="en-US" dirty="0"/>
              <a:t> </a:t>
            </a:r>
            <a:r>
              <a:rPr lang="en-US" dirty="0" err="1"/>
              <a:t>lavori</a:t>
            </a:r>
            <a:r>
              <a:rPr lang="en-US" dirty="0"/>
              <a:t> </a:t>
            </a:r>
            <a:r>
              <a:rPr lang="en-US" dirty="0" err="1"/>
              <a:t>commissione</a:t>
            </a:r>
            <a:r>
              <a:rPr lang="en-US" dirty="0"/>
              <a:t> </a:t>
            </a:r>
          </a:p>
          <a:p>
            <a:r>
              <a:rPr lang="en-US" dirty="0"/>
              <a:t>&lt;12 </a:t>
            </a:r>
            <a:r>
              <a:rPr lang="en-US" dirty="0" err="1"/>
              <a:t>ottobre</a:t>
            </a:r>
            <a:r>
              <a:rPr lang="en-US" dirty="0"/>
              <a:t> </a:t>
            </a:r>
            <a:r>
              <a:rPr lang="en-US" dirty="0" err="1"/>
              <a:t>richiesta</a:t>
            </a:r>
            <a:r>
              <a:rPr lang="en-US" dirty="0"/>
              <a:t> di </a:t>
            </a:r>
            <a:r>
              <a:rPr lang="en-US" dirty="0" err="1"/>
              <a:t>voto</a:t>
            </a:r>
            <a:r>
              <a:rPr lang="en-US" dirty="0"/>
              <a:t> per </a:t>
            </a:r>
            <a:r>
              <a:rPr lang="en-US" dirty="0" err="1"/>
              <a:t>corrispondenza</a:t>
            </a:r>
            <a:endParaRPr lang="en-US" dirty="0"/>
          </a:p>
          <a:p>
            <a:r>
              <a:rPr lang="en-US" dirty="0"/>
              <a:t>22 </a:t>
            </a:r>
            <a:r>
              <a:rPr lang="en-US" dirty="0" err="1"/>
              <a:t>ottobre</a:t>
            </a:r>
            <a:r>
              <a:rPr lang="en-US" dirty="0"/>
              <a:t> </a:t>
            </a:r>
            <a:r>
              <a:rPr lang="en-US" dirty="0" err="1"/>
              <a:t>votazioni</a:t>
            </a:r>
            <a:r>
              <a:rPr lang="en-US" dirty="0"/>
              <a:t> </a:t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altresì</a:t>
            </a:r>
            <a:r>
              <a:rPr lang="en-US" dirty="0"/>
              <a:t> </a:t>
            </a:r>
            <a:r>
              <a:rPr lang="en-US" dirty="0" err="1"/>
              <a:t>possibile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voto</a:t>
            </a:r>
            <a:r>
              <a:rPr lang="en-US" dirty="0"/>
              <a:t> </a:t>
            </a:r>
            <a:r>
              <a:rPr lang="en-US" dirty="0" err="1"/>
              <a:t>anticipato</a:t>
            </a:r>
            <a:r>
              <a:rPr lang="en-US" dirty="0"/>
              <a:t>, </a:t>
            </a:r>
            <a:r>
              <a:rPr lang="en-US" dirty="0" err="1"/>
              <a:t>chiedendolo</a:t>
            </a:r>
            <a:r>
              <a:rPr lang="en-US" dirty="0"/>
              <a:t> al </a:t>
            </a:r>
            <a:r>
              <a:rPr lang="en-US" dirty="0" err="1"/>
              <a:t>presidente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commissione</a:t>
            </a:r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dirty="0"/>
              <a:t>Candidature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informali</a:t>
            </a:r>
            <a:r>
              <a:rPr lang="en-US" dirty="0"/>
              <a:t> ,</a:t>
            </a:r>
            <a:r>
              <a:rPr lang="en-US" dirty="0" err="1"/>
              <a:t>Assemblea</a:t>
            </a:r>
            <a:r>
              <a:rPr lang="en-US" dirty="0"/>
              <a:t> con </a:t>
            </a:r>
            <a:r>
              <a:rPr lang="en-US" dirty="0" err="1"/>
              <a:t>personale</a:t>
            </a:r>
            <a:r>
              <a:rPr lang="en-US" dirty="0"/>
              <a:t> per </a:t>
            </a:r>
            <a:r>
              <a:rPr lang="en-US" dirty="0" smtClean="0"/>
              <a:t>fare </a:t>
            </a:r>
            <a:r>
              <a:rPr lang="en-US" dirty="0" err="1"/>
              <a:t>domande</a:t>
            </a:r>
            <a:r>
              <a:rPr lang="en-US" dirty="0"/>
              <a:t>, </a:t>
            </a:r>
            <a:r>
              <a:rPr lang="en-US" dirty="0" err="1"/>
              <a:t>sottolineare</a:t>
            </a:r>
            <a:r>
              <a:rPr lang="en-US" dirty="0"/>
              <a:t> </a:t>
            </a:r>
            <a:r>
              <a:rPr lang="en-US" dirty="0" err="1"/>
              <a:t>problemi</a:t>
            </a:r>
            <a:r>
              <a:rPr lang="en-US" dirty="0"/>
              <a:t> e </a:t>
            </a:r>
            <a:r>
              <a:rPr lang="en-US" dirty="0" err="1"/>
              <a:t>visione</a:t>
            </a:r>
            <a:r>
              <a:rPr lang="en-US" dirty="0"/>
              <a:t> </a:t>
            </a:r>
            <a:r>
              <a:rPr lang="en-US" dirty="0" err="1"/>
              <a:t>sezione</a:t>
            </a:r>
            <a:endParaRPr lang="en-US" dirty="0"/>
          </a:p>
          <a:p>
            <a:pPr marL="274320" lvl="1" indent="0">
              <a:buNone/>
            </a:pPr>
            <a:r>
              <a:rPr lang="en-US" dirty="0"/>
              <a:t>Se </a:t>
            </a:r>
            <a:r>
              <a:rPr lang="en-US" dirty="0" err="1"/>
              <a:t>tutto</a:t>
            </a:r>
            <a:r>
              <a:rPr lang="en-US" dirty="0"/>
              <a:t> ok , </a:t>
            </a:r>
            <a:r>
              <a:rPr lang="en-US" dirty="0" err="1"/>
              <a:t>nomina</a:t>
            </a:r>
            <a:r>
              <a:rPr lang="en-US" dirty="0"/>
              <a:t> CD 25 </a:t>
            </a:r>
            <a:r>
              <a:rPr lang="en-US" dirty="0" err="1"/>
              <a:t>ottobre</a:t>
            </a:r>
            <a:r>
              <a:rPr lang="en-US" dirty="0">
                <a:sym typeface="Wingdings"/>
              </a:rPr>
              <a:t> 15-20 gg per </a:t>
            </a:r>
            <a:r>
              <a:rPr lang="en-US" dirty="0" err="1">
                <a:sym typeface="Wingdings"/>
              </a:rPr>
              <a:t>rendere</a:t>
            </a:r>
            <a:r>
              <a:rPr lang="en-US" dirty="0">
                <a:sym typeface="Wingdings"/>
              </a:rPr>
              <a:t> operative le </a:t>
            </a:r>
            <a:r>
              <a:rPr lang="en-US" dirty="0" err="1">
                <a:sym typeface="Wingdings"/>
              </a:rPr>
              <a:t>tessere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elettroniche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etc</a:t>
            </a:r>
            <a:endParaRPr lang="en-US" dirty="0">
              <a:sym typeface="Wingdings"/>
            </a:endParaRPr>
          </a:p>
          <a:p>
            <a:pPr marL="274320" lvl="1" indent="0">
              <a:buNone/>
            </a:pPr>
            <a:r>
              <a:rPr lang="en-US" dirty="0" err="1"/>
              <a:t>Operativo</a:t>
            </a:r>
            <a:r>
              <a:rPr lang="en-US" dirty="0"/>
              <a:t> dal CD 24 </a:t>
            </a:r>
            <a:r>
              <a:rPr lang="en-US" dirty="0" err="1"/>
              <a:t>Novembre</a:t>
            </a:r>
            <a:endParaRPr lang="en-US" dirty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/>
              <a:t>Lunedi' 30 Settembre 2019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  <p:sp>
        <p:nvSpPr>
          <p:cNvPr id="4" name="AutoShape 2" descr="isultati immagini per mazzo fiori"/>
          <p:cNvSpPr>
            <a:spLocks noChangeAspect="1" noChangeArrowheads="1"/>
          </p:cNvSpPr>
          <p:nvPr/>
        </p:nvSpPr>
        <p:spPr bwMode="auto">
          <a:xfrm>
            <a:off x="0" y="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sultati immagini per mazzo fiori"/>
          <p:cNvSpPr>
            <a:spLocks noChangeAspect="1" noChangeArrowheads="1"/>
          </p:cNvSpPr>
          <p:nvPr/>
        </p:nvSpPr>
        <p:spPr bwMode="auto">
          <a:xfrm>
            <a:off x="152400" y="15240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ata:image/jpeg;base64,/9j/4AAQSkZJRgABAQAAAQABAAD/2wCEAAkGBwgHBgkIBwgKCgkLDRYPDQwMDRsUFRAWIB0iIiAdH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0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 propone la data del 9 </a:t>
            </a:r>
            <a:r>
              <a:rPr lang="en-US" dirty="0" err="1" smtClean="0"/>
              <a:t>ottobre</a:t>
            </a:r>
            <a:r>
              <a:rPr lang="en-US" dirty="0" smtClean="0"/>
              <a:t> ore 11:00 in Aula </a:t>
            </a:r>
            <a:r>
              <a:rPr lang="en-US" dirty="0" err="1" smtClean="0"/>
              <a:t>Consiglio</a:t>
            </a:r>
            <a:r>
              <a:rPr lang="en-US" dirty="0" smtClean="0"/>
              <a:t> per </a:t>
            </a:r>
            <a:r>
              <a:rPr lang="en-US" dirty="0" err="1" smtClean="0"/>
              <a:t>un’assemblea</a:t>
            </a:r>
            <a:r>
              <a:rPr lang="en-US" dirty="0" smtClean="0"/>
              <a:t> del </a:t>
            </a:r>
            <a:r>
              <a:rPr lang="en-US" dirty="0" err="1" smtClean="0"/>
              <a:t>personale</a:t>
            </a:r>
            <a:r>
              <a:rPr lang="en-US" dirty="0" smtClean="0"/>
              <a:t> al fine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presentazione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candidature. I </a:t>
            </a:r>
            <a:r>
              <a:rPr lang="en-US" dirty="0" err="1" smtClean="0"/>
              <a:t>candidati</a:t>
            </a:r>
            <a:r>
              <a:rPr lang="en-US" dirty="0" smtClean="0"/>
              <a:t> in </a:t>
            </a:r>
            <a:r>
              <a:rPr lang="en-US" dirty="0" err="1" smtClean="0"/>
              <a:t>questa</a:t>
            </a:r>
            <a:r>
              <a:rPr lang="en-US" dirty="0" smtClean="0"/>
              <a:t> </a:t>
            </a:r>
            <a:r>
              <a:rPr lang="en-US" dirty="0" err="1" smtClean="0"/>
              <a:t>sede</a:t>
            </a:r>
            <a:r>
              <a:rPr lang="en-US" dirty="0" smtClean="0"/>
              <a:t> </a:t>
            </a:r>
            <a:r>
              <a:rPr lang="en-US" dirty="0" err="1" smtClean="0"/>
              <a:t>potranno</a:t>
            </a:r>
            <a:r>
              <a:rPr lang="en-US" dirty="0" smtClean="0"/>
              <a:t> </a:t>
            </a:r>
            <a:r>
              <a:rPr lang="en-US" dirty="0" err="1" smtClean="0"/>
              <a:t>rispondere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domande</a:t>
            </a:r>
            <a:r>
              <a:rPr lang="en-US" dirty="0" smtClean="0"/>
              <a:t> poste dal </a:t>
            </a:r>
            <a:r>
              <a:rPr lang="en-US" dirty="0" err="1" smtClean="0"/>
              <a:t>personale</a:t>
            </a:r>
            <a:r>
              <a:rPr lang="en-US" dirty="0" smtClean="0"/>
              <a:t> e </a:t>
            </a:r>
            <a:r>
              <a:rPr lang="en-US" dirty="0" err="1" smtClean="0"/>
              <a:t>illustrare</a:t>
            </a:r>
            <a:r>
              <a:rPr lang="en-US" dirty="0" smtClean="0"/>
              <a:t> la </a:t>
            </a:r>
            <a:r>
              <a:rPr lang="en-US" dirty="0" err="1" smtClean="0"/>
              <a:t>propria</a:t>
            </a:r>
            <a:r>
              <a:rPr lang="en-US" dirty="0" smtClean="0"/>
              <a:t> </a:t>
            </a:r>
            <a:r>
              <a:rPr lang="en-US" dirty="0" err="1" smtClean="0"/>
              <a:t>visione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Tale </a:t>
            </a:r>
            <a:r>
              <a:rPr lang="en-US" dirty="0" err="1" smtClean="0"/>
              <a:t>assemblea</a:t>
            </a:r>
            <a:r>
              <a:rPr lang="en-US" dirty="0" smtClean="0"/>
              <a:t> </a:t>
            </a:r>
            <a:r>
              <a:rPr lang="en-US" dirty="0" err="1" smtClean="0"/>
              <a:t>sarà</a:t>
            </a:r>
            <a:r>
              <a:rPr lang="en-US" dirty="0" smtClean="0"/>
              <a:t> </a:t>
            </a:r>
            <a:r>
              <a:rPr lang="en-US" dirty="0" err="1" smtClean="0"/>
              <a:t>preceduta</a:t>
            </a:r>
            <a:r>
              <a:rPr lang="en-US" dirty="0" smtClean="0"/>
              <a:t> da un breve </a:t>
            </a:r>
            <a:r>
              <a:rPr lang="en-US" dirty="0" err="1" smtClean="0"/>
              <a:t>Cds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42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196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612" y="0"/>
            <a:ext cx="7672387" cy="924747"/>
          </a:xfrm>
        </p:spPr>
        <p:txBody>
          <a:bodyPr>
            <a:normAutofit/>
          </a:bodyPr>
          <a:lstStyle/>
          <a:p>
            <a:r>
              <a:rPr lang="en-US" dirty="0" err="1"/>
              <a:t>Nuovi</a:t>
            </a:r>
            <a:r>
              <a:rPr lang="en-US" dirty="0"/>
              <a:t> </a:t>
            </a:r>
            <a:r>
              <a:rPr lang="en-US" dirty="0" err="1"/>
              <a:t>Componenti</a:t>
            </a:r>
            <a:r>
              <a:rPr lang="en-US" dirty="0"/>
              <a:t> GE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073330"/>
            <a:ext cx="8610600" cy="546201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sz="1800" dirty="0" err="1">
                <a:sym typeface="Wingdings"/>
              </a:rPr>
              <a:t>Giunta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Esecutiva</a:t>
            </a:r>
            <a:r>
              <a:rPr lang="en-US" sz="1800" dirty="0">
                <a:sym typeface="Wingdings"/>
              </a:rPr>
              <a:t> INFN e’ </a:t>
            </a:r>
            <a:r>
              <a:rPr lang="en-US" sz="1800" dirty="0" err="1">
                <a:sym typeface="Wingdings"/>
              </a:rPr>
              <a:t>composta</a:t>
            </a:r>
            <a:r>
              <a:rPr lang="en-US" sz="1800" dirty="0">
                <a:sym typeface="Wingdings"/>
              </a:rPr>
              <a:t> da 5 </a:t>
            </a:r>
            <a:r>
              <a:rPr lang="en-US" sz="1800" dirty="0" err="1">
                <a:sym typeface="Wingdings"/>
              </a:rPr>
              <a:t>persone</a:t>
            </a:r>
            <a:r>
              <a:rPr lang="en-US" sz="1800" dirty="0">
                <a:sym typeface="Wingdings"/>
              </a:rPr>
              <a:t>, di cui 1 </a:t>
            </a:r>
            <a:r>
              <a:rPr lang="en-US" sz="1800" dirty="0" err="1">
                <a:sym typeface="Wingdings"/>
              </a:rPr>
              <a:t>nomina</a:t>
            </a:r>
            <a:r>
              <a:rPr lang="en-US" sz="1800" dirty="0">
                <a:sym typeface="Wingdings"/>
              </a:rPr>
              <a:t> MIUR</a:t>
            </a:r>
          </a:p>
          <a:p>
            <a:pPr>
              <a:lnSpc>
                <a:spcPct val="120000"/>
              </a:lnSpc>
            </a:pPr>
            <a:r>
              <a:rPr lang="en-US" sz="1800" dirty="0">
                <a:sym typeface="Wingdings"/>
              </a:rPr>
              <a:t>Nella </a:t>
            </a:r>
            <a:r>
              <a:rPr lang="en-US" sz="1800" dirty="0" err="1">
                <a:sym typeface="Wingdings"/>
              </a:rPr>
              <a:t>riunione</a:t>
            </a:r>
            <a:r>
              <a:rPr lang="en-US" sz="1800" dirty="0">
                <a:sym typeface="Wingdings"/>
              </a:rPr>
              <a:t> del CD 25 </a:t>
            </a:r>
            <a:r>
              <a:rPr lang="en-US" sz="1800" dirty="0" err="1">
                <a:sym typeface="Wingdings"/>
              </a:rPr>
              <a:t>Settembre</a:t>
            </a:r>
            <a:r>
              <a:rPr lang="en-US" sz="1800" dirty="0">
                <a:sym typeface="Wingdings"/>
              </a:rPr>
              <a:t>  </a:t>
            </a:r>
            <a:r>
              <a:rPr lang="en-US" sz="1800" dirty="0" err="1">
                <a:sym typeface="Wingdings"/>
              </a:rPr>
              <a:t>eletti</a:t>
            </a:r>
            <a:r>
              <a:rPr lang="en-US" sz="1800" dirty="0">
                <a:sym typeface="Wingdings"/>
              </a:rPr>
              <a:t> 2 </a:t>
            </a:r>
            <a:r>
              <a:rPr lang="en-US" sz="1800" dirty="0" err="1">
                <a:sym typeface="Wingdings"/>
              </a:rPr>
              <a:t>nuovi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componenti</a:t>
            </a:r>
            <a:r>
              <a:rPr lang="en-US" sz="1800" dirty="0">
                <a:sym typeface="Wingdings"/>
              </a:rPr>
              <a:t> GE</a:t>
            </a:r>
          </a:p>
          <a:p>
            <a:pPr lvl="1">
              <a:lnSpc>
                <a:spcPct val="120000"/>
              </a:lnSpc>
            </a:pPr>
            <a:r>
              <a:rPr lang="en-US" sz="1600" dirty="0">
                <a:sym typeface="Wingdings"/>
              </a:rPr>
              <a:t>Chiara </a:t>
            </a:r>
            <a:r>
              <a:rPr lang="en-US" sz="1600" dirty="0" err="1">
                <a:sym typeface="Wingdings"/>
              </a:rPr>
              <a:t>Meroni</a:t>
            </a:r>
            <a:r>
              <a:rPr lang="en-US" sz="1600" dirty="0">
                <a:sym typeface="Wingdings"/>
              </a:rPr>
              <a:t> , csn1,  prec. </a:t>
            </a:r>
            <a:r>
              <a:rPr lang="en-US" sz="1600" dirty="0" err="1">
                <a:sym typeface="Wingdings"/>
              </a:rPr>
              <a:t>Zoccoli</a:t>
            </a:r>
            <a:r>
              <a:rPr lang="en-US" sz="1600" dirty="0">
                <a:sym typeface="Wingdings"/>
              </a:rPr>
              <a:t>, </a:t>
            </a:r>
            <a:r>
              <a:rPr lang="en-US" sz="1600" dirty="0" err="1">
                <a:sym typeface="Wingdings"/>
              </a:rPr>
              <a:t>posto</a:t>
            </a:r>
            <a:r>
              <a:rPr lang="en-US" sz="1600" dirty="0">
                <a:sym typeface="Wingdings"/>
              </a:rPr>
              <a:t> </a:t>
            </a:r>
            <a:r>
              <a:rPr lang="en-US" sz="1600" dirty="0" err="1">
                <a:sym typeface="Wingdings"/>
              </a:rPr>
              <a:t>vacante</a:t>
            </a:r>
            <a:endParaRPr lang="en-US" sz="1600" dirty="0">
              <a:sym typeface="Wingdings"/>
            </a:endParaRPr>
          </a:p>
          <a:p>
            <a:pPr lvl="1">
              <a:lnSpc>
                <a:spcPct val="120000"/>
              </a:lnSpc>
            </a:pPr>
            <a:r>
              <a:rPr lang="en-US" sz="1600" dirty="0">
                <a:sym typeface="Wingdings"/>
              </a:rPr>
              <a:t>Diego </a:t>
            </a:r>
            <a:r>
              <a:rPr lang="en-US" sz="1600" dirty="0" err="1">
                <a:sym typeface="Wingdings"/>
              </a:rPr>
              <a:t>Bettoni</a:t>
            </a:r>
            <a:r>
              <a:rPr lang="en-US" sz="1600" dirty="0">
                <a:sym typeface="Wingdings"/>
              </a:rPr>
              <a:t> (LNL), csn5      da </a:t>
            </a:r>
            <a:r>
              <a:rPr lang="en-US" sz="1600" dirty="0" err="1">
                <a:sym typeface="Wingdings"/>
              </a:rPr>
              <a:t>Gennaio</a:t>
            </a:r>
            <a:endParaRPr lang="en-US" sz="1600" dirty="0">
              <a:sym typeface="Wingdings"/>
            </a:endParaRPr>
          </a:p>
          <a:p>
            <a:pPr>
              <a:lnSpc>
                <a:spcPct val="120000"/>
              </a:lnSpc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sz="1800" dirty="0">
                <a:sym typeface="Wingdings"/>
              </a:rPr>
              <a:t>MIUR </a:t>
            </a:r>
            <a:r>
              <a:rPr lang="en-US" sz="1800" dirty="0" err="1">
                <a:sym typeface="Wingdings"/>
              </a:rPr>
              <a:t>emesso</a:t>
            </a:r>
            <a:r>
              <a:rPr lang="en-US" sz="1800" dirty="0">
                <a:sym typeface="Wingdings"/>
              </a:rPr>
              <a:t> Bando per </a:t>
            </a:r>
            <a:r>
              <a:rPr lang="en-US" sz="1800" dirty="0" err="1">
                <a:sym typeface="Wingdings"/>
              </a:rPr>
              <a:t>selezione</a:t>
            </a:r>
            <a:r>
              <a:rPr lang="en-US" sz="1800" dirty="0">
                <a:sym typeface="Wingdings"/>
              </a:rPr>
              <a:t> 2 </a:t>
            </a:r>
            <a:r>
              <a:rPr lang="en-US" sz="1800" dirty="0" err="1">
                <a:sym typeface="Wingdings"/>
              </a:rPr>
              <a:t>componenti</a:t>
            </a:r>
            <a:r>
              <a:rPr lang="en-US" sz="1800" dirty="0">
                <a:sym typeface="Wingdings"/>
              </a:rPr>
              <a:t> CD, di cui 1 </a:t>
            </a:r>
            <a:r>
              <a:rPr lang="en-US" sz="1800" dirty="0" err="1">
                <a:sym typeface="Wingdings"/>
              </a:rPr>
              <a:t>entrera</a:t>
            </a:r>
            <a:r>
              <a:rPr lang="en-US" sz="1800" dirty="0">
                <a:sym typeface="Wingdings"/>
              </a:rPr>
              <a:t>’ in GE</a:t>
            </a:r>
          </a:p>
          <a:p>
            <a:pPr>
              <a:lnSpc>
                <a:spcPct val="120000"/>
              </a:lnSpc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sz="1800" dirty="0" err="1">
                <a:sym typeface="Wingdings"/>
              </a:rPr>
              <a:t>Masiero</a:t>
            </a:r>
            <a:r>
              <a:rPr lang="en-US" sz="1800" dirty="0">
                <a:sym typeface="Wingdings"/>
              </a:rPr>
              <a:t> e </a:t>
            </a:r>
            <a:r>
              <a:rPr lang="en-US" sz="1800" dirty="0" err="1">
                <a:sym typeface="Wingdings"/>
              </a:rPr>
              <a:t>Falciano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sono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stati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prorogati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fino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alla</a:t>
            </a:r>
            <a:r>
              <a:rPr lang="en-US" sz="1800" dirty="0">
                <a:sym typeface="Wingdings"/>
              </a:rPr>
              <a:t> fine </a:t>
            </a:r>
            <a:r>
              <a:rPr lang="en-US" sz="1800" dirty="0" err="1">
                <a:sym typeface="Wingdings"/>
              </a:rPr>
              <a:t>dell’anno</a:t>
            </a:r>
            <a:r>
              <a:rPr lang="en-US" sz="1800" dirty="0">
                <a:sym typeface="Wingdings"/>
              </a:rPr>
              <a:t> (45gg </a:t>
            </a:r>
            <a:r>
              <a:rPr lang="en-US" sz="1800" dirty="0" err="1">
                <a:sym typeface="Wingdings"/>
              </a:rPr>
              <a:t>prorogatio</a:t>
            </a:r>
            <a:r>
              <a:rPr lang="en-US" sz="1800" dirty="0">
                <a:sym typeface="Wingdings"/>
              </a:rPr>
              <a:t>) per </a:t>
            </a:r>
            <a:r>
              <a:rPr lang="en-US" sz="1800" dirty="0" err="1">
                <a:sym typeface="Wingdings"/>
              </a:rPr>
              <a:t>aspettare</a:t>
            </a:r>
            <a:r>
              <a:rPr lang="en-US" sz="1800" dirty="0">
                <a:sym typeface="Wingdings"/>
              </a:rPr>
              <a:t> di </a:t>
            </a:r>
            <a:r>
              <a:rPr lang="en-US" sz="1800" dirty="0" err="1">
                <a:sym typeface="Wingdings"/>
              </a:rPr>
              <a:t>conoscere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il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componente</a:t>
            </a:r>
            <a:r>
              <a:rPr lang="en-US" sz="1800" dirty="0">
                <a:sym typeface="Wingdings"/>
              </a:rPr>
              <a:t> MIUR e poi </a:t>
            </a:r>
            <a:r>
              <a:rPr lang="en-US" sz="1800" dirty="0" err="1">
                <a:sym typeface="Wingdings"/>
              </a:rPr>
              <a:t>procedere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alla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selezione</a:t>
            </a:r>
            <a:r>
              <a:rPr lang="en-US" sz="1800" dirty="0">
                <a:sym typeface="Wingdings"/>
              </a:rPr>
              <a:t> dell ‘ ultimo </a:t>
            </a:r>
            <a:r>
              <a:rPr lang="en-US" sz="1800" dirty="0" err="1">
                <a:sym typeface="Wingdings"/>
              </a:rPr>
              <a:t>componente</a:t>
            </a:r>
            <a:r>
              <a:rPr lang="en-US" sz="1800" dirty="0">
                <a:sym typeface="Wingdings"/>
              </a:rPr>
              <a:t> e in </a:t>
            </a:r>
            <a:r>
              <a:rPr lang="en-US" sz="1800" dirty="0" err="1">
                <a:sym typeface="Wingdings"/>
              </a:rPr>
              <a:t>parallelo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permettere</a:t>
            </a:r>
            <a:r>
              <a:rPr lang="en-US" sz="1800" dirty="0">
                <a:sym typeface="Wingdings"/>
              </a:rPr>
              <a:t> la </a:t>
            </a:r>
            <a:r>
              <a:rPr lang="en-US" sz="1800" dirty="0" err="1">
                <a:sym typeface="Wingdings"/>
              </a:rPr>
              <a:t>selezione</a:t>
            </a:r>
            <a:r>
              <a:rPr lang="en-US" sz="1800" dirty="0">
                <a:sym typeface="Wingdings"/>
              </a:rPr>
              <a:t> del </a:t>
            </a:r>
            <a:r>
              <a:rPr lang="en-US" sz="1800" dirty="0" err="1">
                <a:sym typeface="Wingdings"/>
              </a:rPr>
              <a:t>nuovo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direttore</a:t>
            </a:r>
            <a:r>
              <a:rPr lang="en-US" sz="1800" dirty="0">
                <a:sym typeface="Wingdings"/>
              </a:rPr>
              <a:t> LNL</a:t>
            </a:r>
          </a:p>
          <a:p>
            <a:pPr>
              <a:lnSpc>
                <a:spcPct val="120000"/>
              </a:lnSpc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sz="1800" dirty="0">
                <a:sym typeface="Wingdings"/>
              </a:rPr>
              <a:t>  </a:t>
            </a:r>
            <a:r>
              <a:rPr lang="en-US" sz="1800" dirty="0" err="1">
                <a:sym typeface="Wingdings"/>
              </a:rPr>
              <a:t>Anche</a:t>
            </a:r>
            <a:r>
              <a:rPr lang="en-US" sz="1800" dirty="0">
                <a:sym typeface="Wingdings"/>
              </a:rPr>
              <a:t> Milano </a:t>
            </a:r>
            <a:r>
              <a:rPr lang="en-US" sz="1800" dirty="0" err="1">
                <a:sym typeface="Wingdings"/>
              </a:rPr>
              <a:t>deve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procedere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rapidamente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alla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selezione</a:t>
            </a:r>
            <a:r>
              <a:rPr lang="en-US" sz="1800" dirty="0">
                <a:sym typeface="Wingdings"/>
              </a:rPr>
              <a:t> del </a:t>
            </a:r>
            <a:r>
              <a:rPr lang="en-US" sz="1800" dirty="0" err="1">
                <a:sym typeface="Wingdings"/>
              </a:rPr>
              <a:t>nuovo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Direttore</a:t>
            </a:r>
            <a:endParaRPr lang="en-US" sz="1800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248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Notizie</a:t>
            </a:r>
            <a:r>
              <a:rPr lang="en-US" dirty="0"/>
              <a:t> </a:t>
            </a:r>
            <a:r>
              <a:rPr lang="en-US" dirty="0" err="1"/>
              <a:t>Locali</a:t>
            </a:r>
            <a:r>
              <a:rPr lang="en-US" dirty="0"/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50726"/>
            <a:ext cx="9144000" cy="396963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dirty="0" err="1">
                <a:solidFill>
                  <a:schemeClr val="tx1"/>
                </a:solidFill>
              </a:rPr>
              <a:t>Dalla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stampa</a:t>
            </a: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Via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libera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definitivo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al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decreto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che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attua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la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riforma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Madia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L’assenteista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pagherà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anche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i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danni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all’immagine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dell’ufficio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la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sanzione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legata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dal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clamore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del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caso</a:t>
            </a:r>
            <a:endParaRPr lang="en-US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74320" lvl="1" indent="0">
              <a:buNone/>
            </a:pP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Furbetti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del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cartellino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sospensione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immediata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e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licenziamento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veloce</a:t>
            </a:r>
            <a:endParaRPr lang="en-US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74320" lvl="1" indent="0">
              <a:buNone/>
            </a:pPr>
            <a:r>
              <a:rPr lang="en-US" dirty="0" err="1">
                <a:solidFill>
                  <a:schemeClr val="tx1"/>
                </a:solidFill>
              </a:rPr>
              <a:t>Ricordo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Buone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pratiche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timbratura</a:t>
            </a: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>
                <a:solidFill>
                  <a:schemeClr val="tx1"/>
                </a:solidFill>
              </a:rPr>
              <a:t>Inasprimento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controlli</a:t>
            </a:r>
            <a:r>
              <a:rPr lang="en-US" dirty="0">
                <a:solidFill>
                  <a:schemeClr val="tx1"/>
                </a:solidFill>
              </a:rPr>
              <a:t> e </a:t>
            </a:r>
            <a:r>
              <a:rPr lang="en-US" dirty="0" err="1">
                <a:solidFill>
                  <a:schemeClr val="tx1"/>
                </a:solidFill>
              </a:rPr>
              <a:t>sanzioni</a:t>
            </a:r>
            <a:r>
              <a:rPr lang="en-US" dirty="0">
                <a:solidFill>
                  <a:schemeClr val="tx1"/>
                </a:solidFill>
              </a:rPr>
              <a:t> se le </a:t>
            </a:r>
            <a:r>
              <a:rPr lang="en-US" dirty="0" err="1">
                <a:solidFill>
                  <a:schemeClr val="tx1"/>
                </a:solidFill>
              </a:rPr>
              <a:t>persone</a:t>
            </a:r>
            <a:r>
              <a:rPr lang="en-US" dirty="0">
                <a:solidFill>
                  <a:schemeClr val="tx1"/>
                </a:solidFill>
              </a:rPr>
              <a:t> non </a:t>
            </a:r>
            <a:r>
              <a:rPr lang="en-US" dirty="0" err="1">
                <a:solidFill>
                  <a:schemeClr val="tx1"/>
                </a:solidFill>
              </a:rPr>
              <a:t>sono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trovate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luogo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lavoro</a:t>
            </a: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>
                <a:solidFill>
                  <a:schemeClr val="tx1"/>
                </a:solidFill>
              </a:rPr>
              <a:t>Se </a:t>
            </a:r>
            <a:r>
              <a:rPr lang="en-US" dirty="0" err="1">
                <a:solidFill>
                  <a:schemeClr val="tx1"/>
                </a:solidFill>
              </a:rPr>
              <a:t>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esce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locali</a:t>
            </a:r>
            <a:r>
              <a:rPr lang="en-US" dirty="0">
                <a:solidFill>
                  <a:schemeClr val="tx1"/>
                </a:solidFill>
              </a:rPr>
              <a:t> del </a:t>
            </a:r>
            <a:r>
              <a:rPr lang="en-US" dirty="0" err="1">
                <a:solidFill>
                  <a:schemeClr val="tx1"/>
                </a:solidFill>
              </a:rPr>
              <a:t>Dipartimento</a:t>
            </a:r>
            <a:r>
              <a:rPr lang="en-US" dirty="0">
                <a:solidFill>
                  <a:schemeClr val="tx1"/>
                </a:solidFill>
              </a:rPr>
              <a:t> o del LASA , </a:t>
            </a:r>
            <a:r>
              <a:rPr lang="en-US" dirty="0" err="1">
                <a:solidFill>
                  <a:schemeClr val="tx1"/>
                </a:solidFill>
              </a:rPr>
              <a:t>anche</a:t>
            </a:r>
            <a:r>
              <a:rPr lang="en-US" dirty="0">
                <a:solidFill>
                  <a:schemeClr val="tx1"/>
                </a:solidFill>
              </a:rPr>
              <a:t> per </a:t>
            </a:r>
            <a:r>
              <a:rPr lang="en-US" dirty="0" err="1">
                <a:solidFill>
                  <a:schemeClr val="tx1"/>
                </a:solidFill>
              </a:rPr>
              <a:t>delle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commissioni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servizio</a:t>
            </a:r>
            <a:r>
              <a:rPr lang="en-US" dirty="0">
                <a:solidFill>
                  <a:schemeClr val="tx1"/>
                </a:solidFill>
              </a:rPr>
              <a:t> o per </a:t>
            </a:r>
            <a:r>
              <a:rPr lang="en-US" dirty="0" err="1">
                <a:solidFill>
                  <a:schemeClr val="tx1"/>
                </a:solidFill>
              </a:rPr>
              <a:t>trasferimenti</a:t>
            </a:r>
            <a:r>
              <a:rPr lang="en-US" dirty="0">
                <a:solidFill>
                  <a:schemeClr val="tx1"/>
                </a:solidFill>
              </a:rPr>
              <a:t> da e per LASA </a:t>
            </a:r>
            <a:r>
              <a:rPr lang="en-US" dirty="0" err="1">
                <a:solidFill>
                  <a:schemeClr val="tx1"/>
                </a:solidFill>
              </a:rPr>
              <a:t>occorre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timbrare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uscita</a:t>
            </a:r>
            <a:r>
              <a:rPr lang="en-US" dirty="0">
                <a:solidFill>
                  <a:schemeClr val="tx1"/>
                </a:solidFill>
              </a:rPr>
              <a:t> e </a:t>
            </a:r>
            <a:r>
              <a:rPr lang="en-US" dirty="0" err="1">
                <a:solidFill>
                  <a:schemeClr val="tx1"/>
                </a:solidFill>
              </a:rPr>
              <a:t>reingresso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274320" lvl="1" indent="0">
              <a:buNone/>
            </a:pPr>
            <a:r>
              <a:rPr lang="en-US" dirty="0" err="1">
                <a:solidFill>
                  <a:schemeClr val="tx1"/>
                </a:solidFill>
              </a:rPr>
              <a:t>Esiste</a:t>
            </a:r>
            <a:r>
              <a:rPr lang="en-US" dirty="0">
                <a:solidFill>
                  <a:schemeClr val="tx1"/>
                </a:solidFill>
              </a:rPr>
              <a:t> la </a:t>
            </a:r>
            <a:r>
              <a:rPr lang="en-US" dirty="0" err="1">
                <a:solidFill>
                  <a:schemeClr val="tx1"/>
                </a:solidFill>
              </a:rPr>
              <a:t>possibilita</a:t>
            </a:r>
            <a:r>
              <a:rPr lang="en-US" dirty="0">
                <a:solidFill>
                  <a:schemeClr val="tx1"/>
                </a:solidFill>
              </a:rPr>
              <a:t>’ di </a:t>
            </a:r>
            <a:r>
              <a:rPr lang="en-US" dirty="0" err="1">
                <a:solidFill>
                  <a:schemeClr val="tx1"/>
                </a:solidFill>
              </a:rPr>
              <a:t>utilizzare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</a:t>
            </a:r>
            <a:r>
              <a:rPr lang="en-US" dirty="0">
                <a:solidFill>
                  <a:schemeClr val="tx1"/>
                </a:solidFill>
              </a:rPr>
              <a:t> ‘</a:t>
            </a:r>
            <a:r>
              <a:rPr lang="en-US" dirty="0" err="1">
                <a:solidFill>
                  <a:schemeClr val="tx1"/>
                </a:solidFill>
              </a:rPr>
              <a:t>permesso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servizio</a:t>
            </a:r>
            <a:r>
              <a:rPr lang="en-US" dirty="0">
                <a:solidFill>
                  <a:schemeClr val="tx1"/>
                </a:solidFill>
              </a:rPr>
              <a:t>’ </a:t>
            </a:r>
            <a:r>
              <a:rPr lang="en-US" dirty="0" err="1">
                <a:solidFill>
                  <a:schemeClr val="tx1"/>
                </a:solidFill>
              </a:rPr>
              <a:t>che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permette</a:t>
            </a:r>
            <a:r>
              <a:rPr lang="en-US" dirty="0">
                <a:solidFill>
                  <a:schemeClr val="tx1"/>
                </a:solidFill>
              </a:rPr>
              <a:t> di non </a:t>
            </a:r>
            <a:r>
              <a:rPr lang="en-US" dirty="0" err="1">
                <a:solidFill>
                  <a:schemeClr val="tx1"/>
                </a:solidFill>
              </a:rPr>
              <a:t>perdere</a:t>
            </a:r>
            <a:r>
              <a:rPr lang="en-US" dirty="0">
                <a:solidFill>
                  <a:schemeClr val="tx1"/>
                </a:solidFill>
              </a:rPr>
              <a:t> ore di </a:t>
            </a:r>
            <a:r>
              <a:rPr lang="en-US" dirty="0" err="1">
                <a:solidFill>
                  <a:schemeClr val="tx1"/>
                </a:solidFill>
              </a:rPr>
              <a:t>lavoro</a:t>
            </a: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>
                <a:solidFill>
                  <a:schemeClr val="tx1"/>
                </a:solidFill>
              </a:rPr>
              <a:t>Pausa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pranzo</a:t>
            </a:r>
            <a:r>
              <a:rPr lang="en-US" dirty="0">
                <a:solidFill>
                  <a:schemeClr val="tx1"/>
                </a:solidFill>
              </a:rPr>
              <a:t> di default a 45 min </a:t>
            </a:r>
            <a:r>
              <a:rPr lang="en-US" dirty="0" err="1">
                <a:solidFill>
                  <a:schemeClr val="tx1"/>
                </a:solidFill>
              </a:rPr>
              <a:t>applicata</a:t>
            </a:r>
            <a:r>
              <a:rPr lang="en-US" dirty="0">
                <a:solidFill>
                  <a:schemeClr val="tx1"/>
                </a:solidFill>
              </a:rPr>
              <a:t> dal  1 </a:t>
            </a:r>
            <a:r>
              <a:rPr lang="en-US" dirty="0" err="1">
                <a:solidFill>
                  <a:schemeClr val="tx1"/>
                </a:solidFill>
              </a:rPr>
              <a:t>maggio</a:t>
            </a: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2615" y="5105029"/>
            <a:ext cx="8831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Questo</a:t>
            </a:r>
            <a:r>
              <a:rPr lang="en-US" dirty="0"/>
              <a:t> </a:t>
            </a:r>
            <a:r>
              <a:rPr lang="en-US" dirty="0" err="1"/>
              <a:t>messaggio</a:t>
            </a:r>
            <a:r>
              <a:rPr lang="en-US" dirty="0"/>
              <a:t> e’ </a:t>
            </a:r>
            <a:r>
              <a:rPr lang="en-US" dirty="0" err="1"/>
              <a:t>gia</a:t>
            </a:r>
            <a:r>
              <a:rPr lang="en-US" dirty="0"/>
              <a:t>’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ripetuto</a:t>
            </a:r>
            <a:r>
              <a:rPr lang="en-US" dirty="0"/>
              <a:t> </a:t>
            </a:r>
            <a:r>
              <a:rPr lang="en-US" dirty="0" err="1"/>
              <a:t>piu</a:t>
            </a:r>
            <a:r>
              <a:rPr lang="en-US" dirty="0"/>
              <a:t>’ volte </a:t>
            </a:r>
          </a:p>
          <a:p>
            <a:r>
              <a:rPr lang="en-US" dirty="0" err="1"/>
              <a:t>Alcuni</a:t>
            </a:r>
            <a:r>
              <a:rPr lang="en-US" dirty="0"/>
              <a:t> lo </a:t>
            </a:r>
            <a:r>
              <a:rPr lang="en-US" dirty="0" err="1"/>
              <a:t>disattendono</a:t>
            </a:r>
            <a:r>
              <a:rPr lang="en-US" dirty="0"/>
              <a:t> in </a:t>
            </a:r>
            <a:r>
              <a:rPr lang="en-US" dirty="0" err="1"/>
              <a:t>maniera</a:t>
            </a:r>
            <a:r>
              <a:rPr lang="en-US" dirty="0"/>
              <a:t> </a:t>
            </a:r>
            <a:r>
              <a:rPr lang="en-US" dirty="0" err="1"/>
              <a:t>sistematica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690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Direttivo</a:t>
            </a:r>
            <a:r>
              <a:rPr lang="en-US" dirty="0"/>
              <a:t> </a:t>
            </a:r>
            <a:r>
              <a:rPr lang="en-US" dirty="0" err="1"/>
              <a:t>Giugno</a:t>
            </a:r>
            <a:r>
              <a:rPr lang="en-US" dirty="0"/>
              <a:t> 2019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073330"/>
            <a:ext cx="8610600" cy="546201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>
                <a:sym typeface="Wingdings"/>
              </a:rPr>
              <a:t>Eletti</a:t>
            </a:r>
            <a:r>
              <a:rPr lang="en-US" sz="1800" dirty="0">
                <a:sym typeface="Wingdings"/>
              </a:rPr>
              <a:t> in CD </a:t>
            </a:r>
            <a:r>
              <a:rPr lang="en-US" sz="1800" dirty="0" err="1">
                <a:sym typeface="Wingdings"/>
              </a:rPr>
              <a:t>il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nuovo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rappresentante</a:t>
            </a:r>
            <a:r>
              <a:rPr lang="en-US" sz="1800" dirty="0">
                <a:sym typeface="Wingdings"/>
              </a:rPr>
              <a:t> TA     Marino </a:t>
            </a:r>
            <a:r>
              <a:rPr lang="en-US" sz="1800" dirty="0" err="1">
                <a:sym typeface="Wingdings"/>
              </a:rPr>
              <a:t>Nicoletto</a:t>
            </a:r>
            <a:r>
              <a:rPr lang="en-US" sz="1800" dirty="0">
                <a:sym typeface="Wingdings"/>
              </a:rPr>
              <a:t> (PD)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>
                <a:sym typeface="Wingdings"/>
              </a:rPr>
              <a:t>E </a:t>
            </a:r>
            <a:r>
              <a:rPr lang="en-US" sz="1800" dirty="0" err="1">
                <a:sym typeface="Wingdings"/>
              </a:rPr>
              <a:t>nuovo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rappresentate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Tecn</a:t>
            </a:r>
            <a:r>
              <a:rPr lang="en-US" sz="1800" dirty="0">
                <a:sym typeface="Wingdings"/>
              </a:rPr>
              <a:t> e </a:t>
            </a:r>
            <a:r>
              <a:rPr lang="en-US" sz="1800" dirty="0" err="1">
                <a:sym typeface="Wingdings"/>
              </a:rPr>
              <a:t>Ric</a:t>
            </a:r>
            <a:r>
              <a:rPr lang="en-US" sz="1800" dirty="0">
                <a:sym typeface="Wingdings"/>
              </a:rPr>
              <a:t>  Antonio </a:t>
            </a:r>
            <a:r>
              <a:rPr lang="en-US" sz="1800" dirty="0" err="1">
                <a:sym typeface="Wingdings"/>
              </a:rPr>
              <a:t>Passeri</a:t>
            </a:r>
            <a:r>
              <a:rPr lang="en-US" sz="1800" dirty="0">
                <a:sym typeface="Wingdings"/>
              </a:rPr>
              <a:t> (rm3, </a:t>
            </a:r>
            <a:r>
              <a:rPr lang="en-US" sz="1800" dirty="0" err="1">
                <a:sym typeface="Wingdings"/>
              </a:rPr>
              <a:t>rinnovo</a:t>
            </a:r>
            <a:r>
              <a:rPr lang="en-US" sz="1800" dirty="0">
                <a:sym typeface="Wingdings"/>
              </a:rPr>
              <a:t>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Direttore</a:t>
            </a:r>
            <a:r>
              <a:rPr lang="en-US" sz="1800" dirty="0">
                <a:sym typeface="Wingdings"/>
              </a:rPr>
              <a:t> LNS  , Santo </a:t>
            </a:r>
            <a:r>
              <a:rPr lang="en-US" sz="1800" dirty="0" err="1">
                <a:sym typeface="Wingdings"/>
              </a:rPr>
              <a:t>Gammino</a:t>
            </a:r>
            <a:r>
              <a:rPr lang="en-US" sz="1800" dirty="0">
                <a:sym typeface="Wingdings"/>
              </a:rPr>
              <a:t>   (22 </a:t>
            </a:r>
            <a:r>
              <a:rPr lang="en-US" sz="1800" dirty="0" err="1">
                <a:sym typeface="Wingdings"/>
              </a:rPr>
              <a:t>voti</a:t>
            </a:r>
            <a:r>
              <a:rPr lang="en-US" sz="1800" dirty="0">
                <a:sym typeface="Wingdings"/>
              </a:rPr>
              <a:t>, Danilo </a:t>
            </a:r>
            <a:r>
              <a:rPr lang="en-US" sz="1800" dirty="0" err="1">
                <a:sym typeface="Wingdings"/>
              </a:rPr>
              <a:t>Rifuggiato</a:t>
            </a:r>
            <a:r>
              <a:rPr lang="en-US" sz="1800" dirty="0">
                <a:sym typeface="Wingdings"/>
              </a:rPr>
              <a:t> 12 </a:t>
            </a:r>
            <a:r>
              <a:rPr lang="en-US" sz="1800" dirty="0" err="1">
                <a:sym typeface="Wingdings"/>
              </a:rPr>
              <a:t>voti</a:t>
            </a:r>
            <a:r>
              <a:rPr lang="en-US" sz="1800" dirty="0">
                <a:sym typeface="Wingdings"/>
              </a:rPr>
              <a:t>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Direttore</a:t>
            </a:r>
            <a:r>
              <a:rPr lang="en-US" sz="1800" dirty="0">
                <a:sym typeface="Wingdings"/>
              </a:rPr>
              <a:t> Roma1 , Leandro </a:t>
            </a:r>
            <a:r>
              <a:rPr lang="en-US" sz="1800" dirty="0" err="1">
                <a:sym typeface="Wingdings"/>
              </a:rPr>
              <a:t>Nisati</a:t>
            </a:r>
            <a:r>
              <a:rPr lang="en-US" sz="1800" dirty="0">
                <a:sym typeface="Wingdings"/>
              </a:rPr>
              <a:t>  ( 27 </a:t>
            </a:r>
            <a:r>
              <a:rPr lang="en-US" sz="1800" dirty="0" err="1">
                <a:sym typeface="Wingdings"/>
              </a:rPr>
              <a:t>voti</a:t>
            </a:r>
            <a:r>
              <a:rPr lang="en-US" sz="1800" dirty="0">
                <a:sym typeface="Wingdings"/>
              </a:rPr>
              <a:t>, Antonella </a:t>
            </a:r>
            <a:r>
              <a:rPr lang="en-US" sz="1800" dirty="0" err="1">
                <a:sym typeface="Wingdings"/>
              </a:rPr>
              <a:t>Incicchiti</a:t>
            </a:r>
            <a:r>
              <a:rPr lang="en-US" sz="1800" dirty="0">
                <a:sym typeface="Wingdings"/>
              </a:rPr>
              <a:t> 7 </a:t>
            </a:r>
            <a:r>
              <a:rPr lang="en-US" sz="1800" dirty="0" err="1">
                <a:sym typeface="Wingdings"/>
              </a:rPr>
              <a:t>voti</a:t>
            </a:r>
            <a:r>
              <a:rPr lang="en-US" sz="1800" dirty="0">
                <a:sym typeface="Wingdings"/>
              </a:rPr>
              <a:t> 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>
                <a:sym typeface="Wingdings"/>
              </a:rPr>
              <a:t>Piano </a:t>
            </a:r>
            <a:r>
              <a:rPr lang="en-US" sz="1800" dirty="0" err="1">
                <a:sym typeface="Wingdings"/>
              </a:rPr>
              <a:t>Triennale</a:t>
            </a:r>
            <a:r>
              <a:rPr lang="en-US" sz="1800" dirty="0">
                <a:sym typeface="Wingdings"/>
              </a:rPr>
              <a:t> a Bari 8-9 </a:t>
            </a:r>
            <a:r>
              <a:rPr lang="en-US" sz="1800" dirty="0" err="1">
                <a:sym typeface="Wingdings"/>
              </a:rPr>
              <a:t>Novembre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/>
              </a:rPr>
              <a:t>   </a:t>
            </a:r>
            <a:r>
              <a:rPr lang="en-US" sz="18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Wingdings"/>
              </a:rPr>
              <a:t>iscrizioni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/>
              </a:rPr>
              <a:t> a </a:t>
            </a:r>
            <a:r>
              <a:rPr lang="en-US" sz="18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Wingdings"/>
              </a:rPr>
              <a:t>giorni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/>
              </a:rPr>
              <a:t>, </a:t>
            </a:r>
            <a:r>
              <a:rPr lang="en-US" sz="18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Wingdings"/>
              </a:rPr>
              <a:t>su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/>
              </a:rPr>
              <a:t> </a:t>
            </a:r>
            <a:r>
              <a:rPr lang="en-US" sz="18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Wingdings"/>
              </a:rPr>
              <a:t>fondi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/>
              </a:rPr>
              <a:t> </a:t>
            </a:r>
            <a:r>
              <a:rPr lang="en-US" sz="18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Wingdings"/>
              </a:rPr>
              <a:t>esperimento</a:t>
            </a: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>
                <a:sym typeface="Wingdings"/>
              </a:rPr>
              <a:t>A. </a:t>
            </a:r>
            <a:r>
              <a:rPr lang="en-US" sz="1800" dirty="0" err="1">
                <a:sym typeface="Wingdings"/>
              </a:rPr>
              <a:t>Variola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nominato</a:t>
            </a:r>
            <a:r>
              <a:rPr lang="en-US" sz="1800" dirty="0">
                <a:sym typeface="Wingdings"/>
              </a:rPr>
              <a:t> a capo del </a:t>
            </a:r>
            <a:r>
              <a:rPr lang="en-US" sz="1800" dirty="0" err="1">
                <a:sym typeface="Wingdings"/>
              </a:rPr>
              <a:t>gruppo</a:t>
            </a:r>
            <a:r>
              <a:rPr lang="en-US" sz="1800" dirty="0">
                <a:sym typeface="Wingdings"/>
              </a:rPr>
              <a:t> di studio per </a:t>
            </a:r>
            <a:r>
              <a:rPr lang="it-IT" sz="1800" dirty="0"/>
              <a:t>realizzare un iniettore a positroni ed un target per un </a:t>
            </a:r>
            <a:r>
              <a:rPr lang="it-IT" sz="1800" dirty="0" err="1"/>
              <a:t>muon</a:t>
            </a:r>
            <a:r>
              <a:rPr lang="it-IT" sz="1800" dirty="0"/>
              <a:t> collider, con l intento di arrivare a LOI (</a:t>
            </a:r>
            <a:r>
              <a:rPr lang="it-IT" sz="1800" dirty="0" err="1"/>
              <a:t>rif</a:t>
            </a:r>
            <a:r>
              <a:rPr lang="it-IT" sz="1800" dirty="0"/>
              <a:t> csn5) e a un finanziamento dedicato. Gli studi per obiettivi fisica e tecniche sperimentali restano </a:t>
            </a:r>
            <a:r>
              <a:rPr lang="it-IT" sz="1800" dirty="0" err="1"/>
              <a:t>all</a:t>
            </a:r>
            <a:r>
              <a:rPr lang="it-IT" sz="1800" dirty="0"/>
              <a:t> interno csn1, per il momento.</a:t>
            </a:r>
          </a:p>
          <a:p>
            <a:pPr>
              <a:lnSpc>
                <a:spcPct val="120000"/>
              </a:lnSpc>
            </a:pPr>
            <a:r>
              <a:rPr lang="en-US" sz="1800" dirty="0" err="1">
                <a:sym typeface="Wingdings"/>
              </a:rPr>
              <a:t>Taiuti</a:t>
            </a:r>
            <a:r>
              <a:rPr lang="en-US" sz="1800" dirty="0">
                <a:sym typeface="Wingdings"/>
              </a:rPr>
              <a:t> ha </a:t>
            </a:r>
            <a:r>
              <a:rPr lang="en-US" sz="1800" dirty="0" err="1">
                <a:sym typeface="Wingdings"/>
              </a:rPr>
              <a:t>presentato</a:t>
            </a:r>
            <a:r>
              <a:rPr lang="en-US" sz="1800" dirty="0">
                <a:sym typeface="Wingdings"/>
              </a:rPr>
              <a:t> status KM3Net, </a:t>
            </a:r>
            <a:r>
              <a:rPr lang="en-US" sz="1800" dirty="0" err="1">
                <a:sym typeface="Wingdings"/>
              </a:rPr>
              <a:t>che</a:t>
            </a:r>
            <a:r>
              <a:rPr lang="en-US" sz="1800" dirty="0">
                <a:sym typeface="Wingdings"/>
              </a:rPr>
              <a:t> ha </a:t>
            </a:r>
            <a:r>
              <a:rPr lang="en-US" sz="1800" dirty="0" err="1">
                <a:sym typeface="Wingdings"/>
              </a:rPr>
              <a:t>iniziato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installazione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sia</a:t>
            </a:r>
            <a:r>
              <a:rPr lang="en-US" sz="1800" dirty="0">
                <a:sym typeface="Wingdings"/>
              </a:rPr>
              <a:t> in </a:t>
            </a:r>
            <a:r>
              <a:rPr lang="en-US" sz="1800" dirty="0" err="1">
                <a:sym typeface="Wingdings"/>
              </a:rPr>
              <a:t>sicilia</a:t>
            </a:r>
            <a:r>
              <a:rPr lang="en-US" sz="1800" dirty="0">
                <a:sym typeface="Wingdings"/>
              </a:rPr>
              <a:t> (ARCA) , </a:t>
            </a:r>
            <a:r>
              <a:rPr lang="en-US" sz="1800" dirty="0" err="1">
                <a:sym typeface="Wingdings"/>
              </a:rPr>
              <a:t>che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Tolone</a:t>
            </a:r>
            <a:r>
              <a:rPr lang="en-US" sz="1800" dirty="0">
                <a:sym typeface="Wingdings"/>
              </a:rPr>
              <a:t> (ORCA). ARCA e’ </a:t>
            </a:r>
            <a:r>
              <a:rPr lang="en-US" sz="1800" dirty="0" err="1">
                <a:sym typeface="Wingdings"/>
              </a:rPr>
              <a:t>stato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finanziato</a:t>
            </a:r>
            <a:r>
              <a:rPr lang="en-US" sz="1800" dirty="0">
                <a:sym typeface="Wingdings"/>
              </a:rPr>
              <a:t> con PON  e POR e </a:t>
            </a:r>
            <a:r>
              <a:rPr lang="en-US" sz="1800" dirty="0" err="1">
                <a:sym typeface="Wingdings"/>
              </a:rPr>
              <a:t>procede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nella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costruzione</a:t>
            </a: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sz="1800" dirty="0">
                <a:sym typeface="Wingdings"/>
              </a:rPr>
              <a:t>DG : in </a:t>
            </a:r>
            <a:r>
              <a:rPr lang="en-US" sz="1800" dirty="0" err="1">
                <a:sym typeface="Wingdings"/>
              </a:rPr>
              <a:t>preparazione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gara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centrale</a:t>
            </a:r>
            <a:r>
              <a:rPr lang="en-US" sz="1800" dirty="0">
                <a:sym typeface="Wingdings"/>
              </a:rPr>
              <a:t> per </a:t>
            </a:r>
            <a:r>
              <a:rPr lang="en-US" sz="1800" dirty="0" err="1">
                <a:sym typeface="Wingdings"/>
              </a:rPr>
              <a:t>acquisti</a:t>
            </a:r>
            <a:r>
              <a:rPr lang="en-US" sz="1800" dirty="0">
                <a:sym typeface="Wingdings"/>
              </a:rPr>
              <a:t> a </a:t>
            </a:r>
            <a:r>
              <a:rPr lang="en-US" sz="1800" dirty="0" err="1">
                <a:sym typeface="Wingdings"/>
              </a:rPr>
              <a:t>catalogo</a:t>
            </a:r>
            <a:r>
              <a:rPr lang="en-US" sz="1800" dirty="0">
                <a:sym typeface="Wingdings"/>
              </a:rPr>
              <a:t> pc (</a:t>
            </a:r>
            <a:r>
              <a:rPr lang="en-US" sz="1800" dirty="0" err="1">
                <a:sym typeface="Wingdings"/>
              </a:rPr>
              <a:t>portatile</a:t>
            </a:r>
            <a:r>
              <a:rPr lang="en-US" sz="1800" dirty="0">
                <a:sym typeface="Wingdings"/>
              </a:rPr>
              <a:t> e desktop) e Mac</a:t>
            </a:r>
          </a:p>
          <a:p>
            <a:pPr>
              <a:lnSpc>
                <a:spcPct val="120000"/>
              </a:lnSpc>
            </a:pPr>
            <a:r>
              <a:rPr lang="en-US" sz="1800" dirty="0" err="1">
                <a:sym typeface="Wingdings"/>
              </a:rPr>
              <a:t>Sono</a:t>
            </a:r>
            <a:r>
              <a:rPr lang="en-US" sz="1800" dirty="0">
                <a:sym typeface="Wingdings"/>
              </a:rPr>
              <a:t> state deliberate  6 </a:t>
            </a:r>
            <a:r>
              <a:rPr lang="en-US" sz="1800" dirty="0" err="1">
                <a:sym typeface="Wingdings"/>
              </a:rPr>
              <a:t>posizioni</a:t>
            </a:r>
            <a:r>
              <a:rPr lang="en-US" sz="1800" dirty="0">
                <a:sym typeface="Wingdings"/>
              </a:rPr>
              <a:t> da </a:t>
            </a:r>
            <a:r>
              <a:rPr lang="en-US" sz="1800" dirty="0" err="1">
                <a:sym typeface="Wingdings"/>
              </a:rPr>
              <a:t>tecnologo</a:t>
            </a:r>
            <a:r>
              <a:rPr lang="en-US" sz="1800" dirty="0">
                <a:sym typeface="Wingdings"/>
              </a:rPr>
              <a:t>: </a:t>
            </a:r>
            <a:r>
              <a:rPr lang="it-IT" sz="1600" dirty="0"/>
              <a:t>LNL, LNGS, LNF, LNS, Milano-LASA, AC.</a:t>
            </a: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38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Direttivo</a:t>
            </a:r>
            <a:r>
              <a:rPr lang="en-US" dirty="0"/>
              <a:t> </a:t>
            </a:r>
            <a:r>
              <a:rPr lang="en-US" dirty="0" err="1"/>
              <a:t>Giugno</a:t>
            </a:r>
            <a:r>
              <a:rPr lang="en-US" dirty="0"/>
              <a:t> 2019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073330"/>
            <a:ext cx="8610600" cy="546201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it-IT" sz="1800" dirty="0"/>
              <a:t>approvato disciplinare sul “Lavoro agile”, per personale TA,( </a:t>
            </a:r>
            <a:r>
              <a:rPr lang="it-IT" sz="1800" dirty="0" err="1"/>
              <a:t>max</a:t>
            </a:r>
            <a:r>
              <a:rPr lang="it-IT" sz="1800" dirty="0"/>
              <a:t> 10% struttura), lavoro da remoto fino ad un massimo di 250 ore in 6 mesi, con un tetto mensile di 50 ore, da utilizzarsi in blocchi minimi di 4 ore. Serve progetto individuale della durata di 6 mesi  (rinnovabile) da concordare col proprio responsabile. Le domande saranno valutate dal direttore della struttura con cadenza semestrale,.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it-IT" sz="1800" dirty="0">
                <a:sym typeface="Wingdings"/>
              </a:rPr>
              <a:t>Sperimentale per 2 anni</a:t>
            </a:r>
          </a:p>
          <a:p>
            <a:pPr lvl="1">
              <a:lnSpc>
                <a:spcPct val="120000"/>
              </a:lnSpc>
              <a:buFontTx/>
              <a:buChar char="-"/>
            </a:pPr>
            <a:r>
              <a:rPr lang="it-IT" sz="1600" dirty="0">
                <a:sym typeface="Wingdings"/>
              </a:rPr>
              <a:t>La circolare per l attuazione dovrebbe arrivare a breve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it-IT" sz="12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it-IT" sz="1800" dirty="0" err="1">
                <a:sym typeface="Wingdings"/>
              </a:rPr>
              <a:t>N</a:t>
            </a:r>
            <a:r>
              <a:rPr lang="en-US" sz="1800" dirty="0" err="1">
                <a:sym typeface="Wingdings"/>
              </a:rPr>
              <a:t>uovo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disciplinare</a:t>
            </a:r>
            <a:r>
              <a:rPr lang="en-US" sz="1800" dirty="0">
                <a:sym typeface="Wingdings"/>
              </a:rPr>
              <a:t> ‘”</a:t>
            </a:r>
            <a:r>
              <a:rPr lang="en-US" sz="1800" dirty="0" err="1">
                <a:sym typeface="Wingdings"/>
              </a:rPr>
              <a:t>telelavoro</a:t>
            </a:r>
            <a:r>
              <a:rPr lang="en-US" sz="1800" dirty="0">
                <a:sym typeface="Wingdings"/>
              </a:rPr>
              <a:t>”, Novita’: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 lvl="0"/>
            <a:r>
              <a:rPr lang="en-US" sz="1800" dirty="0" err="1"/>
              <a:t>il</a:t>
            </a:r>
            <a:r>
              <a:rPr lang="en-US" sz="1800" dirty="0"/>
              <a:t> </a:t>
            </a:r>
            <a:r>
              <a:rPr lang="en-US" sz="1800" dirty="0" err="1"/>
              <a:t>telelavoro</a:t>
            </a:r>
            <a:r>
              <a:rPr lang="en-US" sz="1800" dirty="0"/>
              <a:t> </a:t>
            </a:r>
            <a:r>
              <a:rPr lang="en-US" sz="1800" dirty="0" err="1"/>
              <a:t>è</a:t>
            </a:r>
            <a:r>
              <a:rPr lang="en-US" sz="1800" dirty="0"/>
              <a:t> </a:t>
            </a:r>
            <a:r>
              <a:rPr lang="en-US" sz="1800" dirty="0" err="1"/>
              <a:t>possibile</a:t>
            </a:r>
            <a:r>
              <a:rPr lang="en-US" sz="1800" dirty="0"/>
              <a:t> </a:t>
            </a:r>
            <a:r>
              <a:rPr lang="en-US" sz="1800" dirty="0" err="1"/>
              <a:t>anche</a:t>
            </a:r>
            <a:r>
              <a:rPr lang="en-US" sz="1800" dirty="0"/>
              <a:t> </a:t>
            </a:r>
            <a:r>
              <a:rPr lang="en-US" sz="1800" dirty="0" err="1"/>
              <a:t>dall'estero</a:t>
            </a:r>
            <a:r>
              <a:rPr lang="en-US" sz="1800" dirty="0"/>
              <a:t>;</a:t>
            </a:r>
          </a:p>
          <a:p>
            <a:pPr lvl="0"/>
            <a:r>
              <a:rPr lang="en-US" sz="1800" dirty="0"/>
              <a:t>Si </a:t>
            </a:r>
            <a:r>
              <a:rPr lang="en-US" sz="1800" dirty="0" err="1"/>
              <a:t>valutano</a:t>
            </a:r>
            <a:r>
              <a:rPr lang="en-US" sz="1800" dirty="0"/>
              <a:t> </a:t>
            </a:r>
            <a:r>
              <a:rPr lang="en-US" sz="1800" dirty="0" err="1"/>
              <a:t>fino</a:t>
            </a:r>
            <a:r>
              <a:rPr lang="en-US" sz="1800" dirty="0"/>
              <a:t> a 3 “</a:t>
            </a:r>
            <a:r>
              <a:rPr lang="en-US" sz="1800" dirty="0" err="1"/>
              <a:t>eventi</a:t>
            </a:r>
            <a:r>
              <a:rPr lang="en-US" sz="1800" dirty="0"/>
              <a:t>”, con </a:t>
            </a:r>
            <a:r>
              <a:rPr lang="en-US" sz="1800" dirty="0" err="1"/>
              <a:t>punteggi</a:t>
            </a:r>
            <a:r>
              <a:rPr lang="en-US" sz="1800" dirty="0"/>
              <a:t> </a:t>
            </a:r>
            <a:r>
              <a:rPr lang="en-US" sz="1800" dirty="0" err="1"/>
              <a:t>decresecenti</a:t>
            </a:r>
            <a:r>
              <a:rPr lang="en-US" sz="1800" dirty="0"/>
              <a:t>, </a:t>
            </a:r>
            <a:r>
              <a:rPr lang="en-US" sz="1800" dirty="0" err="1"/>
              <a:t>relativi</a:t>
            </a:r>
            <a:r>
              <a:rPr lang="en-US" sz="1800" dirty="0"/>
              <a:t> </a:t>
            </a:r>
            <a:r>
              <a:rPr lang="en-US" sz="1800" dirty="0" err="1"/>
              <a:t>indifferentemente</a:t>
            </a:r>
            <a:r>
              <a:rPr lang="en-US" sz="1800" dirty="0"/>
              <a:t> a “cure </a:t>
            </a:r>
            <a:r>
              <a:rPr lang="en-US" sz="1800" dirty="0" err="1"/>
              <a:t>ai</a:t>
            </a:r>
            <a:r>
              <a:rPr lang="en-US" sz="1800" dirty="0"/>
              <a:t> </a:t>
            </a:r>
            <a:r>
              <a:rPr lang="en-US" sz="1800" dirty="0" err="1"/>
              <a:t>familiari</a:t>
            </a:r>
            <a:r>
              <a:rPr lang="en-US" sz="1800" dirty="0"/>
              <a:t>” o al “</a:t>
            </a:r>
            <a:r>
              <a:rPr lang="en-US" sz="1800" dirty="0" err="1"/>
              <a:t>disagio</a:t>
            </a:r>
            <a:r>
              <a:rPr lang="en-US" sz="1800" dirty="0"/>
              <a:t> </a:t>
            </a:r>
            <a:r>
              <a:rPr lang="en-US" sz="1800" dirty="0" err="1"/>
              <a:t>psicofisico</a:t>
            </a:r>
            <a:r>
              <a:rPr lang="en-US" sz="1800" dirty="0"/>
              <a:t> del </a:t>
            </a:r>
            <a:r>
              <a:rPr lang="en-US" sz="1800" dirty="0" err="1"/>
              <a:t>dipendente</a:t>
            </a:r>
            <a:r>
              <a:rPr lang="en-US" sz="1800" dirty="0"/>
              <a:t>"</a:t>
            </a:r>
          </a:p>
          <a:p>
            <a:pPr lvl="0"/>
            <a:r>
              <a:rPr lang="en-US" sz="1800" dirty="0" err="1"/>
              <a:t>Bisogna</a:t>
            </a:r>
            <a:r>
              <a:rPr lang="en-US" sz="1800" dirty="0"/>
              <a:t> </a:t>
            </a:r>
            <a:r>
              <a:rPr lang="en-US" sz="1800" dirty="0" err="1"/>
              <a:t>trasmettere</a:t>
            </a:r>
            <a:r>
              <a:rPr lang="en-US" sz="1800" dirty="0"/>
              <a:t> </a:t>
            </a:r>
            <a:r>
              <a:rPr lang="en-US" sz="1800" dirty="0" err="1"/>
              <a:t>lle</a:t>
            </a:r>
            <a:r>
              <a:rPr lang="en-US" sz="1800" dirty="0"/>
              <a:t> </a:t>
            </a:r>
            <a:r>
              <a:rPr lang="en-US" sz="1800" dirty="0" err="1"/>
              <a:t>domande</a:t>
            </a:r>
            <a:r>
              <a:rPr lang="en-US" sz="1800" dirty="0"/>
              <a:t> </a:t>
            </a:r>
            <a:r>
              <a:rPr lang="en-US" sz="1800" dirty="0" err="1"/>
              <a:t>accettate</a:t>
            </a:r>
            <a:r>
              <a:rPr lang="en-US" sz="1800" dirty="0"/>
              <a:t> e  la </a:t>
            </a:r>
            <a:r>
              <a:rPr lang="en-US" sz="1800" dirty="0" err="1"/>
              <a:t>scheda</a:t>
            </a:r>
            <a:r>
              <a:rPr lang="en-US" sz="1800" dirty="0"/>
              <a:t> </a:t>
            </a:r>
            <a:r>
              <a:rPr lang="en-US" sz="1800" dirty="0" err="1"/>
              <a:t>tecnica</a:t>
            </a:r>
            <a:r>
              <a:rPr lang="en-US" sz="1800" dirty="0"/>
              <a:t> di </a:t>
            </a:r>
            <a:r>
              <a:rPr lang="en-US" sz="1800" dirty="0" err="1"/>
              <a:t>ciascuna</a:t>
            </a:r>
            <a:r>
              <a:rPr lang="en-US" sz="1800" dirty="0"/>
              <a:t> col </a:t>
            </a:r>
            <a:r>
              <a:rPr lang="en-US" sz="1800" dirty="0" err="1"/>
              <a:t>relativo</a:t>
            </a:r>
            <a:r>
              <a:rPr lang="en-US" sz="1800" dirty="0"/>
              <a:t> </a:t>
            </a:r>
            <a:r>
              <a:rPr lang="en-US" sz="1800" dirty="0" err="1"/>
              <a:t>progetto</a:t>
            </a:r>
            <a:r>
              <a:rPr lang="en-US" sz="1800" dirty="0"/>
              <a:t> di </a:t>
            </a:r>
            <a:r>
              <a:rPr lang="en-US" sz="1800" dirty="0" err="1"/>
              <a:t>telelavoro</a:t>
            </a:r>
            <a:r>
              <a:rPr lang="en-US" sz="1800" dirty="0"/>
              <a:t>, </a:t>
            </a:r>
            <a:r>
              <a:rPr lang="en-US" sz="1800" dirty="0" err="1"/>
              <a:t>che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quindi</a:t>
            </a:r>
            <a:r>
              <a:rPr lang="en-US" sz="1800" dirty="0"/>
              <a:t> </a:t>
            </a:r>
            <a:r>
              <a:rPr lang="en-US" sz="1800" dirty="0" err="1"/>
              <a:t>definito</a:t>
            </a:r>
            <a:r>
              <a:rPr lang="en-US" sz="1800" dirty="0"/>
              <a:t> in </a:t>
            </a:r>
            <a:r>
              <a:rPr lang="en-US" sz="1800" dirty="0" err="1"/>
              <a:t>anticipo</a:t>
            </a:r>
            <a:r>
              <a:rPr lang="en-US" sz="1800" dirty="0"/>
              <a:t> e </a:t>
            </a:r>
            <a:r>
              <a:rPr lang="en-US" sz="1800" dirty="0" err="1"/>
              <a:t>concordato</a:t>
            </a:r>
            <a:r>
              <a:rPr lang="en-US" sz="1800" dirty="0"/>
              <a:t> </a:t>
            </a:r>
            <a:r>
              <a:rPr lang="en-US" sz="1800" dirty="0" err="1"/>
              <a:t>sia</a:t>
            </a:r>
            <a:r>
              <a:rPr lang="en-US" sz="1800" dirty="0"/>
              <a:t> col </a:t>
            </a:r>
            <a:r>
              <a:rPr lang="en-US" sz="1800" dirty="0" err="1"/>
              <a:t>dipendente</a:t>
            </a:r>
            <a:r>
              <a:rPr lang="en-US" sz="1800" dirty="0"/>
              <a:t> </a:t>
            </a:r>
            <a:r>
              <a:rPr lang="en-US" sz="1800" dirty="0" err="1"/>
              <a:t>che</a:t>
            </a:r>
            <a:r>
              <a:rPr lang="en-US" sz="1800" dirty="0"/>
              <a:t> con </a:t>
            </a:r>
            <a:r>
              <a:rPr lang="en-US" sz="1800" dirty="0" err="1"/>
              <a:t>il</a:t>
            </a:r>
            <a:r>
              <a:rPr lang="en-US" sz="1800" dirty="0"/>
              <a:t> </a:t>
            </a:r>
            <a:r>
              <a:rPr lang="en-US" sz="1800" dirty="0" err="1"/>
              <a:t>suo</a:t>
            </a:r>
            <a:r>
              <a:rPr lang="en-US" sz="1800" dirty="0"/>
              <a:t> </a:t>
            </a:r>
            <a:r>
              <a:rPr lang="en-US" sz="1800" dirty="0" err="1"/>
              <a:t>responsabile</a:t>
            </a:r>
            <a:r>
              <a:rPr lang="en-US" sz="1800" dirty="0"/>
              <a:t>.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54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Direttivo</a:t>
            </a:r>
            <a:r>
              <a:rPr lang="en-US" dirty="0"/>
              <a:t> </a:t>
            </a:r>
            <a:r>
              <a:rPr lang="en-US" dirty="0" err="1"/>
              <a:t>Giugno</a:t>
            </a:r>
            <a:r>
              <a:rPr lang="en-US" dirty="0"/>
              <a:t> 2019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073330"/>
            <a:ext cx="8610600" cy="546201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>
                <a:sym typeface="Wingdings"/>
              </a:rPr>
              <a:t>Rinnovati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presidenti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commissioni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scientifiche</a:t>
            </a: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>
                <a:sym typeface="Wingdings"/>
              </a:rPr>
              <a:t>Teorici</a:t>
            </a:r>
            <a:r>
              <a:rPr lang="en-US" sz="1800" dirty="0">
                <a:sym typeface="Wingdings"/>
              </a:rPr>
              <a:t>  </a:t>
            </a:r>
            <a:r>
              <a:rPr lang="en-US" sz="1800" dirty="0" err="1">
                <a:sym typeface="Wingdings"/>
              </a:rPr>
              <a:t>Fulvio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Piccinini</a:t>
            </a:r>
            <a:r>
              <a:rPr lang="en-US" sz="1800" dirty="0">
                <a:sym typeface="Wingdings"/>
              </a:rPr>
              <a:t> (PV)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>
                <a:sym typeface="Wingdings"/>
              </a:rPr>
              <a:t>Csn1  Roberto </a:t>
            </a:r>
            <a:r>
              <a:rPr lang="en-US" sz="1800" dirty="0" err="1">
                <a:sym typeface="Wingdings"/>
              </a:rPr>
              <a:t>Tenchini</a:t>
            </a:r>
            <a:r>
              <a:rPr lang="en-US" sz="1800" dirty="0">
                <a:sym typeface="Wingdings"/>
              </a:rPr>
              <a:t> (PI)</a:t>
            </a:r>
          </a:p>
          <a:p>
            <a:pPr lvl="0"/>
            <a:endParaRPr lang="en-US" sz="18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>
                <a:sym typeface="Wingdings"/>
              </a:rPr>
              <a:t>Il </a:t>
            </a:r>
            <a:r>
              <a:rPr lang="en-US" sz="1800" dirty="0" err="1">
                <a:sym typeface="Wingdings"/>
              </a:rPr>
              <a:t>presidente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Ferroni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si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congeda</a:t>
            </a:r>
            <a:r>
              <a:rPr lang="en-US" sz="1800" dirty="0">
                <a:sym typeface="Wingdings"/>
              </a:rPr>
              <a:t>  </a:t>
            </a:r>
            <a:r>
              <a:rPr lang="en-US" sz="1800" dirty="0" err="1">
                <a:sym typeface="Wingdings"/>
              </a:rPr>
              <a:t>ringraziando</a:t>
            </a:r>
            <a:r>
              <a:rPr lang="en-US" sz="1800" dirty="0">
                <a:sym typeface="Wingdings"/>
              </a:rPr>
              <a:t> la GE per </a:t>
            </a:r>
            <a:r>
              <a:rPr lang="en-US" sz="1800" dirty="0" err="1">
                <a:sym typeface="Wingdings"/>
              </a:rPr>
              <a:t>il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lavoro</a:t>
            </a:r>
            <a:r>
              <a:rPr lang="en-US" sz="1800" dirty="0">
                <a:sym typeface="Wingdings"/>
              </a:rPr>
              <a:t> e </a:t>
            </a:r>
            <a:r>
              <a:rPr lang="en-US" sz="1800" dirty="0" err="1">
                <a:sym typeface="Wingdings"/>
              </a:rPr>
              <a:t>il</a:t>
            </a:r>
            <a:r>
              <a:rPr lang="en-US" sz="1800" dirty="0">
                <a:sym typeface="Wingdings"/>
              </a:rPr>
              <a:t> CD per </a:t>
            </a:r>
            <a:r>
              <a:rPr lang="en-US" sz="1800" dirty="0" err="1">
                <a:sym typeface="Wingdings"/>
              </a:rPr>
              <a:t>il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sostegno</a:t>
            </a:r>
            <a:r>
              <a:rPr lang="en-US" sz="1800" dirty="0">
                <a:sym typeface="Wingdings"/>
              </a:rPr>
              <a:t>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>
                <a:sym typeface="Wingdings"/>
              </a:rPr>
              <a:t>Ritiene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che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Laboratori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siano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capisaldi</a:t>
            </a:r>
            <a:r>
              <a:rPr lang="en-US" sz="1800" dirty="0">
                <a:sym typeface="Wingdings"/>
              </a:rPr>
              <a:t> dell INFN e </a:t>
            </a:r>
            <a:r>
              <a:rPr lang="en-US" sz="1800" dirty="0" err="1">
                <a:sym typeface="Wingdings"/>
              </a:rPr>
              <a:t>debbano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essere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rinforzati</a:t>
            </a:r>
            <a:r>
              <a:rPr lang="en-US" sz="1800" dirty="0">
                <a:sym typeface="Wingdings"/>
              </a:rPr>
              <a:t>,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>
                <a:sym typeface="Wingdings"/>
              </a:rPr>
              <a:t>tra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qs</a:t>
            </a:r>
            <a:r>
              <a:rPr lang="en-US" sz="1800" dirty="0">
                <a:sym typeface="Wingdings"/>
              </a:rPr>
              <a:t> include </a:t>
            </a:r>
            <a:r>
              <a:rPr lang="en-US" sz="1800" dirty="0" err="1">
                <a:sym typeface="Wingdings"/>
              </a:rPr>
              <a:t>il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LASA,Labec</a:t>
            </a:r>
            <a:r>
              <a:rPr lang="en-US" sz="1800" dirty="0">
                <a:sym typeface="Wingdings"/>
              </a:rPr>
              <a:t> e Virgo e come </a:t>
            </a:r>
            <a:r>
              <a:rPr lang="en-US" sz="1800" dirty="0" err="1">
                <a:sym typeface="Wingdings"/>
              </a:rPr>
              <a:t>prossimi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passi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indica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portare</a:t>
            </a:r>
            <a:r>
              <a:rPr lang="en-US" sz="1800" dirty="0">
                <a:sym typeface="Wingdings"/>
              </a:rPr>
              <a:t> Einstein Telescope in Italia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 marL="182880" lvl="1">
              <a:lnSpc>
                <a:spcPct val="120000"/>
              </a:lnSpc>
              <a:buFontTx/>
              <a:buChar char="-"/>
            </a:pPr>
            <a:r>
              <a:rPr lang="en-US" dirty="0" err="1">
                <a:sym typeface="Wingdings"/>
              </a:rPr>
              <a:t>Tutte</a:t>
            </a:r>
            <a:r>
              <a:rPr lang="en-US" dirty="0">
                <a:sym typeface="Wingdings"/>
              </a:rPr>
              <a:t> le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disponibili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sul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sito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della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Presidenza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nel</a:t>
            </a:r>
            <a:r>
              <a:rPr lang="en-US" dirty="0">
                <a:sym typeface="Wingdings"/>
              </a:rPr>
              <a:t> DB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o </a:t>
            </a:r>
            <a:r>
              <a:rPr lang="en-US" dirty="0" err="1">
                <a:sym typeface="Wingdings"/>
              </a:rPr>
              <a:t>tramite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  (https://</a:t>
            </a:r>
            <a:r>
              <a:rPr lang="en-US" dirty="0" err="1">
                <a:sym typeface="Wingdings"/>
              </a:rPr>
              <a:t>iam.infn.it</a:t>
            </a:r>
            <a:r>
              <a:rPr lang="en-US" dirty="0">
                <a:sym typeface="Wingdings"/>
              </a:rPr>
              <a:t>/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)</a:t>
            </a: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84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preDirettivo</a:t>
            </a:r>
            <a:r>
              <a:rPr lang="en-US" dirty="0"/>
              <a:t> </a:t>
            </a:r>
            <a:r>
              <a:rPr lang="en-US" dirty="0" err="1"/>
              <a:t>Luglio</a:t>
            </a:r>
            <a:r>
              <a:rPr lang="en-US" dirty="0"/>
              <a:t> 2019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073330"/>
            <a:ext cx="8610600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>
                <a:sym typeface="Wingdings"/>
              </a:rPr>
              <a:t>Prof Antonio </a:t>
            </a:r>
            <a:r>
              <a:rPr lang="en-US" sz="1800" dirty="0" err="1">
                <a:sym typeface="Wingdings"/>
              </a:rPr>
              <a:t>Zoccoli</a:t>
            </a:r>
            <a:r>
              <a:rPr lang="en-US" sz="1800" dirty="0">
                <a:sym typeface="Wingdings"/>
              </a:rPr>
              <a:t>, </a:t>
            </a:r>
            <a:r>
              <a:rPr lang="en-US" sz="1800" dirty="0" err="1">
                <a:sym typeface="Wingdings"/>
              </a:rPr>
              <a:t>nominato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Presidente</a:t>
            </a:r>
            <a:r>
              <a:rPr lang="en-US" sz="1800" dirty="0">
                <a:sym typeface="Wingdings"/>
              </a:rPr>
              <a:t> dal 1 </a:t>
            </a:r>
            <a:r>
              <a:rPr lang="en-US" sz="1800" dirty="0" err="1">
                <a:sym typeface="Wingdings"/>
              </a:rPr>
              <a:t>Luglio</a:t>
            </a:r>
            <a:r>
              <a:rPr lang="en-US" sz="1800" dirty="0">
                <a:sym typeface="Wingdings"/>
              </a:rPr>
              <a:t>, </a:t>
            </a:r>
            <a:r>
              <a:rPr lang="en-US" sz="1800" dirty="0" err="1">
                <a:sym typeface="Wingdings"/>
              </a:rPr>
              <a:t>ringrazia</a:t>
            </a:r>
            <a:r>
              <a:rPr lang="en-US" sz="1800" dirty="0">
                <a:sym typeface="Wingdings"/>
              </a:rPr>
              <a:t> prof </a:t>
            </a:r>
            <a:r>
              <a:rPr lang="en-US" sz="1800" dirty="0" err="1">
                <a:sym typeface="Wingdings"/>
              </a:rPr>
              <a:t>Ferroni</a:t>
            </a:r>
            <a:r>
              <a:rPr lang="en-US" sz="1800" dirty="0">
                <a:sym typeface="Wingdings"/>
              </a:rPr>
              <a:t> per l </a:t>
            </a:r>
            <a:r>
              <a:rPr lang="en-US" sz="1800" dirty="0" err="1">
                <a:sym typeface="Wingdings"/>
              </a:rPr>
              <a:t>enorme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lavoro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fatto</a:t>
            </a:r>
            <a:r>
              <a:rPr lang="en-US" sz="1800" dirty="0">
                <a:sym typeface="Wingdings"/>
              </a:rPr>
              <a:t> in </a:t>
            </a:r>
            <a:r>
              <a:rPr lang="en-US" sz="1800" dirty="0" err="1">
                <a:sym typeface="Wingdings"/>
              </a:rPr>
              <a:t>difesa</a:t>
            </a:r>
            <a:r>
              <a:rPr lang="en-US" sz="1800" dirty="0">
                <a:sym typeface="Wingdings"/>
              </a:rPr>
              <a:t> e per la </a:t>
            </a:r>
            <a:r>
              <a:rPr lang="en-US" sz="1800" dirty="0" err="1">
                <a:sym typeface="Wingdings"/>
              </a:rPr>
              <a:t>promozione</a:t>
            </a:r>
            <a:r>
              <a:rPr lang="en-US" sz="1800" dirty="0">
                <a:sym typeface="Wingdings"/>
              </a:rPr>
              <a:t> dell INFN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/>
              <a:t>Molti</a:t>
            </a:r>
            <a:r>
              <a:rPr lang="en-US" sz="1800" dirty="0"/>
              <a:t> </a:t>
            </a:r>
            <a:r>
              <a:rPr lang="en-US" sz="1800" dirty="0" err="1"/>
              <a:t>nuovi</a:t>
            </a:r>
            <a:r>
              <a:rPr lang="en-US" sz="1800" dirty="0"/>
              <a:t> </a:t>
            </a:r>
            <a:r>
              <a:rPr lang="en-US" sz="1800" dirty="0" err="1"/>
              <a:t>direttori</a:t>
            </a:r>
            <a:r>
              <a:rPr lang="en-US" sz="1800" dirty="0"/>
              <a:t> (</a:t>
            </a:r>
            <a:r>
              <a:rPr lang="en-US" sz="1800" dirty="0" err="1"/>
              <a:t>P.Cenci</a:t>
            </a:r>
            <a:r>
              <a:rPr lang="en-US" sz="1800" dirty="0"/>
              <a:t> (</a:t>
            </a:r>
            <a:r>
              <a:rPr lang="en-US" sz="1800" dirty="0" err="1"/>
              <a:t>Pg</a:t>
            </a:r>
            <a:r>
              <a:rPr lang="en-US" sz="1800" dirty="0"/>
              <a:t>), </a:t>
            </a:r>
            <a:r>
              <a:rPr lang="en-US" sz="1800" dirty="0" err="1"/>
              <a:t>L.Lista</a:t>
            </a:r>
            <a:r>
              <a:rPr lang="en-US" sz="1800" dirty="0"/>
              <a:t>(Na), </a:t>
            </a:r>
            <a:r>
              <a:rPr lang="en-US" sz="1800" dirty="0" err="1"/>
              <a:t>A.Nisati</a:t>
            </a:r>
            <a:r>
              <a:rPr lang="en-US" sz="1800" dirty="0"/>
              <a:t>(Rm1), </a:t>
            </a:r>
            <a:r>
              <a:rPr lang="en-US" sz="1800" dirty="0" err="1"/>
              <a:t>D.Orestano</a:t>
            </a:r>
            <a:r>
              <a:rPr lang="en-US" sz="1800" dirty="0"/>
              <a:t> (Rm3), </a:t>
            </a:r>
            <a:r>
              <a:rPr lang="en-US" sz="1800" dirty="0" err="1"/>
              <a:t>A.Tricomi</a:t>
            </a:r>
            <a:r>
              <a:rPr lang="en-US" sz="1800" dirty="0"/>
              <a:t>(Ct)), </a:t>
            </a:r>
            <a:r>
              <a:rPr lang="en-US" sz="1800" dirty="0" err="1"/>
              <a:t>l’ultimo</a:t>
            </a:r>
            <a:r>
              <a:rPr lang="en-US" sz="1800" dirty="0"/>
              <a:t> per </a:t>
            </a:r>
            <a:r>
              <a:rPr lang="en-US" sz="1800" dirty="0" err="1"/>
              <a:t>Gomezel</a:t>
            </a:r>
            <a:r>
              <a:rPr lang="en-US" sz="1800" dirty="0"/>
              <a:t>, </a:t>
            </a:r>
            <a:r>
              <a:rPr lang="en-US" sz="1800" dirty="0" err="1"/>
              <a:t>Darbo</a:t>
            </a:r>
            <a:r>
              <a:rPr lang="en-US" sz="1800" dirty="0"/>
              <a:t> e </a:t>
            </a:r>
            <a:r>
              <a:rPr lang="en-US" sz="1800" dirty="0" err="1"/>
              <a:t>Cuttone</a:t>
            </a:r>
            <a:r>
              <a:rPr lang="en-US" sz="1800" dirty="0"/>
              <a:t>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>
                <a:sym typeface="Wingdings"/>
              </a:rPr>
              <a:t>Presidente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allarga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partecipazione</a:t>
            </a:r>
            <a:r>
              <a:rPr lang="en-US" sz="1800" dirty="0">
                <a:sym typeface="Wingdings"/>
              </a:rPr>
              <a:t> a </a:t>
            </a:r>
            <a:r>
              <a:rPr lang="en-US" sz="1800" dirty="0" err="1">
                <a:sym typeface="Wingdings"/>
              </a:rPr>
              <a:t>predirettivo</a:t>
            </a:r>
            <a:r>
              <a:rPr lang="en-US" sz="1800" dirty="0">
                <a:sym typeface="Wingdings"/>
              </a:rPr>
              <a:t> a </a:t>
            </a:r>
            <a:r>
              <a:rPr lang="en-US" sz="1800" dirty="0" err="1">
                <a:sym typeface="Wingdings"/>
              </a:rPr>
              <a:t>Comunicazione</a:t>
            </a:r>
            <a:r>
              <a:rPr lang="en-US" sz="1800" dirty="0">
                <a:sym typeface="Wingdings"/>
              </a:rPr>
              <a:t> e CC3M, per </a:t>
            </a:r>
            <a:r>
              <a:rPr lang="en-US" sz="1800" dirty="0" err="1">
                <a:sym typeface="Wingdings"/>
              </a:rPr>
              <a:t>migliorare</a:t>
            </a:r>
            <a:r>
              <a:rPr lang="en-US" sz="1800" dirty="0">
                <a:sym typeface="Wingdings"/>
              </a:rPr>
              <a:t> la </a:t>
            </a:r>
            <a:r>
              <a:rPr lang="en-US" sz="1800" dirty="0" err="1">
                <a:sym typeface="Wingdings"/>
              </a:rPr>
              <a:t>comunicazione</a:t>
            </a:r>
            <a:r>
              <a:rPr lang="en-US" sz="1800" dirty="0">
                <a:sym typeface="Wingdings"/>
              </a:rPr>
              <a:t> all </a:t>
            </a:r>
            <a:r>
              <a:rPr lang="en-US" sz="1800" dirty="0" err="1">
                <a:sym typeface="Wingdings"/>
              </a:rPr>
              <a:t>interno</a:t>
            </a:r>
            <a:r>
              <a:rPr lang="en-US" sz="1800" dirty="0">
                <a:sym typeface="Wingdings"/>
              </a:rPr>
              <a:t> INFN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>
                <a:sym typeface="Wingdings"/>
              </a:rPr>
              <a:t>Aumentare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collegialita</a:t>
            </a:r>
            <a:r>
              <a:rPr lang="en-US" sz="1800" dirty="0">
                <a:sym typeface="Wingdings"/>
              </a:rPr>
              <a:t>’ </a:t>
            </a:r>
            <a:r>
              <a:rPr lang="en-US" sz="1800" dirty="0" err="1">
                <a:sym typeface="Wingdings"/>
              </a:rPr>
              <a:t>nelle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decisioni</a:t>
            </a:r>
            <a:r>
              <a:rPr lang="en-US" sz="1800" dirty="0">
                <a:sym typeface="Wingdings"/>
              </a:rPr>
              <a:t> CD , e GE </a:t>
            </a:r>
            <a:r>
              <a:rPr lang="en-US" sz="1800" dirty="0" err="1">
                <a:sym typeface="Wingdings"/>
              </a:rPr>
              <a:t>riprendera</a:t>
            </a:r>
            <a:r>
              <a:rPr lang="en-US" sz="1800" dirty="0">
                <a:sym typeface="Wingdings"/>
              </a:rPr>
              <a:t>’ </a:t>
            </a:r>
            <a:r>
              <a:rPr lang="en-US" sz="1800" dirty="0" err="1">
                <a:sym typeface="Wingdings"/>
              </a:rPr>
              <a:t>visita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delle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strutture</a:t>
            </a:r>
            <a:endParaRPr lang="en-US" sz="1800" dirty="0">
              <a:sym typeface="Wingdings"/>
            </a:endParaRPr>
          </a:p>
          <a:p>
            <a:r>
              <a:rPr lang="en-US" sz="1800" dirty="0" err="1"/>
              <a:t>Percezione</a:t>
            </a:r>
            <a:r>
              <a:rPr lang="en-US" sz="1800" dirty="0"/>
              <a:t> </a:t>
            </a:r>
            <a:r>
              <a:rPr lang="en-US" sz="1800" dirty="0" err="1"/>
              <a:t>divisione</a:t>
            </a:r>
            <a:r>
              <a:rPr lang="en-US" sz="1800" dirty="0"/>
              <a:t> </a:t>
            </a:r>
            <a:r>
              <a:rPr lang="en-US" sz="1800" dirty="0" err="1"/>
              <a:t>tra</a:t>
            </a:r>
            <a:r>
              <a:rPr lang="en-US" sz="1800" dirty="0"/>
              <a:t> AC e </a:t>
            </a:r>
            <a:r>
              <a:rPr lang="en-US" sz="1800" dirty="0" err="1"/>
              <a:t>sedi</a:t>
            </a:r>
            <a:r>
              <a:rPr lang="en-US" sz="1800" dirty="0"/>
              <a:t> </a:t>
            </a:r>
            <a:r>
              <a:rPr lang="en-US" sz="1800" dirty="0" err="1"/>
              <a:t>periferiche</a:t>
            </a:r>
            <a:r>
              <a:rPr lang="en-US" sz="1800" dirty="0"/>
              <a:t>, ma non lo e’ </a:t>
            </a:r>
            <a:r>
              <a:rPr lang="en-US" sz="1800" dirty="0" err="1"/>
              <a:t>nei</a:t>
            </a:r>
            <a:r>
              <a:rPr lang="en-US" sz="1800" dirty="0"/>
              <a:t> </a:t>
            </a:r>
            <a:r>
              <a:rPr lang="en-US" sz="1800" dirty="0" err="1"/>
              <a:t>fatti</a:t>
            </a:r>
            <a:endParaRPr lang="en-US" sz="1800" dirty="0"/>
          </a:p>
          <a:p>
            <a:r>
              <a:rPr lang="en-US" sz="1800" dirty="0"/>
              <a:t>propone </a:t>
            </a:r>
            <a:r>
              <a:rPr lang="en-US" sz="1800" dirty="0" err="1"/>
              <a:t>programma</a:t>
            </a:r>
            <a:r>
              <a:rPr lang="en-US" sz="1800" dirty="0"/>
              <a:t> di </a:t>
            </a:r>
            <a:r>
              <a:rPr lang="en-US" sz="1800" dirty="0" err="1"/>
              <a:t>scambio</a:t>
            </a:r>
            <a:r>
              <a:rPr lang="en-US" sz="1800" dirty="0"/>
              <a:t> </a:t>
            </a:r>
            <a:r>
              <a:rPr lang="en-US" sz="1800" dirty="0" err="1"/>
              <a:t>tra</a:t>
            </a:r>
            <a:r>
              <a:rPr lang="en-US" sz="1800" dirty="0"/>
              <a:t> </a:t>
            </a:r>
            <a:r>
              <a:rPr lang="en-US" sz="1800" dirty="0" err="1"/>
              <a:t>amministrazioni</a:t>
            </a:r>
            <a:r>
              <a:rPr lang="en-US" sz="1800" dirty="0"/>
              <a:t> </a:t>
            </a:r>
            <a:r>
              <a:rPr lang="en-US" sz="1800" dirty="0" err="1"/>
              <a:t>periferiche</a:t>
            </a:r>
            <a:r>
              <a:rPr lang="en-US" sz="1800" dirty="0"/>
              <a:t> e AC, </a:t>
            </a:r>
            <a:r>
              <a:rPr lang="en-US" sz="1800" dirty="0" err="1"/>
              <a:t>anche</a:t>
            </a:r>
            <a:r>
              <a:rPr lang="en-US" sz="1800" dirty="0"/>
              <a:t> per </a:t>
            </a:r>
            <a:r>
              <a:rPr lang="en-US" sz="1800" dirty="0" err="1"/>
              <a:t>brevi</a:t>
            </a:r>
            <a:r>
              <a:rPr lang="en-US" sz="1800" dirty="0"/>
              <a:t> </a:t>
            </a:r>
            <a:r>
              <a:rPr lang="en-US" sz="1800" dirty="0" err="1"/>
              <a:t>periodi</a:t>
            </a:r>
            <a:r>
              <a:rPr lang="en-US" sz="1800" dirty="0"/>
              <a:t> , serve a far </a:t>
            </a:r>
            <a:r>
              <a:rPr lang="en-US" sz="1800" dirty="0" err="1"/>
              <a:t>conoscere</a:t>
            </a:r>
            <a:r>
              <a:rPr lang="en-US" sz="1800" dirty="0"/>
              <a:t> le </a:t>
            </a:r>
            <a:r>
              <a:rPr lang="en-US" sz="1800" dirty="0" err="1"/>
              <a:t>istanze</a:t>
            </a:r>
            <a:r>
              <a:rPr lang="en-US" sz="1800" dirty="0"/>
              <a:t> di ac e </a:t>
            </a:r>
            <a:r>
              <a:rPr lang="en-US" sz="1800" dirty="0" err="1"/>
              <a:t>viceversa</a:t>
            </a:r>
            <a:r>
              <a:rPr lang="en-US" sz="1800" dirty="0"/>
              <a:t>.</a:t>
            </a:r>
          </a:p>
          <a:p>
            <a:r>
              <a:rPr lang="en-US" sz="1800" dirty="0"/>
              <a:t>2 </a:t>
            </a:r>
            <a:r>
              <a:rPr lang="en-US" sz="1800" dirty="0" err="1"/>
              <a:t>gruppi</a:t>
            </a:r>
            <a:r>
              <a:rPr lang="en-US" sz="1800" dirty="0"/>
              <a:t> di </a:t>
            </a:r>
            <a:r>
              <a:rPr lang="en-US" sz="1800" dirty="0" err="1"/>
              <a:t>lavoro</a:t>
            </a:r>
            <a:r>
              <a:rPr lang="en-US" sz="1800" dirty="0"/>
              <a:t>: </a:t>
            </a:r>
            <a:r>
              <a:rPr lang="en-US" sz="1800" dirty="0" err="1"/>
              <a:t>segretari</a:t>
            </a:r>
            <a:r>
              <a:rPr lang="en-US" sz="1800" dirty="0"/>
              <a:t> </a:t>
            </a:r>
            <a:r>
              <a:rPr lang="en-US" sz="1800" dirty="0" err="1"/>
              <a:t>amm</a:t>
            </a:r>
            <a:r>
              <a:rPr lang="en-US" sz="1800" dirty="0"/>
              <a:t> (</a:t>
            </a:r>
            <a:r>
              <a:rPr lang="en-US" sz="1800" dirty="0" err="1"/>
              <a:t>Campana</a:t>
            </a:r>
            <a:r>
              <a:rPr lang="en-US" sz="1800" dirty="0"/>
              <a:t>) e </a:t>
            </a:r>
            <a:r>
              <a:rPr lang="en-US" sz="1800" dirty="0" err="1"/>
              <a:t>segretari</a:t>
            </a:r>
            <a:r>
              <a:rPr lang="en-US" sz="1800" dirty="0"/>
              <a:t> di </a:t>
            </a:r>
            <a:r>
              <a:rPr lang="en-US" sz="1800" dirty="0" err="1"/>
              <a:t>direzione</a:t>
            </a:r>
            <a:r>
              <a:rPr lang="en-US" sz="1800" dirty="0"/>
              <a:t> (</a:t>
            </a:r>
            <a:r>
              <a:rPr lang="en-US" sz="1800" dirty="0" err="1"/>
              <a:t>Meroni</a:t>
            </a:r>
            <a:r>
              <a:rPr lang="en-US" sz="1800" dirty="0"/>
              <a:t>) </a:t>
            </a:r>
            <a:r>
              <a:rPr lang="en-US" sz="1800" dirty="0" err="1"/>
              <a:t>che</a:t>
            </a:r>
            <a:r>
              <a:rPr lang="en-US" sz="1800" dirty="0"/>
              <a:t> </a:t>
            </a:r>
            <a:r>
              <a:rPr lang="en-US" sz="1800" dirty="0" err="1"/>
              <a:t>facciano</a:t>
            </a:r>
            <a:r>
              <a:rPr lang="en-US" sz="1800" dirty="0"/>
              <a:t> </a:t>
            </a:r>
            <a:r>
              <a:rPr lang="en-US" sz="1800" dirty="0" err="1"/>
              <a:t>proposte</a:t>
            </a:r>
            <a:r>
              <a:rPr lang="en-US" sz="1800" dirty="0"/>
              <a:t> ad AC per </a:t>
            </a:r>
            <a:r>
              <a:rPr lang="en-US" sz="1800" dirty="0" err="1"/>
              <a:t>semplificare</a:t>
            </a:r>
            <a:r>
              <a:rPr lang="en-US" sz="1800" dirty="0"/>
              <a:t> le procedure.</a:t>
            </a: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 err="1">
                <a:sym typeface="Wingdings"/>
              </a:rPr>
              <a:t>Previsto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incontro</a:t>
            </a:r>
            <a:r>
              <a:rPr lang="en-US" sz="1800" dirty="0">
                <a:sym typeface="Wingdings"/>
              </a:rPr>
              <a:t> con </a:t>
            </a:r>
            <a:r>
              <a:rPr lang="en-US" sz="1800" dirty="0" err="1"/>
              <a:t>segretari</a:t>
            </a:r>
            <a:r>
              <a:rPr lang="en-US" sz="1800" dirty="0"/>
              <a:t> </a:t>
            </a:r>
            <a:r>
              <a:rPr lang="en-US" sz="1800" dirty="0" err="1"/>
              <a:t>nazionali</a:t>
            </a:r>
            <a:r>
              <a:rPr lang="en-US" sz="1800" dirty="0"/>
              <a:t> </a:t>
            </a:r>
            <a:r>
              <a:rPr lang="en-US" sz="1800" dirty="0" err="1"/>
              <a:t>delle</a:t>
            </a:r>
            <a:r>
              <a:rPr lang="en-US" sz="1800" dirty="0"/>
              <a:t> OOSS e a </a:t>
            </a:r>
            <a:r>
              <a:rPr lang="en-US" sz="1800" dirty="0" err="1"/>
              <a:t>seguire</a:t>
            </a:r>
            <a:r>
              <a:rPr lang="en-US" sz="1800" dirty="0"/>
              <a:t> con </a:t>
            </a:r>
            <a:r>
              <a:rPr lang="en-US" sz="1800" dirty="0" err="1"/>
              <a:t>delegazioni</a:t>
            </a:r>
            <a:r>
              <a:rPr lang="en-US" sz="1800" dirty="0"/>
              <a:t> </a:t>
            </a:r>
            <a:r>
              <a:rPr lang="en-US" sz="1800" dirty="0" err="1"/>
              <a:t>sindacali</a:t>
            </a:r>
            <a:r>
              <a:rPr lang="en-US" sz="1800" dirty="0"/>
              <a:t> 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/>
              <a:t> </a:t>
            </a:r>
            <a:r>
              <a:rPr lang="en-US" sz="1800" dirty="0" err="1"/>
              <a:t>Nomina</a:t>
            </a:r>
            <a:r>
              <a:rPr lang="en-US" sz="1800" dirty="0"/>
              <a:t> </a:t>
            </a:r>
            <a:r>
              <a:rPr lang="en-US" sz="1800" dirty="0" err="1"/>
              <a:t>anche</a:t>
            </a:r>
            <a:r>
              <a:rPr lang="en-US" sz="1800" dirty="0"/>
              <a:t> </a:t>
            </a:r>
            <a:r>
              <a:rPr lang="en-US" sz="1800" dirty="0" err="1"/>
              <a:t>Adriani</a:t>
            </a:r>
            <a:r>
              <a:rPr lang="en-US" sz="1800" dirty="0"/>
              <a:t> come </a:t>
            </a:r>
            <a:r>
              <a:rPr lang="en-US" sz="1800" dirty="0" err="1"/>
              <a:t>componente</a:t>
            </a:r>
            <a:r>
              <a:rPr lang="en-US" sz="1800" dirty="0"/>
              <a:t> </a:t>
            </a:r>
            <a:r>
              <a:rPr lang="en-US" sz="1800" dirty="0" err="1"/>
              <a:t>della</a:t>
            </a:r>
            <a:r>
              <a:rPr lang="en-US" sz="1800" dirty="0"/>
              <a:t> </a:t>
            </a:r>
            <a:r>
              <a:rPr lang="en-US" sz="1800" dirty="0" err="1"/>
              <a:t>delegazione</a:t>
            </a:r>
            <a:r>
              <a:rPr lang="en-US" sz="1800" dirty="0"/>
              <a:t> </a:t>
            </a:r>
            <a:r>
              <a:rPr lang="en-US" sz="1800" dirty="0" err="1"/>
              <a:t>sindacale</a:t>
            </a:r>
            <a:r>
              <a:rPr lang="en-US" sz="1800" dirty="0"/>
              <a:t> INFN</a:t>
            </a: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0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preDirettivo</a:t>
            </a:r>
            <a:r>
              <a:rPr lang="en-US" dirty="0"/>
              <a:t> </a:t>
            </a:r>
            <a:r>
              <a:rPr lang="en-US" dirty="0" err="1"/>
              <a:t>Luglio</a:t>
            </a:r>
            <a:r>
              <a:rPr lang="en-US" dirty="0"/>
              <a:t> 2019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073330"/>
            <a:ext cx="8610600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en-US" sz="1900" dirty="0" err="1"/>
              <a:t>Approfondimenti</a:t>
            </a:r>
            <a:r>
              <a:rPr lang="en-US" sz="1900" dirty="0"/>
              <a:t> </a:t>
            </a:r>
            <a:r>
              <a:rPr lang="en-US" sz="1900" dirty="0" err="1"/>
              <a:t>su</a:t>
            </a:r>
            <a:r>
              <a:rPr lang="en-US" sz="1900" dirty="0"/>
              <a:t> </a:t>
            </a:r>
            <a:r>
              <a:rPr lang="en-US" sz="1900" dirty="0" err="1"/>
              <a:t>Disciplinare</a:t>
            </a:r>
            <a:r>
              <a:rPr lang="en-US" sz="1900" dirty="0"/>
              <a:t> </a:t>
            </a:r>
            <a:r>
              <a:rPr lang="en-US" sz="1900" dirty="0" err="1"/>
              <a:t>Concorsi</a:t>
            </a:r>
            <a:r>
              <a:rPr lang="en-US" sz="1900" dirty="0"/>
              <a:t> per </a:t>
            </a:r>
            <a:r>
              <a:rPr lang="en-US" sz="1900" dirty="0" err="1"/>
              <a:t>tenere</a:t>
            </a:r>
            <a:r>
              <a:rPr lang="en-US" sz="1900" dirty="0"/>
              <a:t> </a:t>
            </a:r>
            <a:r>
              <a:rPr lang="en-US" sz="1900" dirty="0" err="1"/>
              <a:t>conto</a:t>
            </a:r>
            <a:r>
              <a:rPr lang="en-US" sz="1900" dirty="0"/>
              <a:t> </a:t>
            </a:r>
            <a:r>
              <a:rPr lang="en-US" sz="1900" dirty="0" err="1"/>
              <a:t>della</a:t>
            </a:r>
            <a:r>
              <a:rPr lang="en-US" sz="1900" dirty="0"/>
              <a:t> </a:t>
            </a:r>
            <a:r>
              <a:rPr lang="en-US" sz="1900" dirty="0" err="1"/>
              <a:t>esperienza</a:t>
            </a:r>
            <a:r>
              <a:rPr lang="en-US" sz="1900" dirty="0"/>
              <a:t> </a:t>
            </a:r>
            <a:r>
              <a:rPr lang="en-US" sz="1900" dirty="0" err="1"/>
              <a:t>della</a:t>
            </a:r>
            <a:r>
              <a:rPr lang="en-US" sz="1900" dirty="0"/>
              <a:t> 1ma </a:t>
            </a:r>
            <a:r>
              <a:rPr lang="en-US" sz="1900" dirty="0" err="1"/>
              <a:t>applicazione</a:t>
            </a:r>
            <a:r>
              <a:rPr lang="en-US" sz="1900" dirty="0"/>
              <a:t> ( a </a:t>
            </a:r>
            <a:r>
              <a:rPr lang="en-US" sz="1900" dirty="0" err="1"/>
              <a:t>settembre</a:t>
            </a:r>
            <a:r>
              <a:rPr lang="en-US" sz="1900" dirty="0"/>
              <a:t> </a:t>
            </a:r>
            <a:r>
              <a:rPr lang="en-US" sz="1900" dirty="0" err="1"/>
              <a:t>presentati</a:t>
            </a:r>
            <a:r>
              <a:rPr lang="en-US" sz="1900" dirty="0"/>
              <a:t> </a:t>
            </a:r>
            <a:r>
              <a:rPr lang="en-US" sz="1900" dirty="0" err="1"/>
              <a:t>i</a:t>
            </a:r>
            <a:r>
              <a:rPr lang="en-US" sz="1900" dirty="0"/>
              <a:t> </a:t>
            </a:r>
            <a:r>
              <a:rPr lang="en-US" sz="1900" dirty="0" err="1"/>
              <a:t>punti</a:t>
            </a:r>
            <a:r>
              <a:rPr lang="en-US" sz="1900" dirty="0"/>
              <a:t> di </a:t>
            </a:r>
            <a:r>
              <a:rPr lang="en-US" sz="1900" dirty="0" err="1"/>
              <a:t>attenzione</a:t>
            </a:r>
            <a:r>
              <a:rPr lang="en-US" sz="1900" dirty="0"/>
              <a:t>, </a:t>
            </a:r>
            <a:r>
              <a:rPr lang="en-US" sz="1900" dirty="0" err="1"/>
              <a:t>principalmente</a:t>
            </a:r>
            <a:r>
              <a:rPr lang="en-US" sz="1900" dirty="0"/>
              <a:t> la </a:t>
            </a:r>
            <a:r>
              <a:rPr lang="en-US" sz="1900" dirty="0" err="1"/>
              <a:t>tabella</a:t>
            </a:r>
            <a:r>
              <a:rPr lang="en-US" sz="1900" dirty="0"/>
              <a:t> </a:t>
            </a:r>
            <a:r>
              <a:rPr lang="en-US" sz="1900" dirty="0" err="1"/>
              <a:t>dei</a:t>
            </a:r>
            <a:r>
              <a:rPr lang="en-US" sz="1900" dirty="0"/>
              <a:t> </a:t>
            </a:r>
            <a:r>
              <a:rPr lang="en-US" sz="1900" dirty="0" err="1"/>
              <a:t>criteri</a:t>
            </a:r>
            <a:r>
              <a:rPr lang="en-US" sz="1900" dirty="0"/>
              <a:t> e </a:t>
            </a:r>
            <a:r>
              <a:rPr lang="en-US" sz="1900" dirty="0" err="1"/>
              <a:t>soprattutto</a:t>
            </a:r>
            <a:r>
              <a:rPr lang="en-US" sz="1900" dirty="0"/>
              <a:t> </a:t>
            </a:r>
            <a:r>
              <a:rPr lang="en-US" sz="1900" dirty="0" err="1"/>
              <a:t>una</a:t>
            </a:r>
            <a:r>
              <a:rPr lang="en-US" sz="1900" dirty="0"/>
              <a:t> </a:t>
            </a:r>
            <a:r>
              <a:rPr lang="en-US" sz="1900" dirty="0" err="1"/>
              <a:t>maggior</a:t>
            </a:r>
            <a:r>
              <a:rPr lang="en-US" sz="1900" dirty="0"/>
              <a:t> </a:t>
            </a:r>
            <a:r>
              <a:rPr lang="en-US" sz="1900" dirty="0" err="1"/>
              <a:t>attenzione</a:t>
            </a:r>
            <a:r>
              <a:rPr lang="en-US" sz="1900" dirty="0"/>
              <a:t> </a:t>
            </a:r>
            <a:r>
              <a:rPr lang="en-US" sz="1900" dirty="0" err="1"/>
              <a:t>nella</a:t>
            </a:r>
            <a:r>
              <a:rPr lang="en-US" sz="1900" dirty="0"/>
              <a:t> </a:t>
            </a:r>
            <a:r>
              <a:rPr lang="en-US" sz="1900" dirty="0" err="1"/>
              <a:t>preparazione</a:t>
            </a:r>
            <a:r>
              <a:rPr lang="en-US" sz="1900" dirty="0"/>
              <a:t> </a:t>
            </a:r>
            <a:r>
              <a:rPr lang="en-US" sz="1900" dirty="0" err="1"/>
              <a:t>dei</a:t>
            </a:r>
            <a:r>
              <a:rPr lang="en-US" sz="1900" dirty="0"/>
              <a:t> </a:t>
            </a:r>
            <a:r>
              <a:rPr lang="en-US" sz="1900" dirty="0" err="1"/>
              <a:t>bandi</a:t>
            </a:r>
            <a:r>
              <a:rPr lang="en-US" sz="1900" dirty="0"/>
              <a:t>  e </a:t>
            </a:r>
            <a:r>
              <a:rPr lang="en-US" sz="1900" dirty="0" err="1"/>
              <a:t>linee</a:t>
            </a:r>
            <a:r>
              <a:rPr lang="en-US" sz="1900" dirty="0"/>
              <a:t> </a:t>
            </a:r>
            <a:r>
              <a:rPr lang="en-US" sz="1900" dirty="0" err="1"/>
              <a:t>guida</a:t>
            </a:r>
            <a:r>
              <a:rPr lang="en-US" sz="1900" dirty="0"/>
              <a:t> per le </a:t>
            </a:r>
            <a:r>
              <a:rPr lang="en-US" sz="1900" dirty="0" err="1"/>
              <a:t>commissioni</a:t>
            </a:r>
            <a:r>
              <a:rPr lang="en-US" sz="1900" dirty="0"/>
              <a:t>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900" dirty="0"/>
              <a:t>Il </a:t>
            </a:r>
            <a:r>
              <a:rPr lang="en-US" sz="1900" dirty="0" err="1"/>
              <a:t>decreto</a:t>
            </a:r>
            <a:r>
              <a:rPr lang="en-US" sz="1900" dirty="0"/>
              <a:t> di </a:t>
            </a:r>
            <a:r>
              <a:rPr lang="en-US" sz="1900" dirty="0" err="1"/>
              <a:t>riparto</a:t>
            </a:r>
            <a:r>
              <a:rPr lang="en-US" sz="1900" dirty="0"/>
              <a:t> del FOE 2019 </a:t>
            </a:r>
            <a:r>
              <a:rPr lang="en-US" sz="1900" dirty="0" err="1"/>
              <a:t>è</a:t>
            </a:r>
            <a:r>
              <a:rPr lang="en-US" sz="1900" dirty="0"/>
              <a:t> </a:t>
            </a:r>
            <a:r>
              <a:rPr lang="en-US" sz="1900" dirty="0" err="1"/>
              <a:t>giunto</a:t>
            </a:r>
            <a:r>
              <a:rPr lang="en-US" sz="1900" dirty="0"/>
              <a:t> </a:t>
            </a:r>
            <a:r>
              <a:rPr lang="en-US" sz="1900" dirty="0" err="1"/>
              <a:t>alle</a:t>
            </a:r>
            <a:r>
              <a:rPr lang="en-US" sz="1900" dirty="0"/>
              <a:t> </a:t>
            </a:r>
            <a:r>
              <a:rPr lang="en-US" sz="1900" dirty="0" err="1"/>
              <a:t>camere</a:t>
            </a:r>
            <a:r>
              <a:rPr lang="en-US" sz="1900" dirty="0"/>
              <a:t>, </a:t>
            </a:r>
            <a:r>
              <a:rPr lang="en-US" sz="1900" dirty="0" err="1"/>
              <a:t>che</a:t>
            </a:r>
            <a:r>
              <a:rPr lang="en-US" sz="1900" dirty="0"/>
              <a:t> </a:t>
            </a:r>
            <a:r>
              <a:rPr lang="en-US" sz="1900" dirty="0" err="1"/>
              <a:t>probabilmente</a:t>
            </a:r>
            <a:r>
              <a:rPr lang="en-US" sz="1900" dirty="0"/>
              <a:t> </a:t>
            </a:r>
            <a:r>
              <a:rPr lang="en-US" sz="1900" dirty="0" err="1"/>
              <a:t>si</a:t>
            </a:r>
            <a:r>
              <a:rPr lang="en-US" sz="1900" dirty="0"/>
              <a:t> </a:t>
            </a:r>
            <a:r>
              <a:rPr lang="en-US" sz="1900" dirty="0" err="1"/>
              <a:t>esprimeranno</a:t>
            </a:r>
            <a:r>
              <a:rPr lang="en-US" sz="1900" dirty="0"/>
              <a:t> in </a:t>
            </a:r>
            <a:r>
              <a:rPr lang="en-US" sz="1900" dirty="0" err="1"/>
              <a:t>merito</a:t>
            </a:r>
            <a:r>
              <a:rPr lang="en-US" sz="1900" dirty="0"/>
              <a:t> per fine </a:t>
            </a:r>
            <a:r>
              <a:rPr lang="en-US" sz="1900" dirty="0" err="1"/>
              <a:t>agosto</a:t>
            </a:r>
            <a:r>
              <a:rPr lang="en-US" sz="1900" dirty="0"/>
              <a:t>. Il </a:t>
            </a:r>
            <a:r>
              <a:rPr lang="en-US" sz="1900" dirty="0" err="1"/>
              <a:t>decreto</a:t>
            </a:r>
            <a:r>
              <a:rPr lang="en-US" sz="1900" dirty="0"/>
              <a:t> </a:t>
            </a:r>
            <a:r>
              <a:rPr lang="en-US" sz="1900" dirty="0" err="1"/>
              <a:t>contiene</a:t>
            </a:r>
            <a:r>
              <a:rPr lang="en-US" sz="1900" dirty="0"/>
              <a:t> </a:t>
            </a:r>
            <a:r>
              <a:rPr lang="en-US" sz="1900" dirty="0" err="1"/>
              <a:t>i</a:t>
            </a:r>
            <a:r>
              <a:rPr lang="en-US" sz="1900" dirty="0"/>
              <a:t> 15 </a:t>
            </a:r>
            <a:r>
              <a:rPr lang="en-US" sz="1900" dirty="0" err="1"/>
              <a:t>milioni</a:t>
            </a:r>
            <a:r>
              <a:rPr lang="en-US" sz="1900" dirty="0"/>
              <a:t> in </a:t>
            </a:r>
            <a:r>
              <a:rPr lang="en-US" sz="1900" dirty="0" err="1"/>
              <a:t>più</a:t>
            </a:r>
            <a:r>
              <a:rPr lang="en-US" sz="1900" dirty="0"/>
              <a:t> per </a:t>
            </a:r>
            <a:r>
              <a:rPr lang="en-US" sz="1900" dirty="0" err="1"/>
              <a:t>l’INFN</a:t>
            </a:r>
            <a:r>
              <a:rPr lang="en-US" sz="1900" dirty="0"/>
              <a:t> (</a:t>
            </a:r>
            <a:r>
              <a:rPr lang="en-US" sz="1900" dirty="0" err="1"/>
              <a:t>progetto</a:t>
            </a:r>
            <a:r>
              <a:rPr lang="en-US" sz="1900" dirty="0"/>
              <a:t> “</a:t>
            </a:r>
            <a:r>
              <a:rPr lang="en-US" sz="1900" dirty="0" err="1"/>
              <a:t>Tecnologie</a:t>
            </a:r>
            <a:r>
              <a:rPr lang="en-US" sz="1900" dirty="0"/>
              <a:t> di </a:t>
            </a:r>
            <a:r>
              <a:rPr lang="en-US" sz="1900" dirty="0" err="1"/>
              <a:t>eccellenza</a:t>
            </a:r>
            <a:r>
              <a:rPr lang="en-US" sz="1900" dirty="0"/>
              <a:t>, piano di </a:t>
            </a:r>
            <a:r>
              <a:rPr lang="en-US" sz="1900" dirty="0" err="1"/>
              <a:t>sviluppo</a:t>
            </a:r>
            <a:r>
              <a:rPr lang="en-US" sz="1900" dirty="0"/>
              <a:t> 2019-2030”)</a:t>
            </a:r>
          </a:p>
          <a:p>
            <a:pPr lvl="1">
              <a:lnSpc>
                <a:spcPct val="120000"/>
              </a:lnSpc>
              <a:buFontTx/>
              <a:buChar char="-"/>
            </a:pPr>
            <a:r>
              <a:rPr lang="en-US" sz="1900" dirty="0">
                <a:sym typeface="Wingdings"/>
              </a:rPr>
              <a:t>(</a:t>
            </a:r>
            <a:r>
              <a:rPr lang="en-US" sz="1900" dirty="0" err="1">
                <a:sym typeface="Wingdings"/>
              </a:rPr>
              <a:t>cammino</a:t>
            </a:r>
            <a:r>
              <a:rPr lang="en-US" sz="1900" dirty="0">
                <a:sym typeface="Wingdings"/>
              </a:rPr>
              <a:t> FOE </a:t>
            </a:r>
            <a:r>
              <a:rPr lang="en-US" sz="1900" dirty="0" err="1">
                <a:sym typeface="Wingdings"/>
              </a:rPr>
              <a:t>ripreso</a:t>
            </a:r>
            <a:r>
              <a:rPr lang="en-US" sz="1900" dirty="0">
                <a:sym typeface="Wingdings"/>
              </a:rPr>
              <a:t> </a:t>
            </a:r>
            <a:r>
              <a:rPr lang="en-US" sz="1900" dirty="0" err="1">
                <a:sym typeface="Wingdings"/>
              </a:rPr>
              <a:t>recentemente</a:t>
            </a:r>
            <a:r>
              <a:rPr lang="en-US" sz="1900" dirty="0">
                <a:sym typeface="Wingdings"/>
              </a:rPr>
              <a:t>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900" dirty="0" err="1">
                <a:sym typeface="Wingdings"/>
              </a:rPr>
              <a:t>Presentazioni</a:t>
            </a:r>
            <a:r>
              <a:rPr lang="en-US" sz="1900" dirty="0">
                <a:sym typeface="Wingdings"/>
              </a:rPr>
              <a:t> di Chiarelli </a:t>
            </a:r>
            <a:r>
              <a:rPr lang="en-US" sz="1900" dirty="0" err="1">
                <a:sym typeface="Wingdings"/>
              </a:rPr>
              <a:t>su</a:t>
            </a:r>
            <a:r>
              <a:rPr lang="en-US" sz="1900" dirty="0">
                <a:sym typeface="Wingdings"/>
              </a:rPr>
              <a:t> cc3m e F. </a:t>
            </a:r>
            <a:r>
              <a:rPr lang="en-US" sz="1900" dirty="0" err="1">
                <a:sym typeface="Wingdings"/>
              </a:rPr>
              <a:t>Ferleino</a:t>
            </a:r>
            <a:r>
              <a:rPr lang="en-US" sz="1900" dirty="0">
                <a:sym typeface="Wingdings"/>
              </a:rPr>
              <a:t> (</a:t>
            </a:r>
            <a:r>
              <a:rPr lang="en-US" sz="1900" dirty="0" err="1">
                <a:sym typeface="Wingdings"/>
              </a:rPr>
              <a:t>Fondi</a:t>
            </a:r>
            <a:r>
              <a:rPr lang="en-US" sz="1900" dirty="0">
                <a:sym typeface="Wingdings"/>
              </a:rPr>
              <a:t> </a:t>
            </a:r>
            <a:r>
              <a:rPr lang="en-US" sz="1900" dirty="0" err="1">
                <a:sym typeface="Wingdings"/>
              </a:rPr>
              <a:t>esterni</a:t>
            </a:r>
            <a:r>
              <a:rPr lang="en-US" sz="1900" dirty="0">
                <a:sym typeface="Wingdings"/>
              </a:rPr>
              <a:t>) </a:t>
            </a:r>
            <a:r>
              <a:rPr lang="en-US" sz="1900" dirty="0" err="1">
                <a:sym typeface="Wingdings"/>
              </a:rPr>
              <a:t>sullo</a:t>
            </a:r>
            <a:r>
              <a:rPr lang="en-US" sz="1900" dirty="0">
                <a:sym typeface="Wingdings"/>
              </a:rPr>
              <a:t> </a:t>
            </a:r>
            <a:r>
              <a:rPr lang="en-US" sz="1900" dirty="0" err="1">
                <a:sym typeface="Wingdings"/>
              </a:rPr>
              <a:t>stato</a:t>
            </a:r>
            <a:r>
              <a:rPr lang="en-US" sz="1900" dirty="0">
                <a:sym typeface="Wingdings"/>
              </a:rPr>
              <a:t> di Horizon Europe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09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Direttivo</a:t>
            </a:r>
            <a:r>
              <a:rPr lang="en-US" dirty="0"/>
              <a:t> </a:t>
            </a:r>
            <a:r>
              <a:rPr lang="en-US" dirty="0" err="1"/>
              <a:t>Luglio</a:t>
            </a:r>
            <a:r>
              <a:rPr lang="en-US" dirty="0"/>
              <a:t> 2019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073330"/>
            <a:ext cx="8610600" cy="546201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>
                <a:sym typeface="Wingdings"/>
              </a:rPr>
              <a:t>Eletto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direttore</a:t>
            </a:r>
            <a:r>
              <a:rPr lang="en-US" sz="1800" dirty="0">
                <a:sym typeface="Wingdings"/>
              </a:rPr>
              <a:t> PD Carlo </a:t>
            </a:r>
            <a:r>
              <a:rPr lang="en-US" sz="1800" dirty="0" err="1">
                <a:sym typeface="Wingdings"/>
              </a:rPr>
              <a:t>Broggini</a:t>
            </a:r>
            <a:r>
              <a:rPr lang="en-US" sz="1800" dirty="0">
                <a:sym typeface="Wingdings"/>
              </a:rPr>
              <a:t>  (27 </a:t>
            </a:r>
            <a:r>
              <a:rPr lang="en-US" sz="1800" dirty="0" err="1">
                <a:sym typeface="Wingdings"/>
              </a:rPr>
              <a:t>voti</a:t>
            </a:r>
            <a:r>
              <a:rPr lang="en-US" sz="1800" dirty="0">
                <a:sym typeface="Wingdings"/>
              </a:rPr>
              <a:t>, </a:t>
            </a:r>
            <a:r>
              <a:rPr lang="en-US" sz="1800" dirty="0" err="1">
                <a:sym typeface="Wingdings"/>
              </a:rPr>
              <a:t>Morandin</a:t>
            </a:r>
            <a:r>
              <a:rPr lang="en-US" sz="1800" dirty="0">
                <a:sym typeface="Wingdings"/>
              </a:rPr>
              <a:t> 7)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Rinnovato</a:t>
            </a:r>
            <a:r>
              <a:rPr lang="en-US" sz="1800" dirty="0">
                <a:sym typeface="Wingdings"/>
              </a:rPr>
              <a:t> M. </a:t>
            </a:r>
            <a:r>
              <a:rPr lang="en-US" sz="1800" dirty="0" err="1">
                <a:sym typeface="Wingdings"/>
              </a:rPr>
              <a:t>Grassi</a:t>
            </a:r>
            <a:r>
              <a:rPr lang="en-US" sz="1800" dirty="0">
                <a:sym typeface="Wingdings"/>
              </a:rPr>
              <a:t> (Pi)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>
                <a:sym typeface="Wingdings"/>
              </a:rPr>
              <a:t>G. </a:t>
            </a:r>
            <a:r>
              <a:rPr lang="en-US" sz="1800" dirty="0" err="1">
                <a:sym typeface="Wingdings"/>
              </a:rPr>
              <a:t>Rosi</a:t>
            </a:r>
            <a:r>
              <a:rPr lang="en-US" sz="1800" dirty="0">
                <a:sym typeface="Wingdings"/>
              </a:rPr>
              <a:t> (Fi), </a:t>
            </a:r>
            <a:r>
              <a:rPr lang="en-US" sz="1800" dirty="0" err="1">
                <a:sym typeface="Wingdings"/>
              </a:rPr>
              <a:t>chiamata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diretta</a:t>
            </a:r>
            <a:r>
              <a:rPr lang="en-US" sz="1800" dirty="0">
                <a:sym typeface="Wingdings"/>
              </a:rPr>
              <a:t> come 1ric in </a:t>
            </a:r>
            <a:r>
              <a:rPr lang="en-US" sz="1800" dirty="0" err="1">
                <a:sym typeface="Wingdings"/>
              </a:rPr>
              <a:t>quanto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vincitore</a:t>
            </a:r>
            <a:r>
              <a:rPr lang="en-US" sz="1800" dirty="0">
                <a:sym typeface="Wingdings"/>
              </a:rPr>
              <a:t> di ERC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>
                <a:sym typeface="Wingdings"/>
              </a:rPr>
              <a:t>Previsto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dalla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legge</a:t>
            </a:r>
            <a:r>
              <a:rPr lang="en-US" sz="1800" dirty="0">
                <a:sym typeface="Wingdings"/>
              </a:rPr>
              <a:t> di </a:t>
            </a:r>
            <a:r>
              <a:rPr lang="en-US" sz="1800" dirty="0" err="1">
                <a:sym typeface="Wingdings"/>
              </a:rPr>
              <a:t>riforma</a:t>
            </a:r>
            <a:r>
              <a:rPr lang="en-US" sz="1800" dirty="0">
                <a:sym typeface="Wingdings"/>
              </a:rPr>
              <a:t> EPR, </a:t>
            </a:r>
            <a:r>
              <a:rPr lang="en-US" sz="1800" dirty="0" err="1">
                <a:sym typeface="Wingdings"/>
              </a:rPr>
              <a:t>strumento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che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si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puo</a:t>
            </a:r>
            <a:r>
              <a:rPr lang="en-US" sz="1800" dirty="0">
                <a:sym typeface="Wingdings"/>
              </a:rPr>
              <a:t>’ </a:t>
            </a:r>
            <a:r>
              <a:rPr lang="en-US" sz="1800" dirty="0" err="1">
                <a:sym typeface="Wingdings"/>
              </a:rPr>
              <a:t>utilizzare</a:t>
            </a:r>
            <a:r>
              <a:rPr lang="en-US" sz="1800" dirty="0">
                <a:sym typeface="Wingdings"/>
              </a:rPr>
              <a:t> , per </a:t>
            </a:r>
            <a:r>
              <a:rPr lang="en-US" sz="1800" dirty="0" err="1">
                <a:sym typeface="Wingdings"/>
              </a:rPr>
              <a:t>eccellenza</a:t>
            </a:r>
            <a:r>
              <a:rPr lang="en-US" sz="1800" dirty="0">
                <a:sym typeface="Wingdings"/>
              </a:rPr>
              <a:t> e </a:t>
            </a:r>
            <a:r>
              <a:rPr lang="en-US" sz="1800" dirty="0" err="1">
                <a:sym typeface="Wingdings"/>
              </a:rPr>
              <a:t>linee</a:t>
            </a:r>
            <a:r>
              <a:rPr lang="en-US" sz="1800" dirty="0">
                <a:sym typeface="Wingdings"/>
              </a:rPr>
              <a:t> di </a:t>
            </a:r>
            <a:r>
              <a:rPr lang="en-US" sz="1800" dirty="0" err="1">
                <a:sym typeface="Wingdings"/>
              </a:rPr>
              <a:t>ricerca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strategiche</a:t>
            </a: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/>
              <a:t>Approvato</a:t>
            </a:r>
            <a:r>
              <a:rPr lang="en-US" sz="1800" dirty="0"/>
              <a:t> </a:t>
            </a:r>
            <a:r>
              <a:rPr lang="en-US" sz="1800" dirty="0" err="1"/>
              <a:t>il</a:t>
            </a:r>
            <a:r>
              <a:rPr lang="en-US" sz="1800" dirty="0"/>
              <a:t> VI piano </a:t>
            </a:r>
            <a:r>
              <a:rPr lang="en-US" sz="1800" dirty="0" err="1"/>
              <a:t>triennale</a:t>
            </a:r>
            <a:r>
              <a:rPr lang="en-US" sz="1800" dirty="0"/>
              <a:t> di </a:t>
            </a:r>
            <a:r>
              <a:rPr lang="en-US" sz="1800" dirty="0" err="1"/>
              <a:t>azioni</a:t>
            </a:r>
            <a:r>
              <a:rPr lang="en-US" sz="1800" dirty="0"/>
              <a:t> positive per la </a:t>
            </a:r>
            <a:r>
              <a:rPr lang="en-US" sz="1800" dirty="0" err="1"/>
              <a:t>realizzazione</a:t>
            </a:r>
            <a:r>
              <a:rPr lang="en-US" sz="1800" dirty="0"/>
              <a:t> </a:t>
            </a:r>
            <a:r>
              <a:rPr lang="en-US" sz="1800" dirty="0" err="1"/>
              <a:t>delle</a:t>
            </a:r>
            <a:r>
              <a:rPr lang="en-US" sz="1800" dirty="0"/>
              <a:t> </a:t>
            </a:r>
            <a:r>
              <a:rPr lang="en-US" sz="1800" dirty="0" err="1"/>
              <a:t>pari</a:t>
            </a:r>
            <a:r>
              <a:rPr lang="en-US" sz="1800" dirty="0"/>
              <a:t> </a:t>
            </a:r>
            <a:r>
              <a:rPr lang="en-US" sz="1800" dirty="0" err="1"/>
              <a:t>opportunità</a:t>
            </a:r>
            <a:r>
              <a:rPr lang="en-US" sz="1800" dirty="0"/>
              <a:t> </a:t>
            </a:r>
            <a:r>
              <a:rPr lang="en-US" sz="1800" dirty="0" err="1"/>
              <a:t>nel</a:t>
            </a:r>
            <a:r>
              <a:rPr lang="en-US" sz="1800" dirty="0"/>
              <a:t> </a:t>
            </a:r>
            <a:r>
              <a:rPr lang="en-US" sz="1800" dirty="0" err="1"/>
              <a:t>lavoro</a:t>
            </a:r>
            <a:r>
              <a:rPr lang="en-US" sz="1800" dirty="0"/>
              <a:t> </a:t>
            </a:r>
            <a:r>
              <a:rPr lang="en-US" sz="1800" dirty="0" err="1"/>
              <a:t>fra</a:t>
            </a:r>
            <a:r>
              <a:rPr lang="en-US" sz="1800" dirty="0"/>
              <a:t> </a:t>
            </a:r>
            <a:r>
              <a:rPr lang="en-US" sz="1800" dirty="0" err="1"/>
              <a:t>donne</a:t>
            </a:r>
            <a:r>
              <a:rPr lang="en-US" sz="1800" dirty="0"/>
              <a:t> e </a:t>
            </a:r>
            <a:r>
              <a:rPr lang="en-US" sz="1800" dirty="0" err="1"/>
              <a:t>uomini</a:t>
            </a:r>
            <a:r>
              <a:rPr lang="en-US" sz="1800" dirty="0"/>
              <a:t>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>
                <a:sym typeface="Wingdings"/>
              </a:rPr>
              <a:t>Deliberate 6 </a:t>
            </a:r>
            <a:r>
              <a:rPr lang="en-US" sz="1800" dirty="0" err="1">
                <a:sym typeface="Wingdings"/>
              </a:rPr>
              <a:t>borse</a:t>
            </a:r>
            <a:r>
              <a:rPr lang="en-US" sz="1800" dirty="0">
                <a:sym typeface="Wingdings"/>
              </a:rPr>
              <a:t> post doc </a:t>
            </a:r>
            <a:r>
              <a:rPr lang="en-US" sz="1800" dirty="0" err="1">
                <a:sym typeface="Wingdings"/>
              </a:rPr>
              <a:t>Teoriche</a:t>
            </a:r>
            <a:r>
              <a:rPr lang="en-US" sz="1800" dirty="0">
                <a:sym typeface="Wingdings"/>
              </a:rPr>
              <a:t> (1 Milano) e 13 </a:t>
            </a:r>
            <a:r>
              <a:rPr lang="en-US" sz="1800" dirty="0" err="1">
                <a:sym typeface="Wingdings"/>
              </a:rPr>
              <a:t>borse</a:t>
            </a:r>
            <a:r>
              <a:rPr lang="en-US" sz="1800" dirty="0">
                <a:sym typeface="Wingdings"/>
              </a:rPr>
              <a:t> post doc </a:t>
            </a:r>
            <a:r>
              <a:rPr lang="en-US" sz="1800" dirty="0" err="1">
                <a:sym typeface="Wingdings"/>
              </a:rPr>
              <a:t>sperimentali</a:t>
            </a: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>
                <a:sym typeface="Wingdings"/>
              </a:rPr>
              <a:t>Proseguite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assunzioni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vincitori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vari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concorsi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tecnologo</a:t>
            </a:r>
            <a:r>
              <a:rPr lang="en-US" sz="1800" dirty="0">
                <a:sym typeface="Wingdings"/>
              </a:rPr>
              <a:t> /</a:t>
            </a:r>
            <a:r>
              <a:rPr lang="en-US" sz="1800" dirty="0" err="1">
                <a:sym typeface="Wingdings"/>
              </a:rPr>
              <a:t>ricercatore</a:t>
            </a:r>
            <a:r>
              <a:rPr lang="en-US" sz="1800" dirty="0">
                <a:sym typeface="Wingdings"/>
              </a:rPr>
              <a:t>, in </a:t>
            </a:r>
            <a:r>
              <a:rPr lang="en-US" sz="1800" dirty="0" err="1">
                <a:sym typeface="Wingdings"/>
              </a:rPr>
              <a:t>linea</a:t>
            </a:r>
            <a:r>
              <a:rPr lang="en-US" sz="1800" dirty="0">
                <a:sym typeface="Wingdings"/>
              </a:rPr>
              <a:t> con piano.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 marL="182880" lvl="1">
              <a:lnSpc>
                <a:spcPct val="120000"/>
              </a:lnSpc>
              <a:buFontTx/>
              <a:buChar char="-"/>
            </a:pPr>
            <a:r>
              <a:rPr lang="en-US" dirty="0" err="1">
                <a:sym typeface="Wingdings"/>
              </a:rPr>
              <a:t>Tutte</a:t>
            </a:r>
            <a:r>
              <a:rPr lang="en-US" dirty="0">
                <a:sym typeface="Wingdings"/>
              </a:rPr>
              <a:t> le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disponibili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sul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sito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della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Presidenza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nel</a:t>
            </a:r>
            <a:r>
              <a:rPr lang="en-US" dirty="0">
                <a:sym typeface="Wingdings"/>
              </a:rPr>
              <a:t> DB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o </a:t>
            </a:r>
            <a:r>
              <a:rPr lang="en-US" dirty="0" err="1">
                <a:sym typeface="Wingdings"/>
              </a:rPr>
              <a:t>tramite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  (https://</a:t>
            </a:r>
            <a:r>
              <a:rPr lang="en-US" dirty="0" err="1">
                <a:sym typeface="Wingdings"/>
              </a:rPr>
              <a:t>iam.infn.it</a:t>
            </a:r>
            <a:r>
              <a:rPr lang="en-US" dirty="0">
                <a:sym typeface="Wingdings"/>
              </a:rPr>
              <a:t>/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)</a:t>
            </a: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10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88" y="0"/>
            <a:ext cx="7643812" cy="924747"/>
          </a:xfrm>
        </p:spPr>
        <p:txBody>
          <a:bodyPr>
            <a:normAutofit/>
          </a:bodyPr>
          <a:lstStyle/>
          <a:p>
            <a:r>
              <a:rPr lang="en-US" dirty="0" err="1"/>
              <a:t>preDirettivo</a:t>
            </a:r>
            <a:r>
              <a:rPr lang="en-US" dirty="0"/>
              <a:t> </a:t>
            </a:r>
            <a:r>
              <a:rPr lang="en-US" dirty="0" err="1"/>
              <a:t>Settembre</a:t>
            </a:r>
            <a:r>
              <a:rPr lang="en-US" dirty="0"/>
              <a:t> 2019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073330"/>
            <a:ext cx="8610600" cy="546201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sz="1800" dirty="0" err="1">
                <a:sym typeface="Wingdings"/>
              </a:rPr>
              <a:t>Emesso</a:t>
            </a:r>
            <a:r>
              <a:rPr lang="en-US" sz="1800" dirty="0">
                <a:sym typeface="Wingdings"/>
              </a:rPr>
              <a:t> Bando MIUR per </a:t>
            </a:r>
            <a:r>
              <a:rPr lang="en-US" sz="1800" dirty="0" err="1">
                <a:sym typeface="Wingdings"/>
              </a:rPr>
              <a:t>Presidenti</a:t>
            </a:r>
            <a:r>
              <a:rPr lang="en-US" sz="1800" dirty="0">
                <a:sym typeface="Wingdings"/>
              </a:rPr>
              <a:t> e CDA INAF, Centro Fermi, INFN, INGV</a:t>
            </a:r>
            <a:r>
              <a:rPr lang="mr-IN" sz="1800" dirty="0">
                <a:sym typeface="Wingdings"/>
              </a:rPr>
              <a:t>…</a:t>
            </a:r>
            <a:endParaRPr lang="en-US" sz="1800" dirty="0">
              <a:sym typeface="Wingdings"/>
            </a:endParaRPr>
          </a:p>
          <a:p>
            <a:pPr lvl="2">
              <a:lnSpc>
                <a:spcPct val="120000"/>
              </a:lnSpc>
            </a:pPr>
            <a:r>
              <a:rPr lang="en-US" sz="1400" dirty="0" err="1">
                <a:sym typeface="Wingdings"/>
              </a:rPr>
              <a:t>Domande</a:t>
            </a:r>
            <a:r>
              <a:rPr lang="en-US" sz="1400" dirty="0">
                <a:sym typeface="Wingdings"/>
              </a:rPr>
              <a:t> </a:t>
            </a:r>
            <a:r>
              <a:rPr lang="en-US" sz="1400" dirty="0" err="1">
                <a:sym typeface="Wingdings"/>
              </a:rPr>
              <a:t>entro</a:t>
            </a:r>
            <a:r>
              <a:rPr lang="en-US" sz="1400" dirty="0">
                <a:sym typeface="Wingdings"/>
              </a:rPr>
              <a:t> 23 </a:t>
            </a:r>
            <a:r>
              <a:rPr lang="en-US" sz="1400" dirty="0" err="1">
                <a:sym typeface="Wingdings"/>
              </a:rPr>
              <a:t>ottobre</a:t>
            </a:r>
            <a:endParaRPr lang="en-US" sz="1400" dirty="0"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dirty="0" err="1">
                <a:sym typeface="Wingdings"/>
              </a:rPr>
              <a:t>Incontro</a:t>
            </a:r>
            <a:r>
              <a:rPr lang="en-US" dirty="0">
                <a:sym typeface="Wingdings"/>
              </a:rPr>
              <a:t> con </a:t>
            </a:r>
            <a:r>
              <a:rPr lang="en-US" dirty="0" err="1">
                <a:sym typeface="Wingdings"/>
              </a:rPr>
              <a:t>ministro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Fioramonti</a:t>
            </a:r>
            <a:r>
              <a:rPr lang="en-US" dirty="0">
                <a:sym typeface="Wingdings"/>
              </a:rPr>
              <a:t> per FOE e </a:t>
            </a:r>
            <a:r>
              <a:rPr lang="en-US" dirty="0" err="1">
                <a:sym typeface="Wingdings"/>
              </a:rPr>
              <a:t>stabilizzazioni</a:t>
            </a:r>
            <a:endParaRPr lang="en-US" dirty="0">
              <a:sym typeface="Wingdings"/>
            </a:endParaRPr>
          </a:p>
          <a:p>
            <a:pPr lvl="1">
              <a:lnSpc>
                <a:spcPct val="120000"/>
              </a:lnSpc>
            </a:pPr>
            <a:r>
              <a:rPr lang="en-US" dirty="0" err="1">
                <a:sym typeface="Wingdings"/>
              </a:rPr>
              <a:t>promessi</a:t>
            </a:r>
            <a:r>
              <a:rPr lang="en-US" dirty="0">
                <a:sym typeface="Wingdings"/>
              </a:rPr>
              <a:t> +15ML per FOE253+15 = 268ML per 2019,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ministro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intende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emettere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linee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guida</a:t>
            </a:r>
            <a:r>
              <a:rPr lang="en-US" dirty="0">
                <a:sym typeface="Wingdings"/>
              </a:rPr>
              <a:t>/DL a breve per </a:t>
            </a:r>
            <a:r>
              <a:rPr lang="en-US" dirty="0" err="1">
                <a:sym typeface="Wingdings"/>
              </a:rPr>
              <a:t>completare</a:t>
            </a:r>
            <a:r>
              <a:rPr lang="en-US" dirty="0">
                <a:sym typeface="Wingdings"/>
              </a:rPr>
              <a:t> le </a:t>
            </a:r>
            <a:r>
              <a:rPr lang="en-US" dirty="0" err="1">
                <a:sym typeface="Wingdings"/>
              </a:rPr>
              <a:t>stabilizzazionidirottare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fondi</a:t>
            </a:r>
            <a:r>
              <a:rPr lang="en-US" dirty="0">
                <a:sym typeface="Wingdings"/>
              </a:rPr>
              <a:t> a CNR per </a:t>
            </a:r>
            <a:r>
              <a:rPr lang="en-US" dirty="0" err="1">
                <a:sym typeface="Wingdings"/>
              </a:rPr>
              <a:t>questo</a:t>
            </a:r>
            <a:endParaRPr lang="en-US" dirty="0"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dirty="0">
                <a:sym typeface="Wingdings"/>
              </a:rPr>
              <a:t>Bando FISR a </a:t>
            </a:r>
            <a:r>
              <a:rPr lang="en-US" dirty="0" err="1">
                <a:sym typeface="Wingdings"/>
              </a:rPr>
              <a:t>sportello</a:t>
            </a:r>
            <a:r>
              <a:rPr lang="en-US" dirty="0">
                <a:sym typeface="Wingdings"/>
              </a:rPr>
              <a:t> per </a:t>
            </a:r>
            <a:r>
              <a:rPr lang="en-US" dirty="0" err="1">
                <a:sym typeface="Wingdings"/>
              </a:rPr>
              <a:t>progetti</a:t>
            </a:r>
            <a:r>
              <a:rPr lang="en-US" dirty="0">
                <a:sym typeface="Wingdings"/>
              </a:rPr>
              <a:t> da 1 a 5 ML </a:t>
            </a:r>
            <a:r>
              <a:rPr lang="en-US" dirty="0" err="1">
                <a:sym typeface="Wingdings"/>
              </a:rPr>
              <a:t>su</a:t>
            </a:r>
            <a:r>
              <a:rPr lang="en-US" dirty="0">
                <a:sym typeface="Wingdings"/>
              </a:rPr>
              <a:t> 3 </a:t>
            </a:r>
            <a:r>
              <a:rPr lang="en-US" dirty="0" err="1">
                <a:sym typeface="Wingdings"/>
              </a:rPr>
              <a:t>anni</a:t>
            </a:r>
            <a:r>
              <a:rPr lang="en-US" dirty="0">
                <a:sym typeface="Wingdings"/>
              </a:rPr>
              <a:t>, per </a:t>
            </a:r>
            <a:r>
              <a:rPr lang="en-US" dirty="0" err="1">
                <a:sym typeface="Wingdings"/>
              </a:rPr>
              <a:t>finanziamento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infrastrutture</a:t>
            </a:r>
            <a:r>
              <a:rPr lang="en-US" dirty="0">
                <a:sym typeface="Wingdings"/>
              </a:rPr>
              <a:t> e </a:t>
            </a:r>
            <a:r>
              <a:rPr lang="en-US" dirty="0" err="1">
                <a:sym typeface="Wingdings"/>
              </a:rPr>
              <a:t>materiale</a:t>
            </a:r>
            <a:r>
              <a:rPr lang="en-US" dirty="0">
                <a:sym typeface="Wingdings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dirty="0" err="1">
                <a:sym typeface="Wingdings"/>
              </a:rPr>
              <a:t>L’anno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scorso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linea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analoga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finanziati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Eupraxia</a:t>
            </a:r>
            <a:r>
              <a:rPr lang="en-US" dirty="0">
                <a:sym typeface="Wingdings"/>
              </a:rPr>
              <a:t> (116ML) e </a:t>
            </a:r>
            <a:r>
              <a:rPr lang="en-US" dirty="0" err="1">
                <a:sym typeface="Wingdings"/>
              </a:rPr>
              <a:t>centro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exascale</a:t>
            </a:r>
            <a:r>
              <a:rPr lang="en-US" dirty="0">
                <a:sym typeface="Wingdings"/>
              </a:rPr>
              <a:t> Bologna (105ML)</a:t>
            </a:r>
          </a:p>
          <a:p>
            <a:pPr>
              <a:lnSpc>
                <a:spcPct val="120000"/>
              </a:lnSpc>
            </a:pPr>
            <a:r>
              <a:rPr lang="en-US" dirty="0">
                <a:sym typeface="Wingdings"/>
              </a:rPr>
              <a:t>6Nov </a:t>
            </a:r>
            <a:r>
              <a:rPr lang="en-US" dirty="0" err="1">
                <a:sym typeface="Wingdings"/>
              </a:rPr>
              <a:t>voto</a:t>
            </a:r>
            <a:r>
              <a:rPr lang="en-US" dirty="0">
                <a:sym typeface="Wingdings"/>
              </a:rPr>
              <a:t> per DG CERN e </a:t>
            </a:r>
            <a:r>
              <a:rPr lang="en-US" dirty="0" err="1">
                <a:sym typeface="Wingdings"/>
              </a:rPr>
              <a:t>entro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Gennaio</a:t>
            </a:r>
            <a:r>
              <a:rPr lang="en-US" dirty="0">
                <a:sym typeface="Wingdings"/>
              </a:rPr>
              <a:t> 2020 </a:t>
            </a:r>
            <a:r>
              <a:rPr lang="en-US" dirty="0" err="1">
                <a:sym typeface="Wingdings"/>
              </a:rPr>
              <a:t>si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concludera</a:t>
            </a:r>
            <a:r>
              <a:rPr lang="en-US" dirty="0">
                <a:sym typeface="Wingdings"/>
              </a:rPr>
              <a:t>’ Strategy</a:t>
            </a:r>
          </a:p>
          <a:p>
            <a:pPr>
              <a:lnSpc>
                <a:spcPct val="120000"/>
              </a:lnSpc>
            </a:pPr>
            <a:r>
              <a:rPr lang="en-US" dirty="0">
                <a:sym typeface="Wingdings"/>
              </a:rPr>
              <a:t>Al Piano </a:t>
            </a:r>
            <a:r>
              <a:rPr lang="en-US" dirty="0" err="1">
                <a:sym typeface="Wingdings"/>
              </a:rPr>
              <a:t>Triennale</a:t>
            </a:r>
            <a:r>
              <a:rPr lang="en-US" dirty="0">
                <a:sym typeface="Wingdings"/>
              </a:rPr>
              <a:t> a Bari, ci </a:t>
            </a:r>
            <a:r>
              <a:rPr lang="en-US" dirty="0" err="1">
                <a:sym typeface="Wingdings"/>
              </a:rPr>
              <a:t>sara</a:t>
            </a:r>
            <a:r>
              <a:rPr lang="en-US" dirty="0">
                <a:sym typeface="Wingdings"/>
              </a:rPr>
              <a:t>’ un </a:t>
            </a:r>
            <a:r>
              <a:rPr lang="en-US" dirty="0" err="1">
                <a:sym typeface="Wingdings"/>
              </a:rPr>
              <a:t>intervento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</a:t>
            </a:r>
            <a:r>
              <a:rPr lang="en-US" dirty="0">
                <a:sym typeface="Wingdings"/>
              </a:rPr>
              <a:t> Quantum Information</a:t>
            </a:r>
          </a:p>
          <a:p>
            <a:pPr>
              <a:lnSpc>
                <a:spcPct val="120000"/>
              </a:lnSpc>
            </a:pPr>
            <a:r>
              <a:rPr lang="en-US" dirty="0">
                <a:sym typeface="Wingdings"/>
              </a:rPr>
              <a:t>Csn5 </a:t>
            </a:r>
            <a:r>
              <a:rPr lang="en-US" dirty="0" err="1">
                <a:sym typeface="Wingdings"/>
              </a:rPr>
              <a:t>sta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organizzando</a:t>
            </a:r>
            <a:r>
              <a:rPr lang="en-US" dirty="0">
                <a:sym typeface="Wingdings"/>
              </a:rPr>
              <a:t> workshop </a:t>
            </a:r>
            <a:r>
              <a:rPr lang="en-US" dirty="0" err="1">
                <a:sym typeface="Wingdings"/>
              </a:rPr>
              <a:t>su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Qtechnology</a:t>
            </a:r>
            <a:r>
              <a:rPr lang="en-US" dirty="0">
                <a:sym typeface="Wingdings"/>
              </a:rPr>
              <a:t> , primo </a:t>
            </a:r>
            <a:r>
              <a:rPr lang="en-US" dirty="0" err="1">
                <a:sym typeface="Wingdings"/>
              </a:rPr>
              <a:t>gruppo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si</a:t>
            </a:r>
            <a:r>
              <a:rPr lang="en-US" dirty="0">
                <a:sym typeface="Wingdings"/>
              </a:rPr>
              <a:t> e’ </a:t>
            </a:r>
            <a:r>
              <a:rPr lang="en-US" dirty="0" err="1">
                <a:sym typeface="Wingdings"/>
              </a:rPr>
              <a:t>formato</a:t>
            </a:r>
            <a:r>
              <a:rPr lang="en-US" dirty="0">
                <a:sym typeface="Wingdings"/>
              </a:rPr>
              <a:t> per </a:t>
            </a:r>
            <a:r>
              <a:rPr lang="en-US" dirty="0" err="1">
                <a:sym typeface="Wingdings"/>
              </a:rPr>
              <a:t>preparare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Quantera</a:t>
            </a:r>
            <a:r>
              <a:rPr lang="en-US" dirty="0">
                <a:sym typeface="Wingdings"/>
              </a:rPr>
              <a:t> (</a:t>
            </a:r>
            <a:r>
              <a:rPr lang="en-US" dirty="0" err="1">
                <a:sym typeface="Wingdings"/>
              </a:rPr>
              <a:t>progetto</a:t>
            </a:r>
            <a:r>
              <a:rPr lang="en-US" dirty="0">
                <a:sym typeface="Wingdings"/>
              </a:rPr>
              <a:t> EU)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30 Settembre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2678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INFNlow-ATLAS</Template>
  <TotalTime>58523</TotalTime>
  <Words>1871</Words>
  <Application>Microsoft Office PowerPoint</Application>
  <PresentationFormat>Presentazione su schermo (4:3)</PresentationFormat>
  <Paragraphs>307</Paragraphs>
  <Slides>20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7" baseType="lpstr">
      <vt:lpstr>ＭＳ Ｐゴシック</vt:lpstr>
      <vt:lpstr>Arial</vt:lpstr>
      <vt:lpstr>Calibri</vt:lpstr>
      <vt:lpstr>HelveticaNeue</vt:lpstr>
      <vt:lpstr>Mangal</vt:lpstr>
      <vt:lpstr>Wingdings</vt:lpstr>
      <vt:lpstr>Clarity</vt:lpstr>
      <vt:lpstr>Cds 30 Settembre 2019</vt:lpstr>
      <vt:lpstr>Nuovi Componenti GE</vt:lpstr>
      <vt:lpstr>Direttivo Giugno 2019</vt:lpstr>
      <vt:lpstr>Direttivo Giugno 2019</vt:lpstr>
      <vt:lpstr>Direttivo Giugno 2019</vt:lpstr>
      <vt:lpstr>preDirettivo Luglio 2019</vt:lpstr>
      <vt:lpstr>preDirettivo Luglio 2019</vt:lpstr>
      <vt:lpstr>Direttivo Luglio 2019</vt:lpstr>
      <vt:lpstr>preDirettivo Settembre 2019</vt:lpstr>
      <vt:lpstr>preDirettivo Settembre 2019</vt:lpstr>
      <vt:lpstr>Direttivo Settembre 2019</vt:lpstr>
      <vt:lpstr>Notizie locali</vt:lpstr>
      <vt:lpstr>Notizie locali</vt:lpstr>
      <vt:lpstr>Notizie Locali</vt:lpstr>
      <vt:lpstr>Notizie Locali</vt:lpstr>
      <vt:lpstr>Presentazione standard di PowerPoint</vt:lpstr>
      <vt:lpstr>Formazione rosa candidati direttore</vt:lpstr>
      <vt:lpstr>Presentazione standard di PowerPoint</vt:lpstr>
      <vt:lpstr>Presentazione standard di PowerPoint</vt:lpstr>
      <vt:lpstr>Notizie Locali  </vt:lpstr>
    </vt:vector>
  </TitlesOfParts>
  <Manager/>
  <Company>INFN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luglio 2012</dc:title>
  <dc:subject/>
  <dc:creator>Chiara Meroni</dc:creator>
  <cp:keywords/>
  <dc:description/>
  <cp:lastModifiedBy>Monica Palma</cp:lastModifiedBy>
  <cp:revision>1095</cp:revision>
  <cp:lastPrinted>2018-12-04T11:53:16Z</cp:lastPrinted>
  <dcterms:created xsi:type="dcterms:W3CDTF">2012-07-01T07:42:44Z</dcterms:created>
  <dcterms:modified xsi:type="dcterms:W3CDTF">2019-10-08T11:43:41Z</dcterms:modified>
  <cp:category/>
</cp:coreProperties>
</file>