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335" r:id="rId3"/>
    <p:sldId id="312" r:id="rId4"/>
    <p:sldId id="336" r:id="rId5"/>
    <p:sldId id="337" r:id="rId6"/>
    <p:sldId id="334" r:id="rId7"/>
    <p:sldId id="340" r:id="rId8"/>
    <p:sldId id="342" r:id="rId9"/>
    <p:sldId id="343" r:id="rId10"/>
    <p:sldId id="338" r:id="rId11"/>
    <p:sldId id="339"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showGuides="1">
      <p:cViewPr varScale="1">
        <p:scale>
          <a:sx n="97" d="100"/>
          <a:sy n="97" d="100"/>
        </p:scale>
        <p:origin x="648"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17EDE-961D-CF47-8EF7-106277C93279}" type="datetimeFigureOut">
              <a:rPr lang="en-US" smtClean="0"/>
              <a:t>8/21/19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EDA14-02D8-0B4B-B527-8370D605E6AA}" type="slidenum">
              <a:rPr lang="en-US" smtClean="0"/>
              <a:t>‹#›</a:t>
            </a:fld>
            <a:endParaRPr lang="en-US"/>
          </a:p>
        </p:txBody>
      </p:sp>
    </p:spTree>
    <p:extLst>
      <p:ext uri="{BB962C8B-B14F-4D97-AF65-F5344CB8AC3E}">
        <p14:creationId xmlns:p14="http://schemas.microsoft.com/office/powerpoint/2010/main" val="283880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0D9806-7087-4482-A013-115AADE91B1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BC2A737-D478-4E24-992B-27A07569BD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AF015FE-D225-441A-9E4C-4DC2D9133833}"/>
              </a:ext>
            </a:extLst>
          </p:cNvPr>
          <p:cNvSpPr>
            <a:spLocks noGrp="1"/>
          </p:cNvSpPr>
          <p:nvPr>
            <p:ph type="dt" sz="half" idx="10"/>
          </p:nvPr>
        </p:nvSpPr>
        <p:spPr/>
        <p:txBody>
          <a:bodyPr/>
          <a:lstStyle/>
          <a:p>
            <a:r>
              <a:rPr lang="it-IT"/>
              <a:t>21/08/19</a:t>
            </a:r>
          </a:p>
        </p:txBody>
      </p:sp>
      <p:sp>
        <p:nvSpPr>
          <p:cNvPr id="5" name="Segnaposto piè di pagina 4">
            <a:extLst>
              <a:ext uri="{FF2B5EF4-FFF2-40B4-BE49-F238E27FC236}">
                <a16:creationId xmlns:a16="http://schemas.microsoft.com/office/drawing/2014/main" id="{45C3DD25-1E1A-4FCB-A90F-F1B36ECF9E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4E3B52A-F3BB-45CE-BA95-A85FA18BB22F}"/>
              </a:ext>
            </a:extLst>
          </p:cNvPr>
          <p:cNvSpPr>
            <a:spLocks noGrp="1"/>
          </p:cNvSpPr>
          <p:nvPr>
            <p:ph type="sldNum" sz="quarter" idx="12"/>
          </p:nvPr>
        </p:nvSpPr>
        <p:spPr/>
        <p:txBody>
          <a:bodyPr/>
          <a:lstStyle/>
          <a:p>
            <a:fld id="{2B7A7C74-7A90-4548-BE1F-3A285E58DB76}" type="slidenum">
              <a:rPr lang="it-IT" smtClean="0"/>
              <a:t>‹#›</a:t>
            </a:fld>
            <a:endParaRPr lang="it-IT"/>
          </a:p>
        </p:txBody>
      </p:sp>
    </p:spTree>
    <p:extLst>
      <p:ext uri="{BB962C8B-B14F-4D97-AF65-F5344CB8AC3E}">
        <p14:creationId xmlns:p14="http://schemas.microsoft.com/office/powerpoint/2010/main" val="17036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F3CAF6-CABF-4FF6-8D12-81EE10754D5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371FEB5-B185-471B-AC3A-637500ED619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444D342-1DA5-4A1A-92CA-F46ED2402195}"/>
              </a:ext>
            </a:extLst>
          </p:cNvPr>
          <p:cNvSpPr>
            <a:spLocks noGrp="1"/>
          </p:cNvSpPr>
          <p:nvPr>
            <p:ph type="dt" sz="half" idx="10"/>
          </p:nvPr>
        </p:nvSpPr>
        <p:spPr/>
        <p:txBody>
          <a:bodyPr/>
          <a:lstStyle/>
          <a:p>
            <a:r>
              <a:rPr lang="it-IT"/>
              <a:t>21/08/19</a:t>
            </a:r>
          </a:p>
        </p:txBody>
      </p:sp>
      <p:sp>
        <p:nvSpPr>
          <p:cNvPr id="5" name="Segnaposto piè di pagina 4">
            <a:extLst>
              <a:ext uri="{FF2B5EF4-FFF2-40B4-BE49-F238E27FC236}">
                <a16:creationId xmlns:a16="http://schemas.microsoft.com/office/drawing/2014/main" id="{BEFB9760-22DB-4DA0-B87A-FAD300B494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CB55CA6-134A-4C0B-9FDD-10FCEE10B12C}"/>
              </a:ext>
            </a:extLst>
          </p:cNvPr>
          <p:cNvSpPr>
            <a:spLocks noGrp="1"/>
          </p:cNvSpPr>
          <p:nvPr>
            <p:ph type="sldNum" sz="quarter" idx="12"/>
          </p:nvPr>
        </p:nvSpPr>
        <p:spPr/>
        <p:txBody>
          <a:bodyPr/>
          <a:lstStyle/>
          <a:p>
            <a:fld id="{2B7A7C74-7A90-4548-BE1F-3A285E58DB76}" type="slidenum">
              <a:rPr lang="it-IT" smtClean="0"/>
              <a:t>‹#›</a:t>
            </a:fld>
            <a:endParaRPr lang="it-IT"/>
          </a:p>
        </p:txBody>
      </p:sp>
    </p:spTree>
    <p:extLst>
      <p:ext uri="{BB962C8B-B14F-4D97-AF65-F5344CB8AC3E}">
        <p14:creationId xmlns:p14="http://schemas.microsoft.com/office/powerpoint/2010/main" val="25915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DABD88F-90C9-47C5-A530-5D0A19F8CF3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459BE5A-C299-4153-82D1-54619511136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9685FE0-EB4A-40AB-9997-3F02418D3106}"/>
              </a:ext>
            </a:extLst>
          </p:cNvPr>
          <p:cNvSpPr>
            <a:spLocks noGrp="1"/>
          </p:cNvSpPr>
          <p:nvPr>
            <p:ph type="dt" sz="half" idx="10"/>
          </p:nvPr>
        </p:nvSpPr>
        <p:spPr/>
        <p:txBody>
          <a:bodyPr/>
          <a:lstStyle/>
          <a:p>
            <a:r>
              <a:rPr lang="it-IT"/>
              <a:t>21/08/19</a:t>
            </a:r>
          </a:p>
        </p:txBody>
      </p:sp>
      <p:sp>
        <p:nvSpPr>
          <p:cNvPr id="5" name="Segnaposto piè di pagina 4">
            <a:extLst>
              <a:ext uri="{FF2B5EF4-FFF2-40B4-BE49-F238E27FC236}">
                <a16:creationId xmlns:a16="http://schemas.microsoft.com/office/drawing/2014/main" id="{D11EC359-E77E-405C-BA4F-0D511FEA46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2CB4152-D726-4A71-9A5A-A7614135CAB9}"/>
              </a:ext>
            </a:extLst>
          </p:cNvPr>
          <p:cNvSpPr>
            <a:spLocks noGrp="1"/>
          </p:cNvSpPr>
          <p:nvPr>
            <p:ph type="sldNum" sz="quarter" idx="12"/>
          </p:nvPr>
        </p:nvSpPr>
        <p:spPr/>
        <p:txBody>
          <a:bodyPr/>
          <a:lstStyle/>
          <a:p>
            <a:fld id="{2B7A7C74-7A90-4548-BE1F-3A285E58DB76}" type="slidenum">
              <a:rPr lang="it-IT" smtClean="0"/>
              <a:t>‹#›</a:t>
            </a:fld>
            <a:endParaRPr lang="it-IT"/>
          </a:p>
        </p:txBody>
      </p:sp>
    </p:spTree>
    <p:extLst>
      <p:ext uri="{BB962C8B-B14F-4D97-AF65-F5344CB8AC3E}">
        <p14:creationId xmlns:p14="http://schemas.microsoft.com/office/powerpoint/2010/main" val="2698800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numero diapositiva 2"/>
          <p:cNvSpPr>
            <a:spLocks noGrp="1"/>
          </p:cNvSpPr>
          <p:nvPr>
            <p:ph type="sldNum" sz="quarter" idx="10"/>
          </p:nvPr>
        </p:nvSpPr>
        <p:spPr/>
        <p:txBody>
          <a:bodyPr/>
          <a:lstStyle/>
          <a:p>
            <a:fld id="{685D298C-7C67-F34C-A9DE-4238970C2353}" type="slidenum">
              <a:rPr lang="it-IT" smtClean="0"/>
              <a:pPr/>
              <a:t>‹#›</a:t>
            </a:fld>
            <a:endParaRPr lang="it-IT" dirty="0"/>
          </a:p>
        </p:txBody>
      </p:sp>
    </p:spTree>
    <p:extLst>
      <p:ext uri="{BB962C8B-B14F-4D97-AF65-F5344CB8AC3E}">
        <p14:creationId xmlns:p14="http://schemas.microsoft.com/office/powerpoint/2010/main" val="212185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7ED1C9-9318-4AC7-A7C7-27DAFB0F023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5518E4B-516A-4676-BF6A-1BD8AFB8B51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17134C-F150-40D4-9852-CFCE588FD29F}"/>
              </a:ext>
            </a:extLst>
          </p:cNvPr>
          <p:cNvSpPr>
            <a:spLocks noGrp="1"/>
          </p:cNvSpPr>
          <p:nvPr>
            <p:ph type="dt" sz="half" idx="10"/>
          </p:nvPr>
        </p:nvSpPr>
        <p:spPr/>
        <p:txBody>
          <a:bodyPr/>
          <a:lstStyle/>
          <a:p>
            <a:r>
              <a:rPr lang="it-IT"/>
              <a:t>21/08/19</a:t>
            </a:r>
          </a:p>
        </p:txBody>
      </p:sp>
      <p:sp>
        <p:nvSpPr>
          <p:cNvPr id="5" name="Segnaposto piè di pagina 4">
            <a:extLst>
              <a:ext uri="{FF2B5EF4-FFF2-40B4-BE49-F238E27FC236}">
                <a16:creationId xmlns:a16="http://schemas.microsoft.com/office/drawing/2014/main" id="{CBDE79E4-9998-49FE-AC72-3A8F385C23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4C20BB-7246-484E-A05F-8104626E9077}"/>
              </a:ext>
            </a:extLst>
          </p:cNvPr>
          <p:cNvSpPr>
            <a:spLocks noGrp="1"/>
          </p:cNvSpPr>
          <p:nvPr>
            <p:ph type="sldNum" sz="quarter" idx="12"/>
          </p:nvPr>
        </p:nvSpPr>
        <p:spPr/>
        <p:txBody>
          <a:bodyPr/>
          <a:lstStyle/>
          <a:p>
            <a:fld id="{2B7A7C74-7A90-4548-BE1F-3A285E58DB76}" type="slidenum">
              <a:rPr lang="it-IT" smtClean="0"/>
              <a:t>‹#›</a:t>
            </a:fld>
            <a:endParaRPr lang="it-IT"/>
          </a:p>
        </p:txBody>
      </p:sp>
    </p:spTree>
    <p:extLst>
      <p:ext uri="{BB962C8B-B14F-4D97-AF65-F5344CB8AC3E}">
        <p14:creationId xmlns:p14="http://schemas.microsoft.com/office/powerpoint/2010/main" val="131345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99CA09-0A97-4BC0-9D44-95A51F3F693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39D8289-A91B-40B3-A6DC-7BE382ECAC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A70F20B-515F-42C6-8B44-35231F4CF964}"/>
              </a:ext>
            </a:extLst>
          </p:cNvPr>
          <p:cNvSpPr>
            <a:spLocks noGrp="1"/>
          </p:cNvSpPr>
          <p:nvPr>
            <p:ph type="dt" sz="half" idx="10"/>
          </p:nvPr>
        </p:nvSpPr>
        <p:spPr/>
        <p:txBody>
          <a:bodyPr/>
          <a:lstStyle/>
          <a:p>
            <a:r>
              <a:rPr lang="it-IT"/>
              <a:t>21/08/19</a:t>
            </a:r>
          </a:p>
        </p:txBody>
      </p:sp>
      <p:sp>
        <p:nvSpPr>
          <p:cNvPr id="5" name="Segnaposto piè di pagina 4">
            <a:extLst>
              <a:ext uri="{FF2B5EF4-FFF2-40B4-BE49-F238E27FC236}">
                <a16:creationId xmlns:a16="http://schemas.microsoft.com/office/drawing/2014/main" id="{94774303-18CD-4167-859B-4D2252B991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8A9D723-5F2A-4966-A12A-303683CB68DB}"/>
              </a:ext>
            </a:extLst>
          </p:cNvPr>
          <p:cNvSpPr>
            <a:spLocks noGrp="1"/>
          </p:cNvSpPr>
          <p:nvPr>
            <p:ph type="sldNum" sz="quarter" idx="12"/>
          </p:nvPr>
        </p:nvSpPr>
        <p:spPr/>
        <p:txBody>
          <a:bodyPr/>
          <a:lstStyle/>
          <a:p>
            <a:fld id="{2B7A7C74-7A90-4548-BE1F-3A285E58DB76}" type="slidenum">
              <a:rPr lang="it-IT" smtClean="0"/>
              <a:t>‹#›</a:t>
            </a:fld>
            <a:endParaRPr lang="it-IT"/>
          </a:p>
        </p:txBody>
      </p:sp>
    </p:spTree>
    <p:extLst>
      <p:ext uri="{BB962C8B-B14F-4D97-AF65-F5344CB8AC3E}">
        <p14:creationId xmlns:p14="http://schemas.microsoft.com/office/powerpoint/2010/main" val="245164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59440D-A240-4769-96A0-B260B2680E6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E277F3F-984F-4CC2-854D-80ADFCD0A0A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FAA46CA-7E4F-42B3-8FA6-CDF3D2DEBF3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97E3EB1-0DF6-4BAA-8E59-53296C9D285D}"/>
              </a:ext>
            </a:extLst>
          </p:cNvPr>
          <p:cNvSpPr>
            <a:spLocks noGrp="1"/>
          </p:cNvSpPr>
          <p:nvPr>
            <p:ph type="dt" sz="half" idx="10"/>
          </p:nvPr>
        </p:nvSpPr>
        <p:spPr/>
        <p:txBody>
          <a:bodyPr/>
          <a:lstStyle/>
          <a:p>
            <a:r>
              <a:rPr lang="it-IT"/>
              <a:t>21/08/19</a:t>
            </a:r>
          </a:p>
        </p:txBody>
      </p:sp>
      <p:sp>
        <p:nvSpPr>
          <p:cNvPr id="6" name="Segnaposto piè di pagina 5">
            <a:extLst>
              <a:ext uri="{FF2B5EF4-FFF2-40B4-BE49-F238E27FC236}">
                <a16:creationId xmlns:a16="http://schemas.microsoft.com/office/drawing/2014/main" id="{D7BFCFCE-6FA1-4206-A5FC-56CC3EBF810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5C45DF0-F887-4EC9-9D13-D51EBFFEB575}"/>
              </a:ext>
            </a:extLst>
          </p:cNvPr>
          <p:cNvSpPr>
            <a:spLocks noGrp="1"/>
          </p:cNvSpPr>
          <p:nvPr>
            <p:ph type="sldNum" sz="quarter" idx="12"/>
          </p:nvPr>
        </p:nvSpPr>
        <p:spPr/>
        <p:txBody>
          <a:bodyPr/>
          <a:lstStyle/>
          <a:p>
            <a:fld id="{2B7A7C74-7A90-4548-BE1F-3A285E58DB76}" type="slidenum">
              <a:rPr lang="it-IT" smtClean="0"/>
              <a:t>‹#›</a:t>
            </a:fld>
            <a:endParaRPr lang="it-IT"/>
          </a:p>
        </p:txBody>
      </p:sp>
    </p:spTree>
    <p:extLst>
      <p:ext uri="{BB962C8B-B14F-4D97-AF65-F5344CB8AC3E}">
        <p14:creationId xmlns:p14="http://schemas.microsoft.com/office/powerpoint/2010/main" val="144241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24C2CF-30FD-4BED-BFD9-EB6072AD4F0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E6CBB09-72BA-48C3-8344-6D430D252B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B411620-F20F-4A71-93E1-3E343BED7FE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2EC06D3-A0DA-463C-BF75-885CFF957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2AD863A-FE5B-4B1D-8C78-5C4088EBFCE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F54C3F3-B885-415D-97A3-397A29A7A08C}"/>
              </a:ext>
            </a:extLst>
          </p:cNvPr>
          <p:cNvSpPr>
            <a:spLocks noGrp="1"/>
          </p:cNvSpPr>
          <p:nvPr>
            <p:ph type="dt" sz="half" idx="10"/>
          </p:nvPr>
        </p:nvSpPr>
        <p:spPr/>
        <p:txBody>
          <a:bodyPr/>
          <a:lstStyle/>
          <a:p>
            <a:r>
              <a:rPr lang="it-IT"/>
              <a:t>21/08/19</a:t>
            </a:r>
          </a:p>
        </p:txBody>
      </p:sp>
      <p:sp>
        <p:nvSpPr>
          <p:cNvPr id="8" name="Segnaposto piè di pagina 7">
            <a:extLst>
              <a:ext uri="{FF2B5EF4-FFF2-40B4-BE49-F238E27FC236}">
                <a16:creationId xmlns:a16="http://schemas.microsoft.com/office/drawing/2014/main" id="{C71F8906-5B44-403C-ACB7-4B29BC94603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306D8C2-383D-48A2-8203-7DF57E07D832}"/>
              </a:ext>
            </a:extLst>
          </p:cNvPr>
          <p:cNvSpPr>
            <a:spLocks noGrp="1"/>
          </p:cNvSpPr>
          <p:nvPr>
            <p:ph type="sldNum" sz="quarter" idx="12"/>
          </p:nvPr>
        </p:nvSpPr>
        <p:spPr/>
        <p:txBody>
          <a:bodyPr/>
          <a:lstStyle/>
          <a:p>
            <a:fld id="{2B7A7C74-7A90-4548-BE1F-3A285E58DB76}" type="slidenum">
              <a:rPr lang="it-IT" smtClean="0"/>
              <a:t>‹#›</a:t>
            </a:fld>
            <a:endParaRPr lang="it-IT"/>
          </a:p>
        </p:txBody>
      </p:sp>
    </p:spTree>
    <p:extLst>
      <p:ext uri="{BB962C8B-B14F-4D97-AF65-F5344CB8AC3E}">
        <p14:creationId xmlns:p14="http://schemas.microsoft.com/office/powerpoint/2010/main" val="2098433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D86066-2128-4552-896D-505C4E7C3D9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78B59CB-A395-4FB8-9E49-B55CD10DDAB2}"/>
              </a:ext>
            </a:extLst>
          </p:cNvPr>
          <p:cNvSpPr>
            <a:spLocks noGrp="1"/>
          </p:cNvSpPr>
          <p:nvPr>
            <p:ph type="dt" sz="half" idx="10"/>
          </p:nvPr>
        </p:nvSpPr>
        <p:spPr/>
        <p:txBody>
          <a:bodyPr/>
          <a:lstStyle/>
          <a:p>
            <a:r>
              <a:rPr lang="it-IT"/>
              <a:t>21/08/19</a:t>
            </a:r>
          </a:p>
        </p:txBody>
      </p:sp>
      <p:sp>
        <p:nvSpPr>
          <p:cNvPr id="4" name="Segnaposto piè di pagina 3">
            <a:extLst>
              <a:ext uri="{FF2B5EF4-FFF2-40B4-BE49-F238E27FC236}">
                <a16:creationId xmlns:a16="http://schemas.microsoft.com/office/drawing/2014/main" id="{AD97056E-FB25-4609-AF63-E01606FC2B6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4610A27-2360-494A-9F35-9B9C926046B6}"/>
              </a:ext>
            </a:extLst>
          </p:cNvPr>
          <p:cNvSpPr>
            <a:spLocks noGrp="1"/>
          </p:cNvSpPr>
          <p:nvPr>
            <p:ph type="sldNum" sz="quarter" idx="12"/>
          </p:nvPr>
        </p:nvSpPr>
        <p:spPr/>
        <p:txBody>
          <a:bodyPr/>
          <a:lstStyle/>
          <a:p>
            <a:fld id="{2B7A7C74-7A90-4548-BE1F-3A285E58DB76}" type="slidenum">
              <a:rPr lang="it-IT" smtClean="0"/>
              <a:t>‹#›</a:t>
            </a:fld>
            <a:endParaRPr lang="it-IT"/>
          </a:p>
        </p:txBody>
      </p:sp>
    </p:spTree>
    <p:extLst>
      <p:ext uri="{BB962C8B-B14F-4D97-AF65-F5344CB8AC3E}">
        <p14:creationId xmlns:p14="http://schemas.microsoft.com/office/powerpoint/2010/main" val="3273786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9E91992-346C-49E8-A852-DE815CA42211}"/>
              </a:ext>
            </a:extLst>
          </p:cNvPr>
          <p:cNvSpPr>
            <a:spLocks noGrp="1"/>
          </p:cNvSpPr>
          <p:nvPr>
            <p:ph type="dt" sz="half" idx="10"/>
          </p:nvPr>
        </p:nvSpPr>
        <p:spPr/>
        <p:txBody>
          <a:bodyPr/>
          <a:lstStyle/>
          <a:p>
            <a:r>
              <a:rPr lang="it-IT"/>
              <a:t>21/08/19</a:t>
            </a:r>
          </a:p>
        </p:txBody>
      </p:sp>
      <p:sp>
        <p:nvSpPr>
          <p:cNvPr id="3" name="Segnaposto piè di pagina 2">
            <a:extLst>
              <a:ext uri="{FF2B5EF4-FFF2-40B4-BE49-F238E27FC236}">
                <a16:creationId xmlns:a16="http://schemas.microsoft.com/office/drawing/2014/main" id="{7F544793-5003-4EAF-9063-23BA17B63B7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B7BF05E-B9B1-4289-9B32-1AF14E93113C}"/>
              </a:ext>
            </a:extLst>
          </p:cNvPr>
          <p:cNvSpPr>
            <a:spLocks noGrp="1"/>
          </p:cNvSpPr>
          <p:nvPr>
            <p:ph type="sldNum" sz="quarter" idx="12"/>
          </p:nvPr>
        </p:nvSpPr>
        <p:spPr/>
        <p:txBody>
          <a:bodyPr/>
          <a:lstStyle/>
          <a:p>
            <a:fld id="{2B7A7C74-7A90-4548-BE1F-3A285E58DB76}" type="slidenum">
              <a:rPr lang="it-IT" smtClean="0"/>
              <a:t>‹#›</a:t>
            </a:fld>
            <a:endParaRPr lang="it-IT"/>
          </a:p>
        </p:txBody>
      </p:sp>
    </p:spTree>
    <p:extLst>
      <p:ext uri="{BB962C8B-B14F-4D97-AF65-F5344CB8AC3E}">
        <p14:creationId xmlns:p14="http://schemas.microsoft.com/office/powerpoint/2010/main" val="152694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F4C337-F859-464C-91DA-F3735FEB57B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4A2C691-1D65-43B8-840E-61F2AC072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9162F5A-D536-439C-A0A0-9A8A177AC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B80A47-5489-4DEC-B92A-0F4927D79BBF}"/>
              </a:ext>
            </a:extLst>
          </p:cNvPr>
          <p:cNvSpPr>
            <a:spLocks noGrp="1"/>
          </p:cNvSpPr>
          <p:nvPr>
            <p:ph type="dt" sz="half" idx="10"/>
          </p:nvPr>
        </p:nvSpPr>
        <p:spPr/>
        <p:txBody>
          <a:bodyPr/>
          <a:lstStyle/>
          <a:p>
            <a:r>
              <a:rPr lang="it-IT"/>
              <a:t>21/08/19</a:t>
            </a:r>
          </a:p>
        </p:txBody>
      </p:sp>
      <p:sp>
        <p:nvSpPr>
          <p:cNvPr id="6" name="Segnaposto piè di pagina 5">
            <a:extLst>
              <a:ext uri="{FF2B5EF4-FFF2-40B4-BE49-F238E27FC236}">
                <a16:creationId xmlns:a16="http://schemas.microsoft.com/office/drawing/2014/main" id="{24FEC58B-2A7B-48FC-80B6-0FC258EB948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CE9B646-BB02-409C-AB62-620171734259}"/>
              </a:ext>
            </a:extLst>
          </p:cNvPr>
          <p:cNvSpPr>
            <a:spLocks noGrp="1"/>
          </p:cNvSpPr>
          <p:nvPr>
            <p:ph type="sldNum" sz="quarter" idx="12"/>
          </p:nvPr>
        </p:nvSpPr>
        <p:spPr/>
        <p:txBody>
          <a:bodyPr/>
          <a:lstStyle/>
          <a:p>
            <a:fld id="{2B7A7C74-7A90-4548-BE1F-3A285E58DB76}" type="slidenum">
              <a:rPr lang="it-IT" smtClean="0"/>
              <a:t>‹#›</a:t>
            </a:fld>
            <a:endParaRPr lang="it-IT"/>
          </a:p>
        </p:txBody>
      </p:sp>
    </p:spTree>
    <p:extLst>
      <p:ext uri="{BB962C8B-B14F-4D97-AF65-F5344CB8AC3E}">
        <p14:creationId xmlns:p14="http://schemas.microsoft.com/office/powerpoint/2010/main" val="295626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7037BD-F2BF-47D2-B237-C042DC5D93B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27A74BE-B703-41CA-8D79-99C371F5D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E7C7ED7-C271-4DF5-B92D-673AEE93F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795E9A5-E1CE-4A33-8971-CF76B8D12825}"/>
              </a:ext>
            </a:extLst>
          </p:cNvPr>
          <p:cNvSpPr>
            <a:spLocks noGrp="1"/>
          </p:cNvSpPr>
          <p:nvPr>
            <p:ph type="dt" sz="half" idx="10"/>
          </p:nvPr>
        </p:nvSpPr>
        <p:spPr/>
        <p:txBody>
          <a:bodyPr/>
          <a:lstStyle/>
          <a:p>
            <a:r>
              <a:rPr lang="it-IT"/>
              <a:t>21/08/19</a:t>
            </a:r>
          </a:p>
        </p:txBody>
      </p:sp>
      <p:sp>
        <p:nvSpPr>
          <p:cNvPr id="6" name="Segnaposto piè di pagina 5">
            <a:extLst>
              <a:ext uri="{FF2B5EF4-FFF2-40B4-BE49-F238E27FC236}">
                <a16:creationId xmlns:a16="http://schemas.microsoft.com/office/drawing/2014/main" id="{9F065E39-F573-4A3E-80E8-B151A91D19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7E64F78-42E0-4E3C-BB6A-1B2E72763BB8}"/>
              </a:ext>
            </a:extLst>
          </p:cNvPr>
          <p:cNvSpPr>
            <a:spLocks noGrp="1"/>
          </p:cNvSpPr>
          <p:nvPr>
            <p:ph type="sldNum" sz="quarter" idx="12"/>
          </p:nvPr>
        </p:nvSpPr>
        <p:spPr/>
        <p:txBody>
          <a:bodyPr/>
          <a:lstStyle/>
          <a:p>
            <a:fld id="{2B7A7C74-7A90-4548-BE1F-3A285E58DB76}" type="slidenum">
              <a:rPr lang="it-IT" smtClean="0"/>
              <a:t>‹#›</a:t>
            </a:fld>
            <a:endParaRPr lang="it-IT"/>
          </a:p>
        </p:txBody>
      </p:sp>
    </p:spTree>
    <p:extLst>
      <p:ext uri="{BB962C8B-B14F-4D97-AF65-F5344CB8AC3E}">
        <p14:creationId xmlns:p14="http://schemas.microsoft.com/office/powerpoint/2010/main" val="126256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F699B52-0DA2-423A-BCDD-8BDD6D998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4BC08F5-6486-43C2-9EC8-F8592E5433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A7E6D40-D85A-4CB4-8F55-6082E91EAD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21/08/19</a:t>
            </a:r>
          </a:p>
        </p:txBody>
      </p:sp>
      <p:sp>
        <p:nvSpPr>
          <p:cNvPr id="5" name="Segnaposto piè di pagina 4">
            <a:extLst>
              <a:ext uri="{FF2B5EF4-FFF2-40B4-BE49-F238E27FC236}">
                <a16:creationId xmlns:a16="http://schemas.microsoft.com/office/drawing/2014/main" id="{8CA8CBA0-2A26-44C4-B1F0-D4A0988B86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A0C3D81-5855-4EB7-BD38-57B5EF454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A7C74-7A90-4548-BE1F-3A285E58DB76}" type="slidenum">
              <a:rPr lang="it-IT" smtClean="0"/>
              <a:t>‹#›</a:t>
            </a:fld>
            <a:endParaRPr lang="it-IT"/>
          </a:p>
        </p:txBody>
      </p:sp>
    </p:spTree>
    <p:extLst>
      <p:ext uri="{BB962C8B-B14F-4D97-AF65-F5344CB8AC3E}">
        <p14:creationId xmlns:p14="http://schemas.microsoft.com/office/powerpoint/2010/main" val="3599427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8B6AF4-6898-411D-889D-FC85697D7FFB}"/>
              </a:ext>
            </a:extLst>
          </p:cNvPr>
          <p:cNvSpPr>
            <a:spLocks noGrp="1"/>
          </p:cNvSpPr>
          <p:nvPr>
            <p:ph type="ctrTitle"/>
          </p:nvPr>
        </p:nvSpPr>
        <p:spPr/>
        <p:txBody>
          <a:bodyPr/>
          <a:lstStyle/>
          <a:p>
            <a:r>
              <a:rPr lang="it-IT" dirty="0"/>
              <a:t>Briefing utenti Tier1</a:t>
            </a:r>
          </a:p>
        </p:txBody>
      </p:sp>
      <p:sp>
        <p:nvSpPr>
          <p:cNvPr id="3" name="Sottotitolo 2">
            <a:extLst>
              <a:ext uri="{FF2B5EF4-FFF2-40B4-BE49-F238E27FC236}">
                <a16:creationId xmlns:a16="http://schemas.microsoft.com/office/drawing/2014/main" id="{0F6EE79C-D274-46CA-8CC0-89E9C97A839D}"/>
              </a:ext>
            </a:extLst>
          </p:cNvPr>
          <p:cNvSpPr>
            <a:spLocks noGrp="1"/>
          </p:cNvSpPr>
          <p:nvPr>
            <p:ph type="subTitle" idx="1"/>
          </p:nvPr>
        </p:nvSpPr>
        <p:spPr/>
        <p:txBody>
          <a:bodyPr/>
          <a:lstStyle/>
          <a:p>
            <a:r>
              <a:rPr lang="it-IT" dirty="0"/>
              <a:t>21 agosto 2019</a:t>
            </a:r>
          </a:p>
          <a:p>
            <a:endParaRPr lang="it-IT" dirty="0"/>
          </a:p>
          <a:p>
            <a:r>
              <a:rPr lang="it-IT" u="sng" dirty="0"/>
              <a:t>Gaetano Maron</a:t>
            </a:r>
            <a:r>
              <a:rPr lang="it-IT" dirty="0"/>
              <a:t>, Luca dell’Agnello</a:t>
            </a:r>
          </a:p>
        </p:txBody>
      </p:sp>
    </p:spTree>
    <p:extLst>
      <p:ext uri="{BB962C8B-B14F-4D97-AF65-F5344CB8AC3E}">
        <p14:creationId xmlns:p14="http://schemas.microsoft.com/office/powerpoint/2010/main" val="1532422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6260D1-A563-4156-9017-333E72988AE0}"/>
              </a:ext>
            </a:extLst>
          </p:cNvPr>
          <p:cNvSpPr>
            <a:spLocks noGrp="1"/>
          </p:cNvSpPr>
          <p:nvPr>
            <p:ph type="title"/>
          </p:nvPr>
        </p:nvSpPr>
        <p:spPr/>
        <p:txBody>
          <a:bodyPr/>
          <a:lstStyle/>
          <a:p>
            <a:r>
              <a:rPr lang="it-IT" dirty="0"/>
              <a:t>Altre azioni per mitigare gli effetti del down</a:t>
            </a:r>
          </a:p>
        </p:txBody>
      </p:sp>
      <p:sp>
        <p:nvSpPr>
          <p:cNvPr id="3" name="Segnaposto contenuto 2">
            <a:extLst>
              <a:ext uri="{FF2B5EF4-FFF2-40B4-BE49-F238E27FC236}">
                <a16:creationId xmlns:a16="http://schemas.microsoft.com/office/drawing/2014/main" id="{CD447ED2-2BA7-42FB-B875-4212A207C5A1}"/>
              </a:ext>
            </a:extLst>
          </p:cNvPr>
          <p:cNvSpPr>
            <a:spLocks noGrp="1"/>
          </p:cNvSpPr>
          <p:nvPr>
            <p:ph idx="1"/>
          </p:nvPr>
        </p:nvSpPr>
        <p:spPr/>
        <p:txBody>
          <a:bodyPr/>
          <a:lstStyle/>
          <a:p>
            <a:r>
              <a:rPr lang="it-IT" dirty="0"/>
              <a:t>Assistenza per trasferire i dati o parte di essi in RECAS-Bari per avere ulteriore </a:t>
            </a:r>
            <a:r>
              <a:rPr lang="it-IT" dirty="0" err="1"/>
              <a:t>pledge</a:t>
            </a:r>
            <a:r>
              <a:rPr lang="it-IT" dirty="0"/>
              <a:t> di calcolo e disco (anche qui fino ad esaurimento risorse)</a:t>
            </a:r>
          </a:p>
          <a:p>
            <a:r>
              <a:rPr lang="it-IT" dirty="0"/>
              <a:t>Assistenza per recuperare eventuali file con problemi e/o recupero da tape</a:t>
            </a:r>
          </a:p>
        </p:txBody>
      </p:sp>
      <p:sp>
        <p:nvSpPr>
          <p:cNvPr id="4" name="Date Placeholder 3">
            <a:extLst>
              <a:ext uri="{FF2B5EF4-FFF2-40B4-BE49-F238E27FC236}">
                <a16:creationId xmlns:a16="http://schemas.microsoft.com/office/drawing/2014/main" id="{4426D48C-0BFB-A94E-BEA1-C3CDB15CF0B9}"/>
              </a:ext>
            </a:extLst>
          </p:cNvPr>
          <p:cNvSpPr>
            <a:spLocks noGrp="1"/>
          </p:cNvSpPr>
          <p:nvPr>
            <p:ph type="dt" sz="half" idx="10"/>
          </p:nvPr>
        </p:nvSpPr>
        <p:spPr/>
        <p:txBody>
          <a:bodyPr/>
          <a:lstStyle/>
          <a:p>
            <a:r>
              <a:rPr lang="it-IT"/>
              <a:t>21/08/19</a:t>
            </a:r>
          </a:p>
        </p:txBody>
      </p:sp>
      <p:sp>
        <p:nvSpPr>
          <p:cNvPr id="5" name="Slide Number Placeholder 4">
            <a:extLst>
              <a:ext uri="{FF2B5EF4-FFF2-40B4-BE49-F238E27FC236}">
                <a16:creationId xmlns:a16="http://schemas.microsoft.com/office/drawing/2014/main" id="{54BB3603-1710-DD47-8810-F2B6F7B962AE}"/>
              </a:ext>
            </a:extLst>
          </p:cNvPr>
          <p:cNvSpPr>
            <a:spLocks noGrp="1"/>
          </p:cNvSpPr>
          <p:nvPr>
            <p:ph type="sldNum" sz="quarter" idx="12"/>
          </p:nvPr>
        </p:nvSpPr>
        <p:spPr/>
        <p:txBody>
          <a:bodyPr/>
          <a:lstStyle/>
          <a:p>
            <a:fld id="{2B7A7C74-7A90-4548-BE1F-3A285E58DB76}" type="slidenum">
              <a:rPr lang="it-IT" smtClean="0"/>
              <a:t>10</a:t>
            </a:fld>
            <a:endParaRPr lang="it-IT"/>
          </a:p>
        </p:txBody>
      </p:sp>
    </p:spTree>
    <p:extLst>
      <p:ext uri="{BB962C8B-B14F-4D97-AF65-F5344CB8AC3E}">
        <p14:creationId xmlns:p14="http://schemas.microsoft.com/office/powerpoint/2010/main" val="359152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22C888-EC6E-492B-A3EE-6D60353DCDD6}"/>
              </a:ext>
            </a:extLst>
          </p:cNvPr>
          <p:cNvSpPr>
            <a:spLocks noGrp="1"/>
          </p:cNvSpPr>
          <p:nvPr>
            <p:ph type="title"/>
          </p:nvPr>
        </p:nvSpPr>
        <p:spPr>
          <a:xfrm>
            <a:off x="771088" y="38668"/>
            <a:ext cx="10515600" cy="1325563"/>
          </a:xfrm>
        </p:spPr>
        <p:txBody>
          <a:bodyPr/>
          <a:lstStyle/>
          <a:p>
            <a:r>
              <a:rPr lang="it-IT" dirty="0"/>
              <a:t>Strategia e medio termine</a:t>
            </a:r>
          </a:p>
        </p:txBody>
      </p:sp>
      <p:sp>
        <p:nvSpPr>
          <p:cNvPr id="3" name="Segnaposto contenuto 2">
            <a:extLst>
              <a:ext uri="{FF2B5EF4-FFF2-40B4-BE49-F238E27FC236}">
                <a16:creationId xmlns:a16="http://schemas.microsoft.com/office/drawing/2014/main" id="{568A9D7D-CE37-4B31-91B4-C3C150BBD924}"/>
              </a:ext>
            </a:extLst>
          </p:cNvPr>
          <p:cNvSpPr>
            <a:spLocks noGrp="1"/>
          </p:cNvSpPr>
          <p:nvPr>
            <p:ph idx="1"/>
          </p:nvPr>
        </p:nvSpPr>
        <p:spPr>
          <a:xfrm>
            <a:off x="771088" y="1070616"/>
            <a:ext cx="10515600" cy="5565075"/>
          </a:xfrm>
        </p:spPr>
        <p:txBody>
          <a:bodyPr>
            <a:normAutofit fontScale="92500" lnSpcReduction="10000"/>
          </a:bodyPr>
          <a:lstStyle/>
          <a:p>
            <a:r>
              <a:rPr lang="it-IT" dirty="0"/>
              <a:t>Continueremo con la strategia di continuità mostrata (1 UPS rotante + 1 statico) fino a manutenzione straordinaria effettuata. Probabilmente fino al trasferimento al Tecnopolo (2021)</a:t>
            </a:r>
          </a:p>
          <a:p>
            <a:r>
              <a:rPr lang="it-IT" dirty="0"/>
              <a:t>Le infrastrutture elettriche hanno circa 10 anni, sono in contratto di manutenzione, ma guasti agli apparati come quello successo potrebbero aumentare di frequenza in futuro.</a:t>
            </a:r>
          </a:p>
          <a:p>
            <a:r>
              <a:rPr lang="it-IT" dirty="0"/>
              <a:t>Dobbiamo comunque avere una strategia che ci garantisca di poter continuare a lavorare anche in presenza di guasti di questo tipo</a:t>
            </a:r>
          </a:p>
          <a:p>
            <a:r>
              <a:rPr lang="it-IT" dirty="0"/>
              <a:t>Va implementata una replica automatica (comunque non a carico dell’utente) dei dati più preziosi su un altro sito</a:t>
            </a:r>
          </a:p>
          <a:p>
            <a:r>
              <a:rPr lang="it-IT" dirty="0"/>
              <a:t>L’idea è quella di anticipare il modello data </a:t>
            </a:r>
            <a:r>
              <a:rPr lang="it-IT" dirty="0" err="1"/>
              <a:t>lake</a:t>
            </a:r>
            <a:r>
              <a:rPr lang="it-IT" dirty="0"/>
              <a:t> che implementeremo per HL-LHC, magari in forma semplificata, tra il CNAF e un sito del PON IBISCO. L’idea era già stata presentata circa un anno fa e ora a PON approvato cercheremo di implementarla. </a:t>
            </a:r>
          </a:p>
        </p:txBody>
      </p:sp>
      <p:sp>
        <p:nvSpPr>
          <p:cNvPr id="4" name="Date Placeholder 3">
            <a:extLst>
              <a:ext uri="{FF2B5EF4-FFF2-40B4-BE49-F238E27FC236}">
                <a16:creationId xmlns:a16="http://schemas.microsoft.com/office/drawing/2014/main" id="{A8EEE49A-623C-6E4F-B979-6311230E32D0}"/>
              </a:ext>
            </a:extLst>
          </p:cNvPr>
          <p:cNvSpPr>
            <a:spLocks noGrp="1"/>
          </p:cNvSpPr>
          <p:nvPr>
            <p:ph type="dt" sz="half" idx="10"/>
          </p:nvPr>
        </p:nvSpPr>
        <p:spPr/>
        <p:txBody>
          <a:bodyPr/>
          <a:lstStyle/>
          <a:p>
            <a:r>
              <a:rPr lang="it-IT"/>
              <a:t>21/08/19</a:t>
            </a:r>
          </a:p>
        </p:txBody>
      </p:sp>
      <p:sp>
        <p:nvSpPr>
          <p:cNvPr id="5" name="Slide Number Placeholder 4">
            <a:extLst>
              <a:ext uri="{FF2B5EF4-FFF2-40B4-BE49-F238E27FC236}">
                <a16:creationId xmlns:a16="http://schemas.microsoft.com/office/drawing/2014/main" id="{636A9381-9A25-ED44-B55F-BF4FC12D0955}"/>
              </a:ext>
            </a:extLst>
          </p:cNvPr>
          <p:cNvSpPr>
            <a:spLocks noGrp="1"/>
          </p:cNvSpPr>
          <p:nvPr>
            <p:ph type="sldNum" sz="quarter" idx="12"/>
          </p:nvPr>
        </p:nvSpPr>
        <p:spPr/>
        <p:txBody>
          <a:bodyPr/>
          <a:lstStyle/>
          <a:p>
            <a:fld id="{2B7A7C74-7A90-4548-BE1F-3A285E58DB76}" type="slidenum">
              <a:rPr lang="it-IT" smtClean="0"/>
              <a:t>11</a:t>
            </a:fld>
            <a:endParaRPr lang="it-IT"/>
          </a:p>
        </p:txBody>
      </p:sp>
    </p:spTree>
    <p:extLst>
      <p:ext uri="{BB962C8B-B14F-4D97-AF65-F5344CB8AC3E}">
        <p14:creationId xmlns:p14="http://schemas.microsoft.com/office/powerpoint/2010/main" val="84156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47183F-F29A-412D-B065-70F1B3299F8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9BB8596-CF47-4D85-80F8-A0EFCEE447D0}"/>
              </a:ext>
            </a:extLst>
          </p:cNvPr>
          <p:cNvSpPr>
            <a:spLocks noGrp="1"/>
          </p:cNvSpPr>
          <p:nvPr>
            <p:ph idx="1"/>
          </p:nvPr>
        </p:nvSpPr>
        <p:spPr/>
        <p:txBody>
          <a:bodyPr/>
          <a:lstStyle/>
          <a:p>
            <a:r>
              <a:rPr lang="it-IT" dirty="0"/>
              <a:t>Infrastruttura elettrica</a:t>
            </a:r>
          </a:p>
          <a:p>
            <a:r>
              <a:rPr lang="it-IT" dirty="0"/>
              <a:t>Tempi di riavvio</a:t>
            </a:r>
          </a:p>
          <a:p>
            <a:r>
              <a:rPr lang="it-IT" dirty="0"/>
              <a:t>Azioni per mitigare il down di questi giorni</a:t>
            </a:r>
          </a:p>
          <a:p>
            <a:r>
              <a:rPr lang="it-IT" dirty="0"/>
              <a:t>Azioni future (breve e medio termine) per evitare che incidenti di questo tipo possano ripresentarsi</a:t>
            </a:r>
          </a:p>
        </p:txBody>
      </p:sp>
      <p:sp>
        <p:nvSpPr>
          <p:cNvPr id="4" name="Date Placeholder 3">
            <a:extLst>
              <a:ext uri="{FF2B5EF4-FFF2-40B4-BE49-F238E27FC236}">
                <a16:creationId xmlns:a16="http://schemas.microsoft.com/office/drawing/2014/main" id="{988AC3DB-5D79-7D4B-92CC-5093DAB9403E}"/>
              </a:ext>
            </a:extLst>
          </p:cNvPr>
          <p:cNvSpPr>
            <a:spLocks noGrp="1"/>
          </p:cNvSpPr>
          <p:nvPr>
            <p:ph type="dt" sz="half" idx="10"/>
          </p:nvPr>
        </p:nvSpPr>
        <p:spPr/>
        <p:txBody>
          <a:bodyPr/>
          <a:lstStyle/>
          <a:p>
            <a:r>
              <a:rPr lang="it-IT"/>
              <a:t>21/08/19</a:t>
            </a:r>
          </a:p>
        </p:txBody>
      </p:sp>
      <p:sp>
        <p:nvSpPr>
          <p:cNvPr id="5" name="Slide Number Placeholder 4">
            <a:extLst>
              <a:ext uri="{FF2B5EF4-FFF2-40B4-BE49-F238E27FC236}">
                <a16:creationId xmlns:a16="http://schemas.microsoft.com/office/drawing/2014/main" id="{0E539235-4533-7141-B53B-6FFE53B2477B}"/>
              </a:ext>
            </a:extLst>
          </p:cNvPr>
          <p:cNvSpPr>
            <a:spLocks noGrp="1"/>
          </p:cNvSpPr>
          <p:nvPr>
            <p:ph type="sldNum" sz="quarter" idx="12"/>
          </p:nvPr>
        </p:nvSpPr>
        <p:spPr/>
        <p:txBody>
          <a:bodyPr/>
          <a:lstStyle/>
          <a:p>
            <a:fld id="{2B7A7C74-7A90-4548-BE1F-3A285E58DB76}" type="slidenum">
              <a:rPr lang="it-IT" smtClean="0"/>
              <a:t>2</a:t>
            </a:fld>
            <a:endParaRPr lang="it-IT"/>
          </a:p>
        </p:txBody>
      </p:sp>
    </p:spTree>
    <p:extLst>
      <p:ext uri="{BB962C8B-B14F-4D97-AF65-F5344CB8AC3E}">
        <p14:creationId xmlns:p14="http://schemas.microsoft.com/office/powerpoint/2010/main" val="93201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itolo 366"/>
          <p:cNvSpPr>
            <a:spLocks noGrp="1"/>
          </p:cNvSpPr>
          <p:nvPr>
            <p:ph type="title"/>
          </p:nvPr>
        </p:nvSpPr>
        <p:spPr>
          <a:xfrm>
            <a:off x="1" y="6"/>
            <a:ext cx="10310648" cy="1281113"/>
          </a:xfrm>
        </p:spPr>
        <p:txBody>
          <a:bodyPr>
            <a:normAutofit/>
          </a:bodyPr>
          <a:lstStyle/>
          <a:p>
            <a:r>
              <a:rPr lang="it-IT" sz="4000" dirty="0"/>
              <a:t>Infrastruttura elettrica: come era prima dell’allagamento del </a:t>
            </a:r>
            <a:r>
              <a:rPr lang="it-IT" sz="4000" dirty="0" err="1"/>
              <a:t>nov</a:t>
            </a:r>
            <a:r>
              <a:rPr lang="it-IT" sz="4000" dirty="0"/>
              <a:t> 2017</a:t>
            </a:r>
            <a:endParaRPr lang="en-GB" sz="4000" dirty="0"/>
          </a:p>
        </p:txBody>
      </p:sp>
      <p:sp>
        <p:nvSpPr>
          <p:cNvPr id="4" name="Segnaposto numero diapositiva 3"/>
          <p:cNvSpPr>
            <a:spLocks noGrp="1"/>
          </p:cNvSpPr>
          <p:nvPr>
            <p:ph type="sldNum" sz="quarter" idx="10"/>
          </p:nvPr>
        </p:nvSpPr>
        <p:spPr/>
        <p:txBody>
          <a:bodyPr/>
          <a:lstStyle/>
          <a:p>
            <a:fld id="{685D298C-7C67-F34C-A9DE-4238970C2353}" type="slidenum">
              <a:rPr lang="it-IT" smtClean="0"/>
              <a:pPr/>
              <a:t>3</a:t>
            </a:fld>
            <a:endParaRPr lang="it-IT" dirty="0"/>
          </a:p>
        </p:txBody>
      </p:sp>
      <p:grpSp>
        <p:nvGrpSpPr>
          <p:cNvPr id="2" name="Gruppo 1">
            <a:extLst>
              <a:ext uri="{FF2B5EF4-FFF2-40B4-BE49-F238E27FC236}">
                <a16:creationId xmlns:a16="http://schemas.microsoft.com/office/drawing/2014/main" id="{56AE49C2-0404-4F32-B008-DA219A81E604}"/>
              </a:ext>
            </a:extLst>
          </p:cNvPr>
          <p:cNvGrpSpPr/>
          <p:nvPr/>
        </p:nvGrpSpPr>
        <p:grpSpPr>
          <a:xfrm>
            <a:off x="2113706" y="1315054"/>
            <a:ext cx="6767356" cy="4864154"/>
            <a:chOff x="2113706" y="1315054"/>
            <a:chExt cx="6767356" cy="4864154"/>
          </a:xfrm>
        </p:grpSpPr>
        <p:sp>
          <p:nvSpPr>
            <p:cNvPr id="365" name="Rettangolo 364"/>
            <p:cNvSpPr/>
            <p:nvPr/>
          </p:nvSpPr>
          <p:spPr>
            <a:xfrm>
              <a:off x="4607190" y="3550959"/>
              <a:ext cx="1656998" cy="2144851"/>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CasellaDiTesto 365"/>
            <p:cNvSpPr txBox="1"/>
            <p:nvPr/>
          </p:nvSpPr>
          <p:spPr>
            <a:xfrm>
              <a:off x="4530568" y="3628226"/>
              <a:ext cx="2065453" cy="338554"/>
            </a:xfrm>
            <a:prstGeom prst="rect">
              <a:avLst/>
            </a:prstGeom>
            <a:noFill/>
          </p:spPr>
          <p:txBody>
            <a:bodyPr wrap="square" rtlCol="0">
              <a:spAutoFit/>
            </a:bodyPr>
            <a:lstStyle/>
            <a:p>
              <a:r>
                <a:rPr lang="it-IT" sz="1600" dirty="0"/>
                <a:t>Centrale Frigorifera</a:t>
              </a:r>
              <a:endParaRPr lang="en-GB" sz="1600" dirty="0"/>
            </a:p>
          </p:txBody>
        </p:sp>
        <p:cxnSp>
          <p:nvCxnSpPr>
            <p:cNvPr id="359" name="Connettore diritto 34"/>
            <p:cNvCxnSpPr>
              <a:endCxn id="281" idx="3"/>
            </p:cNvCxnSpPr>
            <p:nvPr/>
          </p:nvCxnSpPr>
          <p:spPr>
            <a:xfrm flipV="1">
              <a:off x="3832765" y="3388673"/>
              <a:ext cx="3230060" cy="4100"/>
            </a:xfrm>
            <a:prstGeom prst="line">
              <a:avLst/>
            </a:prstGeom>
            <a:noFill/>
            <a:ln w="19050" cap="flat" cmpd="sng" algn="ctr">
              <a:solidFill>
                <a:srgbClr val="FFC000"/>
              </a:solidFill>
              <a:prstDash val="solid"/>
              <a:miter lim="800000"/>
            </a:ln>
            <a:effectLst/>
          </p:spPr>
        </p:cxnSp>
        <p:sp>
          <p:nvSpPr>
            <p:cNvPr id="142" name="Rettangolo arrotondato 141"/>
            <p:cNvSpPr/>
            <p:nvPr/>
          </p:nvSpPr>
          <p:spPr>
            <a:xfrm>
              <a:off x="5067811" y="1315054"/>
              <a:ext cx="809114" cy="461472"/>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white"/>
                  </a:solidFill>
                  <a:effectLst/>
                  <a:uLnTx/>
                  <a:uFillTx/>
                  <a:ea typeface="+mn-ea"/>
                  <a:cs typeface="+mn-cs"/>
                </a:rPr>
                <a:t>Cella Gen.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white"/>
                  </a:solidFill>
                  <a:effectLst/>
                  <a:uLnTx/>
                  <a:uFillTx/>
                  <a:ea typeface="+mn-ea"/>
                  <a:cs typeface="+mn-cs"/>
                </a:rPr>
                <a:t>15kV</a:t>
              </a:r>
            </a:p>
          </p:txBody>
        </p:sp>
        <p:cxnSp>
          <p:nvCxnSpPr>
            <p:cNvPr id="146" name="Connettore diritto 34"/>
            <p:cNvCxnSpPr>
              <a:endCxn id="282" idx="1"/>
            </p:cNvCxnSpPr>
            <p:nvPr/>
          </p:nvCxnSpPr>
          <p:spPr>
            <a:xfrm flipV="1">
              <a:off x="2607817" y="3388673"/>
              <a:ext cx="1178130" cy="4100"/>
            </a:xfrm>
            <a:prstGeom prst="line">
              <a:avLst/>
            </a:prstGeom>
            <a:noFill/>
            <a:ln w="19050" cap="flat" cmpd="sng" algn="ctr">
              <a:solidFill>
                <a:srgbClr val="33CC33"/>
              </a:solidFill>
              <a:prstDash val="solid"/>
              <a:miter lim="800000"/>
            </a:ln>
            <a:effectLst/>
          </p:spPr>
        </p:cxnSp>
        <p:cxnSp>
          <p:nvCxnSpPr>
            <p:cNvPr id="147" name="Connettore diritto 45"/>
            <p:cNvCxnSpPr/>
            <p:nvPr/>
          </p:nvCxnSpPr>
          <p:spPr>
            <a:xfrm flipH="1" flipV="1">
              <a:off x="3868350" y="3392773"/>
              <a:ext cx="1867" cy="472963"/>
            </a:xfrm>
            <a:prstGeom prst="line">
              <a:avLst/>
            </a:prstGeom>
            <a:noFill/>
            <a:ln w="19050" cap="flat" cmpd="sng" algn="ctr">
              <a:solidFill>
                <a:srgbClr val="33CC33"/>
              </a:solidFill>
              <a:prstDash val="solid"/>
              <a:miter lim="800000"/>
            </a:ln>
            <a:effectLst/>
          </p:spPr>
        </p:cxnSp>
        <p:cxnSp>
          <p:nvCxnSpPr>
            <p:cNvPr id="148" name="Connettore diritto 48"/>
            <p:cNvCxnSpPr/>
            <p:nvPr/>
          </p:nvCxnSpPr>
          <p:spPr>
            <a:xfrm flipV="1">
              <a:off x="7013290" y="3392772"/>
              <a:ext cx="0" cy="495662"/>
            </a:xfrm>
            <a:prstGeom prst="line">
              <a:avLst/>
            </a:prstGeom>
            <a:noFill/>
            <a:ln w="19050" cap="flat" cmpd="sng" algn="ctr">
              <a:solidFill>
                <a:srgbClr val="FF0000"/>
              </a:solidFill>
              <a:prstDash val="solid"/>
              <a:miter lim="800000"/>
            </a:ln>
            <a:effectLst/>
          </p:spPr>
        </p:cxnSp>
        <p:sp>
          <p:nvSpPr>
            <p:cNvPr id="149" name="Rettangolo 148"/>
            <p:cNvSpPr/>
            <p:nvPr/>
          </p:nvSpPr>
          <p:spPr>
            <a:xfrm>
              <a:off x="3485939" y="4656824"/>
              <a:ext cx="806655" cy="418560"/>
            </a:xfrm>
            <a:prstGeom prst="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ea typeface="+mn-ea"/>
                  <a:cs typeface="+mn-cs"/>
                </a:rPr>
                <a:t>QG-CA1</a:t>
              </a:r>
            </a:p>
          </p:txBody>
        </p:sp>
        <p:cxnSp>
          <p:nvCxnSpPr>
            <p:cNvPr id="151" name="Connettore diritto 52"/>
            <p:cNvCxnSpPr>
              <a:stCxn id="149" idx="0"/>
              <a:endCxn id="300" idx="2"/>
            </p:cNvCxnSpPr>
            <p:nvPr/>
          </p:nvCxnSpPr>
          <p:spPr>
            <a:xfrm flipH="1" flipV="1">
              <a:off x="3887364" y="4340105"/>
              <a:ext cx="1903" cy="316719"/>
            </a:xfrm>
            <a:prstGeom prst="line">
              <a:avLst/>
            </a:prstGeom>
            <a:noFill/>
            <a:ln w="19050" cap="flat" cmpd="sng" algn="ctr">
              <a:solidFill>
                <a:srgbClr val="33CC33"/>
              </a:solidFill>
              <a:prstDash val="solid"/>
              <a:miter lim="800000"/>
            </a:ln>
            <a:effectLst/>
          </p:spPr>
        </p:cxnSp>
        <p:cxnSp>
          <p:nvCxnSpPr>
            <p:cNvPr id="152" name="Connettore diritto 54"/>
            <p:cNvCxnSpPr/>
            <p:nvPr/>
          </p:nvCxnSpPr>
          <p:spPr>
            <a:xfrm flipV="1">
              <a:off x="7013290" y="4474419"/>
              <a:ext cx="0" cy="182405"/>
            </a:xfrm>
            <a:prstGeom prst="line">
              <a:avLst/>
            </a:prstGeom>
            <a:noFill/>
            <a:ln w="19050" cap="flat" cmpd="sng" algn="ctr">
              <a:solidFill>
                <a:srgbClr val="ED7D31"/>
              </a:solidFill>
              <a:prstDash val="solid"/>
              <a:miter lim="800000"/>
            </a:ln>
            <a:effectLst/>
          </p:spPr>
        </p:cxnSp>
        <p:cxnSp>
          <p:nvCxnSpPr>
            <p:cNvPr id="153" name="Connettore diritto 66"/>
            <p:cNvCxnSpPr/>
            <p:nvPr/>
          </p:nvCxnSpPr>
          <p:spPr>
            <a:xfrm>
              <a:off x="3870217" y="3579616"/>
              <a:ext cx="622276" cy="0"/>
            </a:xfrm>
            <a:prstGeom prst="line">
              <a:avLst/>
            </a:prstGeom>
            <a:noFill/>
            <a:ln w="19050" cap="flat" cmpd="sng" algn="ctr">
              <a:solidFill>
                <a:srgbClr val="33CC33"/>
              </a:solidFill>
              <a:prstDash val="solid"/>
              <a:miter lim="800000"/>
            </a:ln>
            <a:effectLst/>
          </p:spPr>
        </p:cxnSp>
        <p:cxnSp>
          <p:nvCxnSpPr>
            <p:cNvPr id="154" name="Connettore diritto 68"/>
            <p:cNvCxnSpPr/>
            <p:nvPr/>
          </p:nvCxnSpPr>
          <p:spPr>
            <a:xfrm>
              <a:off x="4493974" y="3579616"/>
              <a:ext cx="10043" cy="1286488"/>
            </a:xfrm>
            <a:prstGeom prst="line">
              <a:avLst/>
            </a:prstGeom>
            <a:noFill/>
            <a:ln w="19050" cap="flat" cmpd="sng" algn="ctr">
              <a:solidFill>
                <a:srgbClr val="33CC33"/>
              </a:solidFill>
              <a:prstDash val="solid"/>
              <a:miter lim="800000"/>
            </a:ln>
            <a:effectLst/>
          </p:spPr>
        </p:cxnSp>
        <p:cxnSp>
          <p:nvCxnSpPr>
            <p:cNvPr id="155" name="Connettore diritto 70"/>
            <p:cNvCxnSpPr>
              <a:endCxn id="149" idx="3"/>
            </p:cNvCxnSpPr>
            <p:nvPr/>
          </p:nvCxnSpPr>
          <p:spPr>
            <a:xfrm flipH="1">
              <a:off x="4292595" y="4866104"/>
              <a:ext cx="230472" cy="0"/>
            </a:xfrm>
            <a:prstGeom prst="line">
              <a:avLst/>
            </a:prstGeom>
            <a:noFill/>
            <a:ln w="19050" cap="flat" cmpd="sng" algn="ctr">
              <a:solidFill>
                <a:srgbClr val="33CC33"/>
              </a:solidFill>
              <a:prstDash val="solid"/>
              <a:miter lim="800000"/>
            </a:ln>
            <a:effectLst/>
          </p:spPr>
        </p:cxnSp>
        <p:sp>
          <p:nvSpPr>
            <p:cNvPr id="156" name="Rettangolo 155"/>
            <p:cNvSpPr/>
            <p:nvPr/>
          </p:nvSpPr>
          <p:spPr>
            <a:xfrm>
              <a:off x="5039866" y="4656824"/>
              <a:ext cx="426374" cy="418560"/>
            </a:xfrm>
            <a:prstGeom prst="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QG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CF</a:t>
              </a:r>
            </a:p>
          </p:txBody>
        </p:sp>
        <p:cxnSp>
          <p:nvCxnSpPr>
            <p:cNvPr id="158" name="Connettore diritto 88"/>
            <p:cNvCxnSpPr/>
            <p:nvPr/>
          </p:nvCxnSpPr>
          <p:spPr>
            <a:xfrm>
              <a:off x="4262021" y="4963768"/>
              <a:ext cx="777845" cy="0"/>
            </a:xfrm>
            <a:prstGeom prst="line">
              <a:avLst/>
            </a:prstGeom>
            <a:noFill/>
            <a:ln w="19050" cap="flat" cmpd="sng" algn="ctr">
              <a:solidFill>
                <a:srgbClr val="33CC33"/>
              </a:solidFill>
              <a:prstDash val="solid"/>
              <a:miter lim="800000"/>
            </a:ln>
            <a:effectLst/>
          </p:spPr>
        </p:cxnSp>
        <p:cxnSp>
          <p:nvCxnSpPr>
            <p:cNvPr id="159" name="Connettore diritto 90"/>
            <p:cNvCxnSpPr/>
            <p:nvPr/>
          </p:nvCxnSpPr>
          <p:spPr>
            <a:xfrm>
              <a:off x="5898375" y="4963768"/>
              <a:ext cx="711588" cy="0"/>
            </a:xfrm>
            <a:prstGeom prst="line">
              <a:avLst/>
            </a:prstGeom>
            <a:noFill/>
            <a:ln w="19050" cap="flat" cmpd="sng" algn="ctr">
              <a:solidFill>
                <a:srgbClr val="FF0000"/>
              </a:solidFill>
              <a:prstDash val="solid"/>
              <a:miter lim="800000"/>
            </a:ln>
            <a:effectLst/>
          </p:spPr>
        </p:cxnSp>
        <p:cxnSp>
          <p:nvCxnSpPr>
            <p:cNvPr id="160" name="Connettore diritto 92"/>
            <p:cNvCxnSpPr/>
            <p:nvPr/>
          </p:nvCxnSpPr>
          <p:spPr>
            <a:xfrm flipH="1">
              <a:off x="6391014" y="3579674"/>
              <a:ext cx="622276" cy="0"/>
            </a:xfrm>
            <a:prstGeom prst="line">
              <a:avLst/>
            </a:prstGeom>
            <a:noFill/>
            <a:ln w="19050" cap="flat" cmpd="sng" algn="ctr">
              <a:solidFill>
                <a:srgbClr val="FF0000"/>
              </a:solidFill>
              <a:prstDash val="solid"/>
              <a:miter lim="800000"/>
            </a:ln>
            <a:effectLst/>
          </p:spPr>
        </p:cxnSp>
        <p:cxnSp>
          <p:nvCxnSpPr>
            <p:cNvPr id="161" name="Connettore diritto 93"/>
            <p:cNvCxnSpPr/>
            <p:nvPr/>
          </p:nvCxnSpPr>
          <p:spPr>
            <a:xfrm flipH="1">
              <a:off x="6379490" y="3579674"/>
              <a:ext cx="10043" cy="1286488"/>
            </a:xfrm>
            <a:prstGeom prst="line">
              <a:avLst/>
            </a:prstGeom>
            <a:noFill/>
            <a:ln w="19050" cap="flat" cmpd="sng" algn="ctr">
              <a:solidFill>
                <a:srgbClr val="FF0000"/>
              </a:solidFill>
              <a:prstDash val="solid"/>
              <a:miter lim="800000"/>
            </a:ln>
            <a:effectLst/>
          </p:spPr>
        </p:cxnSp>
        <p:cxnSp>
          <p:nvCxnSpPr>
            <p:cNvPr id="162" name="Connettore diritto 94"/>
            <p:cNvCxnSpPr/>
            <p:nvPr/>
          </p:nvCxnSpPr>
          <p:spPr>
            <a:xfrm>
              <a:off x="6379490" y="4866162"/>
              <a:ext cx="230472" cy="0"/>
            </a:xfrm>
            <a:prstGeom prst="line">
              <a:avLst/>
            </a:prstGeom>
            <a:noFill/>
            <a:ln w="19050" cap="flat" cmpd="sng" algn="ctr">
              <a:solidFill>
                <a:srgbClr val="ED7D31"/>
              </a:solidFill>
              <a:prstDash val="solid"/>
              <a:miter lim="800000"/>
            </a:ln>
            <a:effectLst/>
          </p:spPr>
        </p:cxnSp>
        <p:grpSp>
          <p:nvGrpSpPr>
            <p:cNvPr id="163" name="Gruppo 162"/>
            <p:cNvGrpSpPr/>
            <p:nvPr/>
          </p:nvGrpSpPr>
          <p:grpSpPr>
            <a:xfrm>
              <a:off x="2408770" y="2675640"/>
              <a:ext cx="399217" cy="584702"/>
              <a:chOff x="1091682" y="3452327"/>
              <a:chExt cx="570772" cy="863081"/>
            </a:xfrm>
          </p:grpSpPr>
          <p:sp>
            <p:nvSpPr>
              <p:cNvPr id="200" name="Ovale 199"/>
              <p:cNvSpPr/>
              <p:nvPr/>
            </p:nvSpPr>
            <p:spPr>
              <a:xfrm>
                <a:off x="1091682" y="3452327"/>
                <a:ext cx="569167" cy="569167"/>
              </a:xfrm>
              <a:prstGeom prst="ellipse">
                <a:avLst/>
              </a:prstGeom>
              <a:noFill/>
              <a:ln w="19050" cap="flat" cmpd="sng" algn="ctr">
                <a:solidFill>
                  <a:srgbClr val="33CC3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ea typeface="+mn-ea"/>
                  <a:cs typeface="+mn-cs"/>
                </a:endParaRPr>
              </a:p>
            </p:txBody>
          </p:sp>
          <p:sp>
            <p:nvSpPr>
              <p:cNvPr id="201" name="Ovale 200"/>
              <p:cNvSpPr/>
              <p:nvPr/>
            </p:nvSpPr>
            <p:spPr>
              <a:xfrm>
                <a:off x="1093287" y="3746241"/>
                <a:ext cx="569167" cy="569167"/>
              </a:xfrm>
              <a:prstGeom prst="ellipse">
                <a:avLst/>
              </a:prstGeom>
              <a:noFill/>
              <a:ln w="19050" cap="flat" cmpd="sng" algn="ctr">
                <a:solidFill>
                  <a:srgbClr val="33CC3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grpSp>
        <p:grpSp>
          <p:nvGrpSpPr>
            <p:cNvPr id="164" name="Gruppo 163"/>
            <p:cNvGrpSpPr/>
            <p:nvPr/>
          </p:nvGrpSpPr>
          <p:grpSpPr>
            <a:xfrm>
              <a:off x="8147544" y="2675640"/>
              <a:ext cx="399217" cy="584702"/>
              <a:chOff x="1091682" y="3452327"/>
              <a:chExt cx="570772" cy="863081"/>
            </a:xfrm>
          </p:grpSpPr>
          <p:sp>
            <p:nvSpPr>
              <p:cNvPr id="198" name="Ovale 197"/>
              <p:cNvSpPr/>
              <p:nvPr/>
            </p:nvSpPr>
            <p:spPr>
              <a:xfrm>
                <a:off x="1091682" y="3452327"/>
                <a:ext cx="569167" cy="569167"/>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sp>
            <p:nvSpPr>
              <p:cNvPr id="199" name="Ovale 198"/>
              <p:cNvSpPr/>
              <p:nvPr/>
            </p:nvSpPr>
            <p:spPr>
              <a:xfrm>
                <a:off x="1093287" y="3746241"/>
                <a:ext cx="569167" cy="569167"/>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grpSp>
        <p:grpSp>
          <p:nvGrpSpPr>
            <p:cNvPr id="165" name="Gruppo 164"/>
            <p:cNvGrpSpPr/>
            <p:nvPr/>
          </p:nvGrpSpPr>
          <p:grpSpPr>
            <a:xfrm>
              <a:off x="5266631" y="2679327"/>
              <a:ext cx="399217" cy="584702"/>
              <a:chOff x="1091682" y="3452327"/>
              <a:chExt cx="570772" cy="863081"/>
            </a:xfrm>
          </p:grpSpPr>
          <p:sp>
            <p:nvSpPr>
              <p:cNvPr id="196" name="Ovale 195"/>
              <p:cNvSpPr/>
              <p:nvPr/>
            </p:nvSpPr>
            <p:spPr>
              <a:xfrm>
                <a:off x="1091682" y="3452327"/>
                <a:ext cx="569167" cy="569167"/>
              </a:xfrm>
              <a:prstGeom prst="ellipse">
                <a:avLst/>
              </a:prstGeom>
              <a:noFill/>
              <a:ln w="1905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sp>
            <p:nvSpPr>
              <p:cNvPr id="197" name="Ovale 196"/>
              <p:cNvSpPr/>
              <p:nvPr/>
            </p:nvSpPr>
            <p:spPr>
              <a:xfrm>
                <a:off x="1093287" y="3746241"/>
                <a:ext cx="569167" cy="569167"/>
              </a:xfrm>
              <a:prstGeom prst="ellipse">
                <a:avLst/>
              </a:prstGeom>
              <a:noFill/>
              <a:ln w="1905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grpSp>
        <p:cxnSp>
          <p:nvCxnSpPr>
            <p:cNvPr id="166" name="Connettore diritto 123"/>
            <p:cNvCxnSpPr>
              <a:stCxn id="201" idx="4"/>
            </p:cNvCxnSpPr>
            <p:nvPr/>
          </p:nvCxnSpPr>
          <p:spPr>
            <a:xfrm flipH="1">
              <a:off x="2607817" y="3260343"/>
              <a:ext cx="1123" cy="132430"/>
            </a:xfrm>
            <a:prstGeom prst="line">
              <a:avLst/>
            </a:prstGeom>
            <a:noFill/>
            <a:ln w="19050" cap="flat" cmpd="sng" algn="ctr">
              <a:solidFill>
                <a:srgbClr val="33CC33"/>
              </a:solidFill>
              <a:prstDash val="solid"/>
              <a:miter lim="800000"/>
            </a:ln>
            <a:effectLst/>
          </p:spPr>
        </p:cxnSp>
        <p:cxnSp>
          <p:nvCxnSpPr>
            <p:cNvPr id="167" name="Connettore diritto 125"/>
            <p:cNvCxnSpPr>
              <a:stCxn id="199" idx="4"/>
            </p:cNvCxnSpPr>
            <p:nvPr/>
          </p:nvCxnSpPr>
          <p:spPr>
            <a:xfrm flipH="1">
              <a:off x="8346591" y="3260343"/>
              <a:ext cx="1123" cy="132430"/>
            </a:xfrm>
            <a:prstGeom prst="line">
              <a:avLst/>
            </a:prstGeom>
            <a:noFill/>
            <a:ln w="19050" cap="flat" cmpd="sng" algn="ctr">
              <a:solidFill>
                <a:srgbClr val="FF0000"/>
              </a:solidFill>
              <a:prstDash val="solid"/>
              <a:miter lim="800000"/>
            </a:ln>
            <a:effectLst/>
          </p:spPr>
        </p:cxnSp>
        <p:cxnSp>
          <p:nvCxnSpPr>
            <p:cNvPr id="168" name="Connettore diritto 127"/>
            <p:cNvCxnSpPr>
              <a:stCxn id="197" idx="4"/>
            </p:cNvCxnSpPr>
            <p:nvPr/>
          </p:nvCxnSpPr>
          <p:spPr>
            <a:xfrm flipH="1">
              <a:off x="5466240" y="3264029"/>
              <a:ext cx="562" cy="128744"/>
            </a:xfrm>
            <a:prstGeom prst="line">
              <a:avLst/>
            </a:prstGeom>
            <a:noFill/>
            <a:ln w="19050" cap="flat" cmpd="sng" algn="ctr">
              <a:solidFill>
                <a:srgbClr val="FFC000"/>
              </a:solidFill>
              <a:prstDash val="solid"/>
              <a:miter lim="800000"/>
            </a:ln>
            <a:effectLst/>
          </p:spPr>
        </p:cxnSp>
        <p:sp>
          <p:nvSpPr>
            <p:cNvPr id="172" name="Rettangolo 171"/>
            <p:cNvSpPr/>
            <p:nvPr/>
          </p:nvSpPr>
          <p:spPr>
            <a:xfrm>
              <a:off x="5127788" y="2096722"/>
              <a:ext cx="675779" cy="383424"/>
            </a:xfrm>
            <a:prstGeom prst="rect">
              <a:avLst/>
            </a:prstGeom>
            <a:solidFill>
              <a:srgbClr val="FFF2C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ea typeface="+mn-ea"/>
                  <a:cs typeface="+mn-cs"/>
                </a:rPr>
                <a:t>Cella TR3</a:t>
              </a:r>
            </a:p>
          </p:txBody>
        </p:sp>
        <p:sp>
          <p:nvSpPr>
            <p:cNvPr id="173" name="Rettangolo 172"/>
            <p:cNvSpPr/>
            <p:nvPr/>
          </p:nvSpPr>
          <p:spPr>
            <a:xfrm>
              <a:off x="2269927" y="2087511"/>
              <a:ext cx="675779" cy="383424"/>
            </a:xfrm>
            <a:prstGeom prst="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Cella TR1</a:t>
              </a:r>
            </a:p>
          </p:txBody>
        </p:sp>
        <p:cxnSp>
          <p:nvCxnSpPr>
            <p:cNvPr id="174" name="Connettore diritto 138"/>
            <p:cNvCxnSpPr>
              <a:stCxn id="196" idx="0"/>
              <a:endCxn id="172" idx="2"/>
            </p:cNvCxnSpPr>
            <p:nvPr/>
          </p:nvCxnSpPr>
          <p:spPr>
            <a:xfrm flipH="1" flipV="1">
              <a:off x="5465678" y="2480146"/>
              <a:ext cx="1" cy="199181"/>
            </a:xfrm>
            <a:prstGeom prst="line">
              <a:avLst/>
            </a:prstGeom>
            <a:noFill/>
            <a:ln w="19050" cap="flat" cmpd="sng" algn="ctr">
              <a:solidFill>
                <a:srgbClr val="FFC000"/>
              </a:solidFill>
              <a:prstDash val="solid"/>
              <a:miter lim="800000"/>
            </a:ln>
            <a:effectLst/>
          </p:spPr>
        </p:cxnSp>
        <p:cxnSp>
          <p:nvCxnSpPr>
            <p:cNvPr id="175" name="Connettore diritto 140"/>
            <p:cNvCxnSpPr/>
            <p:nvPr/>
          </p:nvCxnSpPr>
          <p:spPr>
            <a:xfrm>
              <a:off x="3283419" y="2207252"/>
              <a:ext cx="0" cy="0"/>
            </a:xfrm>
            <a:prstGeom prst="line">
              <a:avLst/>
            </a:prstGeom>
            <a:noFill/>
            <a:ln w="6350" cap="flat" cmpd="sng" algn="ctr">
              <a:solidFill>
                <a:srgbClr val="5B9BD5"/>
              </a:solidFill>
              <a:prstDash val="solid"/>
              <a:miter lim="800000"/>
            </a:ln>
            <a:effectLst/>
          </p:spPr>
        </p:cxnSp>
        <p:cxnSp>
          <p:nvCxnSpPr>
            <p:cNvPr id="176" name="Connettore diritto 143"/>
            <p:cNvCxnSpPr>
              <a:stCxn id="173" idx="2"/>
              <a:endCxn id="200" idx="0"/>
            </p:cNvCxnSpPr>
            <p:nvPr/>
          </p:nvCxnSpPr>
          <p:spPr>
            <a:xfrm>
              <a:off x="2607817" y="2470935"/>
              <a:ext cx="1" cy="204706"/>
            </a:xfrm>
            <a:prstGeom prst="line">
              <a:avLst/>
            </a:prstGeom>
            <a:noFill/>
            <a:ln w="19050" cap="flat" cmpd="sng" algn="ctr">
              <a:solidFill>
                <a:srgbClr val="33CC33"/>
              </a:solidFill>
              <a:prstDash val="solid"/>
              <a:miter lim="800000"/>
            </a:ln>
            <a:effectLst/>
          </p:spPr>
        </p:cxnSp>
        <p:cxnSp>
          <p:nvCxnSpPr>
            <p:cNvPr id="177" name="Connettore diritto 146"/>
            <p:cNvCxnSpPr>
              <a:endCxn id="198" idx="0"/>
            </p:cNvCxnSpPr>
            <p:nvPr/>
          </p:nvCxnSpPr>
          <p:spPr>
            <a:xfrm>
              <a:off x="8346591" y="2480146"/>
              <a:ext cx="1" cy="195494"/>
            </a:xfrm>
            <a:prstGeom prst="line">
              <a:avLst/>
            </a:prstGeom>
            <a:noFill/>
            <a:ln w="19050" cap="flat" cmpd="sng" algn="ctr">
              <a:solidFill>
                <a:srgbClr val="FF0000"/>
              </a:solidFill>
              <a:prstDash val="solid"/>
              <a:miter lim="800000"/>
            </a:ln>
            <a:effectLst/>
          </p:spPr>
        </p:cxnSp>
        <p:cxnSp>
          <p:nvCxnSpPr>
            <p:cNvPr id="178" name="Connettore diritto 148"/>
            <p:cNvCxnSpPr/>
            <p:nvPr/>
          </p:nvCxnSpPr>
          <p:spPr>
            <a:xfrm>
              <a:off x="2606976" y="1915265"/>
              <a:ext cx="5739614" cy="690"/>
            </a:xfrm>
            <a:prstGeom prst="line">
              <a:avLst/>
            </a:prstGeom>
            <a:noFill/>
            <a:ln w="19050" cap="flat" cmpd="sng" algn="ctr">
              <a:solidFill>
                <a:srgbClr val="FFC000"/>
              </a:solidFill>
              <a:prstDash val="solid"/>
              <a:miter lim="800000"/>
            </a:ln>
            <a:effectLst/>
          </p:spPr>
        </p:cxnSp>
        <p:cxnSp>
          <p:nvCxnSpPr>
            <p:cNvPr id="179" name="Connettore diritto 150"/>
            <p:cNvCxnSpPr>
              <a:stCxn id="173" idx="0"/>
            </p:cNvCxnSpPr>
            <p:nvPr/>
          </p:nvCxnSpPr>
          <p:spPr>
            <a:xfrm flipH="1" flipV="1">
              <a:off x="2607816" y="1922407"/>
              <a:ext cx="1" cy="165104"/>
            </a:xfrm>
            <a:prstGeom prst="line">
              <a:avLst/>
            </a:prstGeom>
            <a:noFill/>
            <a:ln w="19050" cap="flat" cmpd="sng" algn="ctr">
              <a:solidFill>
                <a:srgbClr val="FFC000"/>
              </a:solidFill>
              <a:prstDash val="solid"/>
              <a:miter lim="800000"/>
            </a:ln>
            <a:effectLst/>
          </p:spPr>
        </p:cxnSp>
        <p:cxnSp>
          <p:nvCxnSpPr>
            <p:cNvPr id="180" name="Connettore diritto 152"/>
            <p:cNvCxnSpPr>
              <a:stCxn id="172" idx="0"/>
            </p:cNvCxnSpPr>
            <p:nvPr/>
          </p:nvCxnSpPr>
          <p:spPr>
            <a:xfrm flipH="1" flipV="1">
              <a:off x="5465677" y="1776738"/>
              <a:ext cx="1" cy="319984"/>
            </a:xfrm>
            <a:prstGeom prst="line">
              <a:avLst/>
            </a:prstGeom>
            <a:noFill/>
            <a:ln w="19050" cap="flat" cmpd="sng" algn="ctr">
              <a:solidFill>
                <a:srgbClr val="FFC000"/>
              </a:solidFill>
              <a:prstDash val="solid"/>
              <a:miter lim="800000"/>
            </a:ln>
            <a:effectLst/>
          </p:spPr>
        </p:cxnSp>
        <p:cxnSp>
          <p:nvCxnSpPr>
            <p:cNvPr id="181" name="Connettore diritto 154"/>
            <p:cNvCxnSpPr/>
            <p:nvPr/>
          </p:nvCxnSpPr>
          <p:spPr>
            <a:xfrm flipH="1" flipV="1">
              <a:off x="8346590" y="1915265"/>
              <a:ext cx="1" cy="181457"/>
            </a:xfrm>
            <a:prstGeom prst="line">
              <a:avLst/>
            </a:prstGeom>
            <a:noFill/>
            <a:ln w="19050" cap="flat" cmpd="sng" algn="ctr">
              <a:solidFill>
                <a:srgbClr val="FFC000"/>
              </a:solidFill>
              <a:prstDash val="solid"/>
              <a:miter lim="800000"/>
            </a:ln>
            <a:effectLst/>
          </p:spPr>
        </p:cxnSp>
        <p:sp>
          <p:nvSpPr>
            <p:cNvPr id="184" name="Ovale 183"/>
            <p:cNvSpPr/>
            <p:nvPr/>
          </p:nvSpPr>
          <p:spPr>
            <a:xfrm>
              <a:off x="5200574" y="4022740"/>
              <a:ext cx="530207" cy="513549"/>
            </a:xfrm>
            <a:prstGeom prst="ellipse">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ea typeface="+mn-ea"/>
                  <a:cs typeface="+mn-cs"/>
                </a:rPr>
                <a:t>GE</a:t>
              </a:r>
            </a:p>
          </p:txBody>
        </p:sp>
        <p:cxnSp>
          <p:nvCxnSpPr>
            <p:cNvPr id="185" name="Connettore diritto 160"/>
            <p:cNvCxnSpPr/>
            <p:nvPr/>
          </p:nvCxnSpPr>
          <p:spPr>
            <a:xfrm>
              <a:off x="5503777" y="4536289"/>
              <a:ext cx="0" cy="438034"/>
            </a:xfrm>
            <a:prstGeom prst="line">
              <a:avLst/>
            </a:prstGeom>
            <a:noFill/>
            <a:ln w="19050" cap="flat" cmpd="sng" algn="ctr">
              <a:solidFill>
                <a:srgbClr val="FFC000"/>
              </a:solidFill>
              <a:prstDash val="solid"/>
              <a:miter lim="800000"/>
            </a:ln>
            <a:effectLst/>
          </p:spPr>
        </p:cxnSp>
        <p:cxnSp>
          <p:nvCxnSpPr>
            <p:cNvPr id="186" name="Connettore diritto 162"/>
            <p:cNvCxnSpPr/>
            <p:nvPr/>
          </p:nvCxnSpPr>
          <p:spPr>
            <a:xfrm>
              <a:off x="2945706" y="4158729"/>
              <a:ext cx="521183" cy="0"/>
            </a:xfrm>
            <a:prstGeom prst="line">
              <a:avLst/>
            </a:prstGeom>
            <a:noFill/>
            <a:ln w="19050" cap="flat" cmpd="sng" algn="ctr">
              <a:solidFill>
                <a:srgbClr val="33CC33"/>
              </a:solidFill>
              <a:prstDash val="solid"/>
              <a:miter lim="800000"/>
            </a:ln>
            <a:effectLst/>
          </p:spPr>
        </p:cxnSp>
        <p:cxnSp>
          <p:nvCxnSpPr>
            <p:cNvPr id="187" name="Connettore diritto 164"/>
            <p:cNvCxnSpPr/>
            <p:nvPr/>
          </p:nvCxnSpPr>
          <p:spPr>
            <a:xfrm>
              <a:off x="7416618" y="4181427"/>
              <a:ext cx="664869" cy="4070"/>
            </a:xfrm>
            <a:prstGeom prst="line">
              <a:avLst/>
            </a:prstGeom>
            <a:noFill/>
            <a:ln w="19050" cap="flat" cmpd="sng" algn="ctr">
              <a:solidFill>
                <a:srgbClr val="FF0000"/>
              </a:solidFill>
              <a:prstDash val="solid"/>
              <a:miter lim="800000"/>
            </a:ln>
            <a:effectLst/>
          </p:spPr>
        </p:cxnSp>
        <p:sp>
          <p:nvSpPr>
            <p:cNvPr id="188" name="Terminatore 187"/>
            <p:cNvSpPr/>
            <p:nvPr/>
          </p:nvSpPr>
          <p:spPr>
            <a:xfrm>
              <a:off x="4626367" y="5234609"/>
              <a:ext cx="787114" cy="402899"/>
            </a:xfrm>
            <a:prstGeom prst="flowChartTerminator">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Gruppi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Frigo 1-3</a:t>
              </a:r>
            </a:p>
          </p:txBody>
        </p:sp>
        <p:cxnSp>
          <p:nvCxnSpPr>
            <p:cNvPr id="190" name="Connettore diritto 173"/>
            <p:cNvCxnSpPr>
              <a:stCxn id="188" idx="0"/>
              <a:endCxn id="156" idx="2"/>
            </p:cNvCxnSpPr>
            <p:nvPr/>
          </p:nvCxnSpPr>
          <p:spPr>
            <a:xfrm flipV="1">
              <a:off x="5019924" y="5075384"/>
              <a:ext cx="233129" cy="159225"/>
            </a:xfrm>
            <a:prstGeom prst="line">
              <a:avLst/>
            </a:prstGeom>
            <a:noFill/>
            <a:ln w="6350" cap="flat" cmpd="sng" algn="ctr">
              <a:solidFill>
                <a:srgbClr val="5B9BD5"/>
              </a:solidFill>
              <a:prstDash val="solid"/>
              <a:miter lim="800000"/>
            </a:ln>
            <a:effectLst/>
          </p:spPr>
        </p:cxnSp>
        <p:cxnSp>
          <p:nvCxnSpPr>
            <p:cNvPr id="191" name="Connettore diritto 175"/>
            <p:cNvCxnSpPr>
              <a:stCxn id="344" idx="0"/>
            </p:cNvCxnSpPr>
            <p:nvPr/>
          </p:nvCxnSpPr>
          <p:spPr>
            <a:xfrm flipH="1" flipV="1">
              <a:off x="5685188" y="5075385"/>
              <a:ext cx="173611" cy="176822"/>
            </a:xfrm>
            <a:prstGeom prst="line">
              <a:avLst/>
            </a:prstGeom>
            <a:noFill/>
            <a:ln w="6350" cap="flat" cmpd="sng" algn="ctr">
              <a:solidFill>
                <a:srgbClr val="5B9BD5"/>
              </a:solidFill>
              <a:prstDash val="solid"/>
              <a:miter lim="800000"/>
            </a:ln>
            <a:effectLst/>
          </p:spPr>
        </p:cxnSp>
        <p:sp>
          <p:nvSpPr>
            <p:cNvPr id="192" name="Rettangolo arrotondato 191"/>
            <p:cNvSpPr/>
            <p:nvPr/>
          </p:nvSpPr>
          <p:spPr>
            <a:xfrm>
              <a:off x="2869871" y="5818265"/>
              <a:ext cx="2543609" cy="352275"/>
            </a:xfrm>
            <a:prstGeom prst="round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Alimentazione 1 - APPARATI IT</a:t>
              </a:r>
            </a:p>
          </p:txBody>
        </p:sp>
        <p:cxnSp>
          <p:nvCxnSpPr>
            <p:cNvPr id="194" name="Connettore diritto 179"/>
            <p:cNvCxnSpPr>
              <a:stCxn id="149" idx="2"/>
              <a:endCxn id="192" idx="0"/>
            </p:cNvCxnSpPr>
            <p:nvPr/>
          </p:nvCxnSpPr>
          <p:spPr>
            <a:xfrm>
              <a:off x="3889267" y="5075384"/>
              <a:ext cx="252409" cy="742881"/>
            </a:xfrm>
            <a:prstGeom prst="line">
              <a:avLst/>
            </a:prstGeom>
            <a:noFill/>
            <a:ln w="19050" cap="flat" cmpd="sng" algn="ctr">
              <a:solidFill>
                <a:srgbClr val="92D050"/>
              </a:solidFill>
              <a:prstDash val="solid"/>
              <a:miter lim="800000"/>
            </a:ln>
            <a:effectLst/>
          </p:spPr>
        </p:cxnSp>
        <p:cxnSp>
          <p:nvCxnSpPr>
            <p:cNvPr id="195" name="Connettore diritto 180"/>
            <p:cNvCxnSpPr>
              <a:endCxn id="347" idx="0"/>
            </p:cNvCxnSpPr>
            <p:nvPr/>
          </p:nvCxnSpPr>
          <p:spPr>
            <a:xfrm flipH="1">
              <a:off x="6731117" y="5083584"/>
              <a:ext cx="282173" cy="743349"/>
            </a:xfrm>
            <a:prstGeom prst="line">
              <a:avLst/>
            </a:prstGeom>
            <a:noFill/>
            <a:ln w="19050" cap="flat" cmpd="sng" algn="ctr">
              <a:solidFill>
                <a:srgbClr val="FF0000"/>
              </a:solidFill>
              <a:prstDash val="solid"/>
              <a:miter lim="800000"/>
            </a:ln>
            <a:effectLst/>
          </p:spPr>
        </p:cxnSp>
        <p:sp>
          <p:nvSpPr>
            <p:cNvPr id="202" name="Rettangolo 201"/>
            <p:cNvSpPr/>
            <p:nvPr/>
          </p:nvSpPr>
          <p:spPr>
            <a:xfrm>
              <a:off x="6464227" y="3679035"/>
              <a:ext cx="2237956" cy="938165"/>
            </a:xfrm>
            <a:prstGeom prst="rect">
              <a:avLst/>
            </a:prstGeom>
            <a:noFill/>
            <a:ln w="12700" cap="flat" cmpd="sng" algn="ctr">
              <a:solidFill>
                <a:sysClr val="window" lastClr="FFFFFF">
                  <a:lumMod val="50000"/>
                </a:sysClr>
              </a:solidFill>
              <a:prstDash val="dash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sp>
          <p:nvSpPr>
            <p:cNvPr id="204" name="CasellaDiTesto 203"/>
            <p:cNvSpPr txBox="1"/>
            <p:nvPr/>
          </p:nvSpPr>
          <p:spPr>
            <a:xfrm>
              <a:off x="3180054" y="2374177"/>
              <a:ext cx="731290" cy="261610"/>
            </a:xfrm>
            <a:prstGeom prst="rect">
              <a:avLst/>
            </a:prstGeom>
            <a:noFill/>
          </p:spPr>
          <p:txBody>
            <a:bodyPr wrap="none" rtlCol="0">
              <a:spAutoFit/>
            </a:bodyPr>
            <a:lstStyle/>
            <a:p>
              <a:pPr defTabSz="457200"/>
              <a:r>
                <a:rPr lang="it-IT" sz="1100" dirty="0">
                  <a:solidFill>
                    <a:prstClr val="black"/>
                  </a:solidFill>
                </a:rPr>
                <a:t>2500 </a:t>
              </a:r>
              <a:r>
                <a:rPr lang="it-IT" sz="1100" dirty="0" err="1">
                  <a:solidFill>
                    <a:prstClr val="black"/>
                  </a:solidFill>
                </a:rPr>
                <a:t>kVA</a:t>
              </a:r>
              <a:endParaRPr lang="it-IT" sz="1100" dirty="0">
                <a:solidFill>
                  <a:prstClr val="black"/>
                </a:solidFill>
              </a:endParaRPr>
            </a:p>
          </p:txBody>
        </p:sp>
        <p:cxnSp>
          <p:nvCxnSpPr>
            <p:cNvPr id="205" name="Connettore 1 204"/>
            <p:cNvCxnSpPr>
              <a:stCxn id="204" idx="1"/>
              <a:endCxn id="200" idx="6"/>
            </p:cNvCxnSpPr>
            <p:nvPr/>
          </p:nvCxnSpPr>
          <p:spPr>
            <a:xfrm flipH="1">
              <a:off x="2806864" y="2504982"/>
              <a:ext cx="373190" cy="363452"/>
            </a:xfrm>
            <a:prstGeom prst="line">
              <a:avLst/>
            </a:prstGeom>
            <a:noFill/>
            <a:ln w="6350" cap="flat" cmpd="sng" algn="ctr">
              <a:solidFill>
                <a:srgbClr val="5B9BD5"/>
              </a:solidFill>
              <a:prstDash val="solid"/>
              <a:miter lim="800000"/>
            </a:ln>
            <a:effectLst/>
          </p:spPr>
        </p:cxnSp>
        <p:sp>
          <p:nvSpPr>
            <p:cNvPr id="281" name="Rettangolo 280"/>
            <p:cNvSpPr/>
            <p:nvPr/>
          </p:nvSpPr>
          <p:spPr>
            <a:xfrm>
              <a:off x="6910425" y="3297422"/>
              <a:ext cx="152400" cy="182501"/>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Rettangolo 281"/>
            <p:cNvSpPr/>
            <p:nvPr/>
          </p:nvSpPr>
          <p:spPr>
            <a:xfrm>
              <a:off x="3785947" y="3297422"/>
              <a:ext cx="152400" cy="182501"/>
            </a:xfrm>
            <a:prstGeom prst="rect">
              <a:avLst/>
            </a:prstGeom>
            <a:solidFill>
              <a:srgbClr val="33CC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ettangolo arrotondato 288"/>
            <p:cNvSpPr/>
            <p:nvPr/>
          </p:nvSpPr>
          <p:spPr>
            <a:xfrm>
              <a:off x="2113706" y="3949095"/>
              <a:ext cx="799575" cy="410857"/>
            </a:xfrm>
            <a:prstGeom prst="roundRect">
              <a:avLst/>
            </a:prstGeom>
            <a:solidFill>
              <a:srgbClr val="33CC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bg1"/>
                  </a:solidFill>
                </a:rPr>
                <a:t>UPS-1 +</a:t>
              </a:r>
            </a:p>
            <a:p>
              <a:pPr algn="ctr"/>
              <a:r>
                <a:rPr lang="it-IT" sz="1400" dirty="0">
                  <a:solidFill>
                    <a:schemeClr val="bg1"/>
                  </a:solidFill>
                </a:rPr>
                <a:t>GE</a:t>
              </a:r>
              <a:endParaRPr lang="en-GB" sz="1400" dirty="0">
                <a:solidFill>
                  <a:schemeClr val="bg1"/>
                </a:solidFill>
              </a:endParaRPr>
            </a:p>
          </p:txBody>
        </p:sp>
        <p:sp>
          <p:nvSpPr>
            <p:cNvPr id="300" name="Rettangolo 299"/>
            <p:cNvSpPr/>
            <p:nvPr/>
          </p:nvSpPr>
          <p:spPr>
            <a:xfrm>
              <a:off x="3484036" y="3921545"/>
              <a:ext cx="806655" cy="418560"/>
            </a:xfrm>
            <a:prstGeom prst="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rPr>
                <a:t>QG</a:t>
              </a:r>
              <a:endParaRPr lang="it-IT" sz="1400" kern="0" dirty="0">
                <a:solidFill>
                  <a:schemeClr val="bg1"/>
                </a:solidFill>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rPr>
                <a:t>UPS</a:t>
              </a:r>
              <a:r>
                <a:rPr kumimoji="0" lang="it-IT" sz="1400" b="0" i="0" u="none" strike="noStrike" kern="0" cap="none" spc="0" normalizeH="0" noProof="0" dirty="0">
                  <a:ln>
                    <a:noFill/>
                  </a:ln>
                  <a:solidFill>
                    <a:schemeClr val="bg1"/>
                  </a:solidFill>
                  <a:effectLst/>
                  <a:uLnTx/>
                  <a:uFillTx/>
                </a:rPr>
                <a:t>-1</a:t>
              </a:r>
              <a:endParaRPr kumimoji="0" lang="it-IT" sz="1400" b="0" i="0" u="none" strike="noStrike" kern="0" cap="none" spc="0" normalizeH="0" baseline="0" noProof="0" dirty="0">
                <a:ln>
                  <a:noFill/>
                </a:ln>
                <a:solidFill>
                  <a:schemeClr val="bg1"/>
                </a:solidFill>
                <a:effectLst/>
                <a:uLnTx/>
                <a:uFillTx/>
              </a:endParaRPr>
            </a:p>
          </p:txBody>
        </p:sp>
        <p:sp>
          <p:nvSpPr>
            <p:cNvPr id="332" name="Rettangolo arrotondato 331"/>
            <p:cNvSpPr/>
            <p:nvPr/>
          </p:nvSpPr>
          <p:spPr>
            <a:xfrm>
              <a:off x="8081487" y="3942688"/>
              <a:ext cx="799575" cy="410857"/>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bg1"/>
                  </a:solidFill>
                </a:rPr>
                <a:t>UPS-2 +</a:t>
              </a:r>
            </a:p>
            <a:p>
              <a:pPr algn="ctr"/>
              <a:r>
                <a:rPr lang="it-IT" sz="1400" dirty="0">
                  <a:solidFill>
                    <a:schemeClr val="bg1"/>
                  </a:solidFill>
                </a:rPr>
                <a:t>GE</a:t>
              </a:r>
              <a:endParaRPr lang="en-GB" sz="1400" dirty="0">
                <a:solidFill>
                  <a:schemeClr val="bg1"/>
                </a:solidFill>
              </a:endParaRPr>
            </a:p>
          </p:txBody>
        </p:sp>
        <p:sp>
          <p:nvSpPr>
            <p:cNvPr id="335" name="Rettangolo 334"/>
            <p:cNvSpPr/>
            <p:nvPr/>
          </p:nvSpPr>
          <p:spPr>
            <a:xfrm>
              <a:off x="6583297" y="3934985"/>
              <a:ext cx="806655" cy="418560"/>
            </a:xfrm>
            <a:prstGeom prst="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rPr>
                <a:t>QG</a:t>
              </a:r>
              <a:endParaRPr lang="it-IT" sz="1400" kern="0" dirty="0">
                <a:solidFill>
                  <a:schemeClr val="bg1"/>
                </a:solidFill>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rPr>
                <a:t>UPS</a:t>
              </a:r>
              <a:r>
                <a:rPr kumimoji="0" lang="it-IT" sz="1400" b="0" i="0" u="none" strike="noStrike" kern="0" cap="none" spc="0" normalizeH="0" noProof="0" dirty="0">
                  <a:ln>
                    <a:noFill/>
                  </a:ln>
                  <a:solidFill>
                    <a:schemeClr val="bg1"/>
                  </a:solidFill>
                  <a:effectLst/>
                  <a:uLnTx/>
                  <a:uFillTx/>
                </a:rPr>
                <a:t>-2</a:t>
              </a:r>
              <a:endParaRPr kumimoji="0" lang="it-IT" sz="1400" b="0" i="0" u="none" strike="noStrike" kern="0" cap="none" spc="0" normalizeH="0" baseline="0" noProof="0" dirty="0">
                <a:ln>
                  <a:noFill/>
                </a:ln>
                <a:solidFill>
                  <a:schemeClr val="bg1"/>
                </a:solidFill>
                <a:effectLst/>
                <a:uLnTx/>
                <a:uFillTx/>
              </a:endParaRPr>
            </a:p>
          </p:txBody>
        </p:sp>
        <p:sp>
          <p:nvSpPr>
            <p:cNvPr id="339" name="Rettangolo 338"/>
            <p:cNvSpPr/>
            <p:nvPr/>
          </p:nvSpPr>
          <p:spPr>
            <a:xfrm>
              <a:off x="6659497" y="4617333"/>
              <a:ext cx="806655" cy="418560"/>
            </a:xfrm>
            <a:prstGeom prst="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ea typeface="+mn-ea"/>
                  <a:cs typeface="+mn-cs"/>
                </a:rPr>
                <a:t>QG-CA2</a:t>
              </a:r>
            </a:p>
          </p:txBody>
        </p:sp>
        <p:sp>
          <p:nvSpPr>
            <p:cNvPr id="342" name="Rettangolo 341"/>
            <p:cNvSpPr/>
            <p:nvPr/>
          </p:nvSpPr>
          <p:spPr>
            <a:xfrm>
              <a:off x="5515774" y="4656824"/>
              <a:ext cx="426374" cy="418560"/>
            </a:xfrm>
            <a:prstGeom prst="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QG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CF</a:t>
              </a:r>
            </a:p>
          </p:txBody>
        </p:sp>
        <p:sp>
          <p:nvSpPr>
            <p:cNvPr id="344" name="Terminatore 343"/>
            <p:cNvSpPr/>
            <p:nvPr/>
          </p:nvSpPr>
          <p:spPr>
            <a:xfrm>
              <a:off x="5465242" y="5252207"/>
              <a:ext cx="787114" cy="402899"/>
            </a:xfrm>
            <a:prstGeom prst="flowChartTerminator">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Gruppi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Frigo 4-6</a:t>
              </a:r>
            </a:p>
          </p:txBody>
        </p:sp>
        <p:sp>
          <p:nvSpPr>
            <p:cNvPr id="347" name="Rettangolo arrotondato 346"/>
            <p:cNvSpPr/>
            <p:nvPr/>
          </p:nvSpPr>
          <p:spPr>
            <a:xfrm>
              <a:off x="5459312" y="5826933"/>
              <a:ext cx="2543609" cy="352275"/>
            </a:xfrm>
            <a:prstGeom prst="round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err="1">
                  <a:ln>
                    <a:noFill/>
                  </a:ln>
                  <a:solidFill>
                    <a:schemeClr val="bg1"/>
                  </a:solidFill>
                  <a:effectLst/>
                  <a:uLnTx/>
                  <a:uFillTx/>
                  <a:ea typeface="+mn-ea"/>
                  <a:cs typeface="+mn-cs"/>
                </a:rPr>
                <a:t>Almentazione</a:t>
              </a:r>
              <a:r>
                <a:rPr kumimoji="0" lang="it-IT" sz="1100" b="0" i="0" u="none" strike="noStrike" kern="0" cap="none" spc="0" normalizeH="0" baseline="0" noProof="0" dirty="0">
                  <a:ln>
                    <a:noFill/>
                  </a:ln>
                  <a:solidFill>
                    <a:schemeClr val="bg1"/>
                  </a:solidFill>
                  <a:effectLst/>
                  <a:uLnTx/>
                  <a:uFillTx/>
                  <a:ea typeface="+mn-ea"/>
                  <a:cs typeface="+mn-cs"/>
                </a:rPr>
                <a:t> 2 - APPARATI IT</a:t>
              </a:r>
            </a:p>
          </p:txBody>
        </p:sp>
        <p:sp>
          <p:nvSpPr>
            <p:cNvPr id="350" name="Rettangolo 349"/>
            <p:cNvSpPr/>
            <p:nvPr/>
          </p:nvSpPr>
          <p:spPr>
            <a:xfrm>
              <a:off x="8026404" y="2087511"/>
              <a:ext cx="675779" cy="383424"/>
            </a:xfrm>
            <a:prstGeom prst="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Cella TR2</a:t>
              </a:r>
            </a:p>
          </p:txBody>
        </p:sp>
        <p:cxnSp>
          <p:nvCxnSpPr>
            <p:cNvPr id="362" name="Connettore diritto 34"/>
            <p:cNvCxnSpPr/>
            <p:nvPr/>
          </p:nvCxnSpPr>
          <p:spPr>
            <a:xfrm>
              <a:off x="7062824" y="3401423"/>
              <a:ext cx="1283766" cy="0"/>
            </a:xfrm>
            <a:prstGeom prst="line">
              <a:avLst/>
            </a:prstGeom>
            <a:noFill/>
            <a:ln w="19050" cap="flat" cmpd="sng" algn="ctr">
              <a:solidFill>
                <a:srgbClr val="FF0000"/>
              </a:solidFill>
              <a:prstDash val="solid"/>
              <a:miter lim="800000"/>
            </a:ln>
            <a:effectLst/>
          </p:spPr>
        </p:cxnSp>
      </p:grpSp>
    </p:spTree>
    <p:extLst>
      <p:ext uri="{BB962C8B-B14F-4D97-AF65-F5344CB8AC3E}">
        <p14:creationId xmlns:p14="http://schemas.microsoft.com/office/powerpoint/2010/main" val="387838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Rettangolo 364"/>
          <p:cNvSpPr/>
          <p:nvPr/>
        </p:nvSpPr>
        <p:spPr>
          <a:xfrm>
            <a:off x="4607190" y="3550959"/>
            <a:ext cx="1656998" cy="2144851"/>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CasellaDiTesto 365"/>
          <p:cNvSpPr txBox="1"/>
          <p:nvPr/>
        </p:nvSpPr>
        <p:spPr>
          <a:xfrm>
            <a:off x="4530568" y="3628226"/>
            <a:ext cx="2065453" cy="338554"/>
          </a:xfrm>
          <a:prstGeom prst="rect">
            <a:avLst/>
          </a:prstGeom>
          <a:noFill/>
        </p:spPr>
        <p:txBody>
          <a:bodyPr wrap="square" rtlCol="0">
            <a:spAutoFit/>
          </a:bodyPr>
          <a:lstStyle/>
          <a:p>
            <a:r>
              <a:rPr lang="it-IT" sz="1600" dirty="0"/>
              <a:t>Centrale Frigorifera</a:t>
            </a:r>
            <a:endParaRPr lang="en-GB" sz="1600" dirty="0"/>
          </a:p>
        </p:txBody>
      </p:sp>
      <p:cxnSp>
        <p:nvCxnSpPr>
          <p:cNvPr id="359" name="Connettore diritto 34"/>
          <p:cNvCxnSpPr>
            <a:endCxn id="281" idx="3"/>
          </p:cNvCxnSpPr>
          <p:nvPr/>
        </p:nvCxnSpPr>
        <p:spPr>
          <a:xfrm flipV="1">
            <a:off x="3832765" y="3388673"/>
            <a:ext cx="3230060" cy="4100"/>
          </a:xfrm>
          <a:prstGeom prst="line">
            <a:avLst/>
          </a:prstGeom>
          <a:noFill/>
          <a:ln w="19050" cap="flat" cmpd="sng" algn="ctr">
            <a:solidFill>
              <a:srgbClr val="FFC000"/>
            </a:solidFill>
            <a:prstDash val="solid"/>
            <a:miter lim="800000"/>
          </a:ln>
          <a:effectLst/>
        </p:spPr>
      </p:cxnSp>
      <p:sp>
        <p:nvSpPr>
          <p:cNvPr id="367" name="Titolo 366"/>
          <p:cNvSpPr>
            <a:spLocks noGrp="1"/>
          </p:cNvSpPr>
          <p:nvPr>
            <p:ph type="title"/>
          </p:nvPr>
        </p:nvSpPr>
        <p:spPr>
          <a:xfrm>
            <a:off x="1" y="6"/>
            <a:ext cx="10310648" cy="1281113"/>
          </a:xfrm>
        </p:spPr>
        <p:txBody>
          <a:bodyPr>
            <a:normAutofit/>
          </a:bodyPr>
          <a:lstStyle/>
          <a:p>
            <a:r>
              <a:rPr lang="it-IT" sz="4000" dirty="0"/>
              <a:t>Effetti dell’allagamento sulla parte elettrica</a:t>
            </a:r>
            <a:endParaRPr lang="en-GB" sz="4000" dirty="0"/>
          </a:p>
        </p:txBody>
      </p:sp>
      <p:sp>
        <p:nvSpPr>
          <p:cNvPr id="4" name="Segnaposto numero diapositiva 3"/>
          <p:cNvSpPr>
            <a:spLocks noGrp="1"/>
          </p:cNvSpPr>
          <p:nvPr>
            <p:ph type="sldNum" sz="quarter" idx="10"/>
          </p:nvPr>
        </p:nvSpPr>
        <p:spPr/>
        <p:txBody>
          <a:bodyPr/>
          <a:lstStyle/>
          <a:p>
            <a:fld id="{685D298C-7C67-F34C-A9DE-4238970C2353}" type="slidenum">
              <a:rPr lang="it-IT" smtClean="0"/>
              <a:pPr/>
              <a:t>4</a:t>
            </a:fld>
            <a:endParaRPr lang="it-IT" dirty="0"/>
          </a:p>
        </p:txBody>
      </p:sp>
      <p:sp>
        <p:nvSpPr>
          <p:cNvPr id="142" name="Rettangolo arrotondato 141"/>
          <p:cNvSpPr/>
          <p:nvPr/>
        </p:nvSpPr>
        <p:spPr>
          <a:xfrm>
            <a:off x="5067811" y="1315054"/>
            <a:ext cx="809114" cy="461472"/>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white"/>
                </a:solidFill>
                <a:effectLst/>
                <a:uLnTx/>
                <a:uFillTx/>
                <a:ea typeface="+mn-ea"/>
                <a:cs typeface="+mn-cs"/>
              </a:rPr>
              <a:t>Cella Gen.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white"/>
                </a:solidFill>
                <a:effectLst/>
                <a:uLnTx/>
                <a:uFillTx/>
                <a:ea typeface="+mn-ea"/>
                <a:cs typeface="+mn-cs"/>
              </a:rPr>
              <a:t>15kV</a:t>
            </a:r>
          </a:p>
        </p:txBody>
      </p:sp>
      <p:cxnSp>
        <p:nvCxnSpPr>
          <p:cNvPr id="146" name="Connettore diritto 34"/>
          <p:cNvCxnSpPr>
            <a:endCxn id="282" idx="1"/>
          </p:cNvCxnSpPr>
          <p:nvPr/>
        </p:nvCxnSpPr>
        <p:spPr>
          <a:xfrm flipV="1">
            <a:off x="2607817" y="3388673"/>
            <a:ext cx="1178130" cy="4100"/>
          </a:xfrm>
          <a:prstGeom prst="line">
            <a:avLst/>
          </a:prstGeom>
          <a:noFill/>
          <a:ln w="19050" cap="flat" cmpd="sng" algn="ctr">
            <a:solidFill>
              <a:srgbClr val="33CC33"/>
            </a:solidFill>
            <a:prstDash val="solid"/>
            <a:miter lim="800000"/>
          </a:ln>
          <a:effectLst/>
        </p:spPr>
      </p:cxnSp>
      <p:cxnSp>
        <p:nvCxnSpPr>
          <p:cNvPr id="147" name="Connettore diritto 45"/>
          <p:cNvCxnSpPr/>
          <p:nvPr/>
        </p:nvCxnSpPr>
        <p:spPr>
          <a:xfrm flipH="1" flipV="1">
            <a:off x="3868350" y="3392773"/>
            <a:ext cx="1867" cy="472963"/>
          </a:xfrm>
          <a:prstGeom prst="line">
            <a:avLst/>
          </a:prstGeom>
          <a:noFill/>
          <a:ln w="19050" cap="flat" cmpd="sng" algn="ctr">
            <a:solidFill>
              <a:srgbClr val="33CC33"/>
            </a:solidFill>
            <a:prstDash val="solid"/>
            <a:miter lim="800000"/>
          </a:ln>
          <a:effectLst/>
        </p:spPr>
      </p:cxnSp>
      <p:cxnSp>
        <p:nvCxnSpPr>
          <p:cNvPr id="148" name="Connettore diritto 48"/>
          <p:cNvCxnSpPr/>
          <p:nvPr/>
        </p:nvCxnSpPr>
        <p:spPr>
          <a:xfrm flipV="1">
            <a:off x="7013290" y="3392772"/>
            <a:ext cx="0" cy="495662"/>
          </a:xfrm>
          <a:prstGeom prst="line">
            <a:avLst/>
          </a:prstGeom>
          <a:noFill/>
          <a:ln w="19050" cap="flat" cmpd="sng" algn="ctr">
            <a:solidFill>
              <a:srgbClr val="FF0000"/>
            </a:solidFill>
            <a:prstDash val="solid"/>
            <a:miter lim="800000"/>
          </a:ln>
          <a:effectLst/>
        </p:spPr>
      </p:cxnSp>
      <p:sp>
        <p:nvSpPr>
          <p:cNvPr id="149" name="Rettangolo 148"/>
          <p:cNvSpPr/>
          <p:nvPr/>
        </p:nvSpPr>
        <p:spPr>
          <a:xfrm>
            <a:off x="3485939" y="4656824"/>
            <a:ext cx="806655" cy="418560"/>
          </a:xfrm>
          <a:prstGeom prst="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ea typeface="+mn-ea"/>
                <a:cs typeface="+mn-cs"/>
              </a:rPr>
              <a:t>QG-CA1</a:t>
            </a:r>
          </a:p>
        </p:txBody>
      </p:sp>
      <p:cxnSp>
        <p:nvCxnSpPr>
          <p:cNvPr id="151" name="Connettore diritto 52"/>
          <p:cNvCxnSpPr>
            <a:stCxn id="149" idx="0"/>
            <a:endCxn id="300" idx="2"/>
          </p:cNvCxnSpPr>
          <p:nvPr/>
        </p:nvCxnSpPr>
        <p:spPr>
          <a:xfrm flipH="1" flipV="1">
            <a:off x="3887364" y="4340105"/>
            <a:ext cx="1903" cy="316719"/>
          </a:xfrm>
          <a:prstGeom prst="line">
            <a:avLst/>
          </a:prstGeom>
          <a:noFill/>
          <a:ln w="19050" cap="flat" cmpd="sng" algn="ctr">
            <a:solidFill>
              <a:srgbClr val="33CC33"/>
            </a:solidFill>
            <a:prstDash val="solid"/>
            <a:miter lim="800000"/>
          </a:ln>
          <a:effectLst/>
        </p:spPr>
      </p:cxnSp>
      <p:cxnSp>
        <p:nvCxnSpPr>
          <p:cNvPr id="152" name="Connettore diritto 54"/>
          <p:cNvCxnSpPr/>
          <p:nvPr/>
        </p:nvCxnSpPr>
        <p:spPr>
          <a:xfrm flipV="1">
            <a:off x="7013290" y="4474419"/>
            <a:ext cx="0" cy="182405"/>
          </a:xfrm>
          <a:prstGeom prst="line">
            <a:avLst/>
          </a:prstGeom>
          <a:noFill/>
          <a:ln w="19050" cap="flat" cmpd="sng" algn="ctr">
            <a:solidFill>
              <a:srgbClr val="ED7D31"/>
            </a:solidFill>
            <a:prstDash val="solid"/>
            <a:miter lim="800000"/>
          </a:ln>
          <a:effectLst/>
        </p:spPr>
      </p:cxnSp>
      <p:cxnSp>
        <p:nvCxnSpPr>
          <p:cNvPr id="153" name="Connettore diritto 66"/>
          <p:cNvCxnSpPr/>
          <p:nvPr/>
        </p:nvCxnSpPr>
        <p:spPr>
          <a:xfrm>
            <a:off x="3870217" y="3579616"/>
            <a:ext cx="622276" cy="0"/>
          </a:xfrm>
          <a:prstGeom prst="line">
            <a:avLst/>
          </a:prstGeom>
          <a:noFill/>
          <a:ln w="19050" cap="flat" cmpd="sng" algn="ctr">
            <a:solidFill>
              <a:srgbClr val="33CC33"/>
            </a:solidFill>
            <a:prstDash val="solid"/>
            <a:miter lim="800000"/>
          </a:ln>
          <a:effectLst/>
        </p:spPr>
      </p:cxnSp>
      <p:cxnSp>
        <p:nvCxnSpPr>
          <p:cNvPr id="154" name="Connettore diritto 68"/>
          <p:cNvCxnSpPr/>
          <p:nvPr/>
        </p:nvCxnSpPr>
        <p:spPr>
          <a:xfrm>
            <a:off x="4493974" y="3579616"/>
            <a:ext cx="10043" cy="1286488"/>
          </a:xfrm>
          <a:prstGeom prst="line">
            <a:avLst/>
          </a:prstGeom>
          <a:noFill/>
          <a:ln w="19050" cap="flat" cmpd="sng" algn="ctr">
            <a:solidFill>
              <a:srgbClr val="33CC33"/>
            </a:solidFill>
            <a:prstDash val="solid"/>
            <a:miter lim="800000"/>
          </a:ln>
          <a:effectLst/>
        </p:spPr>
      </p:cxnSp>
      <p:cxnSp>
        <p:nvCxnSpPr>
          <p:cNvPr id="155" name="Connettore diritto 70"/>
          <p:cNvCxnSpPr>
            <a:endCxn id="149" idx="3"/>
          </p:cNvCxnSpPr>
          <p:nvPr/>
        </p:nvCxnSpPr>
        <p:spPr>
          <a:xfrm flipH="1">
            <a:off x="4292595" y="4866104"/>
            <a:ext cx="230472" cy="0"/>
          </a:xfrm>
          <a:prstGeom prst="line">
            <a:avLst/>
          </a:prstGeom>
          <a:noFill/>
          <a:ln w="19050" cap="flat" cmpd="sng" algn="ctr">
            <a:solidFill>
              <a:srgbClr val="33CC33"/>
            </a:solidFill>
            <a:prstDash val="solid"/>
            <a:miter lim="800000"/>
          </a:ln>
          <a:effectLst/>
        </p:spPr>
      </p:cxnSp>
      <p:sp>
        <p:nvSpPr>
          <p:cNvPr id="156" name="Rettangolo 155"/>
          <p:cNvSpPr/>
          <p:nvPr/>
        </p:nvSpPr>
        <p:spPr>
          <a:xfrm>
            <a:off x="5039866" y="4656824"/>
            <a:ext cx="426374" cy="418560"/>
          </a:xfrm>
          <a:prstGeom prst="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QG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CF</a:t>
            </a:r>
          </a:p>
        </p:txBody>
      </p:sp>
      <p:cxnSp>
        <p:nvCxnSpPr>
          <p:cNvPr id="158" name="Connettore diritto 88"/>
          <p:cNvCxnSpPr/>
          <p:nvPr/>
        </p:nvCxnSpPr>
        <p:spPr>
          <a:xfrm>
            <a:off x="4262021" y="4963768"/>
            <a:ext cx="777845" cy="0"/>
          </a:xfrm>
          <a:prstGeom prst="line">
            <a:avLst/>
          </a:prstGeom>
          <a:noFill/>
          <a:ln w="19050" cap="flat" cmpd="sng" algn="ctr">
            <a:solidFill>
              <a:srgbClr val="33CC33"/>
            </a:solidFill>
            <a:prstDash val="solid"/>
            <a:miter lim="800000"/>
          </a:ln>
          <a:effectLst/>
        </p:spPr>
      </p:cxnSp>
      <p:cxnSp>
        <p:nvCxnSpPr>
          <p:cNvPr id="159" name="Connettore diritto 90"/>
          <p:cNvCxnSpPr/>
          <p:nvPr/>
        </p:nvCxnSpPr>
        <p:spPr>
          <a:xfrm>
            <a:off x="5898375" y="4963768"/>
            <a:ext cx="711588" cy="0"/>
          </a:xfrm>
          <a:prstGeom prst="line">
            <a:avLst/>
          </a:prstGeom>
          <a:noFill/>
          <a:ln w="19050" cap="flat" cmpd="sng" algn="ctr">
            <a:solidFill>
              <a:srgbClr val="FF0000"/>
            </a:solidFill>
            <a:prstDash val="solid"/>
            <a:miter lim="800000"/>
          </a:ln>
          <a:effectLst/>
        </p:spPr>
      </p:cxnSp>
      <p:cxnSp>
        <p:nvCxnSpPr>
          <p:cNvPr id="160" name="Connettore diritto 92"/>
          <p:cNvCxnSpPr/>
          <p:nvPr/>
        </p:nvCxnSpPr>
        <p:spPr>
          <a:xfrm flipH="1">
            <a:off x="6391014" y="3579674"/>
            <a:ext cx="622276" cy="0"/>
          </a:xfrm>
          <a:prstGeom prst="line">
            <a:avLst/>
          </a:prstGeom>
          <a:noFill/>
          <a:ln w="19050" cap="flat" cmpd="sng" algn="ctr">
            <a:solidFill>
              <a:srgbClr val="FF0000"/>
            </a:solidFill>
            <a:prstDash val="solid"/>
            <a:miter lim="800000"/>
          </a:ln>
          <a:effectLst/>
        </p:spPr>
      </p:cxnSp>
      <p:cxnSp>
        <p:nvCxnSpPr>
          <p:cNvPr id="161" name="Connettore diritto 93"/>
          <p:cNvCxnSpPr/>
          <p:nvPr/>
        </p:nvCxnSpPr>
        <p:spPr>
          <a:xfrm flipH="1">
            <a:off x="6379490" y="3579674"/>
            <a:ext cx="10043" cy="1286488"/>
          </a:xfrm>
          <a:prstGeom prst="line">
            <a:avLst/>
          </a:prstGeom>
          <a:noFill/>
          <a:ln w="19050" cap="flat" cmpd="sng" algn="ctr">
            <a:solidFill>
              <a:srgbClr val="FF0000"/>
            </a:solidFill>
            <a:prstDash val="solid"/>
            <a:miter lim="800000"/>
          </a:ln>
          <a:effectLst/>
        </p:spPr>
      </p:cxnSp>
      <p:cxnSp>
        <p:nvCxnSpPr>
          <p:cNvPr id="162" name="Connettore diritto 94"/>
          <p:cNvCxnSpPr/>
          <p:nvPr/>
        </p:nvCxnSpPr>
        <p:spPr>
          <a:xfrm>
            <a:off x="6379490" y="4866162"/>
            <a:ext cx="230472" cy="0"/>
          </a:xfrm>
          <a:prstGeom prst="line">
            <a:avLst/>
          </a:prstGeom>
          <a:noFill/>
          <a:ln w="19050" cap="flat" cmpd="sng" algn="ctr">
            <a:solidFill>
              <a:srgbClr val="ED7D31"/>
            </a:solidFill>
            <a:prstDash val="solid"/>
            <a:miter lim="800000"/>
          </a:ln>
          <a:effectLst/>
        </p:spPr>
      </p:cxnSp>
      <p:grpSp>
        <p:nvGrpSpPr>
          <p:cNvPr id="163" name="Gruppo 162"/>
          <p:cNvGrpSpPr/>
          <p:nvPr/>
        </p:nvGrpSpPr>
        <p:grpSpPr>
          <a:xfrm>
            <a:off x="2408770" y="2675640"/>
            <a:ext cx="399217" cy="584702"/>
            <a:chOff x="1091682" y="3452327"/>
            <a:chExt cx="570772" cy="863081"/>
          </a:xfrm>
        </p:grpSpPr>
        <p:sp>
          <p:nvSpPr>
            <p:cNvPr id="200" name="Ovale 199"/>
            <p:cNvSpPr/>
            <p:nvPr/>
          </p:nvSpPr>
          <p:spPr>
            <a:xfrm>
              <a:off x="1091682" y="3452327"/>
              <a:ext cx="569167" cy="569167"/>
            </a:xfrm>
            <a:prstGeom prst="ellipse">
              <a:avLst/>
            </a:prstGeom>
            <a:noFill/>
            <a:ln w="19050" cap="flat" cmpd="sng" algn="ctr">
              <a:solidFill>
                <a:srgbClr val="33CC3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ea typeface="+mn-ea"/>
                <a:cs typeface="+mn-cs"/>
              </a:endParaRPr>
            </a:p>
          </p:txBody>
        </p:sp>
        <p:sp>
          <p:nvSpPr>
            <p:cNvPr id="201" name="Ovale 200"/>
            <p:cNvSpPr/>
            <p:nvPr/>
          </p:nvSpPr>
          <p:spPr>
            <a:xfrm>
              <a:off x="1093287" y="3746241"/>
              <a:ext cx="569167" cy="569167"/>
            </a:xfrm>
            <a:prstGeom prst="ellipse">
              <a:avLst/>
            </a:prstGeom>
            <a:noFill/>
            <a:ln w="19050" cap="flat" cmpd="sng" algn="ctr">
              <a:solidFill>
                <a:srgbClr val="33CC3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grpSp>
      <p:grpSp>
        <p:nvGrpSpPr>
          <p:cNvPr id="164" name="Gruppo 163"/>
          <p:cNvGrpSpPr/>
          <p:nvPr/>
        </p:nvGrpSpPr>
        <p:grpSpPr>
          <a:xfrm>
            <a:off x="8147544" y="2675640"/>
            <a:ext cx="399217" cy="584702"/>
            <a:chOff x="1091682" y="3452327"/>
            <a:chExt cx="570772" cy="863081"/>
          </a:xfrm>
        </p:grpSpPr>
        <p:sp>
          <p:nvSpPr>
            <p:cNvPr id="198" name="Ovale 197"/>
            <p:cNvSpPr/>
            <p:nvPr/>
          </p:nvSpPr>
          <p:spPr>
            <a:xfrm>
              <a:off x="1091682" y="3452327"/>
              <a:ext cx="569167" cy="569167"/>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sp>
          <p:nvSpPr>
            <p:cNvPr id="199" name="Ovale 198"/>
            <p:cNvSpPr/>
            <p:nvPr/>
          </p:nvSpPr>
          <p:spPr>
            <a:xfrm>
              <a:off x="1093287" y="3746241"/>
              <a:ext cx="569167" cy="569167"/>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grpSp>
      <p:grpSp>
        <p:nvGrpSpPr>
          <p:cNvPr id="165" name="Gruppo 164"/>
          <p:cNvGrpSpPr/>
          <p:nvPr/>
        </p:nvGrpSpPr>
        <p:grpSpPr>
          <a:xfrm>
            <a:off x="5266631" y="2679327"/>
            <a:ext cx="399217" cy="584702"/>
            <a:chOff x="1091682" y="3452327"/>
            <a:chExt cx="570772" cy="863081"/>
          </a:xfrm>
        </p:grpSpPr>
        <p:sp>
          <p:nvSpPr>
            <p:cNvPr id="196" name="Ovale 195"/>
            <p:cNvSpPr/>
            <p:nvPr/>
          </p:nvSpPr>
          <p:spPr>
            <a:xfrm>
              <a:off x="1091682" y="3452327"/>
              <a:ext cx="569167" cy="569167"/>
            </a:xfrm>
            <a:prstGeom prst="ellipse">
              <a:avLst/>
            </a:prstGeom>
            <a:noFill/>
            <a:ln w="1905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sp>
          <p:nvSpPr>
            <p:cNvPr id="197" name="Ovale 196"/>
            <p:cNvSpPr/>
            <p:nvPr/>
          </p:nvSpPr>
          <p:spPr>
            <a:xfrm>
              <a:off x="1093287" y="3746241"/>
              <a:ext cx="569167" cy="569167"/>
            </a:xfrm>
            <a:prstGeom prst="ellipse">
              <a:avLst/>
            </a:prstGeom>
            <a:noFill/>
            <a:ln w="1905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grpSp>
      <p:cxnSp>
        <p:nvCxnSpPr>
          <p:cNvPr id="166" name="Connettore diritto 123"/>
          <p:cNvCxnSpPr>
            <a:stCxn id="201" idx="4"/>
          </p:cNvCxnSpPr>
          <p:nvPr/>
        </p:nvCxnSpPr>
        <p:spPr>
          <a:xfrm flipH="1">
            <a:off x="2607817" y="3260343"/>
            <a:ext cx="1123" cy="132430"/>
          </a:xfrm>
          <a:prstGeom prst="line">
            <a:avLst/>
          </a:prstGeom>
          <a:noFill/>
          <a:ln w="19050" cap="flat" cmpd="sng" algn="ctr">
            <a:solidFill>
              <a:srgbClr val="33CC33"/>
            </a:solidFill>
            <a:prstDash val="solid"/>
            <a:miter lim="800000"/>
          </a:ln>
          <a:effectLst/>
        </p:spPr>
      </p:cxnSp>
      <p:cxnSp>
        <p:nvCxnSpPr>
          <p:cNvPr id="167" name="Connettore diritto 125"/>
          <p:cNvCxnSpPr>
            <a:stCxn id="199" idx="4"/>
          </p:cNvCxnSpPr>
          <p:nvPr/>
        </p:nvCxnSpPr>
        <p:spPr>
          <a:xfrm flipH="1">
            <a:off x="8346591" y="3260343"/>
            <a:ext cx="1123" cy="132430"/>
          </a:xfrm>
          <a:prstGeom prst="line">
            <a:avLst/>
          </a:prstGeom>
          <a:noFill/>
          <a:ln w="19050" cap="flat" cmpd="sng" algn="ctr">
            <a:solidFill>
              <a:srgbClr val="FF0000"/>
            </a:solidFill>
            <a:prstDash val="solid"/>
            <a:miter lim="800000"/>
          </a:ln>
          <a:effectLst/>
        </p:spPr>
      </p:cxnSp>
      <p:cxnSp>
        <p:nvCxnSpPr>
          <p:cNvPr id="168" name="Connettore diritto 127"/>
          <p:cNvCxnSpPr>
            <a:stCxn id="197" idx="4"/>
          </p:cNvCxnSpPr>
          <p:nvPr/>
        </p:nvCxnSpPr>
        <p:spPr>
          <a:xfrm flipH="1">
            <a:off x="5466240" y="3264029"/>
            <a:ext cx="562" cy="128744"/>
          </a:xfrm>
          <a:prstGeom prst="line">
            <a:avLst/>
          </a:prstGeom>
          <a:noFill/>
          <a:ln w="19050" cap="flat" cmpd="sng" algn="ctr">
            <a:solidFill>
              <a:srgbClr val="FFC000"/>
            </a:solidFill>
            <a:prstDash val="solid"/>
            <a:miter lim="800000"/>
          </a:ln>
          <a:effectLst/>
        </p:spPr>
      </p:cxnSp>
      <p:sp>
        <p:nvSpPr>
          <p:cNvPr id="172" name="Rettangolo 171"/>
          <p:cNvSpPr/>
          <p:nvPr/>
        </p:nvSpPr>
        <p:spPr>
          <a:xfrm>
            <a:off x="5127788" y="2096722"/>
            <a:ext cx="675779" cy="383424"/>
          </a:xfrm>
          <a:prstGeom prst="rect">
            <a:avLst/>
          </a:prstGeom>
          <a:solidFill>
            <a:srgbClr val="FFF2C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ea typeface="+mn-ea"/>
                <a:cs typeface="+mn-cs"/>
              </a:rPr>
              <a:t>Cella TR3</a:t>
            </a:r>
          </a:p>
        </p:txBody>
      </p:sp>
      <p:sp>
        <p:nvSpPr>
          <p:cNvPr id="173" name="Rettangolo 172"/>
          <p:cNvSpPr/>
          <p:nvPr/>
        </p:nvSpPr>
        <p:spPr>
          <a:xfrm>
            <a:off x="2269927" y="2087511"/>
            <a:ext cx="675779" cy="383424"/>
          </a:xfrm>
          <a:prstGeom prst="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Cella TR1</a:t>
            </a:r>
          </a:p>
        </p:txBody>
      </p:sp>
      <p:cxnSp>
        <p:nvCxnSpPr>
          <p:cNvPr id="174" name="Connettore diritto 138"/>
          <p:cNvCxnSpPr>
            <a:stCxn id="196" idx="0"/>
            <a:endCxn id="172" idx="2"/>
          </p:cNvCxnSpPr>
          <p:nvPr/>
        </p:nvCxnSpPr>
        <p:spPr>
          <a:xfrm flipH="1" flipV="1">
            <a:off x="5465678" y="2480146"/>
            <a:ext cx="1" cy="199181"/>
          </a:xfrm>
          <a:prstGeom prst="line">
            <a:avLst/>
          </a:prstGeom>
          <a:noFill/>
          <a:ln w="19050" cap="flat" cmpd="sng" algn="ctr">
            <a:solidFill>
              <a:srgbClr val="FFC000"/>
            </a:solidFill>
            <a:prstDash val="solid"/>
            <a:miter lim="800000"/>
          </a:ln>
          <a:effectLst/>
        </p:spPr>
      </p:cxnSp>
      <p:cxnSp>
        <p:nvCxnSpPr>
          <p:cNvPr id="175" name="Connettore diritto 140"/>
          <p:cNvCxnSpPr/>
          <p:nvPr/>
        </p:nvCxnSpPr>
        <p:spPr>
          <a:xfrm>
            <a:off x="3283419" y="2207252"/>
            <a:ext cx="0" cy="0"/>
          </a:xfrm>
          <a:prstGeom prst="line">
            <a:avLst/>
          </a:prstGeom>
          <a:noFill/>
          <a:ln w="6350" cap="flat" cmpd="sng" algn="ctr">
            <a:solidFill>
              <a:srgbClr val="5B9BD5"/>
            </a:solidFill>
            <a:prstDash val="solid"/>
            <a:miter lim="800000"/>
          </a:ln>
          <a:effectLst/>
        </p:spPr>
      </p:cxnSp>
      <p:cxnSp>
        <p:nvCxnSpPr>
          <p:cNvPr id="176" name="Connettore diritto 143"/>
          <p:cNvCxnSpPr>
            <a:stCxn id="173" idx="2"/>
            <a:endCxn id="200" idx="0"/>
          </p:cNvCxnSpPr>
          <p:nvPr/>
        </p:nvCxnSpPr>
        <p:spPr>
          <a:xfrm>
            <a:off x="2607817" y="2470935"/>
            <a:ext cx="1" cy="204706"/>
          </a:xfrm>
          <a:prstGeom prst="line">
            <a:avLst/>
          </a:prstGeom>
          <a:noFill/>
          <a:ln w="19050" cap="flat" cmpd="sng" algn="ctr">
            <a:solidFill>
              <a:srgbClr val="33CC33"/>
            </a:solidFill>
            <a:prstDash val="solid"/>
            <a:miter lim="800000"/>
          </a:ln>
          <a:effectLst/>
        </p:spPr>
      </p:cxnSp>
      <p:cxnSp>
        <p:nvCxnSpPr>
          <p:cNvPr id="177" name="Connettore diritto 146"/>
          <p:cNvCxnSpPr>
            <a:endCxn id="198" idx="0"/>
          </p:cNvCxnSpPr>
          <p:nvPr/>
        </p:nvCxnSpPr>
        <p:spPr>
          <a:xfrm>
            <a:off x="8346591" y="2480146"/>
            <a:ext cx="1" cy="195494"/>
          </a:xfrm>
          <a:prstGeom prst="line">
            <a:avLst/>
          </a:prstGeom>
          <a:noFill/>
          <a:ln w="19050" cap="flat" cmpd="sng" algn="ctr">
            <a:solidFill>
              <a:srgbClr val="FF0000"/>
            </a:solidFill>
            <a:prstDash val="solid"/>
            <a:miter lim="800000"/>
          </a:ln>
          <a:effectLst/>
        </p:spPr>
      </p:cxnSp>
      <p:cxnSp>
        <p:nvCxnSpPr>
          <p:cNvPr id="178" name="Connettore diritto 148"/>
          <p:cNvCxnSpPr/>
          <p:nvPr/>
        </p:nvCxnSpPr>
        <p:spPr>
          <a:xfrm>
            <a:off x="2606976" y="1915265"/>
            <a:ext cx="5739614" cy="690"/>
          </a:xfrm>
          <a:prstGeom prst="line">
            <a:avLst/>
          </a:prstGeom>
          <a:noFill/>
          <a:ln w="19050" cap="flat" cmpd="sng" algn="ctr">
            <a:solidFill>
              <a:srgbClr val="FFC000"/>
            </a:solidFill>
            <a:prstDash val="solid"/>
            <a:miter lim="800000"/>
          </a:ln>
          <a:effectLst/>
        </p:spPr>
      </p:cxnSp>
      <p:cxnSp>
        <p:nvCxnSpPr>
          <p:cNvPr id="179" name="Connettore diritto 150"/>
          <p:cNvCxnSpPr>
            <a:stCxn id="173" idx="0"/>
          </p:cNvCxnSpPr>
          <p:nvPr/>
        </p:nvCxnSpPr>
        <p:spPr>
          <a:xfrm flipH="1" flipV="1">
            <a:off x="2607816" y="1922407"/>
            <a:ext cx="1" cy="165104"/>
          </a:xfrm>
          <a:prstGeom prst="line">
            <a:avLst/>
          </a:prstGeom>
          <a:noFill/>
          <a:ln w="19050" cap="flat" cmpd="sng" algn="ctr">
            <a:solidFill>
              <a:srgbClr val="FFC000"/>
            </a:solidFill>
            <a:prstDash val="solid"/>
            <a:miter lim="800000"/>
          </a:ln>
          <a:effectLst/>
        </p:spPr>
      </p:cxnSp>
      <p:cxnSp>
        <p:nvCxnSpPr>
          <p:cNvPr id="180" name="Connettore diritto 152"/>
          <p:cNvCxnSpPr>
            <a:stCxn id="172" idx="0"/>
          </p:cNvCxnSpPr>
          <p:nvPr/>
        </p:nvCxnSpPr>
        <p:spPr>
          <a:xfrm flipH="1" flipV="1">
            <a:off x="5465677" y="1776738"/>
            <a:ext cx="1" cy="319984"/>
          </a:xfrm>
          <a:prstGeom prst="line">
            <a:avLst/>
          </a:prstGeom>
          <a:noFill/>
          <a:ln w="19050" cap="flat" cmpd="sng" algn="ctr">
            <a:solidFill>
              <a:srgbClr val="FFC000"/>
            </a:solidFill>
            <a:prstDash val="solid"/>
            <a:miter lim="800000"/>
          </a:ln>
          <a:effectLst/>
        </p:spPr>
      </p:cxnSp>
      <p:cxnSp>
        <p:nvCxnSpPr>
          <p:cNvPr id="181" name="Connettore diritto 154"/>
          <p:cNvCxnSpPr/>
          <p:nvPr/>
        </p:nvCxnSpPr>
        <p:spPr>
          <a:xfrm flipH="1" flipV="1">
            <a:off x="8346590" y="1915265"/>
            <a:ext cx="1" cy="181457"/>
          </a:xfrm>
          <a:prstGeom prst="line">
            <a:avLst/>
          </a:prstGeom>
          <a:noFill/>
          <a:ln w="19050" cap="flat" cmpd="sng" algn="ctr">
            <a:solidFill>
              <a:srgbClr val="FFC000"/>
            </a:solidFill>
            <a:prstDash val="solid"/>
            <a:miter lim="800000"/>
          </a:ln>
          <a:effectLst/>
        </p:spPr>
      </p:cxnSp>
      <p:sp>
        <p:nvSpPr>
          <p:cNvPr id="184" name="Ovale 183"/>
          <p:cNvSpPr/>
          <p:nvPr/>
        </p:nvSpPr>
        <p:spPr>
          <a:xfrm>
            <a:off x="5200574" y="4022740"/>
            <a:ext cx="530207" cy="513549"/>
          </a:xfrm>
          <a:prstGeom prst="ellipse">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ea typeface="+mn-ea"/>
                <a:cs typeface="+mn-cs"/>
              </a:rPr>
              <a:t>GE</a:t>
            </a:r>
          </a:p>
        </p:txBody>
      </p:sp>
      <p:cxnSp>
        <p:nvCxnSpPr>
          <p:cNvPr id="185" name="Connettore diritto 160"/>
          <p:cNvCxnSpPr/>
          <p:nvPr/>
        </p:nvCxnSpPr>
        <p:spPr>
          <a:xfrm>
            <a:off x="5503777" y="4536289"/>
            <a:ext cx="0" cy="438034"/>
          </a:xfrm>
          <a:prstGeom prst="line">
            <a:avLst/>
          </a:prstGeom>
          <a:noFill/>
          <a:ln w="19050" cap="flat" cmpd="sng" algn="ctr">
            <a:solidFill>
              <a:srgbClr val="FFC000"/>
            </a:solidFill>
            <a:prstDash val="solid"/>
            <a:miter lim="800000"/>
          </a:ln>
          <a:effectLst/>
        </p:spPr>
      </p:cxnSp>
      <p:cxnSp>
        <p:nvCxnSpPr>
          <p:cNvPr id="186" name="Connettore diritto 162"/>
          <p:cNvCxnSpPr/>
          <p:nvPr/>
        </p:nvCxnSpPr>
        <p:spPr>
          <a:xfrm>
            <a:off x="2945706" y="4158729"/>
            <a:ext cx="521183" cy="0"/>
          </a:xfrm>
          <a:prstGeom prst="line">
            <a:avLst/>
          </a:prstGeom>
          <a:noFill/>
          <a:ln w="19050" cap="flat" cmpd="sng" algn="ctr">
            <a:solidFill>
              <a:srgbClr val="33CC33"/>
            </a:solidFill>
            <a:prstDash val="solid"/>
            <a:miter lim="800000"/>
          </a:ln>
          <a:effectLst/>
        </p:spPr>
      </p:cxnSp>
      <p:cxnSp>
        <p:nvCxnSpPr>
          <p:cNvPr id="187" name="Connettore diritto 164"/>
          <p:cNvCxnSpPr/>
          <p:nvPr/>
        </p:nvCxnSpPr>
        <p:spPr>
          <a:xfrm>
            <a:off x="7416618" y="4181427"/>
            <a:ext cx="664869" cy="4070"/>
          </a:xfrm>
          <a:prstGeom prst="line">
            <a:avLst/>
          </a:prstGeom>
          <a:noFill/>
          <a:ln w="19050" cap="flat" cmpd="sng" algn="ctr">
            <a:solidFill>
              <a:srgbClr val="FF0000"/>
            </a:solidFill>
            <a:prstDash val="solid"/>
            <a:miter lim="800000"/>
          </a:ln>
          <a:effectLst/>
        </p:spPr>
      </p:cxnSp>
      <p:sp>
        <p:nvSpPr>
          <p:cNvPr id="188" name="Terminatore 187"/>
          <p:cNvSpPr/>
          <p:nvPr/>
        </p:nvSpPr>
        <p:spPr>
          <a:xfrm>
            <a:off x="4626367" y="5234609"/>
            <a:ext cx="787114" cy="402899"/>
          </a:xfrm>
          <a:prstGeom prst="flowChartTerminator">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Gruppi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Frigo 1-3</a:t>
            </a:r>
          </a:p>
        </p:txBody>
      </p:sp>
      <p:cxnSp>
        <p:nvCxnSpPr>
          <p:cNvPr id="190" name="Connettore diritto 173"/>
          <p:cNvCxnSpPr>
            <a:stCxn id="188" idx="0"/>
            <a:endCxn id="156" idx="2"/>
          </p:cNvCxnSpPr>
          <p:nvPr/>
        </p:nvCxnSpPr>
        <p:spPr>
          <a:xfrm flipV="1">
            <a:off x="5019924" y="5075384"/>
            <a:ext cx="233129" cy="159225"/>
          </a:xfrm>
          <a:prstGeom prst="line">
            <a:avLst/>
          </a:prstGeom>
          <a:noFill/>
          <a:ln w="6350" cap="flat" cmpd="sng" algn="ctr">
            <a:solidFill>
              <a:srgbClr val="5B9BD5"/>
            </a:solidFill>
            <a:prstDash val="solid"/>
            <a:miter lim="800000"/>
          </a:ln>
          <a:effectLst/>
        </p:spPr>
      </p:cxnSp>
      <p:cxnSp>
        <p:nvCxnSpPr>
          <p:cNvPr id="191" name="Connettore diritto 175"/>
          <p:cNvCxnSpPr>
            <a:stCxn id="344" idx="0"/>
          </p:cNvCxnSpPr>
          <p:nvPr/>
        </p:nvCxnSpPr>
        <p:spPr>
          <a:xfrm flipH="1" flipV="1">
            <a:off x="5685188" y="5075385"/>
            <a:ext cx="173611" cy="176822"/>
          </a:xfrm>
          <a:prstGeom prst="line">
            <a:avLst/>
          </a:prstGeom>
          <a:noFill/>
          <a:ln w="6350" cap="flat" cmpd="sng" algn="ctr">
            <a:solidFill>
              <a:srgbClr val="5B9BD5"/>
            </a:solidFill>
            <a:prstDash val="solid"/>
            <a:miter lim="800000"/>
          </a:ln>
          <a:effectLst/>
        </p:spPr>
      </p:cxnSp>
      <p:sp>
        <p:nvSpPr>
          <p:cNvPr id="192" name="Rettangolo arrotondato 191"/>
          <p:cNvSpPr/>
          <p:nvPr/>
        </p:nvSpPr>
        <p:spPr>
          <a:xfrm>
            <a:off x="2869871" y="5818265"/>
            <a:ext cx="2543609" cy="352275"/>
          </a:xfrm>
          <a:prstGeom prst="round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Alimentazione 1 - APPARATI IT</a:t>
            </a:r>
          </a:p>
        </p:txBody>
      </p:sp>
      <p:cxnSp>
        <p:nvCxnSpPr>
          <p:cNvPr id="194" name="Connettore diritto 179"/>
          <p:cNvCxnSpPr>
            <a:stCxn id="149" idx="2"/>
            <a:endCxn id="192" idx="0"/>
          </p:cNvCxnSpPr>
          <p:nvPr/>
        </p:nvCxnSpPr>
        <p:spPr>
          <a:xfrm>
            <a:off x="3889267" y="5075384"/>
            <a:ext cx="252409" cy="742881"/>
          </a:xfrm>
          <a:prstGeom prst="line">
            <a:avLst/>
          </a:prstGeom>
          <a:noFill/>
          <a:ln w="19050" cap="flat" cmpd="sng" algn="ctr">
            <a:solidFill>
              <a:srgbClr val="92D050"/>
            </a:solidFill>
            <a:prstDash val="solid"/>
            <a:miter lim="800000"/>
          </a:ln>
          <a:effectLst/>
        </p:spPr>
      </p:cxnSp>
      <p:cxnSp>
        <p:nvCxnSpPr>
          <p:cNvPr id="195" name="Connettore diritto 180"/>
          <p:cNvCxnSpPr>
            <a:endCxn id="347" idx="0"/>
          </p:cNvCxnSpPr>
          <p:nvPr/>
        </p:nvCxnSpPr>
        <p:spPr>
          <a:xfrm flipH="1">
            <a:off x="6731117" y="5083584"/>
            <a:ext cx="282173" cy="743349"/>
          </a:xfrm>
          <a:prstGeom prst="line">
            <a:avLst/>
          </a:prstGeom>
          <a:noFill/>
          <a:ln w="19050" cap="flat" cmpd="sng" algn="ctr">
            <a:solidFill>
              <a:srgbClr val="FF0000"/>
            </a:solidFill>
            <a:prstDash val="solid"/>
            <a:miter lim="800000"/>
          </a:ln>
          <a:effectLst/>
        </p:spPr>
      </p:cxnSp>
      <p:sp>
        <p:nvSpPr>
          <p:cNvPr id="202" name="Rettangolo 201"/>
          <p:cNvSpPr/>
          <p:nvPr/>
        </p:nvSpPr>
        <p:spPr>
          <a:xfrm>
            <a:off x="6464227" y="3679035"/>
            <a:ext cx="2237956" cy="938165"/>
          </a:xfrm>
          <a:prstGeom prst="rect">
            <a:avLst/>
          </a:prstGeom>
          <a:noFill/>
          <a:ln w="12700" cap="flat" cmpd="sng" algn="ctr">
            <a:solidFill>
              <a:sysClr val="window" lastClr="FFFFFF">
                <a:lumMod val="50000"/>
              </a:sysClr>
            </a:solidFill>
            <a:prstDash val="dash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sp>
        <p:nvSpPr>
          <p:cNvPr id="204" name="CasellaDiTesto 203"/>
          <p:cNvSpPr txBox="1"/>
          <p:nvPr/>
        </p:nvSpPr>
        <p:spPr>
          <a:xfrm>
            <a:off x="3180054" y="2374177"/>
            <a:ext cx="731290" cy="261610"/>
          </a:xfrm>
          <a:prstGeom prst="rect">
            <a:avLst/>
          </a:prstGeom>
          <a:noFill/>
        </p:spPr>
        <p:txBody>
          <a:bodyPr wrap="none" rtlCol="0">
            <a:spAutoFit/>
          </a:bodyPr>
          <a:lstStyle/>
          <a:p>
            <a:pPr defTabSz="457200"/>
            <a:r>
              <a:rPr lang="it-IT" sz="1100" dirty="0">
                <a:solidFill>
                  <a:prstClr val="black"/>
                </a:solidFill>
              </a:rPr>
              <a:t>2500 </a:t>
            </a:r>
            <a:r>
              <a:rPr lang="it-IT" sz="1100" dirty="0" err="1">
                <a:solidFill>
                  <a:prstClr val="black"/>
                </a:solidFill>
              </a:rPr>
              <a:t>kVA</a:t>
            </a:r>
            <a:endParaRPr lang="it-IT" sz="1100" dirty="0">
              <a:solidFill>
                <a:prstClr val="black"/>
              </a:solidFill>
            </a:endParaRPr>
          </a:p>
        </p:txBody>
      </p:sp>
      <p:cxnSp>
        <p:nvCxnSpPr>
          <p:cNvPr id="205" name="Connettore 1 204"/>
          <p:cNvCxnSpPr>
            <a:stCxn id="204" idx="1"/>
            <a:endCxn id="200" idx="6"/>
          </p:cNvCxnSpPr>
          <p:nvPr/>
        </p:nvCxnSpPr>
        <p:spPr>
          <a:xfrm flipH="1">
            <a:off x="2806864" y="2504982"/>
            <a:ext cx="373190" cy="363452"/>
          </a:xfrm>
          <a:prstGeom prst="line">
            <a:avLst/>
          </a:prstGeom>
          <a:noFill/>
          <a:ln w="6350" cap="flat" cmpd="sng" algn="ctr">
            <a:solidFill>
              <a:srgbClr val="5B9BD5"/>
            </a:solidFill>
            <a:prstDash val="solid"/>
            <a:miter lim="800000"/>
          </a:ln>
          <a:effectLst/>
        </p:spPr>
      </p:cxnSp>
      <p:sp>
        <p:nvSpPr>
          <p:cNvPr id="281" name="Rettangolo 280"/>
          <p:cNvSpPr/>
          <p:nvPr/>
        </p:nvSpPr>
        <p:spPr>
          <a:xfrm>
            <a:off x="6910425" y="3297422"/>
            <a:ext cx="152400" cy="182501"/>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Rettangolo 281"/>
          <p:cNvSpPr/>
          <p:nvPr/>
        </p:nvSpPr>
        <p:spPr>
          <a:xfrm>
            <a:off x="3785947" y="3297422"/>
            <a:ext cx="152400" cy="182501"/>
          </a:xfrm>
          <a:prstGeom prst="rect">
            <a:avLst/>
          </a:prstGeom>
          <a:solidFill>
            <a:srgbClr val="33CC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ettangolo arrotondato 288"/>
          <p:cNvSpPr/>
          <p:nvPr/>
        </p:nvSpPr>
        <p:spPr>
          <a:xfrm>
            <a:off x="2113706" y="3949095"/>
            <a:ext cx="799575" cy="410857"/>
          </a:xfrm>
          <a:prstGeom prst="roundRect">
            <a:avLst/>
          </a:prstGeom>
          <a:solidFill>
            <a:srgbClr val="33CC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bg1"/>
                </a:solidFill>
              </a:rPr>
              <a:t>UPS-1 +</a:t>
            </a:r>
          </a:p>
          <a:p>
            <a:pPr algn="ctr"/>
            <a:r>
              <a:rPr lang="it-IT" sz="1400" dirty="0">
                <a:solidFill>
                  <a:schemeClr val="bg1"/>
                </a:solidFill>
              </a:rPr>
              <a:t>GE</a:t>
            </a:r>
            <a:endParaRPr lang="en-GB" sz="1400" dirty="0">
              <a:solidFill>
                <a:schemeClr val="bg1"/>
              </a:solidFill>
            </a:endParaRPr>
          </a:p>
        </p:txBody>
      </p:sp>
      <p:sp>
        <p:nvSpPr>
          <p:cNvPr id="300" name="Rettangolo 299"/>
          <p:cNvSpPr/>
          <p:nvPr/>
        </p:nvSpPr>
        <p:spPr>
          <a:xfrm>
            <a:off x="3484036" y="3921545"/>
            <a:ext cx="806655" cy="418560"/>
          </a:xfrm>
          <a:prstGeom prst="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rPr>
              <a:t>QG</a:t>
            </a:r>
            <a:endParaRPr lang="it-IT" sz="1400" kern="0" dirty="0">
              <a:solidFill>
                <a:schemeClr val="bg1"/>
              </a:solidFill>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rPr>
              <a:t>UPS</a:t>
            </a:r>
            <a:r>
              <a:rPr kumimoji="0" lang="it-IT" sz="1400" b="0" i="0" u="none" strike="noStrike" kern="0" cap="none" spc="0" normalizeH="0" noProof="0" dirty="0">
                <a:ln>
                  <a:noFill/>
                </a:ln>
                <a:solidFill>
                  <a:schemeClr val="bg1"/>
                </a:solidFill>
                <a:effectLst/>
                <a:uLnTx/>
                <a:uFillTx/>
              </a:rPr>
              <a:t>-1</a:t>
            </a:r>
            <a:endParaRPr kumimoji="0" lang="it-IT" sz="1400" b="0" i="0" u="none" strike="noStrike" kern="0" cap="none" spc="0" normalizeH="0" baseline="0" noProof="0" dirty="0">
              <a:ln>
                <a:noFill/>
              </a:ln>
              <a:solidFill>
                <a:schemeClr val="bg1"/>
              </a:solidFill>
              <a:effectLst/>
              <a:uLnTx/>
              <a:uFillTx/>
            </a:endParaRPr>
          </a:p>
        </p:txBody>
      </p:sp>
      <p:sp>
        <p:nvSpPr>
          <p:cNvPr id="332" name="Rettangolo arrotondato 331"/>
          <p:cNvSpPr/>
          <p:nvPr/>
        </p:nvSpPr>
        <p:spPr>
          <a:xfrm>
            <a:off x="8081487" y="3942688"/>
            <a:ext cx="799575" cy="410857"/>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bg1"/>
                </a:solidFill>
              </a:rPr>
              <a:t>UPS-2 +</a:t>
            </a:r>
          </a:p>
          <a:p>
            <a:pPr algn="ctr"/>
            <a:r>
              <a:rPr lang="it-IT" sz="1400" dirty="0">
                <a:solidFill>
                  <a:schemeClr val="bg1"/>
                </a:solidFill>
              </a:rPr>
              <a:t>GE</a:t>
            </a:r>
            <a:endParaRPr lang="en-GB" sz="1400" dirty="0">
              <a:solidFill>
                <a:schemeClr val="bg1"/>
              </a:solidFill>
            </a:endParaRPr>
          </a:p>
        </p:txBody>
      </p:sp>
      <p:sp>
        <p:nvSpPr>
          <p:cNvPr id="335" name="Rettangolo 334"/>
          <p:cNvSpPr/>
          <p:nvPr/>
        </p:nvSpPr>
        <p:spPr>
          <a:xfrm>
            <a:off x="6583297" y="3934985"/>
            <a:ext cx="806655" cy="418560"/>
          </a:xfrm>
          <a:prstGeom prst="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rPr>
              <a:t>QG</a:t>
            </a:r>
            <a:endParaRPr lang="it-IT" sz="1400" kern="0" dirty="0">
              <a:solidFill>
                <a:schemeClr val="bg1"/>
              </a:solidFill>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rPr>
              <a:t>UPS</a:t>
            </a:r>
            <a:r>
              <a:rPr kumimoji="0" lang="it-IT" sz="1400" b="0" i="0" u="none" strike="noStrike" kern="0" cap="none" spc="0" normalizeH="0" noProof="0" dirty="0">
                <a:ln>
                  <a:noFill/>
                </a:ln>
                <a:solidFill>
                  <a:schemeClr val="bg1"/>
                </a:solidFill>
                <a:effectLst/>
                <a:uLnTx/>
                <a:uFillTx/>
              </a:rPr>
              <a:t>-2</a:t>
            </a:r>
            <a:endParaRPr kumimoji="0" lang="it-IT" sz="1400" b="0" i="0" u="none" strike="noStrike" kern="0" cap="none" spc="0" normalizeH="0" baseline="0" noProof="0" dirty="0">
              <a:ln>
                <a:noFill/>
              </a:ln>
              <a:solidFill>
                <a:schemeClr val="bg1"/>
              </a:solidFill>
              <a:effectLst/>
              <a:uLnTx/>
              <a:uFillTx/>
            </a:endParaRPr>
          </a:p>
        </p:txBody>
      </p:sp>
      <p:sp>
        <p:nvSpPr>
          <p:cNvPr id="339" name="Rettangolo 338"/>
          <p:cNvSpPr/>
          <p:nvPr/>
        </p:nvSpPr>
        <p:spPr>
          <a:xfrm>
            <a:off x="6659497" y="4617333"/>
            <a:ext cx="806655" cy="418560"/>
          </a:xfrm>
          <a:prstGeom prst="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ea typeface="+mn-ea"/>
                <a:cs typeface="+mn-cs"/>
              </a:rPr>
              <a:t>QG-CA2</a:t>
            </a:r>
          </a:p>
        </p:txBody>
      </p:sp>
      <p:sp>
        <p:nvSpPr>
          <p:cNvPr id="342" name="Rettangolo 341"/>
          <p:cNvSpPr/>
          <p:nvPr/>
        </p:nvSpPr>
        <p:spPr>
          <a:xfrm>
            <a:off x="5515774" y="4656824"/>
            <a:ext cx="426374" cy="418560"/>
          </a:xfrm>
          <a:prstGeom prst="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QG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CF</a:t>
            </a:r>
          </a:p>
        </p:txBody>
      </p:sp>
      <p:sp>
        <p:nvSpPr>
          <p:cNvPr id="344" name="Terminatore 343"/>
          <p:cNvSpPr/>
          <p:nvPr/>
        </p:nvSpPr>
        <p:spPr>
          <a:xfrm>
            <a:off x="5465242" y="5252207"/>
            <a:ext cx="787114" cy="402899"/>
          </a:xfrm>
          <a:prstGeom prst="flowChartTerminator">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Gruppi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Frigo 4-6</a:t>
            </a:r>
          </a:p>
        </p:txBody>
      </p:sp>
      <p:sp>
        <p:nvSpPr>
          <p:cNvPr id="347" name="Rettangolo arrotondato 346"/>
          <p:cNvSpPr/>
          <p:nvPr/>
        </p:nvSpPr>
        <p:spPr>
          <a:xfrm>
            <a:off x="5459312" y="5826933"/>
            <a:ext cx="2543609" cy="352275"/>
          </a:xfrm>
          <a:prstGeom prst="round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err="1">
                <a:ln>
                  <a:noFill/>
                </a:ln>
                <a:solidFill>
                  <a:schemeClr val="bg1"/>
                </a:solidFill>
                <a:effectLst/>
                <a:uLnTx/>
                <a:uFillTx/>
                <a:ea typeface="+mn-ea"/>
                <a:cs typeface="+mn-cs"/>
              </a:rPr>
              <a:t>Almentazione</a:t>
            </a:r>
            <a:r>
              <a:rPr kumimoji="0" lang="it-IT" sz="1100" b="0" i="0" u="none" strike="noStrike" kern="0" cap="none" spc="0" normalizeH="0" baseline="0" noProof="0" dirty="0">
                <a:ln>
                  <a:noFill/>
                </a:ln>
                <a:solidFill>
                  <a:schemeClr val="bg1"/>
                </a:solidFill>
                <a:effectLst/>
                <a:uLnTx/>
                <a:uFillTx/>
                <a:ea typeface="+mn-ea"/>
                <a:cs typeface="+mn-cs"/>
              </a:rPr>
              <a:t> 2 - APPARATI IT</a:t>
            </a:r>
          </a:p>
        </p:txBody>
      </p:sp>
      <p:sp>
        <p:nvSpPr>
          <p:cNvPr id="350" name="Rettangolo 349"/>
          <p:cNvSpPr/>
          <p:nvPr/>
        </p:nvSpPr>
        <p:spPr>
          <a:xfrm>
            <a:off x="8026404" y="2087511"/>
            <a:ext cx="675779" cy="383424"/>
          </a:xfrm>
          <a:prstGeom prst="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Cella TR2</a:t>
            </a:r>
          </a:p>
        </p:txBody>
      </p:sp>
      <p:cxnSp>
        <p:nvCxnSpPr>
          <p:cNvPr id="362" name="Connettore diritto 34"/>
          <p:cNvCxnSpPr/>
          <p:nvPr/>
        </p:nvCxnSpPr>
        <p:spPr>
          <a:xfrm>
            <a:off x="7062824" y="3401423"/>
            <a:ext cx="1283766" cy="0"/>
          </a:xfrm>
          <a:prstGeom prst="line">
            <a:avLst/>
          </a:prstGeom>
          <a:noFill/>
          <a:ln w="19050" cap="flat" cmpd="sng" algn="ctr">
            <a:solidFill>
              <a:srgbClr val="FF0000"/>
            </a:solidFill>
            <a:prstDash val="solid"/>
            <a:miter lim="800000"/>
          </a:ln>
          <a:effectLst/>
        </p:spPr>
      </p:cxnSp>
      <p:sp>
        <p:nvSpPr>
          <p:cNvPr id="70" name="Rettangolo 69">
            <a:extLst>
              <a:ext uri="{FF2B5EF4-FFF2-40B4-BE49-F238E27FC236}">
                <a16:creationId xmlns:a16="http://schemas.microsoft.com/office/drawing/2014/main" id="{C579D725-5CCF-4E24-B28B-67A9F8E684AF}"/>
              </a:ext>
            </a:extLst>
          </p:cNvPr>
          <p:cNvSpPr/>
          <p:nvPr/>
        </p:nvSpPr>
        <p:spPr>
          <a:xfrm>
            <a:off x="6378009" y="3505424"/>
            <a:ext cx="3812232" cy="1558607"/>
          </a:xfrm>
          <a:prstGeom prst="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ttangolo 70">
            <a:extLst>
              <a:ext uri="{FF2B5EF4-FFF2-40B4-BE49-F238E27FC236}">
                <a16:creationId xmlns:a16="http://schemas.microsoft.com/office/drawing/2014/main" id="{81199A58-55D1-421F-B05D-91B449AF1DF9}"/>
              </a:ext>
            </a:extLst>
          </p:cNvPr>
          <p:cNvSpPr/>
          <p:nvPr/>
        </p:nvSpPr>
        <p:spPr>
          <a:xfrm>
            <a:off x="745423" y="3568574"/>
            <a:ext cx="3812232" cy="1558607"/>
          </a:xfrm>
          <a:prstGeom prst="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890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AC0610-471A-43A0-8B3A-E48870235400}"/>
              </a:ext>
            </a:extLst>
          </p:cNvPr>
          <p:cNvSpPr>
            <a:spLocks noGrp="1"/>
          </p:cNvSpPr>
          <p:nvPr>
            <p:ph type="title"/>
          </p:nvPr>
        </p:nvSpPr>
        <p:spPr/>
        <p:txBody>
          <a:bodyPr/>
          <a:lstStyle/>
          <a:p>
            <a:r>
              <a:rPr lang="it-IT" dirty="0"/>
              <a:t>La strategia di continuità elettrica dopo l’allagamento</a:t>
            </a:r>
          </a:p>
        </p:txBody>
      </p:sp>
      <p:sp>
        <p:nvSpPr>
          <p:cNvPr id="5" name="CasellaDiTesto 4">
            <a:extLst>
              <a:ext uri="{FF2B5EF4-FFF2-40B4-BE49-F238E27FC236}">
                <a16:creationId xmlns:a16="http://schemas.microsoft.com/office/drawing/2014/main" id="{EC7A111A-5BD1-4526-901A-1129118AD9C5}"/>
              </a:ext>
            </a:extLst>
          </p:cNvPr>
          <p:cNvSpPr txBox="1"/>
          <p:nvPr/>
        </p:nvSpPr>
        <p:spPr>
          <a:xfrm>
            <a:off x="380034" y="1690688"/>
            <a:ext cx="10973766" cy="4801314"/>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it-IT" dirty="0"/>
              <a:t>Dopo l’allagamento del novembre 2017, insieme con il CIAC (CNAF </a:t>
            </a:r>
            <a:r>
              <a:rPr lang="it-IT" dirty="0" err="1"/>
              <a:t>Infrastructure</a:t>
            </a:r>
            <a:r>
              <a:rPr lang="it-IT" dirty="0"/>
              <a:t> </a:t>
            </a:r>
            <a:r>
              <a:rPr lang="it-IT" dirty="0" err="1"/>
              <a:t>Advisory</a:t>
            </a:r>
            <a:r>
              <a:rPr lang="it-IT" dirty="0"/>
              <a:t> Committee)  è stata decisa una nuova strategia per la continuità elettrica del Tier1 che teneva conto anche della necessità di mettere in manutenzione straordinaria i due sistemi di UPS rotanti (UPS + Generatore Diesel). La manutenzione straordinaria comporta di spedire in Belgio per alcuni mesi ciascun sistema. La strategia prevedeva:</a:t>
            </a:r>
          </a:p>
          <a:p>
            <a:pPr marL="742950" lvl="1" indent="-285750">
              <a:buFont typeface="Arial" panose="020B0604020202020204" pitchFamily="34" charset="0"/>
              <a:buChar char="•"/>
            </a:pPr>
            <a:r>
              <a:rPr lang="it-IT" dirty="0"/>
              <a:t>di far ripartire immediatamente UPS-1 verde</a:t>
            </a:r>
          </a:p>
          <a:p>
            <a:pPr marL="742950" lvl="1" indent="-285750">
              <a:buFont typeface="Arial" panose="020B0604020202020204" pitchFamily="34" charset="0"/>
              <a:buChar char="•"/>
            </a:pPr>
            <a:r>
              <a:rPr lang="it-IT" dirty="0"/>
              <a:t>Di mettere UPS-2 rosso in manutenzione straordinaria e spedirlo in Belgio per alcuni mesi. Stessa sorte sarebbe poi successe a UPS-1 quando il 2 sarebbe tornato</a:t>
            </a:r>
          </a:p>
          <a:p>
            <a:pPr marL="742950" lvl="1" indent="-285750">
              <a:buFont typeface="Arial" panose="020B0604020202020204" pitchFamily="34" charset="0"/>
              <a:buChar char="•"/>
            </a:pPr>
            <a:r>
              <a:rPr lang="it-IT" dirty="0"/>
              <a:t>Di acquisire un UPS statico da 400 kW per proteggere i carichi critici (in primis storage) in assenza di UPS-2 (e poi UPS-1)</a:t>
            </a:r>
          </a:p>
          <a:p>
            <a:pPr marL="285750" indent="-285750">
              <a:buFont typeface="Arial" panose="020B0604020202020204" pitchFamily="34" charset="0"/>
              <a:buChar char="•"/>
            </a:pPr>
            <a:r>
              <a:rPr lang="it-IT" dirty="0"/>
              <a:t>UPS-1 verde è ripartito nei tempi previsti</a:t>
            </a:r>
          </a:p>
          <a:p>
            <a:pPr marL="285750" indent="-285750">
              <a:buFont typeface="Arial" panose="020B0604020202020204" pitchFamily="34" charset="0"/>
              <a:buChar char="•"/>
            </a:pPr>
            <a:r>
              <a:rPr lang="it-IT" dirty="0"/>
              <a:t>Per ordinare la manutenzione straordinaria di UPS-2 e il rifacimento del relativo quadro elettrico finito a bagno abbiamo impegnato più di 1 anno a causa di problemi di «burocrazia» e contrattuali. Il contratto è stato firmato il 1 agosto 2019 !!!</a:t>
            </a:r>
          </a:p>
          <a:p>
            <a:pPr marL="285750" indent="-285750">
              <a:buFont typeface="Arial" panose="020B0604020202020204" pitchFamily="34" charset="0"/>
              <a:buChar char="•"/>
            </a:pPr>
            <a:r>
              <a:rPr lang="it-IT" dirty="0"/>
              <a:t>Anche l’UPS 400 kW è stato consegnato in ritardo e la messa in servizio era previsto per i primi giorni di settembre </a:t>
            </a:r>
          </a:p>
          <a:p>
            <a:pPr marL="285750" indent="-285750">
              <a:buFont typeface="Arial" panose="020B0604020202020204" pitchFamily="34" charset="0"/>
              <a:buChar char="•"/>
            </a:pPr>
            <a:r>
              <a:rPr lang="it-IT" dirty="0"/>
              <a:t>Il 6 agosto eravamo quindi con la continuità solo sulla linea verde e il guasto ci ha lasciato senza continuità su tutto il centro</a:t>
            </a:r>
          </a:p>
        </p:txBody>
      </p:sp>
      <p:sp>
        <p:nvSpPr>
          <p:cNvPr id="3" name="Slide Number Placeholder 2">
            <a:extLst>
              <a:ext uri="{FF2B5EF4-FFF2-40B4-BE49-F238E27FC236}">
                <a16:creationId xmlns:a16="http://schemas.microsoft.com/office/drawing/2014/main" id="{CFEBC1B5-2CB4-094F-867F-B3157A2D8A6E}"/>
              </a:ext>
            </a:extLst>
          </p:cNvPr>
          <p:cNvSpPr>
            <a:spLocks noGrp="1"/>
          </p:cNvSpPr>
          <p:nvPr>
            <p:ph type="sldNum" sz="quarter" idx="10"/>
          </p:nvPr>
        </p:nvSpPr>
        <p:spPr/>
        <p:txBody>
          <a:bodyPr/>
          <a:lstStyle/>
          <a:p>
            <a:fld id="{685D298C-7C67-F34C-A9DE-4238970C2353}" type="slidenum">
              <a:rPr lang="it-IT" smtClean="0"/>
              <a:pPr/>
              <a:t>5</a:t>
            </a:fld>
            <a:endParaRPr lang="it-IT" dirty="0"/>
          </a:p>
        </p:txBody>
      </p:sp>
    </p:spTree>
    <p:extLst>
      <p:ext uri="{BB962C8B-B14F-4D97-AF65-F5344CB8AC3E}">
        <p14:creationId xmlns:p14="http://schemas.microsoft.com/office/powerpoint/2010/main" val="2072013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asellaDiTesto 78"/>
          <p:cNvSpPr txBox="1"/>
          <p:nvPr/>
        </p:nvSpPr>
        <p:spPr>
          <a:xfrm>
            <a:off x="6426897" y="2808711"/>
            <a:ext cx="1344086" cy="369332"/>
          </a:xfrm>
          <a:prstGeom prst="rect">
            <a:avLst/>
          </a:prstGeom>
          <a:noFill/>
        </p:spPr>
        <p:txBody>
          <a:bodyPr wrap="none" rtlCol="0">
            <a:spAutoFit/>
          </a:bodyPr>
          <a:lstStyle/>
          <a:p>
            <a:r>
              <a:rPr lang="it-IT" dirty="0" err="1"/>
              <a:t>Power</a:t>
            </a:r>
            <a:r>
              <a:rPr lang="it-IT" dirty="0"/>
              <a:t> line 2</a:t>
            </a:r>
            <a:endParaRPr lang="en-GB" dirty="0"/>
          </a:p>
        </p:txBody>
      </p:sp>
      <p:sp>
        <p:nvSpPr>
          <p:cNvPr id="70" name="Rettangolo 69"/>
          <p:cNvSpPr/>
          <p:nvPr/>
        </p:nvSpPr>
        <p:spPr>
          <a:xfrm>
            <a:off x="4804909" y="3579674"/>
            <a:ext cx="1656998" cy="2144851"/>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p:cNvSpPr>
            <a:spLocks noGrp="1"/>
          </p:cNvSpPr>
          <p:nvPr>
            <p:ph type="title"/>
          </p:nvPr>
        </p:nvSpPr>
        <p:spPr>
          <a:xfrm>
            <a:off x="448474" y="123442"/>
            <a:ext cx="10515600" cy="1325563"/>
          </a:xfrm>
        </p:spPr>
        <p:txBody>
          <a:bodyPr/>
          <a:lstStyle/>
          <a:p>
            <a:r>
              <a:rPr lang="it-IT" dirty="0"/>
              <a:t>Situazione attuale:</a:t>
            </a:r>
            <a:endParaRPr lang="en-GB" dirty="0"/>
          </a:p>
        </p:txBody>
      </p:sp>
      <p:cxnSp>
        <p:nvCxnSpPr>
          <p:cNvPr id="5" name="Connettore diritto 34"/>
          <p:cNvCxnSpPr>
            <a:endCxn id="58" idx="3"/>
          </p:cNvCxnSpPr>
          <p:nvPr/>
        </p:nvCxnSpPr>
        <p:spPr>
          <a:xfrm flipV="1">
            <a:off x="4023265" y="3388673"/>
            <a:ext cx="3230060" cy="4100"/>
          </a:xfrm>
          <a:prstGeom prst="line">
            <a:avLst/>
          </a:prstGeom>
          <a:noFill/>
          <a:ln w="19050" cap="flat" cmpd="sng" algn="ctr">
            <a:solidFill>
              <a:srgbClr val="FFC000"/>
            </a:solidFill>
            <a:prstDash val="solid"/>
            <a:miter lim="800000"/>
          </a:ln>
          <a:effectLst/>
        </p:spPr>
      </p:cxnSp>
      <p:sp>
        <p:nvSpPr>
          <p:cNvPr id="6" name="Rettangolo arrotondato 5"/>
          <p:cNvSpPr/>
          <p:nvPr/>
        </p:nvSpPr>
        <p:spPr>
          <a:xfrm>
            <a:off x="5258311" y="1315054"/>
            <a:ext cx="809114" cy="461472"/>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white"/>
                </a:solidFill>
                <a:effectLst/>
                <a:uLnTx/>
                <a:uFillTx/>
                <a:ea typeface="+mn-ea"/>
                <a:cs typeface="+mn-cs"/>
              </a:rPr>
              <a:t>Cella Gen.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white"/>
                </a:solidFill>
                <a:effectLst/>
                <a:uLnTx/>
                <a:uFillTx/>
                <a:ea typeface="+mn-ea"/>
                <a:cs typeface="+mn-cs"/>
              </a:rPr>
              <a:t>15kV</a:t>
            </a:r>
          </a:p>
        </p:txBody>
      </p:sp>
      <p:cxnSp>
        <p:nvCxnSpPr>
          <p:cNvPr id="7" name="Connettore diritto 34"/>
          <p:cNvCxnSpPr>
            <a:endCxn id="59" idx="1"/>
          </p:cNvCxnSpPr>
          <p:nvPr/>
        </p:nvCxnSpPr>
        <p:spPr>
          <a:xfrm flipV="1">
            <a:off x="2798317" y="3388673"/>
            <a:ext cx="1178130" cy="4100"/>
          </a:xfrm>
          <a:prstGeom prst="line">
            <a:avLst/>
          </a:prstGeom>
          <a:noFill/>
          <a:ln w="19050" cap="flat" cmpd="sng" algn="ctr">
            <a:solidFill>
              <a:srgbClr val="33CC33"/>
            </a:solidFill>
            <a:prstDash val="solid"/>
            <a:miter lim="800000"/>
          </a:ln>
          <a:effectLst/>
        </p:spPr>
      </p:cxnSp>
      <p:cxnSp>
        <p:nvCxnSpPr>
          <p:cNvPr id="8" name="Connettore diritto 45"/>
          <p:cNvCxnSpPr/>
          <p:nvPr/>
        </p:nvCxnSpPr>
        <p:spPr>
          <a:xfrm flipH="1" flipV="1">
            <a:off x="4058850" y="3392773"/>
            <a:ext cx="1867" cy="472963"/>
          </a:xfrm>
          <a:prstGeom prst="line">
            <a:avLst/>
          </a:prstGeom>
          <a:noFill/>
          <a:ln w="19050" cap="flat" cmpd="sng" algn="ctr">
            <a:solidFill>
              <a:srgbClr val="33CC33"/>
            </a:solidFill>
            <a:prstDash val="solid"/>
            <a:miter lim="800000"/>
          </a:ln>
          <a:effectLst/>
        </p:spPr>
      </p:cxnSp>
      <p:cxnSp>
        <p:nvCxnSpPr>
          <p:cNvPr id="9" name="Connettore diritto 48"/>
          <p:cNvCxnSpPr/>
          <p:nvPr/>
        </p:nvCxnSpPr>
        <p:spPr>
          <a:xfrm flipV="1">
            <a:off x="7203790" y="3392772"/>
            <a:ext cx="0" cy="495662"/>
          </a:xfrm>
          <a:prstGeom prst="line">
            <a:avLst/>
          </a:prstGeom>
          <a:noFill/>
          <a:ln w="19050" cap="flat" cmpd="sng" algn="ctr">
            <a:solidFill>
              <a:srgbClr val="FF0000"/>
            </a:solidFill>
            <a:prstDash val="solid"/>
            <a:miter lim="800000"/>
          </a:ln>
          <a:effectLst/>
        </p:spPr>
      </p:cxnSp>
      <p:sp>
        <p:nvSpPr>
          <p:cNvPr id="10" name="Rettangolo 9"/>
          <p:cNvSpPr/>
          <p:nvPr/>
        </p:nvSpPr>
        <p:spPr>
          <a:xfrm>
            <a:off x="3676439" y="4656824"/>
            <a:ext cx="806655" cy="418560"/>
          </a:xfrm>
          <a:prstGeom prst="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ea typeface="+mn-ea"/>
                <a:cs typeface="+mn-cs"/>
              </a:rPr>
              <a:t>QG-CA1</a:t>
            </a:r>
          </a:p>
        </p:txBody>
      </p:sp>
      <p:cxnSp>
        <p:nvCxnSpPr>
          <p:cNvPr id="11" name="Connettore diritto 52"/>
          <p:cNvCxnSpPr>
            <a:stCxn id="10" idx="0"/>
            <a:endCxn id="61" idx="2"/>
          </p:cNvCxnSpPr>
          <p:nvPr/>
        </p:nvCxnSpPr>
        <p:spPr>
          <a:xfrm flipH="1" flipV="1">
            <a:off x="4077864" y="4340105"/>
            <a:ext cx="1903" cy="316719"/>
          </a:xfrm>
          <a:prstGeom prst="line">
            <a:avLst/>
          </a:prstGeom>
          <a:noFill/>
          <a:ln w="19050" cap="flat" cmpd="sng" algn="ctr">
            <a:solidFill>
              <a:srgbClr val="33CC33"/>
            </a:solidFill>
            <a:prstDash val="solid"/>
            <a:miter lim="800000"/>
          </a:ln>
          <a:effectLst/>
        </p:spPr>
      </p:cxnSp>
      <p:cxnSp>
        <p:nvCxnSpPr>
          <p:cNvPr id="12" name="Connettore diritto 54"/>
          <p:cNvCxnSpPr/>
          <p:nvPr/>
        </p:nvCxnSpPr>
        <p:spPr>
          <a:xfrm flipV="1">
            <a:off x="7203790" y="4474419"/>
            <a:ext cx="0" cy="182405"/>
          </a:xfrm>
          <a:prstGeom prst="line">
            <a:avLst/>
          </a:prstGeom>
          <a:noFill/>
          <a:ln w="19050" cap="flat" cmpd="sng" algn="ctr">
            <a:solidFill>
              <a:srgbClr val="ED7D31"/>
            </a:solidFill>
            <a:prstDash val="solid"/>
            <a:miter lim="800000"/>
          </a:ln>
          <a:effectLst/>
        </p:spPr>
      </p:cxnSp>
      <p:cxnSp>
        <p:nvCxnSpPr>
          <p:cNvPr id="13" name="Connettore diritto 66"/>
          <p:cNvCxnSpPr/>
          <p:nvPr/>
        </p:nvCxnSpPr>
        <p:spPr>
          <a:xfrm>
            <a:off x="4060717" y="3579616"/>
            <a:ext cx="622276" cy="0"/>
          </a:xfrm>
          <a:prstGeom prst="line">
            <a:avLst/>
          </a:prstGeom>
          <a:noFill/>
          <a:ln w="19050" cap="flat" cmpd="sng" algn="ctr">
            <a:solidFill>
              <a:srgbClr val="33CC33"/>
            </a:solidFill>
            <a:prstDash val="solid"/>
            <a:miter lim="800000"/>
          </a:ln>
          <a:effectLst/>
        </p:spPr>
      </p:cxnSp>
      <p:cxnSp>
        <p:nvCxnSpPr>
          <p:cNvPr id="14" name="Connettore diritto 68"/>
          <p:cNvCxnSpPr/>
          <p:nvPr/>
        </p:nvCxnSpPr>
        <p:spPr>
          <a:xfrm>
            <a:off x="4684474" y="3579616"/>
            <a:ext cx="10043" cy="1286488"/>
          </a:xfrm>
          <a:prstGeom prst="line">
            <a:avLst/>
          </a:prstGeom>
          <a:noFill/>
          <a:ln w="19050" cap="flat" cmpd="sng" algn="ctr">
            <a:solidFill>
              <a:srgbClr val="33CC33"/>
            </a:solidFill>
            <a:prstDash val="solid"/>
            <a:miter lim="800000"/>
          </a:ln>
          <a:effectLst/>
        </p:spPr>
      </p:cxnSp>
      <p:cxnSp>
        <p:nvCxnSpPr>
          <p:cNvPr id="15" name="Connettore diritto 70"/>
          <p:cNvCxnSpPr>
            <a:endCxn id="10" idx="3"/>
          </p:cNvCxnSpPr>
          <p:nvPr/>
        </p:nvCxnSpPr>
        <p:spPr>
          <a:xfrm flipH="1">
            <a:off x="4483095" y="4866104"/>
            <a:ext cx="230472" cy="0"/>
          </a:xfrm>
          <a:prstGeom prst="line">
            <a:avLst/>
          </a:prstGeom>
          <a:noFill/>
          <a:ln w="19050" cap="flat" cmpd="sng" algn="ctr">
            <a:solidFill>
              <a:srgbClr val="33CC33"/>
            </a:solidFill>
            <a:prstDash val="solid"/>
            <a:miter lim="800000"/>
          </a:ln>
          <a:effectLst/>
        </p:spPr>
      </p:cxnSp>
      <p:sp>
        <p:nvSpPr>
          <p:cNvPr id="16" name="Rettangolo 15"/>
          <p:cNvSpPr/>
          <p:nvPr/>
        </p:nvSpPr>
        <p:spPr>
          <a:xfrm>
            <a:off x="5230366" y="4656824"/>
            <a:ext cx="426374" cy="418560"/>
          </a:xfrm>
          <a:prstGeom prst="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QG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CF</a:t>
            </a:r>
          </a:p>
        </p:txBody>
      </p:sp>
      <p:cxnSp>
        <p:nvCxnSpPr>
          <p:cNvPr id="17" name="Connettore diritto 88"/>
          <p:cNvCxnSpPr/>
          <p:nvPr/>
        </p:nvCxnSpPr>
        <p:spPr>
          <a:xfrm>
            <a:off x="4452521" y="4963768"/>
            <a:ext cx="777845" cy="0"/>
          </a:xfrm>
          <a:prstGeom prst="line">
            <a:avLst/>
          </a:prstGeom>
          <a:noFill/>
          <a:ln w="19050" cap="flat" cmpd="sng" algn="ctr">
            <a:solidFill>
              <a:srgbClr val="33CC33"/>
            </a:solidFill>
            <a:prstDash val="solid"/>
            <a:miter lim="800000"/>
          </a:ln>
          <a:effectLst/>
        </p:spPr>
      </p:cxnSp>
      <p:cxnSp>
        <p:nvCxnSpPr>
          <p:cNvPr id="18" name="Connettore diritto 90"/>
          <p:cNvCxnSpPr/>
          <p:nvPr/>
        </p:nvCxnSpPr>
        <p:spPr>
          <a:xfrm>
            <a:off x="6088875" y="4963768"/>
            <a:ext cx="711588" cy="0"/>
          </a:xfrm>
          <a:prstGeom prst="line">
            <a:avLst/>
          </a:prstGeom>
          <a:noFill/>
          <a:ln w="19050" cap="flat" cmpd="sng" algn="ctr">
            <a:solidFill>
              <a:srgbClr val="FF0000"/>
            </a:solidFill>
            <a:prstDash val="solid"/>
            <a:miter lim="800000"/>
          </a:ln>
          <a:effectLst/>
        </p:spPr>
      </p:cxnSp>
      <p:cxnSp>
        <p:nvCxnSpPr>
          <p:cNvPr id="19" name="Connettore diritto 92"/>
          <p:cNvCxnSpPr/>
          <p:nvPr/>
        </p:nvCxnSpPr>
        <p:spPr>
          <a:xfrm flipH="1">
            <a:off x="6581514" y="3579674"/>
            <a:ext cx="622276" cy="0"/>
          </a:xfrm>
          <a:prstGeom prst="line">
            <a:avLst/>
          </a:prstGeom>
          <a:noFill/>
          <a:ln w="19050" cap="flat" cmpd="sng" algn="ctr">
            <a:solidFill>
              <a:srgbClr val="FF0000"/>
            </a:solidFill>
            <a:prstDash val="solid"/>
            <a:miter lim="800000"/>
          </a:ln>
          <a:effectLst/>
        </p:spPr>
      </p:cxnSp>
      <p:cxnSp>
        <p:nvCxnSpPr>
          <p:cNvPr id="20" name="Connettore diritto 93"/>
          <p:cNvCxnSpPr/>
          <p:nvPr/>
        </p:nvCxnSpPr>
        <p:spPr>
          <a:xfrm flipH="1">
            <a:off x="6569990" y="3579674"/>
            <a:ext cx="10043" cy="1286488"/>
          </a:xfrm>
          <a:prstGeom prst="line">
            <a:avLst/>
          </a:prstGeom>
          <a:noFill/>
          <a:ln w="19050" cap="flat" cmpd="sng" algn="ctr">
            <a:solidFill>
              <a:srgbClr val="FF0000"/>
            </a:solidFill>
            <a:prstDash val="solid"/>
            <a:miter lim="800000"/>
          </a:ln>
          <a:effectLst/>
        </p:spPr>
      </p:cxnSp>
      <p:cxnSp>
        <p:nvCxnSpPr>
          <p:cNvPr id="21" name="Connettore diritto 94"/>
          <p:cNvCxnSpPr/>
          <p:nvPr/>
        </p:nvCxnSpPr>
        <p:spPr>
          <a:xfrm>
            <a:off x="6569990" y="4866162"/>
            <a:ext cx="230472" cy="0"/>
          </a:xfrm>
          <a:prstGeom prst="line">
            <a:avLst/>
          </a:prstGeom>
          <a:noFill/>
          <a:ln w="19050" cap="flat" cmpd="sng" algn="ctr">
            <a:solidFill>
              <a:srgbClr val="ED7D31"/>
            </a:solidFill>
            <a:prstDash val="solid"/>
            <a:miter lim="800000"/>
          </a:ln>
          <a:effectLst/>
        </p:spPr>
      </p:cxnSp>
      <p:grpSp>
        <p:nvGrpSpPr>
          <p:cNvPr id="22" name="Gruppo 21"/>
          <p:cNvGrpSpPr/>
          <p:nvPr/>
        </p:nvGrpSpPr>
        <p:grpSpPr>
          <a:xfrm>
            <a:off x="2599270" y="2675640"/>
            <a:ext cx="399217" cy="584702"/>
            <a:chOff x="1091682" y="3452327"/>
            <a:chExt cx="570772" cy="863081"/>
          </a:xfrm>
        </p:grpSpPr>
        <p:sp>
          <p:nvSpPr>
            <p:cNvPr id="23" name="Ovale 22"/>
            <p:cNvSpPr/>
            <p:nvPr/>
          </p:nvSpPr>
          <p:spPr>
            <a:xfrm>
              <a:off x="1091682" y="3452327"/>
              <a:ext cx="569167" cy="569167"/>
            </a:xfrm>
            <a:prstGeom prst="ellipse">
              <a:avLst/>
            </a:prstGeom>
            <a:noFill/>
            <a:ln w="19050" cap="flat" cmpd="sng" algn="ctr">
              <a:solidFill>
                <a:srgbClr val="33CC3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ea typeface="+mn-ea"/>
                <a:cs typeface="+mn-cs"/>
              </a:endParaRPr>
            </a:p>
          </p:txBody>
        </p:sp>
        <p:sp>
          <p:nvSpPr>
            <p:cNvPr id="24" name="Ovale 23"/>
            <p:cNvSpPr/>
            <p:nvPr/>
          </p:nvSpPr>
          <p:spPr>
            <a:xfrm>
              <a:off x="1093287" y="3746241"/>
              <a:ext cx="569167" cy="569167"/>
            </a:xfrm>
            <a:prstGeom prst="ellipse">
              <a:avLst/>
            </a:prstGeom>
            <a:noFill/>
            <a:ln w="19050" cap="flat" cmpd="sng" algn="ctr">
              <a:solidFill>
                <a:srgbClr val="33CC3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grpSp>
      <p:grpSp>
        <p:nvGrpSpPr>
          <p:cNvPr id="25" name="Gruppo 24"/>
          <p:cNvGrpSpPr/>
          <p:nvPr/>
        </p:nvGrpSpPr>
        <p:grpSpPr>
          <a:xfrm>
            <a:off x="8338044" y="2675640"/>
            <a:ext cx="399217" cy="584702"/>
            <a:chOff x="1091682" y="3452327"/>
            <a:chExt cx="570772" cy="863081"/>
          </a:xfrm>
        </p:grpSpPr>
        <p:sp>
          <p:nvSpPr>
            <p:cNvPr id="26" name="Ovale 25"/>
            <p:cNvSpPr/>
            <p:nvPr/>
          </p:nvSpPr>
          <p:spPr>
            <a:xfrm>
              <a:off x="1091682" y="3452327"/>
              <a:ext cx="569167" cy="569167"/>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sp>
          <p:nvSpPr>
            <p:cNvPr id="27" name="Ovale 26"/>
            <p:cNvSpPr/>
            <p:nvPr/>
          </p:nvSpPr>
          <p:spPr>
            <a:xfrm>
              <a:off x="1093287" y="3746241"/>
              <a:ext cx="569167" cy="569167"/>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grpSp>
      <p:grpSp>
        <p:nvGrpSpPr>
          <p:cNvPr id="28" name="Gruppo 27"/>
          <p:cNvGrpSpPr/>
          <p:nvPr/>
        </p:nvGrpSpPr>
        <p:grpSpPr>
          <a:xfrm>
            <a:off x="5457131" y="2679327"/>
            <a:ext cx="399217" cy="584702"/>
            <a:chOff x="1091682" y="3452327"/>
            <a:chExt cx="570772" cy="863081"/>
          </a:xfrm>
        </p:grpSpPr>
        <p:sp>
          <p:nvSpPr>
            <p:cNvPr id="29" name="Ovale 28"/>
            <p:cNvSpPr/>
            <p:nvPr/>
          </p:nvSpPr>
          <p:spPr>
            <a:xfrm>
              <a:off x="1091682" y="3452327"/>
              <a:ext cx="569167" cy="569167"/>
            </a:xfrm>
            <a:prstGeom prst="ellipse">
              <a:avLst/>
            </a:prstGeom>
            <a:noFill/>
            <a:ln w="1905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sp>
          <p:nvSpPr>
            <p:cNvPr id="30" name="Ovale 29"/>
            <p:cNvSpPr/>
            <p:nvPr/>
          </p:nvSpPr>
          <p:spPr>
            <a:xfrm>
              <a:off x="1093287" y="3746241"/>
              <a:ext cx="569167" cy="569167"/>
            </a:xfrm>
            <a:prstGeom prst="ellipse">
              <a:avLst/>
            </a:prstGeom>
            <a:noFill/>
            <a:ln w="1905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grpSp>
      <p:cxnSp>
        <p:nvCxnSpPr>
          <p:cNvPr id="31" name="Connettore diritto 123"/>
          <p:cNvCxnSpPr>
            <a:stCxn id="24" idx="4"/>
          </p:cNvCxnSpPr>
          <p:nvPr/>
        </p:nvCxnSpPr>
        <p:spPr>
          <a:xfrm flipH="1">
            <a:off x="2798317" y="3260343"/>
            <a:ext cx="1123" cy="132430"/>
          </a:xfrm>
          <a:prstGeom prst="line">
            <a:avLst/>
          </a:prstGeom>
          <a:noFill/>
          <a:ln w="19050" cap="flat" cmpd="sng" algn="ctr">
            <a:solidFill>
              <a:srgbClr val="33CC33"/>
            </a:solidFill>
            <a:prstDash val="solid"/>
            <a:miter lim="800000"/>
          </a:ln>
          <a:effectLst/>
        </p:spPr>
      </p:cxnSp>
      <p:cxnSp>
        <p:nvCxnSpPr>
          <p:cNvPr id="32" name="Connettore diritto 125"/>
          <p:cNvCxnSpPr>
            <a:stCxn id="27" idx="4"/>
          </p:cNvCxnSpPr>
          <p:nvPr/>
        </p:nvCxnSpPr>
        <p:spPr>
          <a:xfrm flipH="1">
            <a:off x="8537091" y="3260343"/>
            <a:ext cx="1123" cy="132430"/>
          </a:xfrm>
          <a:prstGeom prst="line">
            <a:avLst/>
          </a:prstGeom>
          <a:noFill/>
          <a:ln w="19050" cap="flat" cmpd="sng" algn="ctr">
            <a:solidFill>
              <a:srgbClr val="FF0000"/>
            </a:solidFill>
            <a:prstDash val="solid"/>
            <a:miter lim="800000"/>
          </a:ln>
          <a:effectLst/>
        </p:spPr>
      </p:cxnSp>
      <p:cxnSp>
        <p:nvCxnSpPr>
          <p:cNvPr id="33" name="Connettore diritto 127"/>
          <p:cNvCxnSpPr>
            <a:stCxn id="30" idx="4"/>
          </p:cNvCxnSpPr>
          <p:nvPr/>
        </p:nvCxnSpPr>
        <p:spPr>
          <a:xfrm flipH="1">
            <a:off x="5656740" y="3264029"/>
            <a:ext cx="562" cy="128744"/>
          </a:xfrm>
          <a:prstGeom prst="line">
            <a:avLst/>
          </a:prstGeom>
          <a:noFill/>
          <a:ln w="19050" cap="flat" cmpd="sng" algn="ctr">
            <a:solidFill>
              <a:srgbClr val="FFC000"/>
            </a:solidFill>
            <a:prstDash val="solid"/>
            <a:miter lim="800000"/>
          </a:ln>
          <a:effectLst/>
        </p:spPr>
      </p:cxnSp>
      <p:sp>
        <p:nvSpPr>
          <p:cNvPr id="34" name="Rettangolo 33"/>
          <p:cNvSpPr/>
          <p:nvPr/>
        </p:nvSpPr>
        <p:spPr>
          <a:xfrm>
            <a:off x="5318288" y="2096722"/>
            <a:ext cx="675779" cy="383424"/>
          </a:xfrm>
          <a:prstGeom prst="rect">
            <a:avLst/>
          </a:prstGeom>
          <a:solidFill>
            <a:srgbClr val="FFF2C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ea typeface="+mn-ea"/>
                <a:cs typeface="+mn-cs"/>
              </a:rPr>
              <a:t>Cella TR3</a:t>
            </a:r>
          </a:p>
        </p:txBody>
      </p:sp>
      <p:sp>
        <p:nvSpPr>
          <p:cNvPr id="35" name="Rettangolo 34"/>
          <p:cNvSpPr/>
          <p:nvPr/>
        </p:nvSpPr>
        <p:spPr>
          <a:xfrm>
            <a:off x="2460427" y="2087511"/>
            <a:ext cx="675779" cy="383424"/>
          </a:xfrm>
          <a:prstGeom prst="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Cella TR1</a:t>
            </a:r>
          </a:p>
        </p:txBody>
      </p:sp>
      <p:cxnSp>
        <p:nvCxnSpPr>
          <p:cNvPr id="36" name="Connettore diritto 138"/>
          <p:cNvCxnSpPr>
            <a:stCxn id="29" idx="0"/>
            <a:endCxn id="34" idx="2"/>
          </p:cNvCxnSpPr>
          <p:nvPr/>
        </p:nvCxnSpPr>
        <p:spPr>
          <a:xfrm flipH="1" flipV="1">
            <a:off x="5656178" y="2480146"/>
            <a:ext cx="1" cy="199181"/>
          </a:xfrm>
          <a:prstGeom prst="line">
            <a:avLst/>
          </a:prstGeom>
          <a:noFill/>
          <a:ln w="19050" cap="flat" cmpd="sng" algn="ctr">
            <a:solidFill>
              <a:srgbClr val="FFC000"/>
            </a:solidFill>
            <a:prstDash val="solid"/>
            <a:miter lim="800000"/>
          </a:ln>
          <a:effectLst/>
        </p:spPr>
      </p:cxnSp>
      <p:cxnSp>
        <p:nvCxnSpPr>
          <p:cNvPr id="37" name="Connettore diritto 140"/>
          <p:cNvCxnSpPr/>
          <p:nvPr/>
        </p:nvCxnSpPr>
        <p:spPr>
          <a:xfrm>
            <a:off x="3473919" y="2207252"/>
            <a:ext cx="0" cy="0"/>
          </a:xfrm>
          <a:prstGeom prst="line">
            <a:avLst/>
          </a:prstGeom>
          <a:noFill/>
          <a:ln w="6350" cap="flat" cmpd="sng" algn="ctr">
            <a:solidFill>
              <a:srgbClr val="5B9BD5"/>
            </a:solidFill>
            <a:prstDash val="solid"/>
            <a:miter lim="800000"/>
          </a:ln>
          <a:effectLst/>
        </p:spPr>
      </p:cxnSp>
      <p:cxnSp>
        <p:nvCxnSpPr>
          <p:cNvPr id="38" name="Connettore diritto 143"/>
          <p:cNvCxnSpPr>
            <a:stCxn id="35" idx="2"/>
            <a:endCxn id="23" idx="0"/>
          </p:cNvCxnSpPr>
          <p:nvPr/>
        </p:nvCxnSpPr>
        <p:spPr>
          <a:xfrm>
            <a:off x="2798317" y="2470935"/>
            <a:ext cx="1" cy="204706"/>
          </a:xfrm>
          <a:prstGeom prst="line">
            <a:avLst/>
          </a:prstGeom>
          <a:noFill/>
          <a:ln w="19050" cap="flat" cmpd="sng" algn="ctr">
            <a:solidFill>
              <a:srgbClr val="33CC33"/>
            </a:solidFill>
            <a:prstDash val="solid"/>
            <a:miter lim="800000"/>
          </a:ln>
          <a:effectLst/>
        </p:spPr>
      </p:cxnSp>
      <p:cxnSp>
        <p:nvCxnSpPr>
          <p:cNvPr id="39" name="Connettore diritto 146"/>
          <p:cNvCxnSpPr>
            <a:endCxn id="26" idx="0"/>
          </p:cNvCxnSpPr>
          <p:nvPr/>
        </p:nvCxnSpPr>
        <p:spPr>
          <a:xfrm>
            <a:off x="8537091" y="2480146"/>
            <a:ext cx="1" cy="195494"/>
          </a:xfrm>
          <a:prstGeom prst="line">
            <a:avLst/>
          </a:prstGeom>
          <a:noFill/>
          <a:ln w="19050" cap="flat" cmpd="sng" algn="ctr">
            <a:solidFill>
              <a:srgbClr val="FF0000"/>
            </a:solidFill>
            <a:prstDash val="solid"/>
            <a:miter lim="800000"/>
          </a:ln>
          <a:effectLst/>
        </p:spPr>
      </p:cxnSp>
      <p:cxnSp>
        <p:nvCxnSpPr>
          <p:cNvPr id="40" name="Connettore diritto 148"/>
          <p:cNvCxnSpPr/>
          <p:nvPr/>
        </p:nvCxnSpPr>
        <p:spPr>
          <a:xfrm>
            <a:off x="2797476" y="1915265"/>
            <a:ext cx="5739614" cy="690"/>
          </a:xfrm>
          <a:prstGeom prst="line">
            <a:avLst/>
          </a:prstGeom>
          <a:noFill/>
          <a:ln w="19050" cap="flat" cmpd="sng" algn="ctr">
            <a:solidFill>
              <a:srgbClr val="FFC000"/>
            </a:solidFill>
            <a:prstDash val="solid"/>
            <a:miter lim="800000"/>
          </a:ln>
          <a:effectLst/>
        </p:spPr>
      </p:cxnSp>
      <p:cxnSp>
        <p:nvCxnSpPr>
          <p:cNvPr id="41" name="Connettore diritto 150"/>
          <p:cNvCxnSpPr>
            <a:stCxn id="35" idx="0"/>
          </p:cNvCxnSpPr>
          <p:nvPr/>
        </p:nvCxnSpPr>
        <p:spPr>
          <a:xfrm flipH="1" flipV="1">
            <a:off x="2798316" y="1922407"/>
            <a:ext cx="1" cy="165104"/>
          </a:xfrm>
          <a:prstGeom prst="line">
            <a:avLst/>
          </a:prstGeom>
          <a:noFill/>
          <a:ln w="19050" cap="flat" cmpd="sng" algn="ctr">
            <a:solidFill>
              <a:srgbClr val="FFC000"/>
            </a:solidFill>
            <a:prstDash val="solid"/>
            <a:miter lim="800000"/>
          </a:ln>
          <a:effectLst/>
        </p:spPr>
      </p:cxnSp>
      <p:cxnSp>
        <p:nvCxnSpPr>
          <p:cNvPr id="42" name="Connettore diritto 152"/>
          <p:cNvCxnSpPr>
            <a:stCxn id="34" idx="0"/>
          </p:cNvCxnSpPr>
          <p:nvPr/>
        </p:nvCxnSpPr>
        <p:spPr>
          <a:xfrm flipH="1" flipV="1">
            <a:off x="5656177" y="1776738"/>
            <a:ext cx="1" cy="319984"/>
          </a:xfrm>
          <a:prstGeom prst="line">
            <a:avLst/>
          </a:prstGeom>
          <a:noFill/>
          <a:ln w="19050" cap="flat" cmpd="sng" algn="ctr">
            <a:solidFill>
              <a:srgbClr val="FFC000"/>
            </a:solidFill>
            <a:prstDash val="solid"/>
            <a:miter lim="800000"/>
          </a:ln>
          <a:effectLst/>
        </p:spPr>
      </p:cxnSp>
      <p:cxnSp>
        <p:nvCxnSpPr>
          <p:cNvPr id="43" name="Connettore diritto 154"/>
          <p:cNvCxnSpPr/>
          <p:nvPr/>
        </p:nvCxnSpPr>
        <p:spPr>
          <a:xfrm flipH="1" flipV="1">
            <a:off x="8537090" y="1915265"/>
            <a:ext cx="1" cy="181457"/>
          </a:xfrm>
          <a:prstGeom prst="line">
            <a:avLst/>
          </a:prstGeom>
          <a:noFill/>
          <a:ln w="19050" cap="flat" cmpd="sng" algn="ctr">
            <a:solidFill>
              <a:srgbClr val="FFC000"/>
            </a:solidFill>
            <a:prstDash val="solid"/>
            <a:miter lim="800000"/>
          </a:ln>
          <a:effectLst/>
        </p:spPr>
      </p:cxnSp>
      <p:sp>
        <p:nvSpPr>
          <p:cNvPr id="44" name="Ovale 43"/>
          <p:cNvSpPr/>
          <p:nvPr/>
        </p:nvSpPr>
        <p:spPr>
          <a:xfrm>
            <a:off x="5391074" y="3962415"/>
            <a:ext cx="530207" cy="513549"/>
          </a:xfrm>
          <a:prstGeom prst="ellipse">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ea typeface="+mn-ea"/>
                <a:cs typeface="+mn-cs"/>
              </a:rPr>
              <a:t>GE</a:t>
            </a:r>
          </a:p>
        </p:txBody>
      </p:sp>
      <p:cxnSp>
        <p:nvCxnSpPr>
          <p:cNvPr id="45" name="Connettore diritto 160"/>
          <p:cNvCxnSpPr>
            <a:stCxn id="44" idx="4"/>
            <a:endCxn id="16" idx="0"/>
          </p:cNvCxnSpPr>
          <p:nvPr/>
        </p:nvCxnSpPr>
        <p:spPr>
          <a:xfrm flipH="1">
            <a:off x="5443553" y="4475964"/>
            <a:ext cx="212625" cy="180860"/>
          </a:xfrm>
          <a:prstGeom prst="line">
            <a:avLst/>
          </a:prstGeom>
          <a:noFill/>
          <a:ln w="19050" cap="flat" cmpd="sng" algn="ctr">
            <a:solidFill>
              <a:srgbClr val="FFC000"/>
            </a:solidFill>
            <a:prstDash val="solid"/>
            <a:miter lim="800000"/>
          </a:ln>
          <a:effectLst/>
        </p:spPr>
      </p:cxnSp>
      <p:cxnSp>
        <p:nvCxnSpPr>
          <p:cNvPr id="46" name="Connettore diritto 162"/>
          <p:cNvCxnSpPr/>
          <p:nvPr/>
        </p:nvCxnSpPr>
        <p:spPr>
          <a:xfrm>
            <a:off x="3136206" y="4158729"/>
            <a:ext cx="521183" cy="0"/>
          </a:xfrm>
          <a:prstGeom prst="line">
            <a:avLst/>
          </a:prstGeom>
          <a:noFill/>
          <a:ln w="19050" cap="flat" cmpd="sng" algn="ctr">
            <a:solidFill>
              <a:srgbClr val="33CC33"/>
            </a:solidFill>
            <a:prstDash val="solid"/>
            <a:miter lim="800000"/>
          </a:ln>
          <a:effectLst/>
        </p:spPr>
      </p:cxnSp>
      <p:cxnSp>
        <p:nvCxnSpPr>
          <p:cNvPr id="47" name="Connettore diritto 164"/>
          <p:cNvCxnSpPr/>
          <p:nvPr/>
        </p:nvCxnSpPr>
        <p:spPr>
          <a:xfrm>
            <a:off x="7607118" y="4181427"/>
            <a:ext cx="664869" cy="4070"/>
          </a:xfrm>
          <a:prstGeom prst="line">
            <a:avLst/>
          </a:prstGeom>
          <a:noFill/>
          <a:ln w="19050" cap="flat" cmpd="sng" algn="ctr">
            <a:solidFill>
              <a:srgbClr val="FF0000"/>
            </a:solidFill>
            <a:prstDash val="solid"/>
            <a:miter lim="800000"/>
          </a:ln>
          <a:effectLst/>
        </p:spPr>
      </p:cxnSp>
      <p:sp>
        <p:nvSpPr>
          <p:cNvPr id="48" name="Terminatore 47"/>
          <p:cNvSpPr/>
          <p:nvPr/>
        </p:nvSpPr>
        <p:spPr>
          <a:xfrm>
            <a:off x="4816867" y="5234609"/>
            <a:ext cx="787114" cy="402899"/>
          </a:xfrm>
          <a:prstGeom prst="flowChartTerminator">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Gruppi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Frigo 1-3</a:t>
            </a:r>
          </a:p>
        </p:txBody>
      </p:sp>
      <p:cxnSp>
        <p:nvCxnSpPr>
          <p:cNvPr id="49" name="Connettore diritto 173"/>
          <p:cNvCxnSpPr>
            <a:stCxn id="48" idx="0"/>
            <a:endCxn id="16" idx="2"/>
          </p:cNvCxnSpPr>
          <p:nvPr/>
        </p:nvCxnSpPr>
        <p:spPr>
          <a:xfrm flipV="1">
            <a:off x="5210424" y="5075384"/>
            <a:ext cx="233129" cy="159225"/>
          </a:xfrm>
          <a:prstGeom prst="line">
            <a:avLst/>
          </a:prstGeom>
          <a:noFill/>
          <a:ln w="6350" cap="flat" cmpd="sng" algn="ctr">
            <a:solidFill>
              <a:srgbClr val="5B9BD5"/>
            </a:solidFill>
            <a:prstDash val="solid"/>
            <a:miter lim="800000"/>
          </a:ln>
          <a:effectLst/>
        </p:spPr>
      </p:cxnSp>
      <p:cxnSp>
        <p:nvCxnSpPr>
          <p:cNvPr id="50" name="Connettore diritto 175"/>
          <p:cNvCxnSpPr>
            <a:stCxn id="66" idx="0"/>
          </p:cNvCxnSpPr>
          <p:nvPr/>
        </p:nvCxnSpPr>
        <p:spPr>
          <a:xfrm flipH="1" flipV="1">
            <a:off x="5875688" y="5075385"/>
            <a:ext cx="173611" cy="176822"/>
          </a:xfrm>
          <a:prstGeom prst="line">
            <a:avLst/>
          </a:prstGeom>
          <a:noFill/>
          <a:ln w="6350" cap="flat" cmpd="sng" algn="ctr">
            <a:solidFill>
              <a:srgbClr val="5B9BD5"/>
            </a:solidFill>
            <a:prstDash val="solid"/>
            <a:miter lim="800000"/>
          </a:ln>
          <a:effectLst/>
        </p:spPr>
      </p:cxnSp>
      <p:sp>
        <p:nvSpPr>
          <p:cNvPr id="51" name="Rettangolo arrotondato 50"/>
          <p:cNvSpPr/>
          <p:nvPr/>
        </p:nvSpPr>
        <p:spPr>
          <a:xfrm>
            <a:off x="3060371" y="5818265"/>
            <a:ext cx="2543609" cy="352275"/>
          </a:xfrm>
          <a:prstGeom prst="round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Alimentazione</a:t>
            </a:r>
            <a:r>
              <a:rPr kumimoji="0" lang="it-IT" sz="1100" b="0" i="0" u="none" strike="noStrike" kern="0" cap="none" spc="0" normalizeH="0" noProof="0" dirty="0">
                <a:ln>
                  <a:noFill/>
                </a:ln>
                <a:solidFill>
                  <a:schemeClr val="bg1"/>
                </a:solidFill>
                <a:effectLst/>
                <a:uLnTx/>
                <a:uFillTx/>
                <a:ea typeface="+mn-ea"/>
                <a:cs typeface="+mn-cs"/>
              </a:rPr>
              <a:t> 1 - </a:t>
            </a:r>
            <a:r>
              <a:rPr kumimoji="0" lang="it-IT" sz="1100" b="0" i="0" u="none" strike="noStrike" kern="0" cap="none" spc="0" normalizeH="0" baseline="0" noProof="0" dirty="0">
                <a:ln>
                  <a:noFill/>
                </a:ln>
                <a:solidFill>
                  <a:schemeClr val="bg1"/>
                </a:solidFill>
                <a:effectLst/>
                <a:uLnTx/>
                <a:uFillTx/>
                <a:ea typeface="+mn-ea"/>
                <a:cs typeface="+mn-cs"/>
              </a:rPr>
              <a:t>APPARATI IT</a:t>
            </a:r>
          </a:p>
        </p:txBody>
      </p:sp>
      <p:cxnSp>
        <p:nvCxnSpPr>
          <p:cNvPr id="52" name="Connettore diritto 179"/>
          <p:cNvCxnSpPr>
            <a:stCxn id="10" idx="2"/>
            <a:endCxn id="51" idx="0"/>
          </p:cNvCxnSpPr>
          <p:nvPr/>
        </p:nvCxnSpPr>
        <p:spPr>
          <a:xfrm>
            <a:off x="4079767" y="5075384"/>
            <a:ext cx="252409" cy="742881"/>
          </a:xfrm>
          <a:prstGeom prst="line">
            <a:avLst/>
          </a:prstGeom>
          <a:noFill/>
          <a:ln w="19050" cap="flat" cmpd="sng" algn="ctr">
            <a:solidFill>
              <a:srgbClr val="92D050"/>
            </a:solidFill>
            <a:prstDash val="solid"/>
            <a:miter lim="800000"/>
          </a:ln>
          <a:effectLst/>
        </p:spPr>
      </p:cxnSp>
      <p:cxnSp>
        <p:nvCxnSpPr>
          <p:cNvPr id="53" name="Connettore diritto 180"/>
          <p:cNvCxnSpPr>
            <a:cxnSpLocks/>
          </p:cNvCxnSpPr>
          <p:nvPr/>
        </p:nvCxnSpPr>
        <p:spPr>
          <a:xfrm>
            <a:off x="7394450" y="5064072"/>
            <a:ext cx="500757" cy="701411"/>
          </a:xfrm>
          <a:prstGeom prst="line">
            <a:avLst/>
          </a:prstGeom>
          <a:noFill/>
          <a:ln w="19050" cap="flat" cmpd="sng" algn="ctr">
            <a:solidFill>
              <a:srgbClr val="FF0000"/>
            </a:solidFill>
            <a:prstDash val="solid"/>
            <a:miter lim="800000"/>
          </a:ln>
          <a:effectLst/>
        </p:spPr>
      </p:cxnSp>
      <p:sp>
        <p:nvSpPr>
          <p:cNvPr id="54" name="Rettangolo 53"/>
          <p:cNvSpPr/>
          <p:nvPr/>
        </p:nvSpPr>
        <p:spPr>
          <a:xfrm>
            <a:off x="6654727" y="3679035"/>
            <a:ext cx="2237956" cy="938165"/>
          </a:xfrm>
          <a:prstGeom prst="rect">
            <a:avLst/>
          </a:prstGeom>
          <a:noFill/>
          <a:ln w="12700" cap="flat" cmpd="sng" algn="ctr">
            <a:solidFill>
              <a:sysClr val="window" lastClr="FFFFFF">
                <a:lumMod val="50000"/>
              </a:sysClr>
            </a:solidFill>
            <a:prstDash val="dash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a:ln>
                <a:noFill/>
              </a:ln>
              <a:solidFill>
                <a:prstClr val="white"/>
              </a:solidFill>
              <a:effectLst/>
              <a:uLnTx/>
              <a:uFillTx/>
              <a:ea typeface="+mn-ea"/>
              <a:cs typeface="+mn-cs"/>
            </a:endParaRPr>
          </a:p>
        </p:txBody>
      </p:sp>
      <p:sp>
        <p:nvSpPr>
          <p:cNvPr id="58" name="Rettangolo 57"/>
          <p:cNvSpPr/>
          <p:nvPr/>
        </p:nvSpPr>
        <p:spPr>
          <a:xfrm>
            <a:off x="7100925" y="3297422"/>
            <a:ext cx="152400" cy="182501"/>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ttangolo 58"/>
          <p:cNvSpPr/>
          <p:nvPr/>
        </p:nvSpPr>
        <p:spPr>
          <a:xfrm>
            <a:off x="3976447" y="3297422"/>
            <a:ext cx="152400" cy="182501"/>
          </a:xfrm>
          <a:prstGeom prst="rect">
            <a:avLst/>
          </a:prstGeom>
          <a:solidFill>
            <a:srgbClr val="33CC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ttangolo arrotondato 59"/>
          <p:cNvSpPr/>
          <p:nvPr/>
        </p:nvSpPr>
        <p:spPr>
          <a:xfrm>
            <a:off x="2304206" y="3949095"/>
            <a:ext cx="799575" cy="410857"/>
          </a:xfrm>
          <a:prstGeom prst="roundRect">
            <a:avLst/>
          </a:prstGeom>
          <a:solidFill>
            <a:srgbClr val="33CC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bg1"/>
                </a:solidFill>
              </a:rPr>
              <a:t>UPS-1 +</a:t>
            </a:r>
          </a:p>
          <a:p>
            <a:pPr algn="ctr"/>
            <a:r>
              <a:rPr lang="it-IT" sz="1400" dirty="0">
                <a:solidFill>
                  <a:schemeClr val="bg1"/>
                </a:solidFill>
              </a:rPr>
              <a:t>GE</a:t>
            </a:r>
            <a:endParaRPr lang="en-GB" sz="1400" dirty="0">
              <a:solidFill>
                <a:schemeClr val="bg1"/>
              </a:solidFill>
            </a:endParaRPr>
          </a:p>
        </p:txBody>
      </p:sp>
      <p:sp>
        <p:nvSpPr>
          <p:cNvPr id="61" name="Rettangolo 60"/>
          <p:cNvSpPr/>
          <p:nvPr/>
        </p:nvSpPr>
        <p:spPr>
          <a:xfrm>
            <a:off x="3674536" y="3921545"/>
            <a:ext cx="806655" cy="418560"/>
          </a:xfrm>
          <a:prstGeom prst="rect">
            <a:avLst/>
          </a:prstGeom>
          <a:solidFill>
            <a:srgbClr val="33CC3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rPr>
              <a:t>QG</a:t>
            </a:r>
            <a:endParaRPr lang="it-IT" sz="1400" kern="0" dirty="0">
              <a:solidFill>
                <a:schemeClr val="bg1"/>
              </a:solidFill>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rPr>
              <a:t>UPS</a:t>
            </a:r>
            <a:r>
              <a:rPr kumimoji="0" lang="it-IT" sz="1400" b="0" i="0" u="none" strike="noStrike" kern="0" cap="none" spc="0" normalizeH="0" noProof="0" dirty="0">
                <a:ln>
                  <a:noFill/>
                </a:ln>
                <a:solidFill>
                  <a:schemeClr val="bg1"/>
                </a:solidFill>
                <a:effectLst/>
                <a:uLnTx/>
                <a:uFillTx/>
              </a:rPr>
              <a:t>-1</a:t>
            </a:r>
            <a:endParaRPr kumimoji="0" lang="it-IT" sz="1400" b="0" i="0" u="none" strike="noStrike" kern="0" cap="none" spc="0" normalizeH="0" baseline="0" noProof="0" dirty="0">
              <a:ln>
                <a:noFill/>
              </a:ln>
              <a:solidFill>
                <a:schemeClr val="bg1"/>
              </a:solidFill>
              <a:effectLst/>
              <a:uLnTx/>
              <a:uFillTx/>
            </a:endParaRPr>
          </a:p>
        </p:txBody>
      </p:sp>
      <p:sp>
        <p:nvSpPr>
          <p:cNvPr id="62" name="Rettangolo arrotondato 61"/>
          <p:cNvSpPr/>
          <p:nvPr/>
        </p:nvSpPr>
        <p:spPr>
          <a:xfrm>
            <a:off x="8271987" y="3942688"/>
            <a:ext cx="799575" cy="410857"/>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bg1"/>
                </a:solidFill>
              </a:rPr>
              <a:t>UPS-2 +</a:t>
            </a:r>
          </a:p>
          <a:p>
            <a:pPr algn="ctr"/>
            <a:r>
              <a:rPr lang="it-IT" sz="1400" dirty="0">
                <a:solidFill>
                  <a:schemeClr val="bg1"/>
                </a:solidFill>
              </a:rPr>
              <a:t>GE</a:t>
            </a:r>
            <a:endParaRPr lang="en-GB" sz="1400" dirty="0">
              <a:solidFill>
                <a:schemeClr val="bg1"/>
              </a:solidFill>
            </a:endParaRPr>
          </a:p>
        </p:txBody>
      </p:sp>
      <p:sp>
        <p:nvSpPr>
          <p:cNvPr id="63" name="Rettangolo 62"/>
          <p:cNvSpPr/>
          <p:nvPr/>
        </p:nvSpPr>
        <p:spPr>
          <a:xfrm>
            <a:off x="6773797" y="3934985"/>
            <a:ext cx="806655" cy="418560"/>
          </a:xfrm>
          <a:prstGeom prst="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rPr>
              <a:t>QG</a:t>
            </a:r>
            <a:endParaRPr lang="it-IT" sz="1400" kern="0" dirty="0">
              <a:solidFill>
                <a:schemeClr val="bg1"/>
              </a:solidFill>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rPr>
              <a:t>UPS</a:t>
            </a:r>
            <a:r>
              <a:rPr kumimoji="0" lang="it-IT" sz="1400" b="0" i="0" u="none" strike="noStrike" kern="0" cap="none" spc="0" normalizeH="0" noProof="0" dirty="0">
                <a:ln>
                  <a:noFill/>
                </a:ln>
                <a:solidFill>
                  <a:schemeClr val="bg1"/>
                </a:solidFill>
                <a:effectLst/>
                <a:uLnTx/>
                <a:uFillTx/>
              </a:rPr>
              <a:t>-2</a:t>
            </a:r>
            <a:endParaRPr kumimoji="0" lang="it-IT" sz="1400" b="0" i="0" u="none" strike="noStrike" kern="0" cap="none" spc="0" normalizeH="0" baseline="0" noProof="0" dirty="0">
              <a:ln>
                <a:noFill/>
              </a:ln>
              <a:solidFill>
                <a:schemeClr val="bg1"/>
              </a:solidFill>
              <a:effectLst/>
              <a:uLnTx/>
              <a:uFillTx/>
            </a:endParaRPr>
          </a:p>
        </p:txBody>
      </p:sp>
      <p:sp>
        <p:nvSpPr>
          <p:cNvPr id="64" name="Rettangolo 63"/>
          <p:cNvSpPr/>
          <p:nvPr/>
        </p:nvSpPr>
        <p:spPr>
          <a:xfrm>
            <a:off x="6849997" y="4617333"/>
            <a:ext cx="806655" cy="418560"/>
          </a:xfrm>
          <a:prstGeom prst="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a:ln>
                  <a:noFill/>
                </a:ln>
                <a:solidFill>
                  <a:schemeClr val="bg1"/>
                </a:solidFill>
                <a:effectLst/>
                <a:uLnTx/>
                <a:uFillTx/>
                <a:ea typeface="+mn-ea"/>
                <a:cs typeface="+mn-cs"/>
              </a:rPr>
              <a:t>QG-CA2</a:t>
            </a:r>
          </a:p>
        </p:txBody>
      </p:sp>
      <p:sp>
        <p:nvSpPr>
          <p:cNvPr id="65" name="Rettangolo 64"/>
          <p:cNvSpPr/>
          <p:nvPr/>
        </p:nvSpPr>
        <p:spPr>
          <a:xfrm>
            <a:off x="5706274" y="4656824"/>
            <a:ext cx="426374" cy="418560"/>
          </a:xfrm>
          <a:prstGeom prst="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QG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CF</a:t>
            </a:r>
          </a:p>
        </p:txBody>
      </p:sp>
      <p:sp>
        <p:nvSpPr>
          <p:cNvPr id="66" name="Terminatore 65"/>
          <p:cNvSpPr/>
          <p:nvPr/>
        </p:nvSpPr>
        <p:spPr>
          <a:xfrm>
            <a:off x="5655742" y="5252207"/>
            <a:ext cx="787114" cy="402899"/>
          </a:xfrm>
          <a:prstGeom prst="flowChartTerminator">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Gruppi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Frigo 4-6</a:t>
            </a:r>
          </a:p>
        </p:txBody>
      </p:sp>
      <p:sp>
        <p:nvSpPr>
          <p:cNvPr id="67" name="Rettangolo arrotondato 66"/>
          <p:cNvSpPr/>
          <p:nvPr/>
        </p:nvSpPr>
        <p:spPr>
          <a:xfrm>
            <a:off x="5649812" y="5826933"/>
            <a:ext cx="2543609" cy="352275"/>
          </a:xfrm>
          <a:prstGeom prst="round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err="1">
                <a:ln>
                  <a:noFill/>
                </a:ln>
                <a:solidFill>
                  <a:schemeClr val="bg1"/>
                </a:solidFill>
                <a:effectLst/>
                <a:uLnTx/>
                <a:uFillTx/>
                <a:ea typeface="+mn-ea"/>
                <a:cs typeface="+mn-cs"/>
              </a:rPr>
              <a:t>Aliment</a:t>
            </a:r>
            <a:r>
              <a:rPr kumimoji="0" lang="it-IT" sz="1100" b="0" i="0" u="none" strike="noStrike" kern="0" cap="none" spc="0" normalizeH="0" baseline="0" noProof="0" dirty="0">
                <a:ln>
                  <a:noFill/>
                </a:ln>
                <a:solidFill>
                  <a:schemeClr val="bg1"/>
                </a:solidFill>
                <a:effectLst/>
                <a:uLnTx/>
                <a:uFillTx/>
                <a:ea typeface="+mn-ea"/>
                <a:cs typeface="+mn-cs"/>
              </a:rPr>
              <a:t>. </a:t>
            </a:r>
            <a:r>
              <a:rPr kumimoji="0" lang="it-IT" sz="1100" b="0" i="0" u="none" strike="noStrike" kern="0" cap="none" spc="0" normalizeH="0" noProof="0" dirty="0">
                <a:ln>
                  <a:noFill/>
                </a:ln>
                <a:solidFill>
                  <a:schemeClr val="bg1"/>
                </a:solidFill>
                <a:effectLst/>
                <a:uLnTx/>
                <a:uFillTx/>
                <a:ea typeface="+mn-ea"/>
                <a:cs typeface="+mn-cs"/>
              </a:rPr>
              <a:t>2 - </a:t>
            </a:r>
            <a:r>
              <a:rPr kumimoji="0" lang="it-IT" sz="1100" b="0" i="0" u="none" strike="noStrike" kern="0" cap="none" spc="0" normalizeH="0" baseline="0" noProof="0" dirty="0">
                <a:ln>
                  <a:noFill/>
                </a:ln>
                <a:solidFill>
                  <a:schemeClr val="bg1"/>
                </a:solidFill>
                <a:effectLst/>
                <a:uLnTx/>
                <a:uFillTx/>
                <a:ea typeface="+mn-ea"/>
                <a:cs typeface="+mn-cs"/>
              </a:rPr>
              <a:t>APPARATI IT</a:t>
            </a:r>
          </a:p>
        </p:txBody>
      </p:sp>
      <p:sp>
        <p:nvSpPr>
          <p:cNvPr id="68" name="Rettangolo 67"/>
          <p:cNvSpPr/>
          <p:nvPr/>
        </p:nvSpPr>
        <p:spPr>
          <a:xfrm>
            <a:off x="8216904" y="2087511"/>
            <a:ext cx="675779" cy="383424"/>
          </a:xfrm>
          <a:prstGeom prst="rect">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chemeClr val="bg1"/>
                </a:solidFill>
                <a:effectLst/>
                <a:uLnTx/>
                <a:uFillTx/>
                <a:ea typeface="+mn-ea"/>
                <a:cs typeface="+mn-cs"/>
              </a:rPr>
              <a:t>Cella TR2</a:t>
            </a:r>
          </a:p>
        </p:txBody>
      </p:sp>
      <p:cxnSp>
        <p:nvCxnSpPr>
          <p:cNvPr id="69" name="Connettore diritto 34"/>
          <p:cNvCxnSpPr/>
          <p:nvPr/>
        </p:nvCxnSpPr>
        <p:spPr>
          <a:xfrm>
            <a:off x="7253324" y="3401423"/>
            <a:ext cx="1283766" cy="0"/>
          </a:xfrm>
          <a:prstGeom prst="line">
            <a:avLst/>
          </a:prstGeom>
          <a:noFill/>
          <a:ln w="19050" cap="flat" cmpd="sng" algn="ctr">
            <a:solidFill>
              <a:srgbClr val="FF0000"/>
            </a:solidFill>
            <a:prstDash val="solid"/>
            <a:miter lim="800000"/>
          </a:ln>
          <a:effectLst/>
        </p:spPr>
      </p:cxnSp>
      <p:cxnSp>
        <p:nvCxnSpPr>
          <p:cNvPr id="72" name="Connettore diritto 160"/>
          <p:cNvCxnSpPr/>
          <p:nvPr/>
        </p:nvCxnSpPr>
        <p:spPr>
          <a:xfrm flipH="1" flipV="1">
            <a:off x="5670030" y="4480001"/>
            <a:ext cx="238030" cy="158359"/>
          </a:xfrm>
          <a:prstGeom prst="line">
            <a:avLst/>
          </a:prstGeom>
          <a:noFill/>
          <a:ln w="19050" cap="flat" cmpd="sng" algn="ctr">
            <a:solidFill>
              <a:srgbClr val="FFC000"/>
            </a:solidFill>
            <a:prstDash val="solid"/>
            <a:miter lim="800000"/>
          </a:ln>
          <a:effectLst/>
        </p:spPr>
      </p:cxnSp>
      <p:sp>
        <p:nvSpPr>
          <p:cNvPr id="75" name="CasellaDiTesto 74"/>
          <p:cNvSpPr txBox="1"/>
          <p:nvPr/>
        </p:nvSpPr>
        <p:spPr>
          <a:xfrm>
            <a:off x="4756318" y="3632302"/>
            <a:ext cx="2065453" cy="338554"/>
          </a:xfrm>
          <a:prstGeom prst="rect">
            <a:avLst/>
          </a:prstGeom>
          <a:noFill/>
        </p:spPr>
        <p:txBody>
          <a:bodyPr wrap="square" rtlCol="0">
            <a:spAutoFit/>
          </a:bodyPr>
          <a:lstStyle/>
          <a:p>
            <a:r>
              <a:rPr lang="it-IT" sz="1600" dirty="0"/>
              <a:t>Centrale Frigorifera</a:t>
            </a:r>
            <a:endParaRPr lang="en-GB" sz="1600" dirty="0"/>
          </a:p>
        </p:txBody>
      </p:sp>
      <p:sp>
        <p:nvSpPr>
          <p:cNvPr id="77" name="CasellaDiTesto 76"/>
          <p:cNvSpPr txBox="1"/>
          <p:nvPr/>
        </p:nvSpPr>
        <p:spPr>
          <a:xfrm>
            <a:off x="2970966" y="2803088"/>
            <a:ext cx="1344086" cy="369332"/>
          </a:xfrm>
          <a:prstGeom prst="rect">
            <a:avLst/>
          </a:prstGeom>
          <a:noFill/>
        </p:spPr>
        <p:txBody>
          <a:bodyPr wrap="none" rtlCol="0">
            <a:spAutoFit/>
          </a:bodyPr>
          <a:lstStyle/>
          <a:p>
            <a:r>
              <a:rPr lang="it-IT" dirty="0" err="1"/>
              <a:t>Power</a:t>
            </a:r>
            <a:r>
              <a:rPr lang="it-IT" dirty="0"/>
              <a:t> line 1</a:t>
            </a:r>
            <a:endParaRPr lang="en-GB" dirty="0"/>
          </a:p>
        </p:txBody>
      </p:sp>
      <p:sp>
        <p:nvSpPr>
          <p:cNvPr id="89" name="Rettangolo 88"/>
          <p:cNvSpPr/>
          <p:nvPr/>
        </p:nvSpPr>
        <p:spPr>
          <a:xfrm>
            <a:off x="6644019" y="3678650"/>
            <a:ext cx="3665817" cy="877100"/>
          </a:xfrm>
          <a:prstGeom prst="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ttangolo arrotondato 93"/>
          <p:cNvSpPr/>
          <p:nvPr/>
        </p:nvSpPr>
        <p:spPr>
          <a:xfrm>
            <a:off x="6682442" y="3875767"/>
            <a:ext cx="2573971" cy="600197"/>
          </a:xfrm>
          <a:prstGeom prst="roundRect">
            <a:avLst/>
          </a:prstGeom>
          <a:solidFill>
            <a:srgbClr val="F2F2F2">
              <a:alpha val="0"/>
            </a:srgbClr>
          </a:solidFill>
          <a:ln w="38100">
            <a:solidFill>
              <a:srgbClr val="33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6" name="Connettore 1 85"/>
          <p:cNvCxnSpPr>
            <a:cxnSpLocks/>
          </p:cNvCxnSpPr>
          <p:nvPr/>
        </p:nvCxnSpPr>
        <p:spPr>
          <a:xfrm flipV="1">
            <a:off x="7474506" y="2856958"/>
            <a:ext cx="2147486" cy="1092414"/>
          </a:xfrm>
          <a:prstGeom prst="line">
            <a:avLst/>
          </a:prstGeom>
          <a:ln w="38100">
            <a:solidFill>
              <a:srgbClr val="336600"/>
            </a:solidFill>
          </a:ln>
        </p:spPr>
        <p:style>
          <a:lnRef idx="1">
            <a:schemeClr val="accent1"/>
          </a:lnRef>
          <a:fillRef idx="0">
            <a:schemeClr val="accent1"/>
          </a:fillRef>
          <a:effectRef idx="0">
            <a:schemeClr val="accent1"/>
          </a:effectRef>
          <a:fontRef idx="minor">
            <a:schemeClr val="tx1"/>
          </a:fontRef>
        </p:style>
      </p:cxnSp>
      <p:sp>
        <p:nvSpPr>
          <p:cNvPr id="99" name="CasellaDiTesto 98"/>
          <p:cNvSpPr txBox="1"/>
          <p:nvPr/>
        </p:nvSpPr>
        <p:spPr>
          <a:xfrm>
            <a:off x="9578261" y="2509110"/>
            <a:ext cx="2350965" cy="369332"/>
          </a:xfrm>
          <a:prstGeom prst="rect">
            <a:avLst/>
          </a:prstGeom>
          <a:solidFill>
            <a:srgbClr val="336600"/>
          </a:solidFill>
        </p:spPr>
        <p:txBody>
          <a:bodyPr wrap="none" rtlCol="0">
            <a:spAutoFit/>
          </a:bodyPr>
          <a:lstStyle/>
          <a:p>
            <a:r>
              <a:rPr lang="it-IT" dirty="0">
                <a:solidFill>
                  <a:schemeClr val="bg1"/>
                </a:solidFill>
              </a:rPr>
              <a:t>Ripristino dal 1/9/2019</a:t>
            </a:r>
          </a:p>
        </p:txBody>
      </p:sp>
      <p:sp>
        <p:nvSpPr>
          <p:cNvPr id="111" name="CasellaDiTesto 110">
            <a:extLst>
              <a:ext uri="{FF2B5EF4-FFF2-40B4-BE49-F238E27FC236}">
                <a16:creationId xmlns:a16="http://schemas.microsoft.com/office/drawing/2014/main" id="{00835A4D-C54C-4592-8FC9-30E322BD11F1}"/>
              </a:ext>
            </a:extLst>
          </p:cNvPr>
          <p:cNvSpPr txBox="1"/>
          <p:nvPr/>
        </p:nvSpPr>
        <p:spPr>
          <a:xfrm>
            <a:off x="9639637" y="2966103"/>
            <a:ext cx="2289589" cy="923330"/>
          </a:xfrm>
          <a:prstGeom prst="rect">
            <a:avLst/>
          </a:prstGeom>
          <a:solidFill>
            <a:srgbClr val="336600"/>
          </a:solidFill>
        </p:spPr>
        <p:txBody>
          <a:bodyPr wrap="square" rtlCol="0">
            <a:spAutoFit/>
          </a:bodyPr>
          <a:lstStyle/>
          <a:p>
            <a:r>
              <a:rPr lang="it-IT" dirty="0">
                <a:solidFill>
                  <a:schemeClr val="bg1"/>
                </a:solidFill>
              </a:rPr>
              <a:t>Spedizione in Belgio</a:t>
            </a:r>
          </a:p>
          <a:p>
            <a:r>
              <a:rPr lang="it-IT" dirty="0">
                <a:solidFill>
                  <a:schemeClr val="bg1"/>
                </a:solidFill>
              </a:rPr>
              <a:t>Prime settimane di settembre </a:t>
            </a:r>
          </a:p>
        </p:txBody>
      </p:sp>
      <p:cxnSp>
        <p:nvCxnSpPr>
          <p:cNvPr id="113" name="Connettore 1 85">
            <a:extLst>
              <a:ext uri="{FF2B5EF4-FFF2-40B4-BE49-F238E27FC236}">
                <a16:creationId xmlns:a16="http://schemas.microsoft.com/office/drawing/2014/main" id="{082D2D5F-1B25-4CAE-A0FF-E427A525C05A}"/>
              </a:ext>
            </a:extLst>
          </p:cNvPr>
          <p:cNvCxnSpPr>
            <a:cxnSpLocks/>
          </p:cNvCxnSpPr>
          <p:nvPr/>
        </p:nvCxnSpPr>
        <p:spPr>
          <a:xfrm flipV="1">
            <a:off x="8942172" y="3284649"/>
            <a:ext cx="780762" cy="786032"/>
          </a:xfrm>
          <a:prstGeom prst="line">
            <a:avLst/>
          </a:prstGeom>
          <a:ln w="38100">
            <a:solidFill>
              <a:srgbClr val="336600"/>
            </a:solidFill>
          </a:ln>
        </p:spPr>
        <p:style>
          <a:lnRef idx="1">
            <a:schemeClr val="accent1"/>
          </a:lnRef>
          <a:fillRef idx="0">
            <a:schemeClr val="accent1"/>
          </a:fillRef>
          <a:effectRef idx="0">
            <a:schemeClr val="accent1"/>
          </a:effectRef>
          <a:fontRef idx="minor">
            <a:schemeClr val="tx1"/>
          </a:fontRef>
        </p:style>
      </p:cxnSp>
      <p:sp>
        <p:nvSpPr>
          <p:cNvPr id="78" name="Rettangolo con angoli arrotondati 77">
            <a:extLst>
              <a:ext uri="{FF2B5EF4-FFF2-40B4-BE49-F238E27FC236}">
                <a16:creationId xmlns:a16="http://schemas.microsoft.com/office/drawing/2014/main" id="{7D8BD157-0B6A-4009-B732-D066DC2B082A}"/>
              </a:ext>
            </a:extLst>
          </p:cNvPr>
          <p:cNvSpPr/>
          <p:nvPr/>
        </p:nvSpPr>
        <p:spPr>
          <a:xfrm>
            <a:off x="5687817" y="5863402"/>
            <a:ext cx="861736" cy="287200"/>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critico</a:t>
            </a:r>
          </a:p>
        </p:txBody>
      </p:sp>
      <p:cxnSp>
        <p:nvCxnSpPr>
          <p:cNvPr id="80" name="Connettore diritto 180">
            <a:extLst>
              <a:ext uri="{FF2B5EF4-FFF2-40B4-BE49-F238E27FC236}">
                <a16:creationId xmlns:a16="http://schemas.microsoft.com/office/drawing/2014/main" id="{E3222B07-FEA8-475A-BEA2-E1B6AF8865AF}"/>
              </a:ext>
            </a:extLst>
          </p:cNvPr>
          <p:cNvCxnSpPr>
            <a:cxnSpLocks/>
          </p:cNvCxnSpPr>
          <p:nvPr/>
        </p:nvCxnSpPr>
        <p:spPr>
          <a:xfrm flipH="1">
            <a:off x="6270788" y="5084942"/>
            <a:ext cx="1022800" cy="855128"/>
          </a:xfrm>
          <a:prstGeom prst="line">
            <a:avLst/>
          </a:prstGeom>
          <a:noFill/>
          <a:ln w="19050" cap="flat" cmpd="sng" algn="ctr">
            <a:solidFill>
              <a:srgbClr val="FF0000"/>
            </a:solidFill>
            <a:prstDash val="solid"/>
            <a:miter lim="800000"/>
          </a:ln>
          <a:effectLst/>
        </p:spPr>
      </p:cxnSp>
      <p:sp>
        <p:nvSpPr>
          <p:cNvPr id="83" name="Rettangolo 82">
            <a:extLst>
              <a:ext uri="{FF2B5EF4-FFF2-40B4-BE49-F238E27FC236}">
                <a16:creationId xmlns:a16="http://schemas.microsoft.com/office/drawing/2014/main" id="{851A33E0-6FF0-40DB-B9B0-DE91EC9F743D}"/>
              </a:ext>
            </a:extLst>
          </p:cNvPr>
          <p:cNvSpPr/>
          <p:nvPr/>
        </p:nvSpPr>
        <p:spPr>
          <a:xfrm>
            <a:off x="6533522" y="5197189"/>
            <a:ext cx="806655" cy="418560"/>
          </a:xfrm>
          <a:prstGeom prst="rect">
            <a:avLst/>
          </a:prstGeom>
          <a:solidFill>
            <a:schemeClr val="tx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it-IT" kern="0" dirty="0">
                <a:solidFill>
                  <a:schemeClr val="bg1"/>
                </a:solidFill>
              </a:rPr>
              <a:t>UPS</a:t>
            </a:r>
            <a:endParaRPr kumimoji="0" lang="it-IT" b="0" i="0" u="none" strike="noStrike" kern="0" cap="none" spc="0" normalizeH="0" baseline="0" noProof="0" dirty="0">
              <a:ln>
                <a:noFill/>
              </a:ln>
              <a:solidFill>
                <a:schemeClr val="bg1"/>
              </a:solidFill>
              <a:effectLst/>
              <a:uLnTx/>
              <a:uFillTx/>
              <a:ea typeface="+mn-ea"/>
              <a:cs typeface="+mn-cs"/>
            </a:endParaRPr>
          </a:p>
        </p:txBody>
      </p:sp>
      <p:sp>
        <p:nvSpPr>
          <p:cNvPr id="56" name="Figura a mano libera: forma 55">
            <a:extLst>
              <a:ext uri="{FF2B5EF4-FFF2-40B4-BE49-F238E27FC236}">
                <a16:creationId xmlns:a16="http://schemas.microsoft.com/office/drawing/2014/main" id="{05F348D7-0E48-43C5-BD09-5D0F398F5CEC}"/>
              </a:ext>
            </a:extLst>
          </p:cNvPr>
          <p:cNvSpPr/>
          <p:nvPr/>
        </p:nvSpPr>
        <p:spPr>
          <a:xfrm>
            <a:off x="5943600" y="4197096"/>
            <a:ext cx="932688" cy="1014984"/>
          </a:xfrm>
          <a:custGeom>
            <a:avLst/>
            <a:gdLst>
              <a:gd name="connsiteX0" fmla="*/ 0 w 932688"/>
              <a:gd name="connsiteY0" fmla="*/ 0 h 1014984"/>
              <a:gd name="connsiteX1" fmla="*/ 301752 w 932688"/>
              <a:gd name="connsiteY1" fmla="*/ 118872 h 1014984"/>
              <a:gd name="connsiteX2" fmla="*/ 640080 w 932688"/>
              <a:gd name="connsiteY2" fmla="*/ 411480 h 1014984"/>
              <a:gd name="connsiteX3" fmla="*/ 804672 w 932688"/>
              <a:gd name="connsiteY3" fmla="*/ 731520 h 1014984"/>
              <a:gd name="connsiteX4" fmla="*/ 914400 w 932688"/>
              <a:gd name="connsiteY4" fmla="*/ 1005840 h 1014984"/>
              <a:gd name="connsiteX5" fmla="*/ 932688 w 932688"/>
              <a:gd name="connsiteY5" fmla="*/ 1014984 h 101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688" h="1014984">
                <a:moveTo>
                  <a:pt x="0" y="0"/>
                </a:moveTo>
                <a:lnTo>
                  <a:pt x="301752" y="118872"/>
                </a:lnTo>
                <a:lnTo>
                  <a:pt x="640080" y="411480"/>
                </a:lnTo>
                <a:lnTo>
                  <a:pt x="804672" y="731520"/>
                </a:lnTo>
                <a:lnTo>
                  <a:pt x="914400" y="1005840"/>
                </a:lnTo>
                <a:lnTo>
                  <a:pt x="932688" y="1014984"/>
                </a:lnTo>
              </a:path>
            </a:pathLst>
          </a:custGeom>
          <a:noFill/>
          <a:ln w="381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Rettangolo 84">
            <a:extLst>
              <a:ext uri="{FF2B5EF4-FFF2-40B4-BE49-F238E27FC236}">
                <a16:creationId xmlns:a16="http://schemas.microsoft.com/office/drawing/2014/main" id="{5AE67025-9672-4C66-ADC0-7833F245EEAB}"/>
              </a:ext>
            </a:extLst>
          </p:cNvPr>
          <p:cNvSpPr/>
          <p:nvPr/>
        </p:nvSpPr>
        <p:spPr>
          <a:xfrm>
            <a:off x="1939681" y="3768013"/>
            <a:ext cx="2661840" cy="826523"/>
          </a:xfrm>
          <a:prstGeom prst="rect">
            <a:avLst/>
          </a:prstGeom>
          <a:solidFill>
            <a:srgbClr val="F2F2F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CasellaDiTesto 86">
            <a:extLst>
              <a:ext uri="{FF2B5EF4-FFF2-40B4-BE49-F238E27FC236}">
                <a16:creationId xmlns:a16="http://schemas.microsoft.com/office/drawing/2014/main" id="{A18689BF-A154-4845-98AB-7E82FFF39DE8}"/>
              </a:ext>
            </a:extLst>
          </p:cNvPr>
          <p:cNvSpPr txBox="1"/>
          <p:nvPr/>
        </p:nvSpPr>
        <p:spPr>
          <a:xfrm>
            <a:off x="202610" y="3220034"/>
            <a:ext cx="1754707" cy="2062103"/>
          </a:xfrm>
          <a:prstGeom prst="rect">
            <a:avLst/>
          </a:prstGeom>
          <a:solidFill>
            <a:srgbClr val="336600"/>
          </a:solidFill>
        </p:spPr>
        <p:txBody>
          <a:bodyPr wrap="square" rtlCol="0">
            <a:spAutoFit/>
          </a:bodyPr>
          <a:lstStyle/>
          <a:p>
            <a:pPr marL="285750" indent="-285750">
              <a:buFont typeface="Arial" panose="020B0604020202020204" pitchFamily="34" charset="0"/>
              <a:buChar char="•"/>
            </a:pPr>
            <a:r>
              <a:rPr lang="it-IT" sz="1600" dirty="0">
                <a:solidFill>
                  <a:schemeClr val="bg1"/>
                </a:solidFill>
              </a:rPr>
              <a:t>Certificazione condotto elettrico oggi dalle ore 17</a:t>
            </a:r>
          </a:p>
          <a:p>
            <a:pPr marL="285750" indent="-285750">
              <a:buFont typeface="Arial" panose="020B0604020202020204" pitchFamily="34" charset="0"/>
              <a:buChar char="•"/>
            </a:pPr>
            <a:r>
              <a:rPr lang="it-IT" sz="1600" dirty="0">
                <a:solidFill>
                  <a:schemeClr val="bg1"/>
                </a:solidFill>
              </a:rPr>
              <a:t>Avviamento UPS – 1 a seguire se il condotto è ok</a:t>
            </a:r>
          </a:p>
        </p:txBody>
      </p:sp>
      <p:sp>
        <p:nvSpPr>
          <p:cNvPr id="88" name="CasellaDiTesto 87">
            <a:extLst>
              <a:ext uri="{FF2B5EF4-FFF2-40B4-BE49-F238E27FC236}">
                <a16:creationId xmlns:a16="http://schemas.microsoft.com/office/drawing/2014/main" id="{ECE333B3-94DE-4A8A-8F17-BABF6A6EE6EE}"/>
              </a:ext>
            </a:extLst>
          </p:cNvPr>
          <p:cNvSpPr txBox="1"/>
          <p:nvPr/>
        </p:nvSpPr>
        <p:spPr>
          <a:xfrm>
            <a:off x="9631554" y="4473219"/>
            <a:ext cx="2289589" cy="1477328"/>
          </a:xfrm>
          <a:prstGeom prst="rect">
            <a:avLst/>
          </a:prstGeom>
          <a:solidFill>
            <a:srgbClr val="336600"/>
          </a:solidFill>
        </p:spPr>
        <p:txBody>
          <a:bodyPr wrap="square" rtlCol="0">
            <a:spAutoFit/>
          </a:bodyPr>
          <a:lstStyle/>
          <a:p>
            <a:r>
              <a:rPr lang="it-IT" dirty="0">
                <a:solidFill>
                  <a:schemeClr val="bg1"/>
                </a:solidFill>
              </a:rPr>
              <a:t>Aggancio al generatore diesel previsto prima settimane di settembre</a:t>
            </a:r>
          </a:p>
        </p:txBody>
      </p:sp>
      <p:cxnSp>
        <p:nvCxnSpPr>
          <p:cNvPr id="90" name="Connettore 1 85">
            <a:extLst>
              <a:ext uri="{FF2B5EF4-FFF2-40B4-BE49-F238E27FC236}">
                <a16:creationId xmlns:a16="http://schemas.microsoft.com/office/drawing/2014/main" id="{16050E8B-493A-43AA-A2E5-B94FE74B868E}"/>
              </a:ext>
            </a:extLst>
          </p:cNvPr>
          <p:cNvCxnSpPr>
            <a:cxnSpLocks/>
          </p:cNvCxnSpPr>
          <p:nvPr/>
        </p:nvCxnSpPr>
        <p:spPr>
          <a:xfrm>
            <a:off x="6096000" y="4235249"/>
            <a:ext cx="3550794" cy="884241"/>
          </a:xfrm>
          <a:prstGeom prst="line">
            <a:avLst/>
          </a:prstGeom>
          <a:ln w="38100">
            <a:solidFill>
              <a:srgbClr val="336600"/>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B21A798C-B705-DA43-902B-C25DB850CA3D}"/>
              </a:ext>
            </a:extLst>
          </p:cNvPr>
          <p:cNvSpPr>
            <a:spLocks noGrp="1"/>
          </p:cNvSpPr>
          <p:nvPr>
            <p:ph type="dt" sz="half" idx="10"/>
          </p:nvPr>
        </p:nvSpPr>
        <p:spPr/>
        <p:txBody>
          <a:bodyPr/>
          <a:lstStyle/>
          <a:p>
            <a:r>
              <a:rPr lang="it-IT"/>
              <a:t>21/08/19</a:t>
            </a:r>
          </a:p>
        </p:txBody>
      </p:sp>
      <p:sp>
        <p:nvSpPr>
          <p:cNvPr id="4" name="Slide Number Placeholder 3">
            <a:extLst>
              <a:ext uri="{FF2B5EF4-FFF2-40B4-BE49-F238E27FC236}">
                <a16:creationId xmlns:a16="http://schemas.microsoft.com/office/drawing/2014/main" id="{929A79C5-9D60-BE49-A830-AD1B497A7C3F}"/>
              </a:ext>
            </a:extLst>
          </p:cNvPr>
          <p:cNvSpPr>
            <a:spLocks noGrp="1"/>
          </p:cNvSpPr>
          <p:nvPr>
            <p:ph type="sldNum" sz="quarter" idx="12"/>
          </p:nvPr>
        </p:nvSpPr>
        <p:spPr/>
        <p:txBody>
          <a:bodyPr/>
          <a:lstStyle/>
          <a:p>
            <a:fld id="{2B7A7C74-7A90-4548-BE1F-3A285E58DB76}" type="slidenum">
              <a:rPr lang="it-IT" smtClean="0"/>
              <a:t>6</a:t>
            </a:fld>
            <a:endParaRPr lang="it-IT"/>
          </a:p>
        </p:txBody>
      </p:sp>
    </p:spTree>
    <p:extLst>
      <p:ext uri="{BB962C8B-B14F-4D97-AF65-F5344CB8AC3E}">
        <p14:creationId xmlns:p14="http://schemas.microsoft.com/office/powerpoint/2010/main" val="139573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203FC7-5021-41DD-BB74-39E1B06A0240}"/>
              </a:ext>
            </a:extLst>
          </p:cNvPr>
          <p:cNvSpPr>
            <a:spLocks noGrp="1"/>
          </p:cNvSpPr>
          <p:nvPr>
            <p:ph type="title"/>
          </p:nvPr>
        </p:nvSpPr>
        <p:spPr>
          <a:xfrm>
            <a:off x="838200" y="51760"/>
            <a:ext cx="10515600" cy="1325563"/>
          </a:xfrm>
        </p:spPr>
        <p:txBody>
          <a:bodyPr/>
          <a:lstStyle/>
          <a:p>
            <a:r>
              <a:rPr lang="it-IT" dirty="0"/>
              <a:t>Cause del guasto</a:t>
            </a:r>
          </a:p>
        </p:txBody>
      </p:sp>
      <p:sp>
        <p:nvSpPr>
          <p:cNvPr id="3" name="Segnaposto contenuto 2">
            <a:extLst>
              <a:ext uri="{FF2B5EF4-FFF2-40B4-BE49-F238E27FC236}">
                <a16:creationId xmlns:a16="http://schemas.microsoft.com/office/drawing/2014/main" id="{1BA8D5AB-4B66-47BF-85D8-0AD65F992B4C}"/>
              </a:ext>
            </a:extLst>
          </p:cNvPr>
          <p:cNvSpPr>
            <a:spLocks noGrp="1"/>
          </p:cNvSpPr>
          <p:nvPr>
            <p:ph idx="1"/>
          </p:nvPr>
        </p:nvSpPr>
        <p:spPr>
          <a:xfrm>
            <a:off x="620086" y="1129339"/>
            <a:ext cx="10515600" cy="4351338"/>
          </a:xfrm>
        </p:spPr>
        <p:txBody>
          <a:bodyPr>
            <a:noAutofit/>
          </a:bodyPr>
          <a:lstStyle/>
          <a:p>
            <a:pPr marL="342900" indent="-342900">
              <a:buSzPct val="150000"/>
              <a:buFont typeface="+mj-lt"/>
              <a:buAutoNum type="arabicPeriod"/>
            </a:pPr>
            <a:r>
              <a:rPr lang="it-IT" sz="1600" dirty="0"/>
              <a:t>numerosi indizi indicano che il fermo del sistema sia stato provocato da un corto circuito sul condotto sbarre che collega il gruppo rotante al quadro elettrico di controllo. Il corto circuito è avvenuto in prossimità di due giunti di connessione tra le sbarre ed è stato causato da un deterioramento della connessione  con aumento della resistenza di contatto e conseguente surriscaldamento.  Secondo questa interpretazione il guasto dell'UPS rotante (KS)  è un effetto e non la causa dell'incidente.</a:t>
            </a:r>
            <a:br>
              <a:rPr lang="it-IT" sz="1600" dirty="0"/>
            </a:br>
            <a:endParaRPr lang="it-IT" sz="1600" dirty="0"/>
          </a:p>
          <a:p>
            <a:pPr marL="342900" indent="-342900">
              <a:buSzPct val="150000"/>
              <a:buFont typeface="+mj-lt"/>
              <a:buAutoNum type="arabicPeriod"/>
            </a:pPr>
            <a:r>
              <a:rPr lang="it-IT" sz="1600" dirty="0"/>
              <a:t>l'alternatore del KS ha quindi  subito un importante stress  che ha causato la rottura della interconnessione meccanica  con l'albero del  volano.  Tale interconnessione è stata ripristinata cambiando le componenti meccaniche rotte.  </a:t>
            </a:r>
            <a:br>
              <a:rPr lang="it-IT" sz="1600" dirty="0"/>
            </a:br>
            <a:endParaRPr lang="it-IT" sz="1600" dirty="0"/>
          </a:p>
          <a:p>
            <a:pPr marL="342900" indent="-342900">
              <a:buSzPct val="150000"/>
              <a:buFont typeface="+mj-lt"/>
              <a:buAutoNum type="arabicPeriod"/>
            </a:pPr>
            <a:r>
              <a:rPr lang="it-IT" sz="1600" dirty="0"/>
              <a:t>Il condotto elettrico (blindo sbarra)  in questione (16 m) è stato completamente sostituito (cannibalizzando quello  dell’UPS 2 che andrà ordinato quanto prima) nei giorni scorsi e il suo isolamento testato dal nostro personale . Vista la peculiarità di questo condotto è stato  deciso che, prima di rimettere in produzione il KS, tale condotto deve essere certificato nuovamente dalla  ditta che l'ha prodotto (Schneider). Oggi  alle 17 interverrà il tecnico di Schneider per la certificazione. Se non verranno riscontrati problemi si tenterà nuovamente di far ripartire il KS, prima a vuoto e poi finalmente in produzione. Anche nelle migliori delle ipotesi servirà almeno tutta </a:t>
            </a:r>
            <a:r>
              <a:rPr lang="it-IT" sz="1600" dirty="0" err="1"/>
              <a:t>giovedi</a:t>
            </a:r>
            <a:r>
              <a:rPr lang="it-IT" sz="1600" dirty="0"/>
              <a:t>. </a:t>
            </a:r>
            <a:br>
              <a:rPr lang="it-IT" sz="1600" dirty="0"/>
            </a:br>
            <a:endParaRPr lang="it-IT" sz="1600" dirty="0"/>
          </a:p>
          <a:p>
            <a:pPr marL="342900" indent="-342900">
              <a:buSzPct val="150000"/>
              <a:buFont typeface="+mj-lt"/>
              <a:buAutoNum type="arabicPeriod"/>
            </a:pPr>
            <a:r>
              <a:rPr lang="it-IT" sz="1600" dirty="0"/>
              <a:t>Nel frattempo (pochi minuti fa) l'allacciamento dell'UPS statico da 400 kW per fornire continuità ai nostri carichi più critici è stato completato (collaudo compreso). I carichi critici sulla linea rossa sono ora protetti da UPS.  </a:t>
            </a:r>
            <a:br>
              <a:rPr lang="it-IT" sz="1600" dirty="0"/>
            </a:br>
            <a:r>
              <a:rPr lang="it-IT" sz="1600" b="1" dirty="0"/>
              <a:t>Sono in atto le procedure per far ripartire il centro.</a:t>
            </a:r>
          </a:p>
          <a:p>
            <a:pPr>
              <a:buSzPct val="150000"/>
            </a:pPr>
            <a:endParaRPr lang="it-IT" sz="1600" dirty="0"/>
          </a:p>
        </p:txBody>
      </p:sp>
      <p:sp>
        <p:nvSpPr>
          <p:cNvPr id="4" name="Date Placeholder 3">
            <a:extLst>
              <a:ext uri="{FF2B5EF4-FFF2-40B4-BE49-F238E27FC236}">
                <a16:creationId xmlns:a16="http://schemas.microsoft.com/office/drawing/2014/main" id="{B86A2389-9C0A-C047-9F55-FFF8EF2750B5}"/>
              </a:ext>
            </a:extLst>
          </p:cNvPr>
          <p:cNvSpPr>
            <a:spLocks noGrp="1"/>
          </p:cNvSpPr>
          <p:nvPr>
            <p:ph type="dt" sz="half" idx="10"/>
          </p:nvPr>
        </p:nvSpPr>
        <p:spPr/>
        <p:txBody>
          <a:bodyPr/>
          <a:lstStyle/>
          <a:p>
            <a:r>
              <a:rPr lang="it-IT"/>
              <a:t>21/08/19</a:t>
            </a:r>
          </a:p>
        </p:txBody>
      </p:sp>
      <p:sp>
        <p:nvSpPr>
          <p:cNvPr id="5" name="Slide Number Placeholder 4">
            <a:extLst>
              <a:ext uri="{FF2B5EF4-FFF2-40B4-BE49-F238E27FC236}">
                <a16:creationId xmlns:a16="http://schemas.microsoft.com/office/drawing/2014/main" id="{BC523466-82A0-544A-B052-92B4AA80CF23}"/>
              </a:ext>
            </a:extLst>
          </p:cNvPr>
          <p:cNvSpPr>
            <a:spLocks noGrp="1"/>
          </p:cNvSpPr>
          <p:nvPr>
            <p:ph type="sldNum" sz="quarter" idx="12"/>
          </p:nvPr>
        </p:nvSpPr>
        <p:spPr/>
        <p:txBody>
          <a:bodyPr/>
          <a:lstStyle/>
          <a:p>
            <a:fld id="{2B7A7C74-7A90-4548-BE1F-3A285E58DB76}" type="slidenum">
              <a:rPr lang="it-IT" smtClean="0"/>
              <a:t>7</a:t>
            </a:fld>
            <a:endParaRPr lang="it-IT"/>
          </a:p>
        </p:txBody>
      </p:sp>
    </p:spTree>
    <p:extLst>
      <p:ext uri="{BB962C8B-B14F-4D97-AF65-F5344CB8AC3E}">
        <p14:creationId xmlns:p14="http://schemas.microsoft.com/office/powerpoint/2010/main" val="211520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E566D-057F-4259-A469-DCA3D1FFBA61}"/>
              </a:ext>
            </a:extLst>
          </p:cNvPr>
          <p:cNvSpPr>
            <a:spLocks noGrp="1"/>
          </p:cNvSpPr>
          <p:nvPr>
            <p:ph type="title"/>
          </p:nvPr>
        </p:nvSpPr>
        <p:spPr/>
        <p:txBody>
          <a:bodyPr/>
          <a:lstStyle/>
          <a:p>
            <a:endParaRPr lang="it-IT" dirty="0"/>
          </a:p>
        </p:txBody>
      </p:sp>
      <p:pic>
        <p:nvPicPr>
          <p:cNvPr id="4" name="Immagine 3">
            <a:extLst>
              <a:ext uri="{FF2B5EF4-FFF2-40B4-BE49-F238E27FC236}">
                <a16:creationId xmlns:a16="http://schemas.microsoft.com/office/drawing/2014/main" id="{F7521617-E0E0-475C-A344-4E7335683604}"/>
              </a:ext>
            </a:extLst>
          </p:cNvPr>
          <p:cNvPicPr>
            <a:picLocks noChangeAspect="1"/>
          </p:cNvPicPr>
          <p:nvPr/>
        </p:nvPicPr>
        <p:blipFill>
          <a:blip r:embed="rId2"/>
          <a:stretch>
            <a:fillRect/>
          </a:stretch>
        </p:blipFill>
        <p:spPr>
          <a:xfrm>
            <a:off x="3519589" y="1938559"/>
            <a:ext cx="4137258" cy="2980882"/>
          </a:xfrm>
          <a:prstGeom prst="rect">
            <a:avLst/>
          </a:prstGeom>
        </p:spPr>
      </p:pic>
      <p:sp>
        <p:nvSpPr>
          <p:cNvPr id="5" name="Ovale 4">
            <a:extLst>
              <a:ext uri="{FF2B5EF4-FFF2-40B4-BE49-F238E27FC236}">
                <a16:creationId xmlns:a16="http://schemas.microsoft.com/office/drawing/2014/main" id="{B95AACA1-86FD-470F-9A36-AB5AA3FA9D64}"/>
              </a:ext>
            </a:extLst>
          </p:cNvPr>
          <p:cNvSpPr/>
          <p:nvPr/>
        </p:nvSpPr>
        <p:spPr>
          <a:xfrm rot="16200000">
            <a:off x="3988478" y="3509277"/>
            <a:ext cx="428909" cy="268355"/>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8B1AA45F-B97F-4611-9DB1-74C80006B160}"/>
              </a:ext>
            </a:extLst>
          </p:cNvPr>
          <p:cNvSpPr txBox="1"/>
          <p:nvPr/>
        </p:nvSpPr>
        <p:spPr>
          <a:xfrm flipH="1">
            <a:off x="2971820" y="1743681"/>
            <a:ext cx="1559317" cy="923330"/>
          </a:xfrm>
          <a:prstGeom prst="rect">
            <a:avLst/>
          </a:prstGeom>
          <a:solidFill>
            <a:schemeClr val="bg1"/>
          </a:solidFill>
          <a:ln>
            <a:solidFill>
              <a:srgbClr val="002060"/>
            </a:solidFill>
          </a:ln>
        </p:spPr>
        <p:txBody>
          <a:bodyPr wrap="square" rtlCol="0">
            <a:spAutoFit/>
          </a:bodyPr>
          <a:lstStyle/>
          <a:p>
            <a:pPr algn="ctr"/>
            <a:r>
              <a:rPr lang="it-IT" dirty="0"/>
              <a:t>Condotto elettrico in corto</a:t>
            </a:r>
          </a:p>
        </p:txBody>
      </p:sp>
      <p:cxnSp>
        <p:nvCxnSpPr>
          <p:cNvPr id="7" name="Connettore diritto 6">
            <a:extLst>
              <a:ext uri="{FF2B5EF4-FFF2-40B4-BE49-F238E27FC236}">
                <a16:creationId xmlns:a16="http://schemas.microsoft.com/office/drawing/2014/main" id="{9EC79A78-31D5-4C18-A2B0-339257FFEA50}"/>
              </a:ext>
            </a:extLst>
          </p:cNvPr>
          <p:cNvCxnSpPr>
            <a:cxnSpLocks/>
          </p:cNvCxnSpPr>
          <p:nvPr/>
        </p:nvCxnSpPr>
        <p:spPr>
          <a:xfrm>
            <a:off x="3459506" y="2656387"/>
            <a:ext cx="668107" cy="855883"/>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5D109641-71ED-4618-8BB2-06561893A9F8}"/>
              </a:ext>
            </a:extLst>
          </p:cNvPr>
          <p:cNvPicPr>
            <a:picLocks noChangeAspect="1"/>
          </p:cNvPicPr>
          <p:nvPr/>
        </p:nvPicPr>
        <p:blipFill>
          <a:blip r:embed="rId3"/>
          <a:stretch>
            <a:fillRect/>
          </a:stretch>
        </p:blipFill>
        <p:spPr>
          <a:xfrm>
            <a:off x="8114119" y="355332"/>
            <a:ext cx="2748114" cy="2994010"/>
          </a:xfrm>
          <a:prstGeom prst="rect">
            <a:avLst/>
          </a:prstGeom>
        </p:spPr>
      </p:pic>
      <p:pic>
        <p:nvPicPr>
          <p:cNvPr id="10" name="Immagine 9">
            <a:extLst>
              <a:ext uri="{FF2B5EF4-FFF2-40B4-BE49-F238E27FC236}">
                <a16:creationId xmlns:a16="http://schemas.microsoft.com/office/drawing/2014/main" id="{EAB49963-6948-4225-8F1E-8A683ADA2132}"/>
              </a:ext>
            </a:extLst>
          </p:cNvPr>
          <p:cNvPicPr>
            <a:picLocks noChangeAspect="1"/>
          </p:cNvPicPr>
          <p:nvPr/>
        </p:nvPicPr>
        <p:blipFill>
          <a:blip r:embed="rId4"/>
          <a:stretch>
            <a:fillRect/>
          </a:stretch>
        </p:blipFill>
        <p:spPr>
          <a:xfrm>
            <a:off x="8114119" y="3429000"/>
            <a:ext cx="2749624" cy="2953950"/>
          </a:xfrm>
          <a:prstGeom prst="rect">
            <a:avLst/>
          </a:prstGeom>
        </p:spPr>
      </p:pic>
      <p:cxnSp>
        <p:nvCxnSpPr>
          <p:cNvPr id="11" name="Connettore diritto 10">
            <a:extLst>
              <a:ext uri="{FF2B5EF4-FFF2-40B4-BE49-F238E27FC236}">
                <a16:creationId xmlns:a16="http://schemas.microsoft.com/office/drawing/2014/main" id="{FB8BAB5B-6FE6-4A7D-8E66-19CB5CBD9225}"/>
              </a:ext>
            </a:extLst>
          </p:cNvPr>
          <p:cNvCxnSpPr>
            <a:cxnSpLocks/>
          </p:cNvCxnSpPr>
          <p:nvPr/>
        </p:nvCxnSpPr>
        <p:spPr>
          <a:xfrm flipV="1">
            <a:off x="4188922" y="1510018"/>
            <a:ext cx="3925197" cy="1918982"/>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39E5FEF6-A579-44BF-9D5E-8E0425D31F2D}"/>
              </a:ext>
            </a:extLst>
          </p:cNvPr>
          <p:cNvCxnSpPr>
            <a:cxnSpLocks/>
            <a:endCxn id="10" idx="1"/>
          </p:cNvCxnSpPr>
          <p:nvPr/>
        </p:nvCxnSpPr>
        <p:spPr>
          <a:xfrm>
            <a:off x="4158267" y="3429000"/>
            <a:ext cx="3955852" cy="1476975"/>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 name="Immagine 15">
            <a:extLst>
              <a:ext uri="{FF2B5EF4-FFF2-40B4-BE49-F238E27FC236}">
                <a16:creationId xmlns:a16="http://schemas.microsoft.com/office/drawing/2014/main" id="{A5B1E7C7-2535-4F9E-9F5D-C9055196AD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69" y="4112506"/>
            <a:ext cx="5327463" cy="2828310"/>
          </a:xfrm>
          <a:prstGeom prst="rect">
            <a:avLst/>
          </a:prstGeom>
        </p:spPr>
      </p:pic>
      <p:cxnSp>
        <p:nvCxnSpPr>
          <p:cNvPr id="17" name="Connettore diritto 16">
            <a:extLst>
              <a:ext uri="{FF2B5EF4-FFF2-40B4-BE49-F238E27FC236}">
                <a16:creationId xmlns:a16="http://schemas.microsoft.com/office/drawing/2014/main" id="{AAC29F36-B27C-42A3-831C-5DE509714CA3}"/>
              </a:ext>
            </a:extLst>
          </p:cNvPr>
          <p:cNvCxnSpPr>
            <a:cxnSpLocks/>
          </p:cNvCxnSpPr>
          <p:nvPr/>
        </p:nvCxnSpPr>
        <p:spPr>
          <a:xfrm flipH="1">
            <a:off x="3140167" y="3785897"/>
            <a:ext cx="435866" cy="326609"/>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7635A362-CC71-4988-A9C0-408410CFB9EE}"/>
              </a:ext>
            </a:extLst>
          </p:cNvPr>
          <p:cNvSpPr txBox="1"/>
          <p:nvPr/>
        </p:nvSpPr>
        <p:spPr>
          <a:xfrm flipH="1">
            <a:off x="182324" y="1917876"/>
            <a:ext cx="2595469" cy="2031325"/>
          </a:xfrm>
          <a:prstGeom prst="rect">
            <a:avLst/>
          </a:prstGeom>
          <a:noFill/>
          <a:ln>
            <a:solidFill>
              <a:srgbClr val="002060"/>
            </a:solidFill>
          </a:ln>
        </p:spPr>
        <p:txBody>
          <a:bodyPr wrap="square" rtlCol="0">
            <a:spAutoFit/>
          </a:bodyPr>
          <a:lstStyle/>
          <a:p>
            <a:pPr algn="ctr"/>
            <a:r>
              <a:rPr lang="it-IT" dirty="0"/>
              <a:t>In conseguenza del corto l’alternatore si è bloccato mentre il volano continuava a girare. L’interconnessione meccanica tra i due è saltata.</a:t>
            </a:r>
          </a:p>
        </p:txBody>
      </p:sp>
      <p:cxnSp>
        <p:nvCxnSpPr>
          <p:cNvPr id="21" name="Connettore diritto 20">
            <a:extLst>
              <a:ext uri="{FF2B5EF4-FFF2-40B4-BE49-F238E27FC236}">
                <a16:creationId xmlns:a16="http://schemas.microsoft.com/office/drawing/2014/main" id="{DED43B77-0EF0-43E2-BAA6-5A571C1B9656}"/>
              </a:ext>
            </a:extLst>
          </p:cNvPr>
          <p:cNvCxnSpPr>
            <a:cxnSpLocks/>
          </p:cNvCxnSpPr>
          <p:nvPr/>
        </p:nvCxnSpPr>
        <p:spPr>
          <a:xfrm>
            <a:off x="1572998" y="3936559"/>
            <a:ext cx="1422827" cy="1457931"/>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0FFC895E-5FD1-4E81-9873-9A81EDB80235}"/>
              </a:ext>
            </a:extLst>
          </p:cNvPr>
          <p:cNvSpPr txBox="1"/>
          <p:nvPr/>
        </p:nvSpPr>
        <p:spPr>
          <a:xfrm flipH="1">
            <a:off x="4949505" y="6364936"/>
            <a:ext cx="1559317" cy="369332"/>
          </a:xfrm>
          <a:prstGeom prst="rect">
            <a:avLst/>
          </a:prstGeom>
          <a:solidFill>
            <a:schemeClr val="bg1"/>
          </a:solidFill>
          <a:ln>
            <a:solidFill>
              <a:srgbClr val="002060"/>
            </a:solidFill>
          </a:ln>
        </p:spPr>
        <p:txBody>
          <a:bodyPr wrap="square" rtlCol="0">
            <a:spAutoFit/>
          </a:bodyPr>
          <a:lstStyle/>
          <a:p>
            <a:pPr algn="ctr"/>
            <a:r>
              <a:rPr lang="it-IT" dirty="0"/>
              <a:t>Alternatore</a:t>
            </a:r>
          </a:p>
        </p:txBody>
      </p:sp>
      <p:cxnSp>
        <p:nvCxnSpPr>
          <p:cNvPr id="25" name="Connettore diritto 24">
            <a:extLst>
              <a:ext uri="{FF2B5EF4-FFF2-40B4-BE49-F238E27FC236}">
                <a16:creationId xmlns:a16="http://schemas.microsoft.com/office/drawing/2014/main" id="{25FB9982-6B74-46F9-B83E-1B892092BED0}"/>
              </a:ext>
            </a:extLst>
          </p:cNvPr>
          <p:cNvCxnSpPr/>
          <p:nvPr/>
        </p:nvCxnSpPr>
        <p:spPr>
          <a:xfrm flipH="1" flipV="1">
            <a:off x="3576033" y="5681224"/>
            <a:ext cx="1373472" cy="811651"/>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34198CA8-DDCD-496F-935E-169BE526979C}"/>
              </a:ext>
            </a:extLst>
          </p:cNvPr>
          <p:cNvSpPr txBox="1"/>
          <p:nvPr/>
        </p:nvSpPr>
        <p:spPr>
          <a:xfrm flipH="1">
            <a:off x="888581" y="6382950"/>
            <a:ext cx="1559317" cy="369332"/>
          </a:xfrm>
          <a:prstGeom prst="rect">
            <a:avLst/>
          </a:prstGeom>
          <a:solidFill>
            <a:schemeClr val="bg1"/>
          </a:solidFill>
          <a:ln>
            <a:solidFill>
              <a:srgbClr val="002060"/>
            </a:solidFill>
          </a:ln>
        </p:spPr>
        <p:txBody>
          <a:bodyPr wrap="square" rtlCol="0">
            <a:spAutoFit/>
          </a:bodyPr>
          <a:lstStyle/>
          <a:p>
            <a:pPr algn="ctr"/>
            <a:r>
              <a:rPr lang="it-IT" dirty="0"/>
              <a:t>Volano</a:t>
            </a:r>
          </a:p>
        </p:txBody>
      </p:sp>
      <p:cxnSp>
        <p:nvCxnSpPr>
          <p:cNvPr id="27" name="Connettore diritto 26">
            <a:extLst>
              <a:ext uri="{FF2B5EF4-FFF2-40B4-BE49-F238E27FC236}">
                <a16:creationId xmlns:a16="http://schemas.microsoft.com/office/drawing/2014/main" id="{DE818720-4123-4055-ADB8-14AD0252CFE2}"/>
              </a:ext>
            </a:extLst>
          </p:cNvPr>
          <p:cNvCxnSpPr>
            <a:cxnSpLocks/>
          </p:cNvCxnSpPr>
          <p:nvPr/>
        </p:nvCxnSpPr>
        <p:spPr>
          <a:xfrm flipV="1">
            <a:off x="1737920" y="5635372"/>
            <a:ext cx="734923" cy="721869"/>
          </a:xfrm>
          <a:prstGeom prst="line">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3CB6F52-796E-A641-B568-9F228A6BB611}"/>
              </a:ext>
            </a:extLst>
          </p:cNvPr>
          <p:cNvSpPr>
            <a:spLocks noGrp="1"/>
          </p:cNvSpPr>
          <p:nvPr>
            <p:ph type="dt" sz="half" idx="10"/>
          </p:nvPr>
        </p:nvSpPr>
        <p:spPr/>
        <p:txBody>
          <a:bodyPr/>
          <a:lstStyle/>
          <a:p>
            <a:r>
              <a:rPr lang="it-IT"/>
              <a:t>21/08/19</a:t>
            </a:r>
          </a:p>
        </p:txBody>
      </p:sp>
      <p:sp>
        <p:nvSpPr>
          <p:cNvPr id="8" name="Slide Number Placeholder 7">
            <a:extLst>
              <a:ext uri="{FF2B5EF4-FFF2-40B4-BE49-F238E27FC236}">
                <a16:creationId xmlns:a16="http://schemas.microsoft.com/office/drawing/2014/main" id="{F25B21D7-E366-1A44-9025-92C402A9714D}"/>
              </a:ext>
            </a:extLst>
          </p:cNvPr>
          <p:cNvSpPr>
            <a:spLocks noGrp="1"/>
          </p:cNvSpPr>
          <p:nvPr>
            <p:ph type="sldNum" sz="quarter" idx="12"/>
          </p:nvPr>
        </p:nvSpPr>
        <p:spPr/>
        <p:txBody>
          <a:bodyPr/>
          <a:lstStyle/>
          <a:p>
            <a:fld id="{2B7A7C74-7A90-4548-BE1F-3A285E58DB76}" type="slidenum">
              <a:rPr lang="it-IT" smtClean="0"/>
              <a:t>8</a:t>
            </a:fld>
            <a:endParaRPr lang="it-IT"/>
          </a:p>
        </p:txBody>
      </p:sp>
    </p:spTree>
    <p:extLst>
      <p:ext uri="{BB962C8B-B14F-4D97-AF65-F5344CB8AC3E}">
        <p14:creationId xmlns:p14="http://schemas.microsoft.com/office/powerpoint/2010/main" val="381333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0EF8D1-9374-41C2-8071-4DDCD70AFF41}"/>
              </a:ext>
            </a:extLst>
          </p:cNvPr>
          <p:cNvSpPr>
            <a:spLocks noGrp="1"/>
          </p:cNvSpPr>
          <p:nvPr>
            <p:ph type="title"/>
          </p:nvPr>
        </p:nvSpPr>
        <p:spPr/>
        <p:txBody>
          <a:bodyPr/>
          <a:lstStyle/>
          <a:p>
            <a:r>
              <a:rPr lang="it-IT" dirty="0" err="1"/>
              <a:t>Riavviamento</a:t>
            </a:r>
            <a:r>
              <a:rPr lang="it-IT" dirty="0"/>
              <a:t> del centro</a:t>
            </a:r>
          </a:p>
        </p:txBody>
      </p:sp>
      <p:sp>
        <p:nvSpPr>
          <p:cNvPr id="3" name="Segnaposto contenuto 2">
            <a:extLst>
              <a:ext uri="{FF2B5EF4-FFF2-40B4-BE49-F238E27FC236}">
                <a16:creationId xmlns:a16="http://schemas.microsoft.com/office/drawing/2014/main" id="{DF033A79-80A2-4B96-8B0F-B0F232820DA3}"/>
              </a:ext>
            </a:extLst>
          </p:cNvPr>
          <p:cNvSpPr>
            <a:spLocks noGrp="1"/>
          </p:cNvSpPr>
          <p:nvPr>
            <p:ph idx="1"/>
          </p:nvPr>
        </p:nvSpPr>
        <p:spPr/>
        <p:txBody>
          <a:bodyPr/>
          <a:lstStyle/>
          <a:p>
            <a:r>
              <a:rPr lang="it-IT" dirty="0"/>
              <a:t>Progressiva riapertura dei servizi</a:t>
            </a:r>
          </a:p>
          <a:p>
            <a:pPr lvl="1"/>
            <a:r>
              <a:rPr lang="it-IT" dirty="0"/>
              <a:t>Sistema disco</a:t>
            </a:r>
          </a:p>
          <a:p>
            <a:pPr lvl="1"/>
            <a:r>
              <a:rPr lang="it-IT" dirty="0"/>
              <a:t>Interfacce sistemi disco (SRM, </a:t>
            </a:r>
            <a:r>
              <a:rPr lang="it-IT" dirty="0" err="1"/>
              <a:t>gridfp</a:t>
            </a:r>
            <a:r>
              <a:rPr lang="it-IT" dirty="0"/>
              <a:t>. </a:t>
            </a:r>
            <a:r>
              <a:rPr lang="it-IT" dirty="0" err="1"/>
              <a:t>Xrootd</a:t>
            </a:r>
            <a:r>
              <a:rPr lang="it-IT" dirty="0"/>
              <a:t>, ecc. )</a:t>
            </a:r>
          </a:p>
          <a:p>
            <a:pPr lvl="1"/>
            <a:r>
              <a:rPr lang="it-IT" dirty="0"/>
              <a:t>Tape library</a:t>
            </a:r>
          </a:p>
          <a:p>
            <a:pPr lvl="1"/>
            <a:r>
              <a:rPr lang="it-IT" dirty="0"/>
              <a:t>Farm + HPC Farm</a:t>
            </a:r>
          </a:p>
          <a:p>
            <a:r>
              <a:rPr lang="it-IT" dirty="0"/>
              <a:t>A disposizione degli esperimenti circa 4000 slot (40000 HS06) di calcolo oltre al </a:t>
            </a:r>
            <a:r>
              <a:rPr lang="it-IT" dirty="0" err="1"/>
              <a:t>pledge</a:t>
            </a:r>
            <a:r>
              <a:rPr lang="it-IT" dirty="0"/>
              <a:t> complessivo</a:t>
            </a:r>
          </a:p>
          <a:p>
            <a:r>
              <a:rPr lang="it-IT" dirty="0" err="1"/>
              <a:t>Overpledge</a:t>
            </a:r>
            <a:r>
              <a:rPr lang="it-IT" dirty="0"/>
              <a:t> assegnato a esperimenti più in difficoltà</a:t>
            </a:r>
          </a:p>
          <a:p>
            <a:pPr lvl="1"/>
            <a:r>
              <a:rPr lang="it-IT" dirty="0"/>
              <a:t>Richieste da soli due esperimenti al momento</a:t>
            </a:r>
          </a:p>
          <a:p>
            <a:pPr lvl="1"/>
            <a:endParaRPr lang="it-IT" dirty="0"/>
          </a:p>
        </p:txBody>
      </p:sp>
      <p:sp>
        <p:nvSpPr>
          <p:cNvPr id="4" name="Date Placeholder 3">
            <a:extLst>
              <a:ext uri="{FF2B5EF4-FFF2-40B4-BE49-F238E27FC236}">
                <a16:creationId xmlns:a16="http://schemas.microsoft.com/office/drawing/2014/main" id="{A96EC7E0-A46F-C044-875A-8BD7508E99AE}"/>
              </a:ext>
            </a:extLst>
          </p:cNvPr>
          <p:cNvSpPr>
            <a:spLocks noGrp="1"/>
          </p:cNvSpPr>
          <p:nvPr>
            <p:ph type="dt" sz="half" idx="10"/>
          </p:nvPr>
        </p:nvSpPr>
        <p:spPr/>
        <p:txBody>
          <a:bodyPr/>
          <a:lstStyle/>
          <a:p>
            <a:r>
              <a:rPr lang="it-IT"/>
              <a:t>21/08/19</a:t>
            </a:r>
          </a:p>
        </p:txBody>
      </p:sp>
      <p:sp>
        <p:nvSpPr>
          <p:cNvPr id="5" name="Slide Number Placeholder 4">
            <a:extLst>
              <a:ext uri="{FF2B5EF4-FFF2-40B4-BE49-F238E27FC236}">
                <a16:creationId xmlns:a16="http://schemas.microsoft.com/office/drawing/2014/main" id="{005815C5-2BF6-C04B-AF67-385D464D8C58}"/>
              </a:ext>
            </a:extLst>
          </p:cNvPr>
          <p:cNvSpPr>
            <a:spLocks noGrp="1"/>
          </p:cNvSpPr>
          <p:nvPr>
            <p:ph type="sldNum" sz="quarter" idx="12"/>
          </p:nvPr>
        </p:nvSpPr>
        <p:spPr/>
        <p:txBody>
          <a:bodyPr/>
          <a:lstStyle/>
          <a:p>
            <a:fld id="{2B7A7C74-7A90-4548-BE1F-3A285E58DB76}" type="slidenum">
              <a:rPr lang="it-IT" smtClean="0"/>
              <a:t>9</a:t>
            </a:fld>
            <a:endParaRPr lang="it-IT"/>
          </a:p>
        </p:txBody>
      </p:sp>
    </p:spTree>
    <p:extLst>
      <p:ext uri="{BB962C8B-B14F-4D97-AF65-F5344CB8AC3E}">
        <p14:creationId xmlns:p14="http://schemas.microsoft.com/office/powerpoint/2010/main" val="130866155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TotalTime>
  <Words>836</Words>
  <Application>Microsoft Macintosh PowerPoint</Application>
  <PresentationFormat>Widescreen</PresentationFormat>
  <Paragraphs>157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Tema di Office</vt:lpstr>
      <vt:lpstr>Briefing utenti Tier1</vt:lpstr>
      <vt:lpstr>PowerPoint Presentation</vt:lpstr>
      <vt:lpstr>Infrastruttura elettrica: come era prima dell’allagamento del nov 2017</vt:lpstr>
      <vt:lpstr>Effetti dell’allagamento sulla parte elettrica</vt:lpstr>
      <vt:lpstr>La strategia di continuità elettrica dopo l’allagamento</vt:lpstr>
      <vt:lpstr>Situazione attuale:</vt:lpstr>
      <vt:lpstr>Cause del guasto</vt:lpstr>
      <vt:lpstr>PowerPoint Presentation</vt:lpstr>
      <vt:lpstr>Riavviamento del centro</vt:lpstr>
      <vt:lpstr>Altre azioni per mitigare gli effetti del down</vt:lpstr>
      <vt:lpstr>Strategia e medio termine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Gaetano Maron</dc:creator>
  <cp:lastModifiedBy>Microsoft Office User</cp:lastModifiedBy>
  <cp:revision>44</cp:revision>
  <dcterms:created xsi:type="dcterms:W3CDTF">2019-08-08T05:58:59Z</dcterms:created>
  <dcterms:modified xsi:type="dcterms:W3CDTF">2019-08-21T12:55:13Z</dcterms:modified>
</cp:coreProperties>
</file>