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69" r:id="rId6"/>
    <p:sldId id="272" r:id="rId7"/>
    <p:sldId id="262" r:id="rId8"/>
    <p:sldId id="258" r:id="rId9"/>
    <p:sldId id="259" r:id="rId10"/>
    <p:sldId id="264" r:id="rId11"/>
    <p:sldId id="263" r:id="rId12"/>
    <p:sldId id="265" r:id="rId13"/>
    <p:sldId id="270" r:id="rId14"/>
    <p:sldId id="271" r:id="rId15"/>
    <p:sldId id="267" r:id="rId16"/>
    <p:sldId id="266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61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53" y="370"/>
      </p:cViewPr>
      <p:guideLst>
        <p:guide orient="horz" pos="2160"/>
        <p:guide pos="36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F8E1-325D-480F-ACC3-2CB0DC0B3A78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AC64-B8C2-4E3C-86D8-722620FC785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22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F8E1-325D-480F-ACC3-2CB0DC0B3A78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AC64-B8C2-4E3C-86D8-722620FC785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5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F8E1-325D-480F-ACC3-2CB0DC0B3A78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AC64-B8C2-4E3C-86D8-722620FC785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299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F8E1-325D-480F-ACC3-2CB0DC0B3A78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AC64-B8C2-4E3C-86D8-722620FC785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3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F8E1-325D-480F-ACC3-2CB0DC0B3A78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AC64-B8C2-4E3C-86D8-722620FC785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669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F8E1-325D-480F-ACC3-2CB0DC0B3A78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AC64-B8C2-4E3C-86D8-722620FC785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28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F8E1-325D-480F-ACC3-2CB0DC0B3A78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AC64-B8C2-4E3C-86D8-722620FC785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03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F8E1-325D-480F-ACC3-2CB0DC0B3A78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AC64-B8C2-4E3C-86D8-722620FC785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800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F8E1-325D-480F-ACC3-2CB0DC0B3A78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AC64-B8C2-4E3C-86D8-722620FC785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15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F8E1-325D-480F-ACC3-2CB0DC0B3A78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AC64-B8C2-4E3C-86D8-722620FC785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96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F8E1-325D-480F-ACC3-2CB0DC0B3A78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AC64-B8C2-4E3C-86D8-722620FC785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74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FF8E1-325D-480F-ACC3-2CB0DC0B3A78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8AC64-B8C2-4E3C-86D8-722620FC785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98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Future RPC developments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427826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R.Cardarelli</a:t>
            </a:r>
          </a:p>
          <a:p>
            <a:r>
              <a:rPr lang="en-US" sz="3200" dirty="0" smtClean="0"/>
              <a:t>INFN </a:t>
            </a:r>
            <a:r>
              <a:rPr lang="en-US" sz="3200" dirty="0" err="1" smtClean="0"/>
              <a:t>sez</a:t>
            </a:r>
            <a:r>
              <a:rPr lang="en-US" sz="3200" dirty="0" smtClean="0"/>
              <a:t>. Tor </a:t>
            </a:r>
            <a:r>
              <a:rPr lang="en-US" sz="3200" dirty="0" err="1" smtClean="0"/>
              <a:t>Vergata</a:t>
            </a:r>
            <a:endParaRPr lang="en-US" sz="3200" dirty="0" smtClean="0"/>
          </a:p>
          <a:p>
            <a:r>
              <a:rPr lang="en-US" sz="3200" dirty="0" smtClean="0"/>
              <a:t>RPC meeting, Roma 10-14 /02/2020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0052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Test @ BTF (LNF)of a RPC working in streamer mode</a:t>
            </a:r>
            <a:endParaRPr lang="en-US" b="1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1549" y="1825625"/>
            <a:ext cx="7728902" cy="503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12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651836" cy="1325563"/>
          </a:xfrm>
        </p:spPr>
        <p:txBody>
          <a:bodyPr/>
          <a:lstStyle/>
          <a:p>
            <a:r>
              <a:rPr lang="en-US" b="1" dirty="0" smtClean="0"/>
              <a:t>Extrapolation to the avalanche mode</a:t>
            </a:r>
            <a:endParaRPr lang="en-US" b="1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1109" y="5593492"/>
            <a:ext cx="1756718" cy="857915"/>
          </a:xfrm>
          <a:prstGeom prst="rect">
            <a:avLst/>
          </a:prstGeom>
        </p:spPr>
      </p:pic>
      <p:cxnSp>
        <p:nvCxnSpPr>
          <p:cNvPr id="6" name="Connettore 1 5"/>
          <p:cNvCxnSpPr/>
          <p:nvPr/>
        </p:nvCxnSpPr>
        <p:spPr>
          <a:xfrm flipV="1">
            <a:off x="2042983" y="2726724"/>
            <a:ext cx="6936260" cy="29326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 flipV="1">
            <a:off x="988541" y="1861751"/>
            <a:ext cx="24713" cy="373174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V="1">
            <a:off x="2166551" y="6293708"/>
            <a:ext cx="8592065" cy="2471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11118834" y="2494748"/>
            <a:ext cx="1348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2* 10</a:t>
            </a:r>
            <a:r>
              <a:rPr lang="it-IT" baseline="30000" dirty="0" smtClean="0">
                <a:solidFill>
                  <a:srgbClr val="FF0000"/>
                </a:solidFill>
              </a:rPr>
              <a:t>5</a:t>
            </a:r>
            <a:r>
              <a:rPr lang="it-IT" dirty="0" smtClean="0">
                <a:solidFill>
                  <a:srgbClr val="FF0000"/>
                </a:solidFill>
              </a:rPr>
              <a:t>/m</a:t>
            </a:r>
            <a:r>
              <a:rPr lang="it-IT" baseline="30000" dirty="0" smtClean="0">
                <a:solidFill>
                  <a:srgbClr val="FF0000"/>
                </a:solidFill>
              </a:rPr>
              <a:t>2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9134238" y="2864080"/>
            <a:ext cx="2380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30 </a:t>
            </a:r>
            <a:r>
              <a:rPr lang="en-US" dirty="0" err="1">
                <a:solidFill>
                  <a:srgbClr val="FF0000"/>
                </a:solidFill>
              </a:rPr>
              <a:t>pC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charge delivered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in the gas </a:t>
            </a:r>
            <a:r>
              <a:rPr lang="it-IT" dirty="0" smtClean="0">
                <a:solidFill>
                  <a:srgbClr val="FF0000"/>
                </a:solidFill>
              </a:rPr>
              <a:t>per </a:t>
            </a:r>
            <a:r>
              <a:rPr lang="it-IT" dirty="0" err="1" smtClean="0">
                <a:solidFill>
                  <a:srgbClr val="FF0000"/>
                </a:solidFill>
              </a:rPr>
              <a:t>mip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7" name="Connettore 2 16"/>
          <p:cNvCxnSpPr/>
          <p:nvPr/>
        </p:nvCxnSpPr>
        <p:spPr>
          <a:xfrm flipH="1">
            <a:off x="2042983" y="5458691"/>
            <a:ext cx="1670035" cy="2007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5827794" y="5250995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2*10</a:t>
            </a:r>
            <a:r>
              <a:rPr lang="it-IT" baseline="30000" dirty="0"/>
              <a:t>4</a:t>
            </a:r>
            <a:r>
              <a:rPr lang="it-IT" dirty="0" smtClean="0"/>
              <a:t>/m</a:t>
            </a:r>
            <a:r>
              <a:rPr lang="it-IT" baseline="30000" dirty="0" smtClean="0"/>
              <a:t>2</a:t>
            </a:r>
            <a:endParaRPr lang="en-US" baseline="30000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9079647" y="2494748"/>
            <a:ext cx="2166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Particle density up to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3702152" y="5250995"/>
            <a:ext cx="2174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article density up to</a:t>
            </a:r>
            <a:endParaRPr lang="en-US" dirty="0"/>
          </a:p>
        </p:txBody>
      </p:sp>
      <p:sp>
        <p:nvSpPr>
          <p:cNvPr id="23" name="Ovale 22"/>
          <p:cNvSpPr/>
          <p:nvPr/>
        </p:nvSpPr>
        <p:spPr>
          <a:xfrm>
            <a:off x="8927678" y="2647779"/>
            <a:ext cx="101600" cy="1170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asellaDiTesto 23"/>
          <p:cNvSpPr txBox="1"/>
          <p:nvPr/>
        </p:nvSpPr>
        <p:spPr>
          <a:xfrm>
            <a:off x="3729713" y="5619332"/>
            <a:ext cx="24970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300 </a:t>
            </a:r>
            <a:r>
              <a:rPr lang="en-US" dirty="0" err="1"/>
              <a:t>pC</a:t>
            </a:r>
            <a:r>
              <a:rPr lang="en-US" dirty="0"/>
              <a:t> </a:t>
            </a:r>
            <a:r>
              <a:rPr lang="en-US" dirty="0" smtClean="0"/>
              <a:t> charge delivered</a:t>
            </a:r>
          </a:p>
          <a:p>
            <a:r>
              <a:rPr lang="en-US" dirty="0" smtClean="0"/>
              <a:t> in the gas in </a:t>
            </a:r>
            <a:r>
              <a:rPr lang="it-IT" dirty="0" smtClean="0"/>
              <a:t>per </a:t>
            </a:r>
            <a:r>
              <a:rPr lang="it-IT" dirty="0" err="1" smtClean="0"/>
              <a:t>mip</a:t>
            </a:r>
            <a:endParaRPr lang="en-US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3924670" y="4815466"/>
            <a:ext cx="210718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streamer mode</a:t>
            </a:r>
          </a:p>
          <a:p>
            <a:endParaRPr lang="en-US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9263144" y="2005528"/>
            <a:ext cx="24300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avalanche mode</a:t>
            </a:r>
          </a:p>
          <a:p>
            <a:endParaRPr lang="en-US" dirty="0"/>
          </a:p>
        </p:txBody>
      </p:sp>
      <p:cxnSp>
        <p:nvCxnSpPr>
          <p:cNvPr id="5" name="Connettore 1 4"/>
          <p:cNvCxnSpPr>
            <a:stCxn id="23" idx="6"/>
          </p:cNvCxnSpPr>
          <p:nvPr/>
        </p:nvCxnSpPr>
        <p:spPr>
          <a:xfrm flipV="1">
            <a:off x="9029278" y="1349829"/>
            <a:ext cx="3162722" cy="135648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e 18"/>
          <p:cNvSpPr/>
          <p:nvPr/>
        </p:nvSpPr>
        <p:spPr>
          <a:xfrm>
            <a:off x="11558034" y="1560601"/>
            <a:ext cx="101600" cy="1170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3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373341"/>
            <a:ext cx="10515600" cy="581230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6400" b="1" dirty="0"/>
              <a:t>Spatial </a:t>
            </a:r>
            <a:r>
              <a:rPr lang="en-US" sz="6400" b="1" dirty="0" smtClean="0"/>
              <a:t>resolution</a:t>
            </a:r>
          </a:p>
          <a:p>
            <a:pPr marL="0" indent="0">
              <a:buNone/>
            </a:pPr>
            <a:endParaRPr lang="en-US" sz="4400" b="1" dirty="0"/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</a:rPr>
              <a:t>Graphite </a:t>
            </a:r>
            <a:r>
              <a:rPr lang="en-US" sz="3600" b="1" dirty="0" smtClean="0">
                <a:solidFill>
                  <a:srgbClr val="FF0000"/>
                </a:solidFill>
              </a:rPr>
              <a:t>diffusions</a:t>
            </a:r>
            <a:r>
              <a:rPr lang="en-US" sz="3600" dirty="0" smtClean="0"/>
              <a:t>, the resolution is of the order of 100 um limiting to the graphite uniformity </a:t>
            </a:r>
            <a:r>
              <a:rPr lang="en-US" sz="3600" b="1" dirty="0" smtClean="0"/>
              <a:t>(Improving track resolution in the RPC chamber) </a:t>
            </a:r>
            <a:r>
              <a:rPr lang="en-US" sz="3300" dirty="0" smtClean="0"/>
              <a:t>R.Cardarelli et al </a:t>
            </a:r>
            <a:r>
              <a:rPr lang="en-US" sz="2400" dirty="0" smtClean="0"/>
              <a:t>2006-nuclear physics B –proceeding supplements 158(1); 25-29 </a:t>
            </a:r>
            <a:endParaRPr lang="en-US" sz="2400" dirty="0" smtClean="0"/>
          </a:p>
          <a:p>
            <a:pPr marL="0" indent="0"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</a:rPr>
              <a:t>Charge centroid </a:t>
            </a:r>
            <a:r>
              <a:rPr lang="en-US" sz="3600" b="1" dirty="0" smtClean="0">
                <a:solidFill>
                  <a:srgbClr val="FF0000"/>
                </a:solidFill>
              </a:rPr>
              <a:t>reconstruction</a:t>
            </a:r>
            <a:r>
              <a:rPr lang="en-US" sz="3600" dirty="0" smtClean="0"/>
              <a:t>, </a:t>
            </a:r>
            <a:r>
              <a:rPr lang="en-US" sz="3600" dirty="0" smtClean="0"/>
              <a:t>the resolution of the order of 100 um limiting to the electronic noise </a:t>
            </a:r>
            <a:r>
              <a:rPr lang="en-US" sz="3600" b="1" dirty="0" smtClean="0"/>
              <a:t>(The RPC space resolution with the charge centroid method) </a:t>
            </a:r>
            <a:r>
              <a:rPr lang="en-US" sz="3300" dirty="0" err="1" smtClean="0"/>
              <a:t>G.Aielli</a:t>
            </a:r>
            <a:r>
              <a:rPr lang="en-US" sz="3300" dirty="0" smtClean="0"/>
              <a:t>, R.Cardarelli et al </a:t>
            </a:r>
            <a:r>
              <a:rPr lang="en-US" sz="2400" dirty="0" err="1" smtClean="0"/>
              <a:t>Jinst</a:t>
            </a:r>
            <a:r>
              <a:rPr lang="en-US" sz="2400" dirty="0" smtClean="0"/>
              <a:t> 9 (2014)n°09, C09030 </a:t>
            </a:r>
            <a:endParaRPr lang="en-US" sz="2400" dirty="0"/>
          </a:p>
          <a:p>
            <a:pPr marL="0" indent="0"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Time difference on the </a:t>
            </a:r>
            <a:r>
              <a:rPr lang="en-US" sz="3600" b="1" dirty="0" smtClean="0">
                <a:solidFill>
                  <a:srgbClr val="FF0000"/>
                </a:solidFill>
              </a:rPr>
              <a:t>end of the strip</a:t>
            </a:r>
            <a:r>
              <a:rPr lang="en-US" sz="3600" dirty="0" smtClean="0"/>
              <a:t>, the resolution is of the order of 1 cm limiting to the time resolution and the distortion </a:t>
            </a:r>
            <a:r>
              <a:rPr lang="en-US" sz="3600" dirty="0" smtClean="0"/>
              <a:t>of the signal in the strip-line.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39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Detector with uniform field but different geometry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20" name="Gruppo 19"/>
          <p:cNvGrpSpPr/>
          <p:nvPr/>
        </p:nvGrpSpPr>
        <p:grpSpPr>
          <a:xfrm>
            <a:off x="4865865" y="2173187"/>
            <a:ext cx="3094795" cy="4152548"/>
            <a:chOff x="6663885" y="2217947"/>
            <a:chExt cx="3094795" cy="2044826"/>
          </a:xfrm>
        </p:grpSpPr>
        <p:grpSp>
          <p:nvGrpSpPr>
            <p:cNvPr id="16" name="Gruppo 15"/>
            <p:cNvGrpSpPr/>
            <p:nvPr/>
          </p:nvGrpSpPr>
          <p:grpSpPr>
            <a:xfrm>
              <a:off x="7205740" y="2217947"/>
              <a:ext cx="2552940" cy="1285336"/>
              <a:chOff x="6870460" y="2543067"/>
              <a:chExt cx="2552940" cy="1285336"/>
            </a:xfrm>
          </p:grpSpPr>
          <p:sp>
            <p:nvSpPr>
              <p:cNvPr id="4" name="Ovale 3"/>
              <p:cNvSpPr/>
              <p:nvPr/>
            </p:nvSpPr>
            <p:spPr>
              <a:xfrm>
                <a:off x="6870460" y="2543067"/>
                <a:ext cx="719060" cy="1285336"/>
              </a:xfrm>
              <a:prstGeom prst="ellipse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e 5"/>
              <p:cNvSpPr/>
              <p:nvPr/>
            </p:nvSpPr>
            <p:spPr>
              <a:xfrm>
                <a:off x="6965422" y="2664028"/>
                <a:ext cx="508815" cy="1043413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Connettore 1 7"/>
              <p:cNvCxnSpPr/>
              <p:nvPr/>
            </p:nvCxnSpPr>
            <p:spPr>
              <a:xfrm>
                <a:off x="7311270" y="2543067"/>
                <a:ext cx="1761610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ttore 1 9"/>
              <p:cNvCxnSpPr/>
              <p:nvPr/>
            </p:nvCxnSpPr>
            <p:spPr>
              <a:xfrm>
                <a:off x="7311270" y="3828403"/>
                <a:ext cx="1761610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ttore 1 11"/>
              <p:cNvCxnSpPr>
                <a:stCxn id="6" idx="0"/>
              </p:cNvCxnSpPr>
              <p:nvPr/>
            </p:nvCxnSpPr>
            <p:spPr>
              <a:xfrm>
                <a:off x="7219830" y="2664028"/>
                <a:ext cx="17665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ttore 1 12"/>
              <p:cNvCxnSpPr/>
              <p:nvPr/>
            </p:nvCxnSpPr>
            <p:spPr>
              <a:xfrm>
                <a:off x="7222945" y="3709549"/>
                <a:ext cx="17665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Ovale 13"/>
              <p:cNvSpPr/>
              <p:nvPr/>
            </p:nvSpPr>
            <p:spPr>
              <a:xfrm>
                <a:off x="8722360" y="2543067"/>
                <a:ext cx="701040" cy="1285336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ttangolo 14"/>
              <p:cNvSpPr/>
              <p:nvPr/>
            </p:nvSpPr>
            <p:spPr>
              <a:xfrm>
                <a:off x="8646160" y="2580640"/>
                <a:ext cx="426720" cy="121728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8" name="Connettore 2 17"/>
            <p:cNvCxnSpPr/>
            <p:nvPr/>
          </p:nvCxnSpPr>
          <p:spPr>
            <a:xfrm flipV="1">
              <a:off x="7124663" y="3369763"/>
              <a:ext cx="342733" cy="50895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CasellaDiTesto 18"/>
            <p:cNvSpPr txBox="1"/>
            <p:nvPr/>
          </p:nvSpPr>
          <p:spPr>
            <a:xfrm>
              <a:off x="6663885" y="3893441"/>
              <a:ext cx="9209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Gas gap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" name="Gruppo 37"/>
          <p:cNvGrpSpPr/>
          <p:nvPr/>
        </p:nvGrpSpPr>
        <p:grpSpPr>
          <a:xfrm>
            <a:off x="838200" y="2489391"/>
            <a:ext cx="4238204" cy="1079740"/>
            <a:chOff x="838200" y="2489391"/>
            <a:chExt cx="4238204" cy="1079740"/>
          </a:xfrm>
        </p:grpSpPr>
        <p:grpSp>
          <p:nvGrpSpPr>
            <p:cNvPr id="24" name="Gruppo 23"/>
            <p:cNvGrpSpPr/>
            <p:nvPr/>
          </p:nvGrpSpPr>
          <p:grpSpPr>
            <a:xfrm>
              <a:off x="838200" y="3105150"/>
              <a:ext cx="2885440" cy="463981"/>
              <a:chOff x="1056640" y="2243449"/>
              <a:chExt cx="2885440" cy="463981"/>
            </a:xfrm>
          </p:grpSpPr>
          <p:sp>
            <p:nvSpPr>
              <p:cNvPr id="22" name="Rettangolo 21"/>
              <p:cNvSpPr/>
              <p:nvPr/>
            </p:nvSpPr>
            <p:spPr>
              <a:xfrm>
                <a:off x="1056640" y="2243449"/>
                <a:ext cx="2885440" cy="16934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ttangolo 22"/>
              <p:cNvSpPr/>
              <p:nvPr/>
            </p:nvSpPr>
            <p:spPr>
              <a:xfrm>
                <a:off x="1056640" y="2538089"/>
                <a:ext cx="2885440" cy="16934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8" name="Connettore 1 27"/>
            <p:cNvCxnSpPr/>
            <p:nvPr/>
          </p:nvCxnSpPr>
          <p:spPr>
            <a:xfrm flipV="1">
              <a:off x="838200" y="2489391"/>
              <a:ext cx="1312364" cy="6090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ttore 1 28"/>
            <p:cNvCxnSpPr/>
            <p:nvPr/>
          </p:nvCxnSpPr>
          <p:spPr>
            <a:xfrm flipV="1">
              <a:off x="3638430" y="2533446"/>
              <a:ext cx="1418470" cy="6102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1 29"/>
            <p:cNvCxnSpPr/>
            <p:nvPr/>
          </p:nvCxnSpPr>
          <p:spPr>
            <a:xfrm flipV="1">
              <a:off x="3733392" y="2680847"/>
              <a:ext cx="1343012" cy="5936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ttore 1 30"/>
            <p:cNvCxnSpPr/>
            <p:nvPr/>
          </p:nvCxnSpPr>
          <p:spPr>
            <a:xfrm flipV="1">
              <a:off x="3743144" y="2977669"/>
              <a:ext cx="1313756" cy="5785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ttore 1 31"/>
            <p:cNvCxnSpPr/>
            <p:nvPr/>
          </p:nvCxnSpPr>
          <p:spPr>
            <a:xfrm flipV="1">
              <a:off x="3696072" y="2820004"/>
              <a:ext cx="1360828" cy="5953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Connettore 2 39"/>
          <p:cNvCxnSpPr/>
          <p:nvPr/>
        </p:nvCxnSpPr>
        <p:spPr>
          <a:xfrm flipH="1" flipV="1">
            <a:off x="3464560" y="3344918"/>
            <a:ext cx="1861783" cy="217308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2 54"/>
          <p:cNvCxnSpPr>
            <a:stCxn id="118" idx="7"/>
          </p:cNvCxnSpPr>
          <p:nvPr/>
        </p:nvCxnSpPr>
        <p:spPr>
          <a:xfrm flipV="1">
            <a:off x="5368045" y="4560407"/>
            <a:ext cx="3689645" cy="91529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uppo 76"/>
          <p:cNvGrpSpPr/>
          <p:nvPr/>
        </p:nvGrpSpPr>
        <p:grpSpPr>
          <a:xfrm>
            <a:off x="8721076" y="2223808"/>
            <a:ext cx="2552940" cy="2490455"/>
            <a:chOff x="8721076" y="2223808"/>
            <a:chExt cx="2552940" cy="2490455"/>
          </a:xfrm>
        </p:grpSpPr>
        <p:sp>
          <p:nvSpPr>
            <p:cNvPr id="57" name="Ovale 56"/>
            <p:cNvSpPr/>
            <p:nvPr/>
          </p:nvSpPr>
          <p:spPr>
            <a:xfrm>
              <a:off x="8721076" y="2242256"/>
              <a:ext cx="719060" cy="2453218"/>
            </a:xfrm>
            <a:prstGeom prst="ellipse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e 57"/>
            <p:cNvSpPr/>
            <p:nvPr/>
          </p:nvSpPr>
          <p:spPr>
            <a:xfrm>
              <a:off x="8816038" y="2411596"/>
              <a:ext cx="508815" cy="211892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Connettore 1 58"/>
            <p:cNvCxnSpPr/>
            <p:nvPr/>
          </p:nvCxnSpPr>
          <p:spPr>
            <a:xfrm>
              <a:off x="9080606" y="2223808"/>
              <a:ext cx="1761610" cy="0"/>
            </a:xfrm>
            <a:prstGeom prst="line">
              <a:avLst/>
            </a:prstGeom>
            <a:ln w="158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ttore 1 59"/>
            <p:cNvCxnSpPr/>
            <p:nvPr/>
          </p:nvCxnSpPr>
          <p:spPr>
            <a:xfrm>
              <a:off x="9080606" y="4714263"/>
              <a:ext cx="1761610" cy="0"/>
            </a:xfrm>
            <a:prstGeom prst="line">
              <a:avLst/>
            </a:prstGeom>
            <a:ln w="158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1 60"/>
            <p:cNvCxnSpPr>
              <a:stCxn id="58" idx="0"/>
            </p:cNvCxnSpPr>
            <p:nvPr/>
          </p:nvCxnSpPr>
          <p:spPr>
            <a:xfrm>
              <a:off x="9070446" y="2411596"/>
              <a:ext cx="176650" cy="0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ttore 1 61"/>
            <p:cNvCxnSpPr/>
            <p:nvPr/>
          </p:nvCxnSpPr>
          <p:spPr>
            <a:xfrm>
              <a:off x="9073561" y="4534796"/>
              <a:ext cx="176650" cy="0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Ovale 62"/>
            <p:cNvSpPr/>
            <p:nvPr/>
          </p:nvSpPr>
          <p:spPr>
            <a:xfrm>
              <a:off x="10572976" y="2223808"/>
              <a:ext cx="701040" cy="249045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ttangolo 63"/>
            <p:cNvSpPr/>
            <p:nvPr/>
          </p:nvSpPr>
          <p:spPr>
            <a:xfrm>
              <a:off x="10496776" y="2252415"/>
              <a:ext cx="426720" cy="244305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e 64"/>
            <p:cNvSpPr/>
            <p:nvPr/>
          </p:nvSpPr>
          <p:spPr>
            <a:xfrm>
              <a:off x="8910370" y="2585143"/>
              <a:ext cx="294640" cy="177138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Connettore 1 67"/>
            <p:cNvCxnSpPr/>
            <p:nvPr/>
          </p:nvCxnSpPr>
          <p:spPr>
            <a:xfrm>
              <a:off x="9057802" y="2600173"/>
              <a:ext cx="176650" cy="0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ttore 1 68"/>
            <p:cNvCxnSpPr/>
            <p:nvPr/>
          </p:nvCxnSpPr>
          <p:spPr>
            <a:xfrm>
              <a:off x="9028360" y="4356527"/>
              <a:ext cx="176650" cy="0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Connettore 2 71"/>
          <p:cNvCxnSpPr>
            <a:stCxn id="118" idx="7"/>
          </p:cNvCxnSpPr>
          <p:nvPr/>
        </p:nvCxnSpPr>
        <p:spPr>
          <a:xfrm flipV="1">
            <a:off x="5368045" y="4420284"/>
            <a:ext cx="3660315" cy="105541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CasellaDiTesto 73"/>
          <p:cNvSpPr txBox="1"/>
          <p:nvPr/>
        </p:nvSpPr>
        <p:spPr>
          <a:xfrm>
            <a:off x="660181" y="3666476"/>
            <a:ext cx="3689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Mono-gap planar geometry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75" name="CasellaDiTesto 74"/>
          <p:cNvSpPr txBox="1"/>
          <p:nvPr/>
        </p:nvSpPr>
        <p:spPr>
          <a:xfrm>
            <a:off x="6248413" y="5216156"/>
            <a:ext cx="15637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Cylindrical mono-gap geometry</a:t>
            </a:r>
            <a:endParaRPr lang="en-US" sz="2400" b="1" dirty="0"/>
          </a:p>
        </p:txBody>
      </p:sp>
      <p:sp>
        <p:nvSpPr>
          <p:cNvPr id="76" name="CasellaDiTesto 75"/>
          <p:cNvSpPr txBox="1"/>
          <p:nvPr/>
        </p:nvSpPr>
        <p:spPr>
          <a:xfrm>
            <a:off x="8084722" y="5590164"/>
            <a:ext cx="4107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Cylindrical multi-gap geometry</a:t>
            </a:r>
            <a:endParaRPr lang="en-US" sz="2400" b="1" dirty="0">
              <a:solidFill>
                <a:srgbClr val="7030A0"/>
              </a:solidFill>
            </a:endParaRPr>
          </a:p>
        </p:txBody>
      </p:sp>
      <p:grpSp>
        <p:nvGrpSpPr>
          <p:cNvPr id="101" name="Gruppo 100"/>
          <p:cNvGrpSpPr/>
          <p:nvPr/>
        </p:nvGrpSpPr>
        <p:grpSpPr>
          <a:xfrm>
            <a:off x="829847" y="4131509"/>
            <a:ext cx="4350441" cy="1120874"/>
            <a:chOff x="829847" y="4131509"/>
            <a:chExt cx="4350441" cy="2296412"/>
          </a:xfrm>
        </p:grpSpPr>
        <p:grpSp>
          <p:nvGrpSpPr>
            <p:cNvPr id="79" name="Gruppo 78"/>
            <p:cNvGrpSpPr/>
            <p:nvPr/>
          </p:nvGrpSpPr>
          <p:grpSpPr>
            <a:xfrm>
              <a:off x="829847" y="4747268"/>
              <a:ext cx="2885440" cy="463981"/>
              <a:chOff x="1056640" y="2243449"/>
              <a:chExt cx="2885440" cy="463981"/>
            </a:xfrm>
          </p:grpSpPr>
          <p:sp>
            <p:nvSpPr>
              <p:cNvPr id="85" name="Rettangolo 84"/>
              <p:cNvSpPr/>
              <p:nvPr/>
            </p:nvSpPr>
            <p:spPr>
              <a:xfrm>
                <a:off x="1056640" y="2243449"/>
                <a:ext cx="2885440" cy="16934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ttangolo 85"/>
              <p:cNvSpPr/>
              <p:nvPr/>
            </p:nvSpPr>
            <p:spPr>
              <a:xfrm>
                <a:off x="1056640" y="2538089"/>
                <a:ext cx="2885440" cy="16934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0" name="Connettore 1 79"/>
            <p:cNvCxnSpPr/>
            <p:nvPr/>
          </p:nvCxnSpPr>
          <p:spPr>
            <a:xfrm flipV="1">
              <a:off x="829847" y="4131509"/>
              <a:ext cx="1312364" cy="6090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ttore 1 80"/>
            <p:cNvCxnSpPr/>
            <p:nvPr/>
          </p:nvCxnSpPr>
          <p:spPr>
            <a:xfrm flipV="1">
              <a:off x="3630077" y="4175564"/>
              <a:ext cx="1418470" cy="6102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ttore 1 81"/>
            <p:cNvCxnSpPr/>
            <p:nvPr/>
          </p:nvCxnSpPr>
          <p:spPr>
            <a:xfrm flipV="1">
              <a:off x="3725039" y="4322965"/>
              <a:ext cx="1343012" cy="5936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ttore 1 82"/>
            <p:cNvCxnSpPr/>
            <p:nvPr/>
          </p:nvCxnSpPr>
          <p:spPr>
            <a:xfrm flipV="1">
              <a:off x="3734791" y="4619787"/>
              <a:ext cx="1313756" cy="5785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ttore 1 83"/>
            <p:cNvCxnSpPr/>
            <p:nvPr/>
          </p:nvCxnSpPr>
          <p:spPr>
            <a:xfrm flipV="1">
              <a:off x="3687719" y="4462122"/>
              <a:ext cx="1360828" cy="5953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7" name="Gruppo 86"/>
            <p:cNvGrpSpPr/>
            <p:nvPr/>
          </p:nvGrpSpPr>
          <p:grpSpPr>
            <a:xfrm>
              <a:off x="840232" y="5356311"/>
              <a:ext cx="2885440" cy="463981"/>
              <a:chOff x="1056640" y="2243449"/>
              <a:chExt cx="2885440" cy="463981"/>
            </a:xfrm>
          </p:grpSpPr>
          <p:sp>
            <p:nvSpPr>
              <p:cNvPr id="88" name="Rettangolo 87"/>
              <p:cNvSpPr/>
              <p:nvPr/>
            </p:nvSpPr>
            <p:spPr>
              <a:xfrm>
                <a:off x="1056640" y="2243449"/>
                <a:ext cx="2885440" cy="16934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ttangolo 88"/>
              <p:cNvSpPr/>
              <p:nvPr/>
            </p:nvSpPr>
            <p:spPr>
              <a:xfrm>
                <a:off x="1056640" y="2538089"/>
                <a:ext cx="2885440" cy="16934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0" name="Gruppo 89"/>
            <p:cNvGrpSpPr/>
            <p:nvPr/>
          </p:nvGrpSpPr>
          <p:grpSpPr>
            <a:xfrm>
              <a:off x="847952" y="5963940"/>
              <a:ext cx="2885440" cy="463981"/>
              <a:chOff x="1056640" y="2243449"/>
              <a:chExt cx="2885440" cy="463981"/>
            </a:xfrm>
          </p:grpSpPr>
          <p:sp>
            <p:nvSpPr>
              <p:cNvPr id="91" name="Rettangolo 90"/>
              <p:cNvSpPr/>
              <p:nvPr/>
            </p:nvSpPr>
            <p:spPr>
              <a:xfrm>
                <a:off x="1056640" y="2243449"/>
                <a:ext cx="2885440" cy="16934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ttangolo 91"/>
              <p:cNvSpPr/>
              <p:nvPr/>
            </p:nvSpPr>
            <p:spPr>
              <a:xfrm>
                <a:off x="1056640" y="2538089"/>
                <a:ext cx="2885440" cy="16934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3" name="Connettore 1 92"/>
            <p:cNvCxnSpPr/>
            <p:nvPr/>
          </p:nvCxnSpPr>
          <p:spPr>
            <a:xfrm flipV="1">
              <a:off x="3752607" y="4734917"/>
              <a:ext cx="1418470" cy="6102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ttore 1 93"/>
            <p:cNvCxnSpPr/>
            <p:nvPr/>
          </p:nvCxnSpPr>
          <p:spPr>
            <a:xfrm flipV="1">
              <a:off x="3719654" y="4934353"/>
              <a:ext cx="1418470" cy="6102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ttore 1 94"/>
            <p:cNvCxnSpPr/>
            <p:nvPr/>
          </p:nvCxnSpPr>
          <p:spPr>
            <a:xfrm flipV="1">
              <a:off x="3711775" y="5048932"/>
              <a:ext cx="1418470" cy="6102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ttore 1 95"/>
            <p:cNvCxnSpPr/>
            <p:nvPr/>
          </p:nvCxnSpPr>
          <p:spPr>
            <a:xfrm flipV="1">
              <a:off x="3751589" y="5201316"/>
              <a:ext cx="1418470" cy="6102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ttore 1 96"/>
            <p:cNvCxnSpPr/>
            <p:nvPr/>
          </p:nvCxnSpPr>
          <p:spPr>
            <a:xfrm flipV="1">
              <a:off x="3761818" y="5353700"/>
              <a:ext cx="1418470" cy="6102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ttore 1 97"/>
            <p:cNvCxnSpPr/>
            <p:nvPr/>
          </p:nvCxnSpPr>
          <p:spPr>
            <a:xfrm flipV="1">
              <a:off x="3751589" y="5518003"/>
              <a:ext cx="1418470" cy="6102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ttore 1 98"/>
            <p:cNvCxnSpPr/>
            <p:nvPr/>
          </p:nvCxnSpPr>
          <p:spPr>
            <a:xfrm flipV="1">
              <a:off x="3751589" y="5648341"/>
              <a:ext cx="1418470" cy="6102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ttore 1 99"/>
            <p:cNvCxnSpPr/>
            <p:nvPr/>
          </p:nvCxnSpPr>
          <p:spPr>
            <a:xfrm flipV="1">
              <a:off x="3741360" y="5802745"/>
              <a:ext cx="1418470" cy="6102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CasellaDiTesto 101"/>
          <p:cNvSpPr txBox="1"/>
          <p:nvPr/>
        </p:nvSpPr>
        <p:spPr>
          <a:xfrm>
            <a:off x="663300" y="5585926"/>
            <a:ext cx="361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Multi-gap planar geometry</a:t>
            </a:r>
            <a:endParaRPr lang="en-US" sz="2400" b="1" dirty="0">
              <a:solidFill>
                <a:srgbClr val="0070C0"/>
              </a:solidFill>
            </a:endParaRPr>
          </a:p>
        </p:txBody>
      </p:sp>
      <p:cxnSp>
        <p:nvCxnSpPr>
          <p:cNvPr id="104" name="Connettore 2 103"/>
          <p:cNvCxnSpPr/>
          <p:nvPr/>
        </p:nvCxnSpPr>
        <p:spPr>
          <a:xfrm flipH="1" flipV="1">
            <a:off x="3870960" y="4505013"/>
            <a:ext cx="1455383" cy="108091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2 105"/>
          <p:cNvCxnSpPr/>
          <p:nvPr/>
        </p:nvCxnSpPr>
        <p:spPr>
          <a:xfrm flipH="1" flipV="1">
            <a:off x="3870960" y="4652215"/>
            <a:ext cx="1455383" cy="91801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2 107"/>
          <p:cNvCxnSpPr/>
          <p:nvPr/>
        </p:nvCxnSpPr>
        <p:spPr>
          <a:xfrm flipH="1" flipV="1">
            <a:off x="3870961" y="4783394"/>
            <a:ext cx="1395380" cy="80253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2 109"/>
          <p:cNvCxnSpPr/>
          <p:nvPr/>
        </p:nvCxnSpPr>
        <p:spPr>
          <a:xfrm flipH="1" flipV="1">
            <a:off x="3870961" y="4947236"/>
            <a:ext cx="1455382" cy="62299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2 111"/>
          <p:cNvCxnSpPr/>
          <p:nvPr/>
        </p:nvCxnSpPr>
        <p:spPr>
          <a:xfrm flipH="1" flipV="1">
            <a:off x="3870960" y="5106110"/>
            <a:ext cx="1455383" cy="46411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Ovale 117"/>
          <p:cNvSpPr/>
          <p:nvPr/>
        </p:nvSpPr>
        <p:spPr>
          <a:xfrm>
            <a:off x="5200360" y="5447684"/>
            <a:ext cx="196455" cy="19129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56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Cylindrical geometry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cylindrical geometry is very interesting in the case the external pressure is different respect to the internal gas gap pressure, two important cases:</a:t>
            </a:r>
          </a:p>
          <a:p>
            <a:r>
              <a:rPr lang="en-US" b="1" dirty="0" smtClean="0"/>
              <a:t>The external pressure is very low</a:t>
            </a:r>
            <a:r>
              <a:rPr lang="en-US" dirty="0" smtClean="0"/>
              <a:t>, application in space</a:t>
            </a:r>
          </a:p>
          <a:p>
            <a:r>
              <a:rPr lang="en-US" b="1" dirty="0" smtClean="0"/>
              <a:t>The internal pressure of the gas gap is very high</a:t>
            </a:r>
            <a:r>
              <a:rPr lang="en-US" dirty="0" smtClean="0"/>
              <a:t>, for instance 2-10 bar,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this high pressure is useful to increase the performance of the</a:t>
            </a:r>
          </a:p>
          <a:p>
            <a:pPr marL="0" indent="0">
              <a:buNone/>
            </a:pPr>
            <a:r>
              <a:rPr lang="en-US" dirty="0" smtClean="0"/>
              <a:t>   detector in the range of </a:t>
            </a:r>
            <a:r>
              <a:rPr lang="en-US" dirty="0" err="1" smtClean="0"/>
              <a:t>ps</a:t>
            </a:r>
            <a:r>
              <a:rPr lang="en-US" dirty="0" smtClean="0"/>
              <a:t> time resolution , high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efficiency per single gas gap and spatial resolution (30-50 um), for this</a:t>
            </a:r>
          </a:p>
          <a:p>
            <a:pPr marL="0" indent="0">
              <a:buNone/>
            </a:pPr>
            <a:r>
              <a:rPr lang="en-US" dirty="0" smtClean="0"/>
              <a:t>   approach the experience of MDT ATLAS group for large gas distribution at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3 bar, is very important.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73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Very large installations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low cost detector is not sufficient to build very large extension apparatus</a:t>
            </a:r>
          </a:p>
          <a:p>
            <a:r>
              <a:rPr lang="en-US" dirty="0" smtClean="0"/>
              <a:t>The cost driver is the readout electronics</a:t>
            </a:r>
          </a:p>
          <a:p>
            <a:r>
              <a:rPr lang="en-US" dirty="0" smtClean="0"/>
              <a:t>For low data rate on very large surfaces, a new fundamental development is the an embedded optical fiber </a:t>
            </a:r>
            <a:r>
              <a:rPr lang="en-US" dirty="0" smtClean="0"/>
              <a:t>daisy-chain </a:t>
            </a:r>
            <a:r>
              <a:rPr lang="en-US" dirty="0" smtClean="0"/>
              <a:t>zero-suppression readout and DAQ, chamber by chamber.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34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smtClean="0"/>
              <a:t>conclusion</a:t>
            </a:r>
            <a:endParaRPr lang="en-US" sz="6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It is my opinion that RPC detectors have a great potential for development, in particular for large area experiments where a high space-time resolution is required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678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                     </a:t>
            </a:r>
            <a:r>
              <a:rPr lang="en-US" sz="7200" b="1" dirty="0" smtClean="0">
                <a:solidFill>
                  <a:srgbClr val="FF0000"/>
                </a:solidFill>
              </a:rPr>
              <a:t>Introduction</a:t>
            </a:r>
            <a:endParaRPr lang="en-US" sz="72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The RPCs chamber developed in the 80s by R. </a:t>
            </a:r>
            <a:r>
              <a:rPr lang="en-US" sz="3600" dirty="0" err="1" smtClean="0"/>
              <a:t>Santonico</a:t>
            </a:r>
            <a:r>
              <a:rPr lang="en-US" sz="3600" dirty="0" smtClean="0"/>
              <a:t> and R.Cardarelli compared to the wire gas detector  are relatively new. For this reason, I think that, the RPC has great potential for development in performance in the near future. The low cost per unit area, high spatial and temporal resolution accompanied a relatively simplicity of construction make it interesting for future high energy physics experiments where high sensitive surface are required.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developed in the 80s by R. Santonico and R.Cardarelli</a:t>
            </a:r>
            <a:r>
              <a:rPr kumimoji="0" lang="it-IT" altLang="it-I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it-IT" alt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88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838200" y="454025"/>
            <a:ext cx="10515600" cy="5220634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RPCs in the 1980s had a space-time resolution difficult to obtain with other detectors. Today many particle detectors, such as silicon detectors and …. , have a space-time resolution higher than the RPCs, but do not have a competitive cost per unit area. What has been said implies that in the future development of RPCs the cost factor per surface unit must be carefully considered.</a:t>
            </a:r>
          </a:p>
          <a:p>
            <a:r>
              <a:rPr lang="en-US" sz="3200" dirty="0" smtClean="0"/>
              <a:t> the main parameters that determine the performance of the RPCs, the current status and any developments will be discussed below.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7669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1800" y="0"/>
            <a:ext cx="10515600" cy="955674"/>
          </a:xfrm>
        </p:spPr>
        <p:txBody>
          <a:bodyPr/>
          <a:lstStyle/>
          <a:p>
            <a:r>
              <a:rPr lang="en-US" dirty="0" smtClean="0"/>
              <a:t>                  </a:t>
            </a:r>
            <a:r>
              <a:rPr lang="en-US" b="1" dirty="0" smtClean="0">
                <a:solidFill>
                  <a:srgbClr val="FF0000"/>
                </a:solidFill>
              </a:rPr>
              <a:t>Future RPC development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5533" y="955674"/>
            <a:ext cx="11946467" cy="553984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Counting rate parameter: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Resistivity of electrode</a:t>
            </a:r>
            <a:r>
              <a:rPr lang="en-US" dirty="0" smtClean="0"/>
              <a:t>, apparently it is the simplest parameter to modify to obtain an increase in the rate capability . Experience shows that in the current RPC for resistivity values lower than 10^10 the detector becomes unstable. There are attempts with </a:t>
            </a:r>
            <a:r>
              <a:rPr lang="en-US" dirty="0" smtClean="0"/>
              <a:t>mono-crystal semiconductor electrodes (GaAs, Alessandro </a:t>
            </a:r>
            <a:r>
              <a:rPr lang="en-US" dirty="0" err="1" smtClean="0"/>
              <a:t>Rocchi</a:t>
            </a:r>
            <a:r>
              <a:rPr lang="en-US" dirty="0" smtClean="0"/>
              <a:t> RPC2020 presentation) </a:t>
            </a:r>
            <a:r>
              <a:rPr lang="en-US" dirty="0" smtClean="0"/>
              <a:t>that show stability for resistivity value of the order of 10^8. This is a possible development for the </a:t>
            </a:r>
            <a:r>
              <a:rPr lang="en-US" dirty="0" smtClean="0"/>
              <a:t>future in the range of the MHz/cm</a:t>
            </a:r>
            <a:r>
              <a:rPr lang="en-US" baseline="30000" dirty="0" smtClean="0"/>
              <a:t>2 </a:t>
            </a:r>
            <a:r>
              <a:rPr lang="en-US" dirty="0" smtClean="0"/>
              <a:t>rate capability.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Material of electrode</a:t>
            </a:r>
            <a:r>
              <a:rPr lang="en-US" b="1" dirty="0" smtClean="0"/>
              <a:t>, </a:t>
            </a:r>
            <a:r>
              <a:rPr lang="en-US" dirty="0" smtClean="0"/>
              <a:t>different</a:t>
            </a:r>
            <a:r>
              <a:rPr lang="en-US" b="1" dirty="0" smtClean="0"/>
              <a:t> </a:t>
            </a:r>
            <a:r>
              <a:rPr lang="en-US" dirty="0" smtClean="0"/>
              <a:t>material are tested different group: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sz="2200" b="1" dirty="0" smtClean="0"/>
              <a:t>phenolic paper </a:t>
            </a:r>
            <a:r>
              <a:rPr lang="en-US" sz="2200" dirty="0" smtClean="0"/>
              <a:t>(10</a:t>
            </a:r>
            <a:r>
              <a:rPr lang="en-US" sz="2200" baseline="30000" dirty="0" smtClean="0"/>
              <a:t>11</a:t>
            </a:r>
            <a:r>
              <a:rPr lang="en-US" sz="2200" dirty="0" smtClean="0"/>
              <a:t>-10</a:t>
            </a:r>
            <a:r>
              <a:rPr lang="en-US" sz="2200" baseline="30000" dirty="0" smtClean="0"/>
              <a:t>10</a:t>
            </a:r>
            <a:r>
              <a:rPr lang="en-US" sz="2200" dirty="0" smtClean="0"/>
              <a:t> ohm x cm resistivity)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</a:t>
            </a:r>
            <a:r>
              <a:rPr lang="en-US" sz="2200" b="1" dirty="0" smtClean="0"/>
              <a:t>phenolic glass fiber </a:t>
            </a:r>
            <a:r>
              <a:rPr lang="en-US" sz="2200" dirty="0" smtClean="0"/>
              <a:t>( 10</a:t>
            </a:r>
            <a:r>
              <a:rPr lang="en-US" sz="2200" baseline="30000" dirty="0" smtClean="0"/>
              <a:t>11</a:t>
            </a:r>
            <a:r>
              <a:rPr lang="en-US" sz="2200" dirty="0" smtClean="0"/>
              <a:t>-10</a:t>
            </a:r>
            <a:r>
              <a:rPr lang="en-US" sz="2200" baseline="30000" dirty="0" smtClean="0"/>
              <a:t>10</a:t>
            </a:r>
            <a:r>
              <a:rPr lang="en-US" sz="2200" dirty="0" smtClean="0"/>
              <a:t> ohm x cm)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</a:t>
            </a:r>
            <a:r>
              <a:rPr lang="en-US" sz="2200" b="1" dirty="0" smtClean="0"/>
              <a:t>glass</a:t>
            </a:r>
            <a:r>
              <a:rPr lang="en-US" sz="2200" dirty="0" smtClean="0"/>
              <a:t> high low resistivity ( 10</a:t>
            </a:r>
            <a:r>
              <a:rPr lang="en-US" sz="2200" baseline="30000" dirty="0" smtClean="0"/>
              <a:t>11</a:t>
            </a:r>
            <a:r>
              <a:rPr lang="en-US" sz="2200" dirty="0" smtClean="0"/>
              <a:t>-10</a:t>
            </a:r>
            <a:r>
              <a:rPr lang="en-US" sz="2200" baseline="30000" dirty="0" smtClean="0"/>
              <a:t>8</a:t>
            </a:r>
            <a:r>
              <a:rPr lang="en-US" sz="2200" dirty="0" smtClean="0"/>
              <a:t> ohm x cm)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</a:t>
            </a:r>
            <a:r>
              <a:rPr lang="en-US" sz="2200" b="1" dirty="0" smtClean="0"/>
              <a:t>ceramic </a:t>
            </a:r>
            <a:r>
              <a:rPr lang="en-US" sz="2200" dirty="0" smtClean="0"/>
              <a:t>( 10</a:t>
            </a:r>
            <a:r>
              <a:rPr lang="en-US" sz="2200" baseline="30000" dirty="0" smtClean="0"/>
              <a:t>11</a:t>
            </a:r>
            <a:r>
              <a:rPr lang="en-US" sz="2200" dirty="0" smtClean="0"/>
              <a:t>-10</a:t>
            </a:r>
            <a:r>
              <a:rPr lang="en-US" sz="2200" baseline="30000" dirty="0" smtClean="0"/>
              <a:t>9</a:t>
            </a:r>
            <a:r>
              <a:rPr lang="en-US" sz="2200" dirty="0" smtClean="0"/>
              <a:t> ohm x cm)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</a:t>
            </a:r>
            <a:r>
              <a:rPr lang="en-US" sz="2200" b="1" dirty="0" smtClean="0"/>
              <a:t>mono crystal semiconductor </a:t>
            </a:r>
            <a:r>
              <a:rPr lang="en-US" sz="2200" dirty="0" smtClean="0"/>
              <a:t>(GaAs, Si, ….) (10</a:t>
            </a:r>
            <a:r>
              <a:rPr lang="en-US" sz="2200" baseline="30000" dirty="0" smtClean="0"/>
              <a:t>8</a:t>
            </a:r>
            <a:r>
              <a:rPr lang="en-US" sz="2200" dirty="0" smtClean="0"/>
              <a:t>-10</a:t>
            </a:r>
            <a:r>
              <a:rPr lang="en-US" sz="2200" baseline="30000" dirty="0" smtClean="0"/>
              <a:t>5</a:t>
            </a:r>
            <a:r>
              <a:rPr lang="en-US" sz="2200" dirty="0" smtClean="0"/>
              <a:t> ohm x cm)</a:t>
            </a:r>
            <a:endParaRPr lang="en-US" sz="22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89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1800" y="0"/>
            <a:ext cx="10515600" cy="1984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229644"/>
            <a:ext cx="12139507" cy="629711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- </a:t>
            </a:r>
            <a:r>
              <a:rPr lang="en-US" sz="3300" b="1" dirty="0" smtClean="0">
                <a:solidFill>
                  <a:srgbClr val="FF0000"/>
                </a:solidFill>
              </a:rPr>
              <a:t>Fake pulse (noise), </a:t>
            </a:r>
            <a:r>
              <a:rPr lang="en-US" dirty="0" smtClean="0"/>
              <a:t>the experience shown the rate of fake pulse depend to the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characteristic and flatness of the electrode surface, very low type of the surface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work in order in the RPC, for instance: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sz="2000" b="1" dirty="0" smtClean="0"/>
              <a:t>linseed oil</a:t>
            </a:r>
          </a:p>
          <a:p>
            <a:pPr marL="0" indent="0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glass</a:t>
            </a:r>
          </a:p>
          <a:p>
            <a:pPr marL="0" indent="0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mono-crystal semiconductor   </a:t>
            </a:r>
          </a:p>
          <a:p>
            <a:pPr marL="0" indent="0"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Thickness </a:t>
            </a:r>
            <a:r>
              <a:rPr lang="en-US" sz="3600" b="1" dirty="0" smtClean="0">
                <a:solidFill>
                  <a:srgbClr val="FF0000"/>
                </a:solidFill>
              </a:rPr>
              <a:t>of electrode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dirty="0" smtClean="0"/>
              <a:t>it is another parameter that can be easily to decrease, the experience shows an increase in mechanical instability and a fragility for electric discharges. A large study is underway in the Roma2 </a:t>
            </a:r>
            <a:r>
              <a:rPr lang="en-US" dirty="0" smtClean="0"/>
              <a:t>laboratory and MRPC group. The thickness of electrode is tested in the range of </a:t>
            </a:r>
            <a:r>
              <a:rPr lang="en-US" dirty="0" smtClean="0">
                <a:solidFill>
                  <a:srgbClr val="FF0000"/>
                </a:solidFill>
              </a:rPr>
              <a:t>2-0.1 mm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 smtClean="0"/>
          </a:p>
          <a:p>
            <a:r>
              <a:rPr lang="en-US" sz="3600" b="1" dirty="0" smtClean="0">
                <a:solidFill>
                  <a:srgbClr val="FF0000"/>
                </a:solidFill>
              </a:rPr>
              <a:t>Average charge delivery in the gas </a:t>
            </a:r>
            <a:r>
              <a:rPr lang="en-US" dirty="0" smtClean="0"/>
              <a:t>, historically, the first major step forward was made in the </a:t>
            </a:r>
            <a:r>
              <a:rPr lang="en-US" dirty="0" smtClean="0"/>
              <a:t>1993s </a:t>
            </a:r>
            <a:r>
              <a:rPr lang="en-US" dirty="0" smtClean="0"/>
              <a:t>with the observation of the avalanche </a:t>
            </a:r>
            <a:r>
              <a:rPr lang="en-US" dirty="0" smtClean="0"/>
              <a:t>regime, instead of the streamer, </a:t>
            </a:r>
            <a:r>
              <a:rPr lang="en-US" dirty="0" smtClean="0"/>
              <a:t>that allowed an increase the rate capability by a factor 100, the introduction of a low noise </a:t>
            </a:r>
            <a:r>
              <a:rPr lang="en-US" dirty="0" smtClean="0"/>
              <a:t>front-end (1000 e</a:t>
            </a:r>
            <a:r>
              <a:rPr lang="en-US" baseline="30000" dirty="0" smtClean="0"/>
              <a:t>-</a:t>
            </a:r>
            <a:r>
              <a:rPr lang="en-US" dirty="0" smtClean="0"/>
              <a:t> RMS noise) ATLAS muon </a:t>
            </a:r>
            <a:r>
              <a:rPr lang="en-US" dirty="0" smtClean="0"/>
              <a:t>upgrade</a:t>
            </a:r>
            <a:r>
              <a:rPr lang="en-US" dirty="0" smtClean="0"/>
              <a:t> project RPC BIS78 </a:t>
            </a:r>
            <a:r>
              <a:rPr lang="en-US" dirty="0" smtClean="0"/>
              <a:t>allowed a further factor 10 in the rate </a:t>
            </a:r>
            <a:r>
              <a:rPr lang="en-US" dirty="0" smtClean="0"/>
              <a:t>capability of the order of 10 kHz/cm</a:t>
            </a:r>
            <a:r>
              <a:rPr lang="en-US" baseline="30000" dirty="0" smtClean="0"/>
              <a:t>2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31800" y="2805630"/>
            <a:ext cx="11214947" cy="89769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it-IT" sz="2000" dirty="0" smtClean="0">
                <a:solidFill>
                  <a:srgbClr val="222222"/>
                </a:solidFill>
                <a:latin typeface="inherit"/>
              </a:rPr>
              <a:t>The fake pulse</a:t>
            </a:r>
            <a:r>
              <a:rPr kumimoji="0" lang="en-US" altLang="it-IT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depends on the properties and flatness of the surface at the molecular level,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it-IT" sz="2000" dirty="0" smtClean="0">
                <a:solidFill>
                  <a:srgbClr val="222222"/>
                </a:solidFill>
                <a:latin typeface="inherit"/>
              </a:rPr>
              <a:t>the</a:t>
            </a:r>
            <a:r>
              <a:rPr kumimoji="0" lang="en-US" altLang="it-IT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possible explanation why glass and linseed oil work very well, </a:t>
            </a:r>
            <a:r>
              <a:rPr lang="en-US" altLang="it-IT" sz="2000" dirty="0" smtClean="0">
                <a:solidFill>
                  <a:srgbClr val="222222"/>
                </a:solidFill>
                <a:latin typeface="inherit"/>
              </a:rPr>
              <a:t>is</a:t>
            </a:r>
            <a:r>
              <a:rPr kumimoji="0" lang="en-US" altLang="it-IT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they are high density liquids</a:t>
            </a:r>
            <a:r>
              <a:rPr kumimoji="0" lang="en-US" altLang="it-IT" sz="2000" b="0" i="0" u="none" strike="noStrike" cap="none" normalizeH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en-US" altLang="it-IT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and therefore have surface oriented molecules</a:t>
            </a:r>
            <a:r>
              <a:rPr kumimoji="0" lang="en-US" alt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.</a:t>
            </a:r>
            <a:endParaRPr kumimoji="0" lang="en-US" alt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59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Current </a:t>
            </a:r>
            <a:r>
              <a:rPr lang="en-US" b="1" dirty="0" err="1" smtClean="0">
                <a:solidFill>
                  <a:srgbClr val="FF0000"/>
                </a:solidFill>
              </a:rPr>
              <a:t>v.s</a:t>
            </a:r>
            <a:r>
              <a:rPr lang="en-US" b="1" dirty="0" smtClean="0">
                <a:solidFill>
                  <a:srgbClr val="FF0000"/>
                </a:solidFill>
              </a:rPr>
              <a:t>. voltage applied to the RPC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characteristic current </a:t>
            </a:r>
            <a:r>
              <a:rPr lang="en-US" dirty="0" err="1" smtClean="0"/>
              <a:t>v.s</a:t>
            </a:r>
            <a:r>
              <a:rPr lang="en-US" dirty="0" smtClean="0"/>
              <a:t>. voltage curve are two basic component: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b="1" dirty="0" smtClean="0"/>
              <a:t>linear low voltage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exponential</a:t>
            </a:r>
            <a:r>
              <a:rPr lang="en-US" dirty="0" smtClean="0"/>
              <a:t> in the efficiency voltage </a:t>
            </a:r>
            <a:endParaRPr lang="en-US" dirty="0"/>
          </a:p>
        </p:txBody>
      </p:sp>
      <p:cxnSp>
        <p:nvCxnSpPr>
          <p:cNvPr id="5" name="Connettore 2 4"/>
          <p:cNvCxnSpPr/>
          <p:nvPr/>
        </p:nvCxnSpPr>
        <p:spPr>
          <a:xfrm flipV="1">
            <a:off x="2499360" y="2875280"/>
            <a:ext cx="20320" cy="21945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 flipV="1">
            <a:off x="2306320" y="4866640"/>
            <a:ext cx="5486400" cy="101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flipV="1">
            <a:off x="2499360" y="4704080"/>
            <a:ext cx="3393440" cy="16256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igura a mano libera 12"/>
          <p:cNvSpPr/>
          <p:nvPr/>
        </p:nvSpPr>
        <p:spPr>
          <a:xfrm>
            <a:off x="5872480" y="2966720"/>
            <a:ext cx="1158240" cy="1737360"/>
          </a:xfrm>
          <a:custGeom>
            <a:avLst/>
            <a:gdLst>
              <a:gd name="connsiteX0" fmla="*/ 0 w 1158240"/>
              <a:gd name="connsiteY0" fmla="*/ 1737360 h 1737360"/>
              <a:gd name="connsiteX1" fmla="*/ 416560 w 1158240"/>
              <a:gd name="connsiteY1" fmla="*/ 1676400 h 1737360"/>
              <a:gd name="connsiteX2" fmla="*/ 812800 w 1158240"/>
              <a:gd name="connsiteY2" fmla="*/ 1412240 h 1737360"/>
              <a:gd name="connsiteX3" fmla="*/ 995680 w 1158240"/>
              <a:gd name="connsiteY3" fmla="*/ 904240 h 1737360"/>
              <a:gd name="connsiteX4" fmla="*/ 1158240 w 1158240"/>
              <a:gd name="connsiteY4" fmla="*/ 0 h 173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8240" h="1737360">
                <a:moveTo>
                  <a:pt x="0" y="1737360"/>
                </a:moveTo>
                <a:cubicBezTo>
                  <a:pt x="140546" y="1733973"/>
                  <a:pt x="281093" y="1730587"/>
                  <a:pt x="416560" y="1676400"/>
                </a:cubicBezTo>
                <a:cubicBezTo>
                  <a:pt x="552027" y="1622213"/>
                  <a:pt x="716280" y="1540933"/>
                  <a:pt x="812800" y="1412240"/>
                </a:cubicBezTo>
                <a:cubicBezTo>
                  <a:pt x="909320" y="1283547"/>
                  <a:pt x="938107" y="1139613"/>
                  <a:pt x="995680" y="904240"/>
                </a:cubicBezTo>
                <a:cubicBezTo>
                  <a:pt x="1053253" y="668867"/>
                  <a:pt x="1105746" y="334433"/>
                  <a:pt x="1158240" y="0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asellaDiTesto 13"/>
          <p:cNvSpPr txBox="1"/>
          <p:nvPr/>
        </p:nvSpPr>
        <p:spPr>
          <a:xfrm>
            <a:off x="7467600" y="4866640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KV</a:t>
            </a:r>
            <a:endParaRPr lang="en-US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1818305" y="2895521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</a:t>
            </a:r>
            <a:r>
              <a:rPr lang="en-US" dirty="0" smtClean="0"/>
              <a:t> (</a:t>
            </a:r>
            <a:r>
              <a:rPr lang="en-US" dirty="0" err="1" smtClean="0"/>
              <a:t>uA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2772043" y="5156945"/>
            <a:ext cx="25138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Linear part (</a:t>
            </a:r>
            <a:r>
              <a:rPr lang="en-US" b="1" dirty="0" err="1" smtClean="0"/>
              <a:t>ohmic</a:t>
            </a:r>
            <a:r>
              <a:rPr lang="en-US" b="1" dirty="0" smtClean="0"/>
              <a:t> part) </a:t>
            </a:r>
          </a:p>
          <a:p>
            <a:r>
              <a:rPr lang="en-US" b="1" dirty="0" smtClean="0"/>
              <a:t>edge resistance effect</a:t>
            </a:r>
            <a:endParaRPr lang="en-US" b="1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6040253" y="5156944"/>
            <a:ext cx="3749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Exponential part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surface quality and gas multiplication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58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85142"/>
            <a:ext cx="10515600" cy="6088764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Electronic sensitivity</a:t>
            </a:r>
            <a:r>
              <a:rPr lang="en-US" sz="3200" dirty="0" smtClean="0"/>
              <a:t>, the increase of the RPC rate capability by moving amplification from the detector to the front-end electronics is currently limited by the noise of the </a:t>
            </a:r>
            <a:r>
              <a:rPr lang="en-US" sz="3200" dirty="0" smtClean="0"/>
              <a:t>electronic (the new front –end of Atlas B7-8 is the limit of the actual electronic device at standard temperature). </a:t>
            </a:r>
            <a:r>
              <a:rPr lang="en-US" sz="3200" dirty="0" smtClean="0"/>
              <a:t>New components can make this still possible for the future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Gas mixture</a:t>
            </a:r>
            <a:r>
              <a:rPr lang="en-US" sz="3200" dirty="0" smtClean="0"/>
              <a:t>, the performances of the RPCs depend on the gas mixture, such as the avalanche streamer separation, currently not ecologically compatible gases are used, a big research effort is addressed to ecologically compatible  gas mixtures.</a:t>
            </a:r>
          </a:p>
          <a:p>
            <a:r>
              <a:rPr lang="en-US" sz="3200" b="1" u="sng" dirty="0" smtClean="0">
                <a:solidFill>
                  <a:srgbClr val="FF0000"/>
                </a:solidFill>
              </a:rPr>
              <a:t>Ionic to electron induction charge</a:t>
            </a:r>
            <a:r>
              <a:rPr lang="en-US" sz="3200" dirty="0" smtClean="0"/>
              <a:t>, The study of the characteristics and correlations between the ionic </a:t>
            </a:r>
            <a:r>
              <a:rPr lang="en-US" sz="3200" dirty="0" smtClean="0"/>
              <a:t>and electronic signal increase the knowledge of the dynamics of avalanche evolution and </a:t>
            </a:r>
            <a:r>
              <a:rPr lang="en-US" sz="3200" dirty="0" smtClean="0"/>
              <a:t>can suggest method to increase the performances of the RPC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64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319553"/>
            <a:ext cx="10515600" cy="59467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5200" b="1" dirty="0" smtClean="0"/>
              <a:t>Time resolution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Gap thickness</a:t>
            </a:r>
            <a:r>
              <a:rPr lang="en-US" dirty="0" smtClean="0"/>
              <a:t>, the experience shows that the time resolution depends, linearly, on the inverse of the thickness of the gap.  To obtain time resolution of  the order of tens </a:t>
            </a:r>
            <a:r>
              <a:rPr lang="en-US" dirty="0" smtClean="0"/>
              <a:t> </a:t>
            </a:r>
            <a:r>
              <a:rPr lang="en-US" dirty="0" err="1" smtClean="0"/>
              <a:t>ps</a:t>
            </a:r>
            <a:r>
              <a:rPr lang="en-US" dirty="0" smtClean="0"/>
              <a:t>, the thickness of the gap is reduced a few hundreds </a:t>
            </a:r>
            <a:r>
              <a:rPr lang="en-US" dirty="0" smtClean="0"/>
              <a:t> </a:t>
            </a:r>
            <a:r>
              <a:rPr lang="en-US" dirty="0" smtClean="0"/>
              <a:t>micrometers, in these conditions the efficiency is much lower then 100% and therefore a multi gap structure is required.  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Signal  form</a:t>
            </a:r>
            <a:r>
              <a:rPr lang="en-US" b="1" dirty="0" smtClean="0"/>
              <a:t>, </a:t>
            </a:r>
            <a:r>
              <a:rPr lang="en-US" dirty="0" smtClean="0"/>
              <a:t> </a:t>
            </a:r>
            <a:r>
              <a:rPr lang="en-US" sz="2600" dirty="0" smtClean="0"/>
              <a:t>the </a:t>
            </a:r>
            <a:r>
              <a:rPr lang="en-US" sz="2600" dirty="0" smtClean="0"/>
              <a:t>information of the evolution of the </a:t>
            </a:r>
            <a:r>
              <a:rPr lang="en-US" sz="2600" dirty="0" smtClean="0"/>
              <a:t>avalanche </a:t>
            </a:r>
            <a:r>
              <a:rPr lang="en-US" sz="2600" dirty="0" smtClean="0"/>
              <a:t>in the RPC gas  is in the electronic and ionic signal. The analysis of this signal is e possible different method to increase the time resolution like </a:t>
            </a:r>
            <a:r>
              <a:rPr lang="en-US" sz="2600" dirty="0" smtClean="0"/>
              <a:t>multi-gap method with mono-gap. </a:t>
            </a:r>
          </a:p>
          <a:p>
            <a:r>
              <a:rPr lang="en-US" sz="3100" b="1" dirty="0" smtClean="0">
                <a:solidFill>
                  <a:srgbClr val="FF0000"/>
                </a:solidFill>
              </a:rPr>
              <a:t>Different geometry</a:t>
            </a:r>
            <a:r>
              <a:rPr lang="en-US" sz="2600" dirty="0" smtClean="0"/>
              <a:t>, is the possible approach to increase the time resolution</a:t>
            </a:r>
            <a:r>
              <a:rPr lang="en-US" sz="2600" dirty="0" smtClean="0"/>
              <a:t>  </a:t>
            </a:r>
            <a:endParaRPr lang="en-US" sz="2600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sz="5200" b="1" dirty="0" smtClean="0"/>
              <a:t>Reliability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Stability of resistivity </a:t>
            </a:r>
            <a:r>
              <a:rPr lang="en-US" dirty="0"/>
              <a:t>the experience </a:t>
            </a:r>
            <a:r>
              <a:rPr lang="en-US" dirty="0" smtClean="0"/>
              <a:t>shows that the resistivity of electrode increase with integrated charge in the RPC and the rate capability degrees. Alternative material is need to study to solve this problem. 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Material reliability (plastic, ……..)</a:t>
            </a:r>
            <a:r>
              <a:rPr lang="en-US" dirty="0"/>
              <a:t> </a:t>
            </a:r>
            <a:r>
              <a:rPr lang="en-US" dirty="0" smtClean="0"/>
              <a:t>break of plastic  gas inlet </a:t>
            </a:r>
            <a:r>
              <a:rPr lang="en-US" dirty="0" smtClean="0"/>
              <a:t>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Gas </a:t>
            </a:r>
            <a:r>
              <a:rPr lang="en-US" b="1" dirty="0" smtClean="0">
                <a:solidFill>
                  <a:srgbClr val="FF0000"/>
                </a:solidFill>
              </a:rPr>
              <a:t>leak</a:t>
            </a:r>
            <a:r>
              <a:rPr lang="en-US" dirty="0" smtClean="0"/>
              <a:t>, Problem in ATLAS gas inlet and in CMS gas distribution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HV resistance to the </a:t>
            </a:r>
            <a:r>
              <a:rPr lang="en-US" b="1" dirty="0" smtClean="0">
                <a:solidFill>
                  <a:srgbClr val="FF0000"/>
                </a:solidFill>
              </a:rPr>
              <a:t>breakdown</a:t>
            </a:r>
            <a:r>
              <a:rPr lang="en-US" dirty="0" smtClean="0"/>
              <a:t>, problem in the HV connector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8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428718"/>
            <a:ext cx="10515600" cy="6000564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 smtClean="0"/>
              <a:t>Calorimeter application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High linearity for synchronous number of </a:t>
            </a:r>
            <a:r>
              <a:rPr lang="en-US" sz="3200" dirty="0" smtClean="0">
                <a:solidFill>
                  <a:srgbClr val="FF0000"/>
                </a:solidFill>
              </a:rPr>
              <a:t>particle</a:t>
            </a:r>
            <a:r>
              <a:rPr lang="en-US" sz="3200" dirty="0" smtClean="0"/>
              <a:t>,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/>
              <a:t>the RPCs can be considered as an array of independent counters with dimensions ranging from 5 to 0.2 </a:t>
            </a:r>
            <a:r>
              <a:rPr lang="en-US" sz="3200" dirty="0" smtClean="0"/>
              <a:t>mm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(streamer and avalanche working mode) </a:t>
            </a:r>
            <a:r>
              <a:rPr lang="en-US" sz="3200" dirty="0"/>
              <a:t>therefore in the case there are many synchronous </a:t>
            </a:r>
            <a:r>
              <a:rPr lang="en-US" sz="3200" dirty="0" smtClean="0"/>
              <a:t>particles, the signal amplitude is proportional to the number of particle, this property is useful in calorimeter application. </a:t>
            </a:r>
            <a:endParaRPr lang="en-US" sz="3200" dirty="0" smtClean="0"/>
          </a:p>
          <a:p>
            <a:r>
              <a:rPr lang="en-US" sz="3200" dirty="0" smtClean="0">
                <a:solidFill>
                  <a:srgbClr val="FF0000"/>
                </a:solidFill>
              </a:rPr>
              <a:t>Very small discharge </a:t>
            </a:r>
            <a:r>
              <a:rPr lang="en-US" sz="3200" dirty="0" smtClean="0">
                <a:solidFill>
                  <a:srgbClr val="FF0000"/>
                </a:solidFill>
              </a:rPr>
              <a:t>area, </a:t>
            </a:r>
            <a:r>
              <a:rPr lang="en-US" sz="3200" dirty="0" smtClean="0"/>
              <a:t>0.1- 5 mm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this area restrict the linearity of RPC </a:t>
            </a:r>
            <a:r>
              <a:rPr lang="en-US" sz="3200" dirty="0" err="1" smtClean="0"/>
              <a:t>v.s</a:t>
            </a:r>
            <a:r>
              <a:rPr lang="en-US" sz="3200" dirty="0" smtClean="0"/>
              <a:t>. maximum density of particle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67546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25396</TotalTime>
  <Words>1361</Words>
  <Application>Microsoft Office PowerPoint</Application>
  <PresentationFormat>Widescreen</PresentationFormat>
  <Paragraphs>100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inherit</vt:lpstr>
      <vt:lpstr>Tema di Office</vt:lpstr>
      <vt:lpstr>Future RPC developments</vt:lpstr>
      <vt:lpstr>                       Introduction</vt:lpstr>
      <vt:lpstr>Presentazione standard di PowerPoint</vt:lpstr>
      <vt:lpstr>                  Future RPC development</vt:lpstr>
      <vt:lpstr>                </vt:lpstr>
      <vt:lpstr>Current v.s. voltage applied to the RPC</vt:lpstr>
      <vt:lpstr>Presentazione standard di PowerPoint</vt:lpstr>
      <vt:lpstr>Presentazione standard di PowerPoint</vt:lpstr>
      <vt:lpstr>Presentazione standard di PowerPoint</vt:lpstr>
      <vt:lpstr>Test @ BTF (LNF)of a RPC working in streamer mode</vt:lpstr>
      <vt:lpstr>Extrapolation to the avalanche mode</vt:lpstr>
      <vt:lpstr>Presentazione standard di PowerPoint</vt:lpstr>
      <vt:lpstr>Detector with uniform field but different geometry</vt:lpstr>
      <vt:lpstr>Cylindrical geometry</vt:lpstr>
      <vt:lpstr>Very large installations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RPC</dc:title>
  <dc:creator>Roberto</dc:creator>
  <cp:lastModifiedBy>Roberto</cp:lastModifiedBy>
  <cp:revision>135</cp:revision>
  <dcterms:created xsi:type="dcterms:W3CDTF">2019-07-05T13:02:58Z</dcterms:created>
  <dcterms:modified xsi:type="dcterms:W3CDTF">2020-02-07T14:41:42Z</dcterms:modified>
</cp:coreProperties>
</file>