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82" r:id="rId4"/>
    <p:sldId id="281" r:id="rId5"/>
    <p:sldId id="283" r:id="rId6"/>
    <p:sldId id="284" r:id="rId7"/>
    <p:sldId id="260" r:id="rId8"/>
    <p:sldId id="269" r:id="rId9"/>
    <p:sldId id="261" r:id="rId10"/>
    <p:sldId id="263" r:id="rId11"/>
    <p:sldId id="290" r:id="rId12"/>
    <p:sldId id="264" r:id="rId13"/>
    <p:sldId id="265" r:id="rId14"/>
    <p:sldId id="289" r:id="rId15"/>
    <p:sldId id="273" r:id="rId16"/>
    <p:sldId id="275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75" d="100"/>
          <a:sy n="75" d="100"/>
        </p:scale>
        <p:origin x="77" y="67"/>
      </p:cViewPr>
      <p:guideLst/>
    </p:cSldViewPr>
  </p:slideViewPr>
  <p:outlineViewPr>
    <p:cViewPr>
      <p:scale>
        <a:sx n="33" d="100"/>
        <a:sy n="33" d="100"/>
      </p:scale>
      <p:origin x="0" y="-6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340ED-5D0A-4EDB-8B2B-57FF936234F8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3D882-B8CB-4C1A-9B9D-6C8BBE9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D882-B8CB-4C1A-9B9D-6C8BBE9D79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7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D882-B8CB-4C1A-9B9D-6C8BBE9D79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9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D882-B8CB-4C1A-9B9D-6C8BBE9D79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D882-B8CB-4C1A-9B9D-6C8BBE9D79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7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D882-B8CB-4C1A-9B9D-6C8BBE9D79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8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D18B-6B92-409B-A40B-06458E8F66F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464B-BF0A-41CC-AB83-A6F11B75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D18B-6B92-409B-A40B-06458E8F66F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464B-BF0A-41CC-AB83-A6F11B75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D18B-6B92-409B-A40B-06458E8F66F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464B-BF0A-41CC-AB83-A6F11B75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7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7219" y="1107281"/>
            <a:ext cx="10977563" cy="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37" name="Shape 37"/>
          <p:cNvSpPr/>
          <p:nvPr/>
        </p:nvSpPr>
        <p:spPr>
          <a:xfrm>
            <a:off x="107884" y="6515213"/>
            <a:ext cx="5429528" cy="173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1125"/>
              <a:t>G. Di Sciascio, Frascati Workshop 2015, Mondello May 28, 2015</a:t>
            </a:r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35781" y="359990"/>
            <a:ext cx="11120438" cy="65799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953"/>
              <a:t>Titolo Testo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11501437" y="6465094"/>
            <a:ext cx="292514" cy="210812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1096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D18B-6B92-409B-A40B-06458E8F66F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464B-BF0A-41CC-AB83-A6F11B75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7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D18B-6B92-409B-A40B-06458E8F66F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464B-BF0A-41CC-AB83-A6F11B75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1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D18B-6B92-409B-A40B-06458E8F66F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464B-BF0A-41CC-AB83-A6F11B75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D18B-6B92-409B-A40B-06458E8F66F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464B-BF0A-41CC-AB83-A6F11B75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7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D18B-6B92-409B-A40B-06458E8F66F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464B-BF0A-41CC-AB83-A6F11B75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9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D18B-6B92-409B-A40B-06458E8F66F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464B-BF0A-41CC-AB83-A6F11B75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9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D18B-6B92-409B-A40B-06458E8F66F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464B-BF0A-41CC-AB83-A6F11B75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7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D18B-6B92-409B-A40B-06458E8F66F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464B-BF0A-41CC-AB83-A6F11B75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D18B-6B92-409B-A40B-06458E8F66F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B464B-BF0A-41CC-AB83-A6F11B756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6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/>
          </a:bodyPr>
          <a:lstStyle/>
          <a:p>
            <a:r>
              <a:rPr lang="it-IT" dirty="0" smtClean="0"/>
              <a:t>An introduction to</a:t>
            </a:r>
            <a:br>
              <a:rPr lang="it-IT" dirty="0" smtClean="0"/>
            </a:br>
            <a:r>
              <a:rPr lang="it-IT" dirty="0" smtClean="0"/>
              <a:t>RPC 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Roma Tor Vergata University</a:t>
            </a:r>
          </a:p>
          <a:p>
            <a:r>
              <a:rPr lang="it-IT" dirty="0" smtClean="0"/>
              <a:t>10 Feb 2020</a:t>
            </a:r>
          </a:p>
          <a:p>
            <a:r>
              <a:rPr lang="it-IT" dirty="0" smtClean="0"/>
              <a:t>By R. Santonico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823595"/>
              </a:xfrm>
            </p:spPr>
            <p:txBody>
              <a:bodyPr/>
              <a:lstStyle/>
              <a:p>
                <a:r>
                  <a:rPr lang="it-IT" dirty="0" smtClean="0"/>
                  <a:t>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beam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823595"/>
              </a:xfrm>
              <a:blipFill>
                <a:blip r:embed="rId2"/>
                <a:stretch>
                  <a:fillRect t="-15556" b="-2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4" y="1257538"/>
            <a:ext cx="4615036" cy="5529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74" y="1162194"/>
            <a:ext cx="4578750" cy="56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6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RPCs for cosmic ray showers </a:t>
            </a:r>
            <a:r>
              <a:rPr lang="en-US" dirty="0" smtClean="0"/>
              <a:t>detection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0"/>
                <a:r>
                  <a:rPr lang="en-US" dirty="0"/>
                  <a:t>Extensive air showers generated by the primary cosmic rays can be studied with ground based detectors giving relevant information about cosmic radiation</a:t>
                </a:r>
              </a:p>
              <a:p>
                <a:pPr lvl="0"/>
                <a:r>
                  <a:rPr lang="en-US" dirty="0"/>
                  <a:t>The energy of the primary cosmic ray is estimated by the number of detected hits</a:t>
                </a: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</a:rPr>
                  <a:t>Full coverage </a:t>
                </a:r>
                <a:r>
                  <a:rPr lang="en-US" dirty="0"/>
                  <a:t>detectors allow to study the </a:t>
                </a:r>
                <a:r>
                  <a:rPr lang="en-US" dirty="0">
                    <a:solidFill>
                      <a:srgbClr val="FF0000"/>
                    </a:solidFill>
                  </a:rPr>
                  <a:t>shower core</a:t>
                </a:r>
                <a:r>
                  <a:rPr lang="en-US" dirty="0"/>
                  <a:t>, containing most of the shower particles, with an unprecedented detail</a:t>
                </a:r>
              </a:p>
              <a:p>
                <a:pPr lvl="0"/>
                <a:r>
                  <a:rPr lang="en-US" dirty="0"/>
                  <a:t>The usual digital read out can  be completely saturated by the core hits density</a:t>
                </a:r>
              </a:p>
              <a:p>
                <a:pPr lvl="0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analog read out </a:t>
                </a:r>
                <a:r>
                  <a:rPr lang="en-US" dirty="0"/>
                  <a:t>shows a much </a:t>
                </a:r>
                <a:r>
                  <a:rPr lang="en-US" dirty="0">
                    <a:solidFill>
                      <a:srgbClr val="FF0000"/>
                    </a:solidFill>
                  </a:rPr>
                  <a:t>wider dynamic range </a:t>
                </a:r>
                <a:r>
                  <a:rPr lang="en-US" dirty="0"/>
                  <a:t>extending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2 10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h𝑖𝑡</m:t>
                    </m:r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 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 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82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7170" y="182880"/>
            <a:ext cx="4222750" cy="1499214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lvl="0"/>
            <a:r>
              <a:rPr lang="it-IT" sz="3400" dirty="0"/>
              <a:t>The RPC </a:t>
            </a:r>
            <a:r>
              <a:rPr lang="it-IT" sz="3400" dirty="0" err="1"/>
              <a:t>analog</a:t>
            </a:r>
            <a:r>
              <a:rPr lang="it-IT" sz="3400" dirty="0"/>
              <a:t> </a:t>
            </a:r>
            <a:r>
              <a:rPr lang="it-IT" sz="3400" dirty="0" err="1" smtClean="0"/>
              <a:t>readout</a:t>
            </a:r>
            <a:endParaRPr lang="en-GB" sz="3400" dirty="0"/>
          </a:p>
          <a:p>
            <a:pPr lvl="0"/>
            <a:r>
              <a:rPr lang="en-GB" sz="2900" dirty="0">
                <a:solidFill>
                  <a:srgbClr val="0070C0"/>
                </a:solidFill>
              </a:rPr>
              <a:t>Extending the </a:t>
            </a:r>
            <a:r>
              <a:rPr lang="en-GB" sz="2900" dirty="0" smtClean="0">
                <a:solidFill>
                  <a:srgbClr val="0070C0"/>
                </a:solidFill>
              </a:rPr>
              <a:t>dynamical </a:t>
            </a:r>
            <a:r>
              <a:rPr lang="en-GB" sz="2900" dirty="0">
                <a:solidFill>
                  <a:srgbClr val="0070C0"/>
                </a:solidFill>
              </a:rPr>
              <a:t>range up to </a:t>
            </a:r>
            <a:r>
              <a:rPr lang="en-GB" sz="2900" dirty="0" err="1">
                <a:solidFill>
                  <a:srgbClr val="0070C0"/>
                </a:solidFill>
              </a:rPr>
              <a:t>PeV</a:t>
            </a:r>
            <a:endParaRPr lang="en-GB" sz="2900" dirty="0">
              <a:solidFill>
                <a:srgbClr val="0070C0"/>
              </a:solidFill>
            </a:endParaRPr>
          </a:p>
          <a:p>
            <a:pPr algn="ctr" defTabSz="914400">
              <a:spcBef>
                <a:spcPct val="0"/>
              </a:spcBef>
              <a:defRPr/>
            </a:pPr>
            <a:endParaRPr lang="it-IT" sz="29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Run93993_Ev242653_BigPad_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71" y="2770984"/>
            <a:ext cx="4562475" cy="401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Run93993_Ev242653_St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042" y="3802755"/>
            <a:ext cx="3714473" cy="30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828800" y="59436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rgbClr val="FF3300"/>
                </a:solidFill>
                <a:latin typeface="Calibri" pitchFamily="34" charset="0"/>
              </a:rPr>
              <a:t>Fs: 4000 -&gt; 1300/m</a:t>
            </a:r>
            <a:r>
              <a:rPr lang="it-IT" sz="1600" b="1" baseline="30000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996745" y="2133600"/>
            <a:ext cx="2305048" cy="4271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ARGO event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4592320" y="520351"/>
            <a:ext cx="4067106" cy="2941538"/>
            <a:chOff x="5436109" y="1133856"/>
            <a:chExt cx="3529012" cy="2700338"/>
          </a:xfrm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6775069" y="2935224"/>
              <a:ext cx="1841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200">
                  <a:latin typeface="Calibri" pitchFamily="34" charset="0"/>
                </a:rPr>
                <a:t>0</a:t>
              </a: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6624257" y="2768537"/>
              <a:ext cx="3048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 b="1">
                  <a:latin typeface="Calibri" pitchFamily="34" charset="0"/>
                </a:rPr>
                <a:t>0</a:t>
              </a:r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6552819" y="2801875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4000</a:t>
              </a: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6552819" y="3078100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3500</a:t>
              </a:r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6552819" y="3330513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 dirty="0">
                  <a:latin typeface="Calibri" pitchFamily="34" charset="0"/>
                </a:rPr>
                <a:t>3000</a:t>
              </a: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6552819" y="3606738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 dirty="0">
                  <a:latin typeface="Calibri" pitchFamily="34" charset="0"/>
                </a:rPr>
                <a:t>2500</a:t>
              </a:r>
            </a:p>
          </p:txBody>
        </p:sp>
        <p:pic>
          <p:nvPicPr>
            <p:cNvPr id="38" name="Picture 7" descr="Run93993_Ev242653_BigPa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109" y="1133856"/>
              <a:ext cx="3311525" cy="270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8660321" y="1348169"/>
              <a:ext cx="3048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 b="1">
                  <a:latin typeface="Calibri" pitchFamily="34" charset="0"/>
                </a:rPr>
                <a:t>0</a:t>
              </a: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8588883" y="1381507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4000</a:t>
              </a:r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8588883" y="1657732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3500</a:t>
              </a:r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8588883" y="1910145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3000</a:t>
              </a: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8588883" y="2186370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2500</a:t>
              </a:r>
            </a:p>
          </p:txBody>
        </p:sp>
        <p:sp>
          <p:nvSpPr>
            <p:cNvPr id="44" name="Text Box 25"/>
            <p:cNvSpPr txBox="1">
              <a:spLocks noChangeArrowheads="1"/>
            </p:cNvSpPr>
            <p:nvPr/>
          </p:nvSpPr>
          <p:spPr bwMode="auto">
            <a:xfrm>
              <a:off x="8588883" y="2441957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2000</a:t>
              </a:r>
            </a:p>
          </p:txBody>
        </p:sp>
        <p:sp>
          <p:nvSpPr>
            <p:cNvPr id="45" name="Text Box 26"/>
            <p:cNvSpPr txBox="1">
              <a:spLocks noChangeArrowheads="1"/>
            </p:cNvSpPr>
            <p:nvPr/>
          </p:nvSpPr>
          <p:spPr bwMode="auto">
            <a:xfrm>
              <a:off x="8588883" y="2710245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1500</a:t>
              </a:r>
            </a:p>
          </p:txBody>
        </p:sp>
        <p:sp>
          <p:nvSpPr>
            <p:cNvPr id="46" name="Text Box 27"/>
            <p:cNvSpPr txBox="1">
              <a:spLocks noChangeArrowheads="1"/>
            </p:cNvSpPr>
            <p:nvPr/>
          </p:nvSpPr>
          <p:spPr bwMode="auto">
            <a:xfrm>
              <a:off x="8588883" y="2975357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1000</a:t>
              </a:r>
            </a:p>
          </p:txBody>
        </p:sp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8588883" y="3227770"/>
              <a:ext cx="304800" cy="130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800">
                  <a:latin typeface="Calibri" pitchFamily="34" charset="0"/>
                </a:rPr>
                <a:t>500</a:t>
              </a:r>
            </a:p>
          </p:txBody>
        </p:sp>
      </p:grpSp>
      <p:grpSp>
        <p:nvGrpSpPr>
          <p:cNvPr id="25" name="Group 471"/>
          <p:cNvGrpSpPr/>
          <p:nvPr/>
        </p:nvGrpSpPr>
        <p:grpSpPr>
          <a:xfrm>
            <a:off x="8559553" y="3461890"/>
            <a:ext cx="3594128" cy="3323559"/>
            <a:chOff x="0" y="0"/>
            <a:chExt cx="3804046" cy="3627384"/>
          </a:xfrm>
        </p:grpSpPr>
        <p:pic>
          <p:nvPicPr>
            <p:cNvPr id="26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>
            <a:xfrm>
              <a:off x="165100" y="114300"/>
              <a:ext cx="3473847" cy="31955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" name="Immagine 26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3804047" cy="3627386"/>
            </a:xfrm>
            <a:prstGeom prst="rect">
              <a:avLst/>
            </a:prstGeom>
            <a:effectLst/>
          </p:spPr>
        </p:pic>
      </p:grpSp>
      <p:sp>
        <p:nvSpPr>
          <p:cNvPr id="6" name="Rettangolo 5"/>
          <p:cNvSpPr/>
          <p:nvPr/>
        </p:nvSpPr>
        <p:spPr>
          <a:xfrm>
            <a:off x="5942753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7" name="Rettangolo 6"/>
          <p:cNvSpPr/>
          <p:nvPr/>
        </p:nvSpPr>
        <p:spPr>
          <a:xfrm>
            <a:off x="8639106" y="304799"/>
            <a:ext cx="34749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Is crucial to extend the covered energy range above 100 </a:t>
            </a:r>
            <a:r>
              <a:rPr lang="en-GB" dirty="0" err="1"/>
              <a:t>TeV</a:t>
            </a:r>
            <a:r>
              <a:rPr lang="en-GB" dirty="0"/>
              <a:t>, where the strip read-out saturates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Max digital density ~20/m</a:t>
            </a:r>
            <a:r>
              <a:rPr lang="en-GB" baseline="30000" dirty="0"/>
              <a:t>2</a:t>
            </a:r>
            <a:r>
              <a:rPr lang="en-GB" dirty="0"/>
              <a:t>   Max </a:t>
            </a:r>
            <a:r>
              <a:rPr lang="en-GB" dirty="0" err="1"/>
              <a:t>analog</a:t>
            </a:r>
            <a:r>
              <a:rPr lang="en-GB" dirty="0"/>
              <a:t> dens ~10</a:t>
            </a:r>
            <a:r>
              <a:rPr lang="en-GB" baseline="30000" dirty="0"/>
              <a:t>4</a:t>
            </a:r>
            <a:r>
              <a:rPr lang="it-IT" dirty="0"/>
              <a:t>/m</a:t>
            </a:r>
            <a:r>
              <a:rPr lang="it-IT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 Neue"/>
                <a:ea typeface="Helvetica Neue"/>
                <a:cs typeface="Helvetica Neue"/>
                <a:sym typeface="Helvetica Neue"/>
              </a:rPr>
              <a:t>Access the </a:t>
            </a:r>
            <a:r>
              <a:rPr lang="en-GB" dirty="0">
                <a:solidFill>
                  <a:srgbClr val="FF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LDF</a:t>
            </a:r>
            <a:r>
              <a:rPr lang="en-GB" dirty="0">
                <a:latin typeface="Helvetica Neue"/>
                <a:ea typeface="Helvetica Neue"/>
                <a:cs typeface="Helvetica Neue"/>
                <a:sym typeface="Helvetica Neue"/>
              </a:rPr>
              <a:t> in</a:t>
            </a:r>
            <a:r>
              <a:rPr lang="en-GB" dirty="0">
                <a:solidFill>
                  <a:srgbClr val="FF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dirty="0">
                <a:latin typeface="Helvetica Neue"/>
                <a:ea typeface="Helvetica Neue"/>
                <a:cs typeface="Helvetica Neue"/>
                <a:sym typeface="Helvetica Neue"/>
              </a:rPr>
              <a:t>the shower core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 Neue"/>
                <a:ea typeface="Helvetica Neue"/>
                <a:cs typeface="Helvetica Neue"/>
                <a:sym typeface="Helvetica Neue"/>
              </a:rPr>
              <a:t>Sensitivity to </a:t>
            </a:r>
            <a:r>
              <a:rPr lang="en-GB" dirty="0">
                <a:solidFill>
                  <a:srgbClr val="FF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 Neue"/>
                <a:ea typeface="Helvetica Neue"/>
                <a:cs typeface="Helvetica Neue"/>
                <a:sym typeface="Helvetica Neue"/>
              </a:rPr>
              <a:t>Info/checks on </a:t>
            </a:r>
            <a:r>
              <a:rPr lang="en-GB" dirty="0">
                <a:solidFill>
                  <a:srgbClr val="FF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Hadronic Interactions</a:t>
            </a:r>
          </a:p>
        </p:txBody>
      </p:sp>
    </p:spTree>
    <p:extLst>
      <p:ext uri="{BB962C8B-B14F-4D97-AF65-F5344CB8AC3E}">
        <p14:creationId xmlns:p14="http://schemas.microsoft.com/office/powerpoint/2010/main" val="22365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/>
          </p:cNvSpPr>
          <p:nvPr>
            <p:ph type="title"/>
          </p:nvPr>
        </p:nvSpPr>
        <p:spPr>
          <a:xfrm>
            <a:off x="284480" y="84103"/>
            <a:ext cx="5785973" cy="83203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rPr dirty="0"/>
              <a:t>Intrinsic linearity: test at the BTF facility</a:t>
            </a:r>
          </a:p>
        </p:txBody>
      </p:sp>
      <p:sp>
        <p:nvSpPr>
          <p:cNvPr id="486" name="Shape 4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487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639" t="639" r="639" b="639"/>
          <a:stretch>
            <a:fillRect/>
          </a:stretch>
        </p:blipFill>
        <p:spPr>
          <a:xfrm>
            <a:off x="6674917" y="200425"/>
            <a:ext cx="3774206" cy="24723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0" name="Group 490"/>
          <p:cNvGrpSpPr/>
          <p:nvPr/>
        </p:nvGrpSpPr>
        <p:grpSpPr>
          <a:xfrm>
            <a:off x="6229946" y="2840970"/>
            <a:ext cx="4304109" cy="3138370"/>
            <a:chOff x="0" y="-9408"/>
            <a:chExt cx="6121400" cy="4463459"/>
          </a:xfrm>
        </p:grpSpPr>
        <p:pic>
          <p:nvPicPr>
            <p:cNvPr id="488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04869"/>
              <a:ext cx="6121400" cy="41491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9" name="Shape 489"/>
            <p:cNvSpPr/>
            <p:nvPr/>
          </p:nvSpPr>
          <p:spPr>
            <a:xfrm>
              <a:off x="848851" y="-9408"/>
              <a:ext cx="4272397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marL="342900" indent="-342900" algn="l" defTabSz="457200">
                <a:spcBef>
                  <a:spcPts val="1200"/>
                </a:spcBef>
                <a:defRPr sz="1800">
                  <a:solidFill>
                    <a:srgbClr val="42424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66"/>
                <a:t>The RPC signal vs the calorimeter signal</a:t>
              </a:r>
            </a:p>
          </p:txBody>
        </p:sp>
      </p:grpSp>
      <p:sp>
        <p:nvSpPr>
          <p:cNvPr id="491" name="Shape 491"/>
          <p:cNvSpPr/>
          <p:nvPr/>
        </p:nvSpPr>
        <p:spPr>
          <a:xfrm>
            <a:off x="6331539" y="6011098"/>
            <a:ext cx="3799118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241093" indent="-241093" defTabSz="321457">
              <a:spcBef>
                <a:spcPts val="844"/>
              </a:spcBef>
              <a:defRPr sz="2400" b="1">
                <a:solidFill>
                  <a:srgbClr val="FF25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87"/>
              <a:t>➔ Linearity up to </a:t>
            </a:r>
            <a:r>
              <a:rPr sz="1687" i="1"/>
              <a:t>≈ </a:t>
            </a:r>
            <a:r>
              <a:rPr sz="1687"/>
              <a:t>2・10</a:t>
            </a:r>
            <a:r>
              <a:rPr sz="1125" baseline="40625"/>
              <a:t>4 </a:t>
            </a:r>
            <a:r>
              <a:rPr sz="1687"/>
              <a:t>particle/m</a:t>
            </a:r>
            <a:r>
              <a:rPr sz="1125" baseline="40625"/>
              <a:t>2</a:t>
            </a:r>
          </a:p>
        </p:txBody>
      </p:sp>
      <p:sp>
        <p:nvSpPr>
          <p:cNvPr id="492" name="Shape 492"/>
          <p:cNvSpPr/>
          <p:nvPr/>
        </p:nvSpPr>
        <p:spPr>
          <a:xfrm>
            <a:off x="2104587" y="1114597"/>
            <a:ext cx="2550833" cy="162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indent="8771" defTabSz="321457">
              <a:spcBef>
                <a:spcPts val="844"/>
              </a:spcBef>
              <a:defRPr sz="2000" b="1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6"/>
              <a:t>Linearity of the RPC @ BTF in INFN Frascati Lab:</a:t>
            </a:r>
          </a:p>
          <a:p>
            <a:pPr marL="173092" indent="-173092" defTabSz="321457">
              <a:lnSpc>
                <a:spcPct val="70000"/>
              </a:lnSpc>
              <a:spcBef>
                <a:spcPts val="844"/>
              </a:spcBef>
              <a:buSzPct val="100000"/>
              <a:buChar char="•"/>
              <a:defRPr sz="1600" i="1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electrons (or positrons)</a:t>
            </a:r>
          </a:p>
          <a:p>
            <a:pPr marL="151455" indent="-151455" defTabSz="321457">
              <a:lnSpc>
                <a:spcPct val="70000"/>
              </a:lnSpc>
              <a:spcBef>
                <a:spcPts val="844"/>
              </a:spcBef>
              <a:buSzPct val="100000"/>
              <a:buChar char="•"/>
              <a:defRPr sz="1600" i="1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25" baseline="6250"/>
              <a:t>E</a:t>
            </a:r>
            <a:r>
              <a:rPr sz="1125"/>
              <a:t> </a:t>
            </a:r>
            <a:r>
              <a:rPr sz="1125" baseline="6250"/>
              <a:t>=</a:t>
            </a:r>
            <a:r>
              <a:rPr sz="1125"/>
              <a:t> </a:t>
            </a:r>
            <a:r>
              <a:rPr sz="1125" baseline="6250"/>
              <a:t>25-750</a:t>
            </a:r>
            <a:r>
              <a:rPr sz="1125"/>
              <a:t> </a:t>
            </a:r>
            <a:r>
              <a:rPr sz="1125" baseline="6250"/>
              <a:t>MeV</a:t>
            </a:r>
            <a:r>
              <a:rPr sz="1125"/>
              <a:t> </a:t>
            </a:r>
            <a:r>
              <a:rPr sz="1125" baseline="6250"/>
              <a:t>(0.5%</a:t>
            </a:r>
            <a:r>
              <a:rPr sz="1125"/>
              <a:t> </a:t>
            </a:r>
            <a:r>
              <a:rPr sz="1125" baseline="6250"/>
              <a:t>resolution)</a:t>
            </a:r>
          </a:p>
          <a:p>
            <a:pPr marL="151455" indent="-151455" defTabSz="321457">
              <a:lnSpc>
                <a:spcPct val="70000"/>
              </a:lnSpc>
              <a:spcBef>
                <a:spcPts val="844"/>
              </a:spcBef>
              <a:buSzPct val="100000"/>
              <a:buChar char="•"/>
              <a:defRPr sz="1600" i="1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&lt;N&gt;=1÷10</a:t>
            </a:r>
            <a:r>
              <a:rPr sz="1125" baseline="31999"/>
              <a:t>8</a:t>
            </a:r>
            <a:r>
              <a:rPr sz="1125"/>
              <a:t>particles/pulse</a:t>
            </a:r>
          </a:p>
          <a:p>
            <a:pPr marL="151455" indent="-151455" defTabSz="321457">
              <a:lnSpc>
                <a:spcPct val="70000"/>
              </a:lnSpc>
              <a:spcBef>
                <a:spcPts val="844"/>
              </a:spcBef>
              <a:buSzPct val="100000"/>
              <a:buChar char="•"/>
              <a:defRPr sz="1600" i="1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10 ns pulses, 1-49 Hz</a:t>
            </a:r>
          </a:p>
          <a:p>
            <a:pPr marL="151455" indent="-151455" defTabSz="321457">
              <a:lnSpc>
                <a:spcPct val="70000"/>
              </a:lnSpc>
              <a:spcBef>
                <a:spcPts val="844"/>
              </a:spcBef>
              <a:buSzPct val="100000"/>
              <a:buChar char="•"/>
              <a:defRPr sz="1600" i="1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beam spot uniform on 3⨉5 cm</a:t>
            </a:r>
          </a:p>
        </p:txBody>
      </p:sp>
      <p:sp>
        <p:nvSpPr>
          <p:cNvPr id="493" name="Shape 493"/>
          <p:cNvSpPr/>
          <p:nvPr/>
        </p:nvSpPr>
        <p:spPr>
          <a:xfrm>
            <a:off x="6070453" y="1698446"/>
            <a:ext cx="1460336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241093" indent="-241093" defTabSz="321457">
              <a:spcBef>
                <a:spcPts val="844"/>
              </a:spcBef>
              <a:defRPr sz="2400"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87"/>
              <a:t>4 RPCs</a:t>
            </a:r>
            <a:br>
              <a:rPr sz="1687"/>
            </a:br>
            <a:r>
              <a:rPr sz="1687"/>
              <a:t>60 x 60 cm</a:t>
            </a:r>
            <a:r>
              <a:rPr sz="1125" baseline="40625"/>
              <a:t>2</a:t>
            </a:r>
          </a:p>
        </p:txBody>
      </p:sp>
      <p:sp>
        <p:nvSpPr>
          <p:cNvPr id="494" name="Shape 494"/>
          <p:cNvSpPr/>
          <p:nvPr/>
        </p:nvSpPr>
        <p:spPr>
          <a:xfrm>
            <a:off x="1860257" y="6054347"/>
            <a:ext cx="1787349" cy="24526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125"/>
              <a:t>Astrop. Phys. 67 (2015) 47</a:t>
            </a:r>
          </a:p>
        </p:txBody>
      </p:sp>
      <p:pic>
        <p:nvPicPr>
          <p:cNvPr id="49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6462" y="3495263"/>
            <a:ext cx="3429047" cy="2464246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Shape 496"/>
          <p:cNvSpPr/>
          <p:nvPr/>
        </p:nvSpPr>
        <p:spPr>
          <a:xfrm>
            <a:off x="1841194" y="3006944"/>
            <a:ext cx="3932354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marL="53668" indent="-53668" defTabSz="457200">
              <a:spcBef>
                <a:spcPts val="1200"/>
              </a:spcBef>
              <a:defRPr sz="1800" i="1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266"/>
              <a:t>Good overlap between 4 scales with the maximum density of the showers spanning over three decades</a:t>
            </a:r>
          </a:p>
        </p:txBody>
      </p:sp>
    </p:spTree>
    <p:extLst>
      <p:ext uri="{BB962C8B-B14F-4D97-AF65-F5344CB8AC3E}">
        <p14:creationId xmlns:p14="http://schemas.microsoft.com/office/powerpoint/2010/main" val="903759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7040"/>
            <a:ext cx="10347960" cy="1168401"/>
          </a:xfrm>
        </p:spPr>
        <p:txBody>
          <a:bodyPr>
            <a:normAutofit/>
          </a:bodyPr>
          <a:lstStyle/>
          <a:p>
            <a:r>
              <a:rPr lang="en-US" sz="3600" dirty="0"/>
              <a:t>Calorimetric approach to the study of cosmic ray </a:t>
            </a:r>
            <a:r>
              <a:rPr lang="en-US" sz="3600" dirty="0" smtClean="0"/>
              <a:t>showers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This suggests that a multilayer RPC detector with interleaved 1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0</a:t>
                </a:r>
                <a:r>
                  <a:rPr lang="it-IT" dirty="0" smtClean="0"/>
                  <a:t> Lead plates would be a calorimeter much more efficient than usual detectors</a:t>
                </a:r>
              </a:p>
              <a:p>
                <a:r>
                  <a:rPr lang="it-IT" dirty="0" smtClean="0"/>
                  <a:t>Typical size: 2-3 layers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2 10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!</a:t>
                </a:r>
              </a:p>
              <a:p>
                <a:r>
                  <a:rPr lang="it-IT" dirty="0" smtClean="0"/>
                  <a:t>An ideal detector of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low energy gamma ray showers</a:t>
                </a:r>
              </a:p>
              <a:p>
                <a:r>
                  <a:rPr lang="it-IT" dirty="0" smtClean="0"/>
                  <a:t>If located at 5000 m asl it could reduce the gamma ray energy threshold down to 100 GeV or less</a:t>
                </a:r>
              </a:p>
              <a:p>
                <a:r>
                  <a:rPr lang="it-IT" dirty="0" smtClean="0"/>
                  <a:t>Energy calibration with the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moon shadow </a:t>
                </a:r>
                <a:r>
                  <a:rPr lang="it-IT" dirty="0" smtClean="0"/>
                  <a:t>method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11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5260" y="220345"/>
            <a:ext cx="5517617" cy="738291"/>
          </a:xfrm>
        </p:spPr>
        <p:txBody>
          <a:bodyPr/>
          <a:lstStyle/>
          <a:p>
            <a:r>
              <a:rPr lang="en-GB" dirty="0" smtClean="0"/>
              <a:t>Energy scale calibration</a:t>
            </a:r>
            <a:endParaRPr lang="en-GB" dirty="0"/>
          </a:p>
        </p:txBody>
      </p:sp>
      <p:pic>
        <p:nvPicPr>
          <p:cNvPr id="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687" y="2675667"/>
            <a:ext cx="4314648" cy="3974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3565" y="958636"/>
            <a:ext cx="2227560" cy="167641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/>
          <p:cNvSpPr/>
          <p:nvPr/>
        </p:nvSpPr>
        <p:spPr>
          <a:xfrm>
            <a:off x="5427406" y="5250875"/>
            <a:ext cx="64737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B0F0"/>
                </a:solidFill>
              </a:rPr>
              <a:t>                          N </a:t>
            </a:r>
            <a:r>
              <a:rPr lang="en-GB" sz="2400" dirty="0">
                <a:solidFill>
                  <a:srgbClr val="00B0F0"/>
                </a:solidFill>
              </a:rPr>
              <a:t>≈ 21 · (</a:t>
            </a:r>
            <a:r>
              <a:rPr lang="en-GB" sz="2400" dirty="0" err="1" smtClean="0">
                <a:solidFill>
                  <a:srgbClr val="00B0F0"/>
                </a:solidFill>
              </a:rPr>
              <a:t>E</a:t>
            </a:r>
            <a:r>
              <a:rPr lang="en-GB" sz="2400" baseline="-5999" dirty="0" err="1" smtClean="0">
                <a:solidFill>
                  <a:srgbClr val="00B0F0"/>
                </a:solidFill>
              </a:rPr>
              <a:t>TeV</a:t>
            </a:r>
            <a:r>
              <a:rPr lang="en-GB" sz="2400" dirty="0" smtClean="0">
                <a:solidFill>
                  <a:srgbClr val="00B0F0"/>
                </a:solidFill>
              </a:rPr>
              <a:t>/Z)</a:t>
            </a:r>
            <a:r>
              <a:rPr lang="en-GB" sz="2400" baseline="31999" dirty="0" smtClean="0">
                <a:solidFill>
                  <a:srgbClr val="00B0F0"/>
                </a:solidFill>
              </a:rPr>
              <a:t>1.5</a:t>
            </a:r>
          </a:p>
          <a:p>
            <a:endParaRPr lang="en-GB" sz="2400" baseline="31999" dirty="0">
              <a:solidFill>
                <a:srgbClr val="00B0F0"/>
              </a:solidFill>
            </a:endParaRPr>
          </a:p>
          <a:p>
            <a:r>
              <a:rPr lang="en-GB" sz="2400" dirty="0" smtClean="0">
                <a:solidFill>
                  <a:srgbClr val="00B0F0"/>
                </a:solidFill>
              </a:rPr>
              <a:t>10% </a:t>
            </a:r>
            <a:r>
              <a:rPr lang="en-GB" sz="2400" dirty="0">
                <a:solidFill>
                  <a:srgbClr val="00B0F0"/>
                </a:solidFill>
              </a:rPr>
              <a:t>uncertainty </a:t>
            </a:r>
            <a:r>
              <a:rPr lang="en-GB" sz="2400" dirty="0" smtClean="0">
                <a:solidFill>
                  <a:srgbClr val="00B0F0"/>
                </a:solidFill>
              </a:rPr>
              <a:t> estimated </a:t>
            </a:r>
            <a:r>
              <a:rPr lang="en-GB" sz="2400" dirty="0">
                <a:solidFill>
                  <a:srgbClr val="00B0F0"/>
                </a:solidFill>
              </a:rPr>
              <a:t>in the energy </a:t>
            </a:r>
            <a:r>
              <a:rPr lang="en-GB" sz="2400" dirty="0" smtClean="0">
                <a:solidFill>
                  <a:srgbClr val="00B0F0"/>
                </a:solidFill>
              </a:rPr>
              <a:t>range</a:t>
            </a:r>
          </a:p>
          <a:p>
            <a:r>
              <a:rPr lang="en-GB" sz="2400" dirty="0">
                <a:solidFill>
                  <a:srgbClr val="00B0F0"/>
                </a:solidFill>
              </a:rPr>
              <a:t> </a:t>
            </a:r>
            <a:r>
              <a:rPr lang="en-GB" sz="2400" dirty="0" smtClean="0">
                <a:solidFill>
                  <a:srgbClr val="00B0F0"/>
                </a:solidFill>
              </a:rPr>
              <a:t>                           </a:t>
            </a:r>
            <a:r>
              <a:rPr lang="en-GB" sz="2400" dirty="0">
                <a:solidFill>
                  <a:srgbClr val="00B0F0"/>
                </a:solidFill>
              </a:rPr>
              <a:t>1 – 30 (</a:t>
            </a:r>
            <a:r>
              <a:rPr lang="en-GB" sz="2400" dirty="0" err="1">
                <a:solidFill>
                  <a:srgbClr val="00B0F0"/>
                </a:solidFill>
              </a:rPr>
              <a:t>TeV</a:t>
            </a:r>
            <a:r>
              <a:rPr lang="en-GB" sz="2400" dirty="0">
                <a:solidFill>
                  <a:srgbClr val="00B0F0"/>
                </a:solidFill>
              </a:rPr>
              <a:t>/Z).</a:t>
            </a:r>
          </a:p>
        </p:txBody>
      </p:sp>
      <p:pic>
        <p:nvPicPr>
          <p:cNvPr id="19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30529" y="589936"/>
            <a:ext cx="6070637" cy="45265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6318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RPCs with semiconducting electrodes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t-IT" dirty="0" smtClean="0"/>
                  <a:t>The idea of using electronic semiconductors as RPC electrodes is mainly motivated by  their lower resistivity which allows to increase the RPC rate capability</a:t>
                </a:r>
              </a:p>
              <a:p>
                <a:r>
                  <a:rPr lang="it-IT" dirty="0" smtClean="0"/>
                  <a:t>Small size RPCs with Silicon </a:t>
                </a:r>
                <a:r>
                  <a:rPr lang="it-IT" dirty="0"/>
                  <a:t>and </a:t>
                </a:r>
                <a:r>
                  <a:rPr lang="it-IT" dirty="0" smtClean="0"/>
                  <a:t>GaAs electrodes have been successfully tested [</a:t>
                </a:r>
                <a:r>
                  <a:rPr lang="it-IT" sz="2000" dirty="0" smtClean="0"/>
                  <a:t>A. Rocchi et al 2019 JINST </a:t>
                </a:r>
                <a:r>
                  <a:rPr lang="it-IT" sz="2000" b="1" dirty="0" smtClean="0"/>
                  <a:t>14</a:t>
                </a:r>
                <a:r>
                  <a:rPr lang="it-IT" sz="2000" dirty="0" smtClean="0"/>
                  <a:t> C12005</a:t>
                </a:r>
                <a:r>
                  <a:rPr lang="it-IT" dirty="0" smtClean="0"/>
                  <a:t>]</a:t>
                </a:r>
              </a:p>
              <a:p>
                <a:r>
                  <a:rPr lang="it-IT" dirty="0" smtClean="0"/>
                  <a:t>Their potential rate capability could be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𝑀𝐻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 smtClean="0"/>
                  <a:t>  </a:t>
                </a:r>
              </a:p>
              <a:p>
                <a:r>
                  <a:rPr lang="it-IT" dirty="0" smtClean="0"/>
                  <a:t>RPC with semiconductor electrodes in addition to give an opportunity to extend the RPC range of applications, can offer an unmprecedented opportunity of studying the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gas-to-solid interface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146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RPCs as investigation </a:t>
            </a:r>
            <a:r>
              <a:rPr lang="en-US" dirty="0" smtClean="0"/>
              <a:t>instruments </a:t>
            </a:r>
            <a:r>
              <a:rPr lang="it-IT" dirty="0"/>
              <a:t>outside of particle </a:t>
            </a:r>
            <a:r>
              <a:rPr lang="it-IT" dirty="0" smtClean="0"/>
              <a:t>detection</a:t>
            </a:r>
            <a:r>
              <a:rPr lang="it-IT" dirty="0"/>
              <a:t> outside of particle detection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Our community of </a:t>
            </a:r>
            <a:r>
              <a:rPr lang="it-IT" i="1" dirty="0" smtClean="0"/>
              <a:t>detector creators </a:t>
            </a:r>
            <a:r>
              <a:rPr lang="it-IT" dirty="0"/>
              <a:t>should take this opportunity, not only to get a deeper understanding of the RPC detector physics but also to have some </a:t>
            </a:r>
            <a:r>
              <a:rPr lang="it-IT" dirty="0">
                <a:solidFill>
                  <a:srgbClr val="FF0000"/>
                </a:solidFill>
              </a:rPr>
              <a:t>discovery chance </a:t>
            </a:r>
            <a:r>
              <a:rPr lang="it-IT" dirty="0"/>
              <a:t>in a relatively unknown field like that of the </a:t>
            </a:r>
            <a:r>
              <a:rPr lang="it-IT" dirty="0">
                <a:solidFill>
                  <a:srgbClr val="FF0000"/>
                </a:solidFill>
              </a:rPr>
              <a:t>solid-to-gas interface under an extremely high electric field</a:t>
            </a:r>
          </a:p>
          <a:p>
            <a:r>
              <a:rPr lang="it-IT" dirty="0"/>
              <a:t>This reinforces the idea that RPCs are not only a detector for particle and astroparticle physics. They are themselves an ideal discovery instrument to explore new physics sectors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warm salutation to all Chinese colleagues who could not come due to the </a:t>
            </a:r>
            <a:r>
              <a:rPr lang="en-US" dirty="0" smtClean="0"/>
              <a:t>epidemic </a:t>
            </a:r>
            <a:endParaRPr lang="it-IT" dirty="0" smtClean="0"/>
          </a:p>
          <a:p>
            <a:r>
              <a:rPr lang="it-IT" dirty="0" smtClean="0"/>
              <a:t>They are one of the most active RPC community</a:t>
            </a:r>
          </a:p>
          <a:p>
            <a:r>
              <a:rPr lang="it-IT" dirty="0" smtClean="0"/>
              <a:t>Hope that the network connection will help to reduce as much as possible this loss for RPC 2020</a:t>
            </a:r>
          </a:p>
          <a:p>
            <a:r>
              <a:rPr lang="it-IT" dirty="0" smtClean="0"/>
              <a:t>Hope to see them again among us asap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929" y="345684"/>
            <a:ext cx="10515600" cy="579120"/>
          </a:xfrm>
        </p:spPr>
        <p:txBody>
          <a:bodyPr>
            <a:noAutofit/>
          </a:bodyPr>
          <a:lstStyle/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new low GWP RPC gases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232" y="1247039"/>
            <a:ext cx="4928052" cy="5184492"/>
          </a:xfrm>
        </p:spPr>
        <p:txBody>
          <a:bodyPr>
            <a:normAutofit lnSpcReduction="10000"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magic mixture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/i-C</a:t>
            </a:r>
            <a:r>
              <a:rPr lang="it-IT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/SF</a:t>
            </a:r>
            <a:r>
              <a:rPr lang="it-IT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94.7/5.0/0.3 shows a very large separation, in terms of applied electric field (&gt; 0.5 kV/mm depending on the FE electronics), between avalanche and streamer mode operation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efforts to find a new low GWP RPC are mainly directed to reproduce this very confortable feature with the new series of industrial gases HFO (Hydro Fluoro Olefins)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50560" y="2479834"/>
            <a:ext cx="5809774" cy="3575526"/>
            <a:chOff x="0" y="-4063"/>
            <a:chExt cx="6507480" cy="3152647"/>
          </a:xfrm>
        </p:grpSpPr>
        <p:pic>
          <p:nvPicPr>
            <p:cNvPr id="8" name="Picture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400044" y="-4063"/>
              <a:ext cx="2990089" cy="2898648"/>
            </a:xfrm>
            <a:prstGeom prst="rect">
              <a:avLst/>
            </a:prstGeom>
          </p:spPr>
        </p:pic>
        <p:sp>
          <p:nvSpPr>
            <p:cNvPr id="9" name="Shape 26923"/>
            <p:cNvSpPr/>
            <p:nvPr/>
          </p:nvSpPr>
          <p:spPr>
            <a:xfrm>
              <a:off x="3370199" y="1499362"/>
              <a:ext cx="685800" cy="681228"/>
            </a:xfrm>
            <a:custGeom>
              <a:avLst/>
              <a:gdLst/>
              <a:ahLst/>
              <a:cxnLst/>
              <a:rect l="0" t="0" r="0" b="0"/>
              <a:pathLst>
                <a:path w="685800" h="681228">
                  <a:moveTo>
                    <a:pt x="0" y="0"/>
                  </a:moveTo>
                  <a:lnTo>
                    <a:pt x="685800" y="0"/>
                  </a:lnTo>
                  <a:lnTo>
                    <a:pt x="685800" y="681228"/>
                  </a:lnTo>
                  <a:lnTo>
                    <a:pt x="0" y="6812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>
                <a:alpha val="74901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318637" y="1447800"/>
              <a:ext cx="722376" cy="722376"/>
            </a:xfrm>
            <a:prstGeom prst="rect">
              <a:avLst/>
            </a:prstGeom>
          </p:spPr>
        </p:pic>
        <p:sp>
          <p:nvSpPr>
            <p:cNvPr id="11" name="Shape 26924"/>
            <p:cNvSpPr/>
            <p:nvPr/>
          </p:nvSpPr>
          <p:spPr>
            <a:xfrm>
              <a:off x="3744227" y="2261362"/>
              <a:ext cx="685800" cy="681228"/>
            </a:xfrm>
            <a:custGeom>
              <a:avLst/>
              <a:gdLst/>
              <a:ahLst/>
              <a:cxnLst/>
              <a:rect l="0" t="0" r="0" b="0"/>
              <a:pathLst>
                <a:path w="685800" h="681228">
                  <a:moveTo>
                    <a:pt x="0" y="0"/>
                  </a:moveTo>
                  <a:lnTo>
                    <a:pt x="685800" y="0"/>
                  </a:lnTo>
                  <a:lnTo>
                    <a:pt x="685800" y="681228"/>
                  </a:lnTo>
                  <a:lnTo>
                    <a:pt x="0" y="6812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>
                <a:alpha val="74901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2" name="Picture 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692667" y="2209800"/>
              <a:ext cx="722376" cy="722376"/>
            </a:xfrm>
            <a:prstGeom prst="rect">
              <a:avLst/>
            </a:prstGeom>
          </p:spPr>
        </p:pic>
        <p:sp>
          <p:nvSpPr>
            <p:cNvPr id="13" name="Shape 26925"/>
            <p:cNvSpPr/>
            <p:nvPr/>
          </p:nvSpPr>
          <p:spPr>
            <a:xfrm>
              <a:off x="4105415" y="71374"/>
              <a:ext cx="685800" cy="681228"/>
            </a:xfrm>
            <a:custGeom>
              <a:avLst/>
              <a:gdLst/>
              <a:ahLst/>
              <a:cxnLst/>
              <a:rect l="0" t="0" r="0" b="0"/>
              <a:pathLst>
                <a:path w="685800" h="681228">
                  <a:moveTo>
                    <a:pt x="0" y="0"/>
                  </a:moveTo>
                  <a:lnTo>
                    <a:pt x="685800" y="0"/>
                  </a:lnTo>
                  <a:lnTo>
                    <a:pt x="685800" y="681228"/>
                  </a:lnTo>
                  <a:lnTo>
                    <a:pt x="0" y="6812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>
                <a:alpha val="74901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053855" y="19812"/>
              <a:ext cx="722376" cy="722376"/>
            </a:xfrm>
            <a:prstGeom prst="rect">
              <a:avLst/>
            </a:prstGeom>
          </p:spPr>
        </p:pic>
        <p:sp>
          <p:nvSpPr>
            <p:cNvPr id="15" name="Shape 26926"/>
            <p:cNvSpPr/>
            <p:nvPr/>
          </p:nvSpPr>
          <p:spPr>
            <a:xfrm>
              <a:off x="5768086" y="127762"/>
              <a:ext cx="685800" cy="681228"/>
            </a:xfrm>
            <a:custGeom>
              <a:avLst/>
              <a:gdLst/>
              <a:ahLst/>
              <a:cxnLst/>
              <a:rect l="0" t="0" r="0" b="0"/>
              <a:pathLst>
                <a:path w="685800" h="681228">
                  <a:moveTo>
                    <a:pt x="0" y="0"/>
                  </a:moveTo>
                  <a:lnTo>
                    <a:pt x="685800" y="0"/>
                  </a:lnTo>
                  <a:lnTo>
                    <a:pt x="685800" y="681228"/>
                  </a:lnTo>
                  <a:lnTo>
                    <a:pt x="0" y="6812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>
                <a:alpha val="74901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6" name="Picture 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716524" y="76200"/>
              <a:ext cx="722376" cy="722376"/>
            </a:xfrm>
            <a:prstGeom prst="rect">
              <a:avLst/>
            </a:prstGeom>
          </p:spPr>
        </p:pic>
        <p:sp>
          <p:nvSpPr>
            <p:cNvPr id="17" name="Shape 26927"/>
            <p:cNvSpPr/>
            <p:nvPr/>
          </p:nvSpPr>
          <p:spPr>
            <a:xfrm>
              <a:off x="5849112" y="1758315"/>
              <a:ext cx="658368" cy="653796"/>
            </a:xfrm>
            <a:custGeom>
              <a:avLst/>
              <a:gdLst/>
              <a:ahLst/>
              <a:cxnLst/>
              <a:rect l="0" t="0" r="0" b="0"/>
              <a:pathLst>
                <a:path w="658368" h="653796">
                  <a:moveTo>
                    <a:pt x="0" y="0"/>
                  </a:moveTo>
                  <a:lnTo>
                    <a:pt x="658368" y="0"/>
                  </a:lnTo>
                  <a:lnTo>
                    <a:pt x="658368" y="653796"/>
                  </a:lnTo>
                  <a:lnTo>
                    <a:pt x="0" y="65379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>
                <a:alpha val="74901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8" name="Picture 1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797550" y="1711325"/>
              <a:ext cx="692150" cy="692150"/>
            </a:xfrm>
            <a:prstGeom prst="rect">
              <a:avLst/>
            </a:prstGeom>
          </p:spPr>
        </p:pic>
        <p:sp>
          <p:nvSpPr>
            <p:cNvPr id="19" name="Shape 26928"/>
            <p:cNvSpPr/>
            <p:nvPr/>
          </p:nvSpPr>
          <p:spPr>
            <a:xfrm>
              <a:off x="4538586" y="2110740"/>
              <a:ext cx="658368" cy="653796"/>
            </a:xfrm>
            <a:custGeom>
              <a:avLst/>
              <a:gdLst/>
              <a:ahLst/>
              <a:cxnLst/>
              <a:rect l="0" t="0" r="0" b="0"/>
              <a:pathLst>
                <a:path w="658368" h="653796">
                  <a:moveTo>
                    <a:pt x="0" y="0"/>
                  </a:moveTo>
                  <a:lnTo>
                    <a:pt x="658368" y="0"/>
                  </a:lnTo>
                  <a:lnTo>
                    <a:pt x="658368" y="653796"/>
                  </a:lnTo>
                  <a:lnTo>
                    <a:pt x="0" y="65379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>
                <a:alpha val="74901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20" name="Picture 1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487027" y="2063750"/>
              <a:ext cx="692150" cy="692150"/>
            </a:xfrm>
            <a:prstGeom prst="rect">
              <a:avLst/>
            </a:prstGeom>
          </p:spPr>
        </p:pic>
        <p:pic>
          <p:nvPicPr>
            <p:cNvPr id="21" name="Picture 2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34188" y="182880"/>
              <a:ext cx="2987040" cy="2965704"/>
            </a:xfrm>
            <a:prstGeom prst="rect">
              <a:avLst/>
            </a:prstGeom>
          </p:spPr>
        </p:pic>
        <p:sp>
          <p:nvSpPr>
            <p:cNvPr id="22" name="Shape 26929"/>
            <p:cNvSpPr/>
            <p:nvPr/>
          </p:nvSpPr>
          <p:spPr>
            <a:xfrm>
              <a:off x="880237" y="332778"/>
              <a:ext cx="685800" cy="681228"/>
            </a:xfrm>
            <a:custGeom>
              <a:avLst/>
              <a:gdLst/>
              <a:ahLst/>
              <a:cxnLst/>
              <a:rect l="0" t="0" r="0" b="0"/>
              <a:pathLst>
                <a:path w="685800" h="681228">
                  <a:moveTo>
                    <a:pt x="0" y="0"/>
                  </a:moveTo>
                  <a:lnTo>
                    <a:pt x="685800" y="0"/>
                  </a:lnTo>
                  <a:lnTo>
                    <a:pt x="685800" y="681228"/>
                  </a:lnTo>
                  <a:lnTo>
                    <a:pt x="0" y="6812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>
                <a:alpha val="74901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23" name="Picture 2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28675" y="281215"/>
              <a:ext cx="722376" cy="722376"/>
            </a:xfrm>
            <a:prstGeom prst="rect">
              <a:avLst/>
            </a:prstGeom>
          </p:spPr>
        </p:pic>
        <p:sp>
          <p:nvSpPr>
            <p:cNvPr id="24" name="Shape 26930"/>
            <p:cNvSpPr/>
            <p:nvPr/>
          </p:nvSpPr>
          <p:spPr>
            <a:xfrm>
              <a:off x="519049" y="2370366"/>
              <a:ext cx="685800" cy="681228"/>
            </a:xfrm>
            <a:custGeom>
              <a:avLst/>
              <a:gdLst/>
              <a:ahLst/>
              <a:cxnLst/>
              <a:rect l="0" t="0" r="0" b="0"/>
              <a:pathLst>
                <a:path w="685800" h="681228">
                  <a:moveTo>
                    <a:pt x="0" y="0"/>
                  </a:moveTo>
                  <a:lnTo>
                    <a:pt x="685800" y="0"/>
                  </a:lnTo>
                  <a:lnTo>
                    <a:pt x="685800" y="681228"/>
                  </a:lnTo>
                  <a:lnTo>
                    <a:pt x="0" y="6812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>
                <a:alpha val="74901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25" name="Picture 2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67487" y="2318803"/>
              <a:ext cx="722376" cy="722376"/>
            </a:xfrm>
            <a:prstGeom prst="rect">
              <a:avLst/>
            </a:prstGeom>
          </p:spPr>
        </p:pic>
        <p:sp>
          <p:nvSpPr>
            <p:cNvPr id="26" name="Shape 26931"/>
            <p:cNvSpPr/>
            <p:nvPr/>
          </p:nvSpPr>
          <p:spPr>
            <a:xfrm>
              <a:off x="51562" y="1704378"/>
              <a:ext cx="685800" cy="681228"/>
            </a:xfrm>
            <a:custGeom>
              <a:avLst/>
              <a:gdLst/>
              <a:ahLst/>
              <a:cxnLst/>
              <a:rect l="0" t="0" r="0" b="0"/>
              <a:pathLst>
                <a:path w="685800" h="681228">
                  <a:moveTo>
                    <a:pt x="0" y="0"/>
                  </a:moveTo>
                  <a:lnTo>
                    <a:pt x="685800" y="0"/>
                  </a:lnTo>
                  <a:lnTo>
                    <a:pt x="685800" y="681228"/>
                  </a:lnTo>
                  <a:lnTo>
                    <a:pt x="0" y="6812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>
                <a:alpha val="74901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27" name="Picture 2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1652815"/>
              <a:ext cx="722376" cy="722376"/>
            </a:xfrm>
            <a:prstGeom prst="rect">
              <a:avLst/>
            </a:prstGeom>
          </p:spPr>
        </p:pic>
        <p:sp>
          <p:nvSpPr>
            <p:cNvPr id="28" name="Shape 26932"/>
            <p:cNvSpPr/>
            <p:nvPr/>
          </p:nvSpPr>
          <p:spPr>
            <a:xfrm>
              <a:off x="2551786" y="1800390"/>
              <a:ext cx="685800" cy="681228"/>
            </a:xfrm>
            <a:custGeom>
              <a:avLst/>
              <a:gdLst/>
              <a:ahLst/>
              <a:cxnLst/>
              <a:rect l="0" t="0" r="0" b="0"/>
              <a:pathLst>
                <a:path w="685800" h="681228">
                  <a:moveTo>
                    <a:pt x="0" y="0"/>
                  </a:moveTo>
                  <a:lnTo>
                    <a:pt x="685800" y="0"/>
                  </a:lnTo>
                  <a:lnTo>
                    <a:pt x="685800" y="681228"/>
                  </a:lnTo>
                  <a:lnTo>
                    <a:pt x="0" y="6812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>
                <a:alpha val="74901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29" name="Picture 2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500229" y="1748826"/>
              <a:ext cx="722376" cy="722376"/>
            </a:xfrm>
            <a:prstGeom prst="rect">
              <a:avLst/>
            </a:prstGeom>
          </p:spPr>
        </p:pic>
        <p:sp>
          <p:nvSpPr>
            <p:cNvPr id="30" name="Shape 26933"/>
            <p:cNvSpPr/>
            <p:nvPr/>
          </p:nvSpPr>
          <p:spPr>
            <a:xfrm>
              <a:off x="2670937" y="340145"/>
              <a:ext cx="658368" cy="653796"/>
            </a:xfrm>
            <a:custGeom>
              <a:avLst/>
              <a:gdLst/>
              <a:ahLst/>
              <a:cxnLst/>
              <a:rect l="0" t="0" r="0" b="0"/>
              <a:pathLst>
                <a:path w="658368" h="653796">
                  <a:moveTo>
                    <a:pt x="0" y="0"/>
                  </a:moveTo>
                  <a:lnTo>
                    <a:pt x="658368" y="0"/>
                  </a:lnTo>
                  <a:lnTo>
                    <a:pt x="658368" y="653796"/>
                  </a:lnTo>
                  <a:lnTo>
                    <a:pt x="0" y="65379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>
                <a:alpha val="74901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31" name="Picture 3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619375" y="293153"/>
              <a:ext cx="692150" cy="692150"/>
            </a:xfrm>
            <a:prstGeom prst="rect">
              <a:avLst/>
            </a:prstGeom>
          </p:spPr>
        </p:pic>
        <p:sp>
          <p:nvSpPr>
            <p:cNvPr id="32" name="Shape 26934"/>
            <p:cNvSpPr/>
            <p:nvPr/>
          </p:nvSpPr>
          <p:spPr>
            <a:xfrm>
              <a:off x="1306741" y="2213395"/>
              <a:ext cx="658368" cy="653796"/>
            </a:xfrm>
            <a:custGeom>
              <a:avLst/>
              <a:gdLst/>
              <a:ahLst/>
              <a:cxnLst/>
              <a:rect l="0" t="0" r="0" b="0"/>
              <a:pathLst>
                <a:path w="658368" h="653796">
                  <a:moveTo>
                    <a:pt x="0" y="0"/>
                  </a:moveTo>
                  <a:lnTo>
                    <a:pt x="658368" y="0"/>
                  </a:lnTo>
                  <a:lnTo>
                    <a:pt x="658368" y="653796"/>
                  </a:lnTo>
                  <a:lnTo>
                    <a:pt x="0" y="65379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>
                <a:alpha val="74901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33" name="Picture 3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255177" y="2166403"/>
              <a:ext cx="692150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17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new low GWP RPC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double carbon-carbon bond C=C has a crucial effect in the gas electrical properties: </a:t>
            </a:r>
          </a:p>
          <a:p>
            <a:pPr lvl="1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larger field required</a:t>
            </a:r>
          </a:p>
          <a:p>
            <a:pPr lvl="1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easyer avalanche-to-streamer transition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research for a new molecule replacing SF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(GWP =24000!) is also very active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molecules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replacing SF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it-IT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presently the most interestring candidates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future RPCs, the new gas search is easier thanks to the possibility of optimizing the gas gap and the FE electronics for the new gas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existing very large LHC systems like those of Atlas and CMS where nothing but the gas can be changed, the solution appears less simple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Self triggered space-time </a:t>
            </a:r>
            <a:r>
              <a:rPr lang="it-IT" dirty="0" smtClean="0"/>
              <a:t>tracking (1)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Collider experiments utilize RPCs for two different functions, triggering and timing, leaving to  other detectors the accurate tracking task</a:t>
            </a:r>
          </a:p>
          <a:p>
            <a:pPr lvl="0"/>
            <a:r>
              <a:rPr lang="en-US" dirty="0"/>
              <a:t>Is it possible to integrate these two tasks in the same detector?</a:t>
            </a:r>
          </a:p>
          <a:p>
            <a:r>
              <a:rPr lang="en-US" dirty="0"/>
              <a:t>Tests carried out by different </a:t>
            </a:r>
            <a:r>
              <a:rPr lang="en-US" dirty="0" smtClean="0"/>
              <a:t>groups</a:t>
            </a:r>
            <a:r>
              <a:rPr lang="it-IT" dirty="0" smtClean="0"/>
              <a:t> </a:t>
            </a:r>
            <a:r>
              <a:rPr lang="en-US" dirty="0" smtClean="0"/>
              <a:t>show </a:t>
            </a:r>
            <a:r>
              <a:rPr lang="en-US" dirty="0"/>
              <a:t>that</a:t>
            </a:r>
            <a:r>
              <a:rPr lang="en-US" baseline="-25000" dirty="0"/>
              <a:t> </a:t>
            </a:r>
            <a:r>
              <a:rPr lang="en-US" dirty="0"/>
              <a:t> space resolution in the range of </a:t>
            </a:r>
            <a:r>
              <a:rPr lang="en-US" dirty="0" smtClean="0"/>
              <a:t>100-300  µm </a:t>
            </a:r>
            <a:r>
              <a:rPr lang="en-US" dirty="0"/>
              <a:t>are achievable with gas gaps around 1 mm depending on the detector size, the strip pitch and the front end electronics features</a:t>
            </a:r>
          </a:p>
          <a:p>
            <a:pPr lvl="0"/>
            <a:r>
              <a:rPr lang="en-US" dirty="0" smtClean="0"/>
              <a:t>The position </a:t>
            </a:r>
            <a:r>
              <a:rPr lang="en-US" dirty="0"/>
              <a:t>accuracy with RPCs depends only on the geometrical and mechanical quality of the strip printed board and not on the gas volume geometrical </a:t>
            </a:r>
            <a:r>
              <a:rPr lang="en-US" dirty="0" smtClean="0"/>
              <a:t>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Self triggered space-time </a:t>
            </a:r>
            <a:r>
              <a:rPr lang="it-IT" dirty="0" smtClean="0"/>
              <a:t>tracking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The time resolution ranges from 400 </a:t>
            </a:r>
            <a:r>
              <a:rPr lang="en-US" dirty="0" err="1"/>
              <a:t>ps</a:t>
            </a:r>
            <a:r>
              <a:rPr lang="en-US" dirty="0"/>
              <a:t> for </a:t>
            </a:r>
            <a:r>
              <a:rPr lang="en-US" dirty="0" smtClean="0"/>
              <a:t>large size 1 </a:t>
            </a:r>
            <a:r>
              <a:rPr lang="en-US" dirty="0"/>
              <a:t>mm gas </a:t>
            </a:r>
            <a:r>
              <a:rPr lang="en-US" dirty="0" smtClean="0"/>
              <a:t>gap to </a:t>
            </a:r>
            <a:r>
              <a:rPr lang="en-US" dirty="0"/>
              <a:t>tens of picoseconds for thinner gaps in a </a:t>
            </a:r>
            <a:r>
              <a:rPr lang="en-US" dirty="0" err="1"/>
              <a:t>multigap</a:t>
            </a:r>
            <a:r>
              <a:rPr lang="en-US" dirty="0"/>
              <a:t> structure</a:t>
            </a:r>
          </a:p>
          <a:p>
            <a:pPr lvl="0"/>
            <a:r>
              <a:rPr lang="it-IT" dirty="0"/>
              <a:t>The FE electronics is crucial for all type of resolution requirements</a:t>
            </a:r>
            <a:endParaRPr lang="en-US" dirty="0"/>
          </a:p>
          <a:p>
            <a:pPr lvl="0"/>
            <a:r>
              <a:rPr lang="en-US" dirty="0"/>
              <a:t>In this scenario, the </a:t>
            </a:r>
            <a:r>
              <a:rPr lang="en-US" dirty="0" smtClean="0"/>
              <a:t>idea of </a:t>
            </a:r>
            <a:r>
              <a:rPr lang="en-US" dirty="0"/>
              <a:t>a RPC structure </a:t>
            </a:r>
            <a:r>
              <a:rPr lang="en-US" dirty="0" smtClean="0"/>
              <a:t>capable of </a:t>
            </a:r>
            <a:r>
              <a:rPr lang="en-US" dirty="0">
                <a:solidFill>
                  <a:srgbClr val="FF0000"/>
                </a:solidFill>
              </a:rPr>
              <a:t>space x time resolutions 100-300 micron x 100-200 </a:t>
            </a:r>
            <a:r>
              <a:rPr lang="en-US" dirty="0" err="1">
                <a:solidFill>
                  <a:srgbClr val="FF0000"/>
                </a:solidFill>
              </a:rPr>
              <a:t>ps</a:t>
            </a:r>
            <a:r>
              <a:rPr lang="en-US" dirty="0">
                <a:solidFill>
                  <a:srgbClr val="FF0000"/>
                </a:solidFill>
              </a:rPr>
              <a:t>  o</a:t>
            </a:r>
            <a:r>
              <a:rPr lang="en-US" dirty="0"/>
              <a:t>ver a sensitive area </a:t>
            </a:r>
            <a:r>
              <a:rPr lang="en-US" dirty="0" smtClean="0"/>
              <a:t>of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baseline="30000" dirty="0">
                <a:solidFill>
                  <a:srgbClr val="FF0000"/>
                </a:solidFill>
              </a:rPr>
              <a:t>4 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baseline="30000" dirty="0"/>
              <a:t>  </a:t>
            </a:r>
            <a:r>
              <a:rPr lang="en-US" dirty="0"/>
              <a:t>seems to </a:t>
            </a:r>
            <a:r>
              <a:rPr lang="en-US" dirty="0" smtClean="0"/>
              <a:t>be reasonable </a:t>
            </a:r>
            <a:r>
              <a:rPr lang="en-US" dirty="0"/>
              <a:t>challenge</a:t>
            </a:r>
          </a:p>
          <a:p>
            <a:pPr lvl="0"/>
            <a:r>
              <a:rPr lang="en-US" dirty="0"/>
              <a:t>For these RPCs space-time performance, construction simplicity and cost must be accurately balanced and optimized for </a:t>
            </a:r>
            <a:r>
              <a:rPr lang="en-US" dirty="0" smtClean="0"/>
              <a:t>each </a:t>
            </a:r>
            <a:r>
              <a:rPr lang="en-US" dirty="0"/>
              <a:t>specific application</a:t>
            </a:r>
          </a:p>
          <a:p>
            <a:pPr lvl="0"/>
            <a:r>
              <a:rPr lang="en-US" dirty="0"/>
              <a:t>Simplicity and reliability are RPC key points </a:t>
            </a:r>
          </a:p>
        </p:txBody>
      </p:sp>
    </p:spTree>
    <p:extLst>
      <p:ext uri="{BB962C8B-B14F-4D97-AF65-F5344CB8AC3E}">
        <p14:creationId xmlns:p14="http://schemas.microsoft.com/office/powerpoint/2010/main" val="22705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Calorimetry with RPCs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first idea of using RPCs for calorimetry was born in connection with neutrino physics</a:t>
            </a:r>
          </a:p>
          <a:p>
            <a:r>
              <a:rPr lang="it-IT" dirty="0" smtClean="0"/>
              <a:t>More recently the tests of the Calice collaboration have shown a relevant progress in the hadron calorimetry with the digital RPC read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23521"/>
                <a:ext cx="10007600" cy="1178560"/>
              </a:xfrm>
            </p:spPr>
            <p:txBody>
              <a:bodyPr>
                <a:normAutofit fontScale="90000"/>
              </a:bodyPr>
              <a:lstStyle/>
              <a:p>
                <a:r>
                  <a:rPr lang="it-IT" dirty="0" smtClean="0"/>
                  <a:t>         Calorimetry with RPCs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beam</a:t>
                </a:r>
                <a:br>
                  <a:rPr lang="en-US" dirty="0" smtClean="0"/>
                </a:br>
                <a:r>
                  <a:rPr lang="en-US" dirty="0" smtClean="0"/>
                  <a:t>                </a:t>
                </a:r>
                <a:r>
                  <a:rPr lang="en-US" sz="3200" dirty="0" smtClean="0"/>
                  <a:t>digital read out with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 pads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23521"/>
                <a:ext cx="10007600" cy="1178560"/>
              </a:xfrm>
              <a:blipFill>
                <a:blip r:embed="rId2"/>
                <a:stretch>
                  <a:fillRect t="-15026" b="-12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1499535"/>
            <a:ext cx="5354320" cy="5358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1693569"/>
            <a:ext cx="4897120" cy="51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760" y="100965"/>
                <a:ext cx="10424160" cy="843915"/>
              </a:xfrm>
            </p:spPr>
            <p:txBody>
              <a:bodyPr/>
              <a:lstStyle/>
              <a:p>
                <a:r>
                  <a:rPr lang="it-IT" dirty="0" smtClean="0"/>
                  <a:t>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dirty="0" smtClean="0"/>
                  <a:t> energy resolution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760" y="100965"/>
                <a:ext cx="10424160" cy="843915"/>
              </a:xfrm>
              <a:blipFill>
                <a:blip r:embed="rId2"/>
                <a:stretch>
                  <a:fillRect t="-14493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80" y="1080027"/>
            <a:ext cx="5146215" cy="5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8961</TotalTime>
  <Words>1131</Words>
  <Application>Microsoft Office PowerPoint</Application>
  <PresentationFormat>Widescreen</PresentationFormat>
  <Paragraphs>105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Helvetica</vt:lpstr>
      <vt:lpstr>Helvetica Neue</vt:lpstr>
      <vt:lpstr>Helvetica Neue Light</vt:lpstr>
      <vt:lpstr>Times New Roman</vt:lpstr>
      <vt:lpstr>Office Theme</vt:lpstr>
      <vt:lpstr>An introduction to RPC 2020</vt:lpstr>
      <vt:lpstr>PowerPoint Presentation</vt:lpstr>
      <vt:lpstr>Search for new low GWP RPC gases</vt:lpstr>
      <vt:lpstr>Search for new low GWP RPC gases (2)</vt:lpstr>
      <vt:lpstr>Self triggered space-time tracking (1)</vt:lpstr>
      <vt:lpstr>Self triggered space-time tracking (2)</vt:lpstr>
      <vt:lpstr>Calorimetry with RPCs</vt:lpstr>
      <vt:lpstr>         Calorimetry with RPCs  e^+ beam                 digital read out with 1 〖cm〗^2 pads</vt:lpstr>
      <vt:lpstr>                     e^+ energy resolution</vt:lpstr>
      <vt:lpstr>                            π^+  beam</vt:lpstr>
      <vt:lpstr>RPCs for cosmic ray showers detection</vt:lpstr>
      <vt:lpstr>PowerPoint Presentation</vt:lpstr>
      <vt:lpstr>Intrinsic linearity: test at the BTF facility</vt:lpstr>
      <vt:lpstr>Calorimetric approach to the study of cosmic ray showers</vt:lpstr>
      <vt:lpstr>Energy scale calibration</vt:lpstr>
      <vt:lpstr>RPCs with semiconducting electrodes</vt:lpstr>
      <vt:lpstr>RPCs as investigation instruments outside of particle detection outside of particle detection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RPC 2020 Introduction</dc:title>
  <dc:creator>Rinaldo Santonico</dc:creator>
  <cp:lastModifiedBy>Rinaldo Santonico</cp:lastModifiedBy>
  <cp:revision>75</cp:revision>
  <dcterms:created xsi:type="dcterms:W3CDTF">2020-02-01T11:50:56Z</dcterms:created>
  <dcterms:modified xsi:type="dcterms:W3CDTF">2020-02-10T09:31:16Z</dcterms:modified>
</cp:coreProperties>
</file>