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0" autoAdjust="0"/>
  </p:normalViewPr>
  <p:slideViewPr>
    <p:cSldViewPr snapToGrid="0">
      <p:cViewPr varScale="1">
        <p:scale>
          <a:sx n="88" d="100"/>
          <a:sy n="88" d="100"/>
        </p:scale>
        <p:origin x="1090" y="62"/>
      </p:cViewPr>
      <p:guideLst/>
    </p:cSldViewPr>
  </p:slideViewPr>
  <p:outlineViewPr>
    <p:cViewPr>
      <p:scale>
        <a:sx n="33" d="100"/>
        <a:sy n="33" d="100"/>
      </p:scale>
      <p:origin x="0" y="-48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8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B470E-0412-4648-9493-C9110DE6A78C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69CD5-073F-47CA-99F9-8D4C99BAFA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79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16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Many research institutions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867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31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impinging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763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Make you confused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663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7 points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31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0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4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 smtClean="0"/>
              <a:t>work process</a:t>
            </a:r>
            <a:r>
              <a:rPr lang="zh-CN" altLang="en-US" sz="1800" b="1" dirty="0" smtClean="0"/>
              <a:t>；</a:t>
            </a:r>
            <a:r>
              <a:rPr lang="en-US" altLang="zh-CN" sz="1800" b="1" dirty="0" smtClean="0"/>
              <a:t>The position of the inject muon</a:t>
            </a:r>
            <a:r>
              <a:rPr lang="zh-CN" altLang="en-US" sz="1800" b="1" dirty="0" smtClean="0"/>
              <a:t>；</a:t>
            </a:r>
            <a:r>
              <a:rPr lang="en-US" altLang="zh-CN" sz="1800" b="1" dirty="0" smtClean="0"/>
              <a:t>Charge center of gravity</a:t>
            </a:r>
            <a:endParaRPr lang="zh-CN" altLang="en-US" sz="18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20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Micron</a:t>
            </a:r>
            <a:r>
              <a:rPr lang="zh-CN" altLang="en-US" dirty="0" smtClean="0"/>
              <a:t>：微米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1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Differential voltage</a:t>
            </a:r>
            <a:r>
              <a:rPr lang="zh-CN" altLang="en-US" dirty="0" smtClean="0"/>
              <a:t>：差分电压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257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782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thermostat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69CD5-073F-47CA-99F9-8D4C99BAFAC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11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171" y="1788888"/>
            <a:ext cx="7772400" cy="889908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8507" y="3452024"/>
            <a:ext cx="6858000" cy="6107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18807" y="4607265"/>
            <a:ext cx="2057400" cy="365125"/>
          </a:xfrm>
        </p:spPr>
        <p:txBody>
          <a:bodyPr/>
          <a:lstStyle>
            <a:lvl1pPr algn="ctr">
              <a:defRPr sz="1600" b="1">
                <a:solidFill>
                  <a:srgbClr val="7030A0"/>
                </a:solidFill>
              </a:defRPr>
            </a:lvl1pPr>
          </a:lstStyle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84" y="79676"/>
            <a:ext cx="2119845" cy="6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8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3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37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178" y="177348"/>
            <a:ext cx="6947807" cy="540431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98752"/>
            <a:ext cx="7886700" cy="527821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22739" y="6347725"/>
            <a:ext cx="4498521" cy="365125"/>
          </a:xfrm>
        </p:spPr>
        <p:txBody>
          <a:bodyPr/>
          <a:lstStyle>
            <a:lvl1pPr>
              <a:defRPr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 smtClean="0"/>
              <a:t>XV workshop on Resistive Plate Chambers and Related Detectors (RPC2020)</a:t>
            </a:r>
            <a:endParaRPr lang="zh-CN" altLang="en-US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28650" y="808265"/>
            <a:ext cx="78867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628650" y="6267448"/>
            <a:ext cx="78867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" y="79225"/>
            <a:ext cx="644600" cy="6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72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95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78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770" y="161019"/>
            <a:ext cx="7731579" cy="508453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4158" y="6356351"/>
            <a:ext cx="5225143" cy="365125"/>
          </a:xfrm>
        </p:spPr>
        <p:txBody>
          <a:bodyPr/>
          <a:lstStyle>
            <a:lvl1pPr>
              <a:defRPr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49" y="6356350"/>
            <a:ext cx="2057400" cy="365125"/>
          </a:xfrm>
        </p:spPr>
        <p:txBody>
          <a:bodyPr/>
          <a:lstStyle>
            <a:lvl1pPr algn="r">
              <a:defRPr sz="1600" b="1">
                <a:solidFill>
                  <a:srgbClr val="FF0000"/>
                </a:solidFill>
              </a:defRPr>
            </a:lvl1pPr>
          </a:lstStyle>
          <a:p>
            <a:fld id="{9EDDCE78-ED9A-4FC6-AD65-46EE6AD2124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28650" y="751117"/>
            <a:ext cx="78867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628650" y="6275615"/>
            <a:ext cx="78867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" y="79225"/>
            <a:ext cx="644600" cy="6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3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08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76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XV workshop on Resistive Plate Chambers and Related Detectors (RPC2020)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DCE78-ED9A-4FC6-AD65-46EE6AD21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43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55171" y="1935537"/>
            <a:ext cx="7772400" cy="88990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MRPC technology used in muon tomography</a:t>
            </a:r>
            <a:endParaRPr lang="zh-C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8507" y="3704943"/>
            <a:ext cx="6858000" cy="610733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X.L Chen </a:t>
            </a:r>
          </a:p>
          <a:p>
            <a:endParaRPr lang="zh-C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52708" y="4689336"/>
            <a:ext cx="42454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xiaolongc126@126.com</a:t>
            </a:r>
            <a:endParaRPr lang="zh-CN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1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9"/>
    </mc:Choice>
    <mc:Fallback>
      <p:transition spd="slow" advTm="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generation MRPC for car detection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346677" y="837299"/>
            <a:ext cx="3582772" cy="3339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6677" y="4278612"/>
            <a:ext cx="398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Car detection for </a:t>
            </a:r>
            <a:r>
              <a:rPr lang="en-US" altLang="zh-CN" dirty="0" smtClean="0"/>
              <a:t>industrial application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46678" y="4749972"/>
            <a:ext cx="737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Project has four layers, each layer sensitive area reach 1m*3m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Need: larger sensitive area and </a:t>
            </a:r>
            <a:r>
              <a:rPr lang="en-US" altLang="zh-CN" dirty="0"/>
              <a:t>smart structure </a:t>
            </a:r>
            <a:r>
              <a:rPr lang="en-US" altLang="zh-CN" dirty="0" smtClean="0"/>
              <a:t>to MRPC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Work stably at difference temperature 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Also two board in one readout </a:t>
            </a:r>
            <a:r>
              <a:rPr lang="en-US" altLang="zh-CN" dirty="0"/>
              <a:t>electrode </a:t>
            </a:r>
            <a:endParaRPr lang="en-US" altLang="zh-CN" dirty="0" smtClean="0"/>
          </a:p>
        </p:txBody>
      </p:sp>
      <p:pic>
        <p:nvPicPr>
          <p:cNvPr id="7" name="图片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2443" r="3572" b="3289"/>
          <a:stretch/>
        </p:blipFill>
        <p:spPr bwMode="auto">
          <a:xfrm>
            <a:off x="4656089" y="837299"/>
            <a:ext cx="3647652" cy="3441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4853798" y="3807252"/>
            <a:ext cx="308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Readout PCB for new MRPC </a:t>
            </a:r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0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65"/>
    </mc:Choice>
    <mc:Fallback>
      <p:transition spd="slow" advTm="5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3770" y="161019"/>
            <a:ext cx="8071906" cy="508453"/>
          </a:xfrm>
        </p:spPr>
        <p:txBody>
          <a:bodyPr/>
          <a:lstStyle/>
          <a:p>
            <a:r>
              <a:rPr lang="en-US" altLang="zh-CN" b="1" dirty="0" smtClean="0"/>
              <a:t>TUMUTY MRPC and </a:t>
            </a:r>
            <a:r>
              <a:rPr lang="en-US" altLang="zh-CN" b="1" dirty="0"/>
              <a:t>Car detection </a:t>
            </a:r>
            <a:r>
              <a:rPr lang="en-US" altLang="zh-CN" b="1" dirty="0" smtClean="0"/>
              <a:t>project MRPC</a:t>
            </a:r>
            <a:endParaRPr lang="zh-CN" altLang="en-US" b="1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7831"/>
              </p:ext>
            </p:extLst>
          </p:nvPr>
        </p:nvGraphicFramePr>
        <p:xfrm>
          <a:off x="356063" y="842821"/>
          <a:ext cx="4017922" cy="370029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37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815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TUMUTY MRPC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New MRPC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smtClean="0"/>
                        <a:t>Pats of MRPC</a:t>
                      </a:r>
                      <a:endParaRPr lang="zh-CN" altLang="zh-CN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smtClean="0"/>
                        <a:t>Size</a:t>
                      </a:r>
                      <a:r>
                        <a:rPr lang="zh-CN" altLang="zh-CN" sz="1400" b="1" kern="1200" dirty="0" smtClean="0"/>
                        <a:t>（</a:t>
                      </a:r>
                      <a:r>
                        <a:rPr lang="en-US" altLang="zh-CN" sz="1400" b="1" kern="1200" dirty="0" smtClean="0"/>
                        <a:t>mm</a:t>
                      </a:r>
                      <a:r>
                        <a:rPr lang="zh-CN" altLang="zh-CN" sz="1400" b="1" kern="1200" dirty="0" smtClean="0"/>
                        <a:t>）</a:t>
                      </a:r>
                      <a:endParaRPr lang="zh-CN" altLang="zh-CN" sz="14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79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PCB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800*800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1160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1160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123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Sensitive area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720*720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1072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1072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59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 dirty="0" smtClean="0"/>
                        <a:t>Mylar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750*750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1110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1110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225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Honeycomb panels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750*750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1100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1100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17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Inner glass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736*736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1100*1100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29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Outer glass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756*756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1100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1100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759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Carbon film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740*740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1092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1092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100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Read out strip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1.44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419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Gap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1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 smtClean="0">
                          <a:solidFill>
                            <a:srgbClr val="FF0000"/>
                          </a:solidFill>
                        </a:rPr>
                        <a:t>1.1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512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/>
                        <a:t>Gas gap</a:t>
                      </a:r>
                      <a:endParaRPr lang="zh-CN" sz="14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kern="1200" dirty="0" smtClean="0">
                          <a:solidFill>
                            <a:srgbClr val="7030A0"/>
                          </a:solidFill>
                        </a:rPr>
                        <a:t>0.25</a:t>
                      </a:r>
                      <a:endParaRPr lang="zh-CN" altLang="en-US" sz="14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kern="1200" dirty="0">
                          <a:solidFill>
                            <a:srgbClr val="FF0000"/>
                          </a:solidFill>
                        </a:rPr>
                        <a:t>0.25</a:t>
                      </a:r>
                      <a:endParaRPr lang="zh-CN" sz="14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77" y="1353498"/>
            <a:ext cx="2232647" cy="224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7" y="2740184"/>
            <a:ext cx="2041819" cy="22428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61534" y="4810897"/>
            <a:ext cx="6232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Large sensitive area reach 1 m</a:t>
            </a:r>
            <a:r>
              <a:rPr lang="en-US" altLang="zh-CN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Single MRPC for X-Y two dimension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Take encoding readout device in the box for stably data transmission</a:t>
            </a:r>
          </a:p>
        </p:txBody>
      </p:sp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6647723" y="1214674"/>
            <a:ext cx="2374085" cy="15255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20281" y="3782667"/>
            <a:ext cx="222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TUMUTY MRPC and new MRPC</a:t>
            </a:r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39"/>
    </mc:Choice>
    <mc:Fallback>
      <p:transition spd="slow" advTm="2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Encoding readout to MRPC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6" y="1261258"/>
            <a:ext cx="3028461" cy="2502904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2" y="669471"/>
            <a:ext cx="3093085" cy="233997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12" y="669472"/>
            <a:ext cx="3093085" cy="2339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84297" y="3884564"/>
                <a:ext cx="8819307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Muon: low rate, at sea level about 10000 m</a:t>
                </a:r>
                <a:r>
                  <a:rPr lang="en-US" altLang="zh-CN" baseline="30000" dirty="0"/>
                  <a:t>-2</a:t>
                </a:r>
                <a:r>
                  <a:rPr lang="en-US" altLang="zh-CN" dirty="0"/>
                  <a:t> min</a:t>
                </a:r>
                <a:r>
                  <a:rPr lang="en-US" altLang="zh-CN" baseline="30000" dirty="0"/>
                  <a:t>-1</a:t>
                </a:r>
                <a:r>
                  <a:rPr lang="en-US" altLang="zh-CN" dirty="0"/>
                  <a:t>; system: big mount of readout (each MRPC 864 </a:t>
                </a:r>
                <a:r>
                  <a:rPr lang="en-US" altLang="zh-CN" dirty="0" smtClean="0"/>
                  <a:t>strips)</a:t>
                </a:r>
                <a:endParaRPr lang="en-US" altLang="zh-CN" dirty="0"/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 smtClean="0"/>
                  <a:t>use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2×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+2  </m:t>
                    </m:r>
                  </m:oMath>
                </a14:m>
                <a:r>
                  <a:rPr lang="en-US" altLang="zh-CN" dirty="0"/>
                  <a:t>electric channel readout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</m:oMath>
                </a14:m>
                <a:r>
                  <a:rPr lang="en-US" altLang="zh-CN" dirty="0"/>
                  <a:t>strips</a:t>
                </a: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 smtClean="0"/>
                  <a:t>Will </a:t>
                </a:r>
                <a:r>
                  <a:rPr lang="en-US" altLang="zh-CN" dirty="0"/>
                  <a:t>Significantly</a:t>
                </a:r>
                <a:r>
                  <a:rPr lang="en-US" altLang="zh-CN" dirty="0" smtClean="0"/>
                  <a:t> decrease MRPC </a:t>
                </a:r>
                <a:r>
                  <a:rPr lang="en-US" altLang="zh-CN" dirty="0"/>
                  <a:t>readout channels </a:t>
                </a:r>
                <a:r>
                  <a:rPr lang="en-US" altLang="zh-CN" dirty="0" smtClean="0"/>
                  <a:t>under the encoding readout</a:t>
                </a:r>
              </a:p>
              <a:p>
                <a:pPr marL="285750" indent="-285750">
                  <a:lnSpc>
                    <a:spcPts val="24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To each MRPC:864 </a:t>
                </a:r>
                <a:r>
                  <a:rPr lang="en-US" altLang="zh-CN" dirty="0" smtClean="0"/>
                  <a:t>MRPC strips </a:t>
                </a:r>
                <a:r>
                  <a:rPr lang="en-US" altLang="zh-CN" dirty="0"/>
                  <a:t>only 120 electric channels, Significantly reduce system </a:t>
                </a:r>
                <a:r>
                  <a:rPr lang="en-US" altLang="zh-CN" dirty="0" smtClean="0"/>
                  <a:t>costs and complex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97" y="3884564"/>
                <a:ext cx="8819307" cy="1938992"/>
              </a:xfrm>
              <a:prstGeom prst="rect">
                <a:avLst/>
              </a:prstGeom>
              <a:blipFill>
                <a:blip r:embed="rId7"/>
                <a:stretch>
                  <a:fillRect l="-415" t="-629" b="-3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982097" y="2915453"/>
                <a:ext cx="6400800" cy="9691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 kern="1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𝑀𝑅𝑃𝐶</m:t>
                        </m:r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zh-CN" sz="140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zh-CN" altLang="zh-CN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𝑎𝑙𝑙</m:t>
                            </m:r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𝑠𝑙𝑖𝑡</m:t>
                            </m:r>
                          </m:sub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altLang="zh-CN" sz="140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zh-CN" altLang="zh-CN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1400" i="1" kern="10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400" kern="1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0.31×2.54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(0.126/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1200" i="1" kern="10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1200" kern="1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e>
                            </m:rad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zh-CN" sz="140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=0.787</m:t>
                    </m:r>
                  </m:oMath>
                </a14:m>
                <a:r>
                  <a:rPr lang="zh-CN" altLang="zh-CN" sz="1400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lang="en-US" altLang="zh-CN" sz="1400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</a:t>
                </a:r>
                <a:r>
                  <a:rPr lang="zh-CN" altLang="zh-CN" sz="1400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lang="zh-CN" altLang="zh-CN" sz="1200" kern="1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𝑀𝑅𝑃𝐶</m:t>
                        </m:r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sz="140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zh-CN" altLang="zh-CN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𝑎𝑙𝑙</m:t>
                            </m:r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1400" i="1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𝑠𝑙𝑖𝑡</m:t>
                            </m:r>
                          </m:sub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altLang="zh-CN" sz="140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zh-CN" altLang="zh-CN" sz="14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(0.16×2.54)</m:t>
                            </m:r>
                          </m:e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1400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1400" i="1" kern="10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(0.126/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1200" i="1" kern="10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1200" kern="1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e>
                            </m:rad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1400" kern="1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zh-CN" sz="1400" kern="1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=0.405</m:t>
                    </m:r>
                  </m:oMath>
                </a14:m>
                <a:r>
                  <a:rPr lang="zh-CN" altLang="zh-CN" sz="1400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lang="en-US" altLang="zh-CN" sz="1400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</a:t>
                </a:r>
                <a:r>
                  <a:rPr lang="zh-CN" altLang="zh-CN" sz="1400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）</a:t>
                </a:r>
                <a:endParaRPr lang="zh-CN" altLang="zh-CN" sz="1200" kern="1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097" y="2915453"/>
                <a:ext cx="6400800" cy="96911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4159755" y="563136"/>
            <a:ext cx="484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Directly readout(left) and encoding readout(right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5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89"/>
    </mc:Choice>
    <mc:Fallback>
      <p:transition spd="slow" advTm="4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Temperature study about MRPC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8" y="2877064"/>
            <a:ext cx="3716655" cy="287972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4591894" y="926009"/>
            <a:ext cx="3601085" cy="2699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23" y="912328"/>
            <a:ext cx="4153235" cy="17218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91913" y="3707027"/>
            <a:ext cx="4706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Important set right working point at different temperature for muon tomography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Prototype: 5 gaps, 0.25mm gap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Through thermostat </a:t>
            </a:r>
            <a:r>
              <a:rPr lang="en-US" altLang="zh-CN" dirty="0" smtClean="0"/>
              <a:t>precise control MRPC working temperature.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Learn MRPC performance under two gas mode at different temperature from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-15</a:t>
            </a:r>
            <a:r>
              <a:rPr lang="zh-CN" altLang="en-US" dirty="0" smtClean="0"/>
              <a:t>℃ </a:t>
            </a:r>
            <a:r>
              <a:rPr lang="en-US" altLang="zh-CN" dirty="0" smtClean="0"/>
              <a:t>to 25</a:t>
            </a:r>
            <a:r>
              <a:rPr lang="zh-CN" altLang="en-US" dirty="0"/>
              <a:t> ℃ </a:t>
            </a: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27"/>
    </mc:Choice>
    <mc:Fallback>
      <p:transition spd="slow" advTm="3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3769" y="161019"/>
            <a:ext cx="8508511" cy="508453"/>
          </a:xfrm>
        </p:spPr>
        <p:txBody>
          <a:bodyPr/>
          <a:lstStyle/>
          <a:p>
            <a:r>
              <a:rPr lang="en-US" altLang="zh-CN" b="1" dirty="0" smtClean="0"/>
              <a:t>MRPC at different temperature 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593124" y="813184"/>
            <a:ext cx="3521486" cy="2481951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439110" y="3692909"/>
            <a:ext cx="3570210" cy="24653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14611" y="3896497"/>
            <a:ext cx="4897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Low temperature make efficiency curve right shift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Freon gas mode has lower working voltage than standard gas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About 320V/mm electric field change for 5</a:t>
            </a:r>
            <a:r>
              <a:rPr lang="zh-CN" altLang="en-US" dirty="0" smtClean="0"/>
              <a:t>℃ </a:t>
            </a:r>
            <a:r>
              <a:rPr lang="en-US" altLang="zh-CN" dirty="0" smtClean="0"/>
              <a:t>temperature change based on 25</a:t>
            </a:r>
            <a:r>
              <a:rPr lang="zh-CN" altLang="en-US" dirty="0"/>
              <a:t> ℃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154184" y="3292880"/>
            <a:ext cx="705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Efficiency at different temperature(left: standard gas; right: Freon gas)</a:t>
            </a:r>
            <a:endParaRPr lang="zh-CN" altLang="en-US" dirty="0"/>
          </a:p>
        </p:txBody>
      </p:sp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4205407" y="813184"/>
            <a:ext cx="3612301" cy="2479696"/>
          </a:xfrm>
          <a:prstGeom prst="rect">
            <a:avLst/>
          </a:prstGeom>
        </p:spPr>
      </p:pic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4"/>
    </mc:Choice>
    <mc:Fallback>
      <p:transition spd="slow" advTm="2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SMRPC(sealed MRPC) development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5"/>
          <a:stretch/>
        </p:blipFill>
        <p:spPr>
          <a:xfrm>
            <a:off x="465438" y="1392700"/>
            <a:ext cx="3900616" cy="1798955"/>
          </a:xfrm>
          <a:prstGeom prst="rect">
            <a:avLst/>
          </a:prstGeom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4460089" y="2915368"/>
            <a:ext cx="43873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European Union “F-gas regulation</a:t>
            </a:r>
            <a:r>
              <a:rPr lang="en-US" altLang="zh-CN" dirty="0" smtClean="0"/>
              <a:t>”: Limiting </a:t>
            </a:r>
            <a:r>
              <a:rPr lang="en-US" altLang="zh-CN" dirty="0"/>
              <a:t>the total amount of F-gases that can be sold in the </a:t>
            </a:r>
            <a:r>
              <a:rPr lang="en-US" altLang="zh-CN" dirty="0" smtClean="0"/>
              <a:t>EU;</a:t>
            </a:r>
            <a:r>
              <a:rPr lang="en-US" altLang="zh-CN" b="1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altLang="zh-CN" dirty="0"/>
              <a:t>Banning the use of F-gases in many new types of equipment; Preventing emissions of F-gases from existing equipment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High working point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High cost, 5-7 times cost than Freon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Eco-gas still on study</a:t>
            </a:r>
            <a:endParaRPr lang="en-US" altLang="zh-CN" dirty="0"/>
          </a:p>
          <a:p>
            <a:pPr>
              <a:lnSpc>
                <a:spcPct val="100000"/>
              </a:lnSpc>
            </a:pP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8" y="3554429"/>
            <a:ext cx="3719384" cy="1881629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5027024" y="798154"/>
            <a:ext cx="3488325" cy="211721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63917" y="846420"/>
            <a:ext cx="1278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Motivation:</a:t>
            </a:r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2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61"/>
    </mc:Choice>
    <mc:Fallback>
      <p:transition spd="slow" advTm="5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SMRPC design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0" y="888074"/>
            <a:ext cx="3897346" cy="3115516"/>
          </a:xfrm>
          <a:prstGeom prst="rect">
            <a:avLst/>
          </a:prstGeom>
        </p:spPr>
      </p:pic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" y="4003590"/>
            <a:ext cx="5667430" cy="270387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92129" y="1220541"/>
            <a:ext cx="41518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Through </a:t>
            </a:r>
            <a:r>
              <a:rPr lang="en-US" altLang="zh-CN" dirty="0"/>
              <a:t>low inlet gas flow to reduce the  F-gas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Low rate muon at sea level, </a:t>
            </a:r>
            <a:r>
              <a:rPr lang="en-US" altLang="zh-CN" dirty="0"/>
              <a:t>low avalanche </a:t>
            </a:r>
            <a:r>
              <a:rPr lang="en-US" altLang="zh-CN" dirty="0" smtClean="0"/>
              <a:t>pollution for the detector gas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Through design reduce MRPC self component outgas pollution the MRPC working </a:t>
            </a:r>
            <a:r>
              <a:rPr lang="en-US" altLang="zh-CN" dirty="0" smtClean="0"/>
              <a:t>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Seal bar and outside glass make space for MRPC working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Made by 3D printer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5 gaps, gap thickness 0.25mm,sensitive area </a:t>
            </a:r>
            <a:r>
              <a:rPr lang="en-US" altLang="zh-CN" dirty="0" smtClean="0"/>
              <a:t>420mm*420mm</a:t>
            </a:r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6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35"/>
    </mc:Choice>
    <mc:Fallback>
      <p:transition spd="slow" advTm="5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3770" y="161019"/>
            <a:ext cx="8261376" cy="508453"/>
          </a:xfrm>
        </p:spPr>
        <p:txBody>
          <a:bodyPr/>
          <a:lstStyle/>
          <a:p>
            <a:r>
              <a:rPr lang="en-US" altLang="zh-CN" b="1" dirty="0" smtClean="0"/>
              <a:t>Tightness and extremely gas flow performance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205713" y="3140190"/>
            <a:ext cx="3979109" cy="2988642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3" y="763521"/>
            <a:ext cx="4002520" cy="228262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4419856" y="1146041"/>
            <a:ext cx="4098068" cy="276693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79092" y="3995351"/>
            <a:ext cx="4366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Show good tightness in about 22days test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Test at Freon gas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Working stably at working point(±6400V)</a:t>
            </a:r>
            <a:r>
              <a:rPr lang="zh-CN" altLang="en-US" dirty="0"/>
              <a:t> </a:t>
            </a:r>
            <a:r>
              <a:rPr lang="en-US" altLang="zh-CN" dirty="0" smtClean="0"/>
              <a:t>at gas flow 0.5ml/min for more than one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Efficiency around 95%</a:t>
            </a:r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5"/>
    </mc:Choice>
    <mc:Fallback>
      <p:transition spd="slow" advTm="3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No gas exchange</a:t>
            </a:r>
            <a:endParaRPr lang="zh-CN" altLang="en-US" b="1" dirty="0"/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4466452" y="866625"/>
            <a:ext cx="3369310" cy="251968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453666" y="805635"/>
            <a:ext cx="3462076" cy="2641659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6"/>
          <a:stretch>
            <a:fillRect/>
          </a:stretch>
        </p:blipFill>
        <p:spPr>
          <a:xfrm>
            <a:off x="327329" y="3583457"/>
            <a:ext cx="3714750" cy="25196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92789" y="3386305"/>
            <a:ext cx="4057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No gas exchange can work more than 60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Efficiency around 95%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Re-inject </a:t>
            </a:r>
            <a:r>
              <a:rPr lang="en-US" altLang="zh-CN" dirty="0"/>
              <a:t>gas total </a:t>
            </a:r>
            <a:r>
              <a:rPr lang="en-US" altLang="zh-CN" dirty="0" smtClean="0"/>
              <a:t>volume equal capacity </a:t>
            </a:r>
            <a:r>
              <a:rPr lang="en-US" altLang="zh-CN" dirty="0"/>
              <a:t>of </a:t>
            </a:r>
            <a:r>
              <a:rPr lang="en-US" altLang="zh-CN" dirty="0" smtClean="0"/>
              <a:t>detector chamber (220ml),detector works can recover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In the no gas exchange mode</a:t>
            </a:r>
            <a:r>
              <a:rPr lang="en-US" altLang="zh-CN" dirty="0"/>
              <a:t>, Equivalent </a:t>
            </a:r>
            <a:r>
              <a:rPr lang="en-US" altLang="zh-CN" dirty="0" smtClean="0"/>
              <a:t>to average gas flow reduce </a:t>
            </a:r>
            <a:r>
              <a:rPr lang="en-US" altLang="zh-CN" dirty="0"/>
              <a:t>0.05ml/min</a:t>
            </a:r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7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10"/>
    </mc:Choice>
    <mc:Fallback>
      <p:transition spd="slow" advTm="4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Position resolution MRPC for future </a:t>
            </a:r>
            <a:endParaRPr lang="zh-CN" altLang="en-US" b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84916" y="4283674"/>
                <a:ext cx="2336750" cy="531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𝒊</m:t>
                      </m:r>
                      <m:d>
                        <m:dPr>
                          <m:ctrlPr>
                            <a:rPr lang="zh-CN" altLang="en-US" sz="1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zh-CN" altLang="en-US" sz="14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zh-CN" altLang="en-US" sz="1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</m:sSub>
                          <m:r>
                            <a:rPr lang="zh-CN" altLang="en-US" sz="1400" b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zh-CN" altLang="en-US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400" b="1" i="1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zh-CN" altLang="en-US" sz="14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zh-CN" alt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zh-CN" altLang="en-US" sz="1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zh-CN" altLang="en-US" sz="1400" b="1" i="1"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zh-CN" altLang="en-US" sz="14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zh-CN" sz="14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16" y="4283674"/>
                <a:ext cx="2336750" cy="5318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85221" y="3745482"/>
            <a:ext cx="453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</a:rPr>
              <a:t>The </a:t>
            </a:r>
            <a:r>
              <a:rPr lang="en-US" altLang="zh-CN" b="1" dirty="0">
                <a:latin typeface="Times New Roman" panose="02020603050405020304" pitchFamily="18" charset="0"/>
              </a:rPr>
              <a:t>current signal induced on an </a:t>
            </a:r>
            <a:r>
              <a:rPr lang="en-US" altLang="zh-CN" b="1" dirty="0" smtClean="0">
                <a:latin typeface="Times New Roman" panose="02020603050405020304" pitchFamily="18" charset="0"/>
              </a:rPr>
              <a:t>electrode by Shockley-</a:t>
            </a:r>
            <a:r>
              <a:rPr lang="en-US" altLang="zh-CN" b="1" dirty="0" err="1" smtClean="0">
                <a:latin typeface="Times New Roman" panose="02020603050405020304" pitchFamily="18" charset="0"/>
              </a:rPr>
              <a:t>Ramo</a:t>
            </a:r>
            <a:r>
              <a:rPr lang="en-US" altLang="zh-CN" b="1" dirty="0" smtClean="0">
                <a:latin typeface="Times New Roman" panose="02020603050405020304" pitchFamily="18" charset="0"/>
              </a:rPr>
              <a:t>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30997" y="5042468"/>
                <a:ext cx="4243805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zh-CN" alt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zh-CN" altLang="en-US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is weighting field,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CN" dirty="0" smtClean="0"/>
                  <a:t> </a:t>
                </a:r>
                <a:r>
                  <a:rPr lang="en-US" altLang="zh-CN" dirty="0"/>
                  <a:t>is the drift velocity,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dirty="0"/>
                  <a:t> is the electron charge,</a:t>
                </a:r>
                <a14:m>
                  <m:oMath xmlns:m="http://schemas.openxmlformats.org/officeDocument/2006/math">
                    <m:r>
                      <a:rPr lang="zh-CN" altLang="en-US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zh-CN" altLang="en-US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is the number of electrons at </a:t>
                </a:r>
                <a:r>
                  <a:rPr lang="en-US" altLang="zh-CN" dirty="0" smtClean="0"/>
                  <a:t>time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97" y="5042468"/>
                <a:ext cx="4243805" cy="830997"/>
              </a:xfrm>
              <a:prstGeom prst="rect">
                <a:avLst/>
              </a:prstGeom>
              <a:blipFill rotWithShape="0">
                <a:blip r:embed="rId6"/>
                <a:stretch>
                  <a:fillRect l="-3448" t="-57353" r="-3305" b="-18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4675595" y="890943"/>
            <a:ext cx="3358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</a:rPr>
              <a:t>F</a:t>
            </a:r>
            <a:r>
              <a:rPr lang="zh-CN" altLang="en-US" b="1" dirty="0">
                <a:latin typeface="Times New Roman" panose="02020603050405020304" pitchFamily="18" charset="0"/>
              </a:rPr>
              <a:t>ront- end electronics response</a:t>
            </a:r>
            <a:r>
              <a:rPr lang="en-US" altLang="zh-CN" sz="2400" b="1" dirty="0">
                <a:latin typeface="Times New Roman" panose="02020603050405020304" pitchFamily="18" charset="0"/>
              </a:rPr>
              <a:t>: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063240" y="1463687"/>
                <a:ext cx="2789417" cy="408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240" y="1463687"/>
                <a:ext cx="2789417" cy="408702"/>
              </a:xfrm>
              <a:prstGeom prst="rect">
                <a:avLst/>
              </a:prstGeom>
              <a:blipFill rotWithShape="0">
                <a:blip r:embed="rId7"/>
                <a:stretch>
                  <a:fillRect t="-74627" r="-5033" b="-880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680209" y="2015168"/>
                <a:ext cx="446379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zh-CN" altLang="en-US" dirty="0"/>
                  <a:t> is the amplification factor,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CN" alt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CN" altLang="en-US" dirty="0"/>
                  <a:t>correspond to the time constants of the RC circuits in the electronics</a:t>
                </a: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209" y="2015168"/>
                <a:ext cx="446379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1230" t="-3974" r="-820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143461" y="887501"/>
            <a:ext cx="44771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The frame of MRPC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the </a:t>
            </a:r>
            <a:r>
              <a:rPr lang="zh-CN" altLang="en-US" dirty="0"/>
              <a:t>particle </a:t>
            </a:r>
            <a:r>
              <a:rPr lang="zh-CN" altLang="en-US" dirty="0" smtClean="0"/>
              <a:t>source</a:t>
            </a:r>
            <a:r>
              <a:rPr lang="en-US" altLang="zh-CN" dirty="0" smtClean="0"/>
              <a:t>, type</a:t>
            </a:r>
            <a:r>
              <a:rPr lang="en-US" altLang="zh-CN" dirty="0"/>
              <a:t>, </a:t>
            </a:r>
            <a:r>
              <a:rPr lang="en-US" altLang="zh-CN" dirty="0" smtClean="0"/>
              <a:t>position </a:t>
            </a:r>
            <a:r>
              <a:rPr lang="en-US" altLang="zh-CN" dirty="0"/>
              <a:t>and </a:t>
            </a:r>
            <a:r>
              <a:rPr lang="en-US" altLang="zh-CN" dirty="0" smtClean="0"/>
              <a:t>angle </a:t>
            </a:r>
            <a:r>
              <a:rPr lang="en-US" altLang="zh-CN" dirty="0"/>
              <a:t>of the incident particles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particles </a:t>
            </a:r>
            <a:r>
              <a:rPr lang="en-US" altLang="zh-CN" dirty="0"/>
              <a:t>impinging on the detector and the primary </a:t>
            </a:r>
            <a:r>
              <a:rPr lang="en-US" altLang="zh-CN" dirty="0" smtClean="0"/>
              <a:t>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the </a:t>
            </a:r>
            <a:r>
              <a:rPr lang="en-US" altLang="zh-CN" dirty="0"/>
              <a:t>drifting and the signal </a:t>
            </a:r>
            <a:r>
              <a:rPr lang="en-US" altLang="zh-CN" dirty="0" smtClean="0"/>
              <a:t>induction in the MRPC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the </a:t>
            </a:r>
            <a:r>
              <a:rPr lang="en-US" altLang="zh-CN" dirty="0"/>
              <a:t>electronics response to the induced current signal</a:t>
            </a:r>
            <a:endParaRPr lang="en-US" altLang="zh-CN" dirty="0" smtClean="0"/>
          </a:p>
          <a:p>
            <a:r>
              <a:rPr lang="en-US" altLang="zh-CN" dirty="0" smtClean="0"/>
              <a:t>The first and second process by GEANT4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9028" y="2905699"/>
            <a:ext cx="3871799" cy="226902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813110" y="5221860"/>
            <a:ext cx="3943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The realistic configuration of a six-gap MRPC modeled with ANSYS Maxwell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914900" y="5880589"/>
            <a:ext cx="360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Get </a:t>
            </a:r>
            <a:r>
              <a:rPr lang="en-US" altLang="zh-CN" dirty="0"/>
              <a:t>weighting </a:t>
            </a:r>
            <a:r>
              <a:rPr lang="en-US" altLang="zh-CN" dirty="0" smtClean="0"/>
              <a:t>field in the MRPC</a:t>
            </a:r>
            <a:endParaRPr lang="zh-CN" altLang="en-US" dirty="0"/>
          </a:p>
        </p:txBody>
      </p: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3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05"/>
    </mc:Choice>
    <mc:Fallback>
      <p:transition spd="slow" advTm="61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Background</a:t>
            </a:r>
          </a:p>
          <a:p>
            <a:r>
              <a:rPr lang="en-US" altLang="zh-CN" dirty="0" smtClean="0"/>
              <a:t>Position resolution MRPC</a:t>
            </a:r>
          </a:p>
          <a:p>
            <a:r>
              <a:rPr lang="en-US" altLang="zh-CN" dirty="0" smtClean="0"/>
              <a:t>MRPC for TUMUTY system</a:t>
            </a:r>
          </a:p>
          <a:p>
            <a:r>
              <a:rPr lang="en-US" altLang="zh-CN" dirty="0" smtClean="0"/>
              <a:t>Large sensitive area MRPC development</a:t>
            </a:r>
          </a:p>
          <a:p>
            <a:r>
              <a:rPr lang="en-US" altLang="zh-CN" dirty="0" smtClean="0"/>
              <a:t>SMRPC development</a:t>
            </a:r>
          </a:p>
          <a:p>
            <a:r>
              <a:rPr lang="en-US" altLang="zh-CN" dirty="0" smtClean="0"/>
              <a:t>Position resolution </a:t>
            </a:r>
            <a:r>
              <a:rPr lang="en-US" altLang="zh-CN" dirty="0"/>
              <a:t>MRPC simulation and Machine </a:t>
            </a:r>
            <a:r>
              <a:rPr lang="en-US" altLang="zh-CN" dirty="0" smtClean="0"/>
              <a:t>learning for </a:t>
            </a:r>
            <a:r>
              <a:rPr lang="en-US" altLang="zh-CN" dirty="0"/>
              <a:t>data processing</a:t>
            </a:r>
            <a:endParaRPr lang="en-US" altLang="zh-CN" dirty="0" smtClean="0"/>
          </a:p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dirty="0" smtClean="0"/>
              <a:t>XV workshop on Resistive Plate Chambers and Related Detectors (RPC2020)</a:t>
            </a:r>
            <a:endParaRPr lang="zh-CN" altLang="en-US" dirty="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4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87"/>
    </mc:Choice>
    <mc:Fallback>
      <p:transition spd="slow" advTm="2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Position </a:t>
            </a:r>
            <a:r>
              <a:rPr lang="en-US" altLang="zh-CN" b="1" dirty="0"/>
              <a:t>resolution simulation </a:t>
            </a:r>
            <a:endParaRPr lang="zh-CN" altLang="en-US" b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9" y="890315"/>
            <a:ext cx="3718054" cy="294407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4614649" y="828395"/>
            <a:ext cx="4186451" cy="306009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9002" y="37709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/>
              <a:t>The position resolution of </a:t>
            </a:r>
            <a:r>
              <a:rPr lang="zh-CN" altLang="en-US" dirty="0" smtClean="0"/>
              <a:t>MRPC</a:t>
            </a:r>
            <a:r>
              <a:rPr lang="zh-CN" altLang="en-US" dirty="0"/>
              <a:t>. The blue lines </a:t>
            </a:r>
            <a:r>
              <a:rPr lang="zh-CN" altLang="en-US" dirty="0" smtClean="0"/>
              <a:t>simulation,black </a:t>
            </a:r>
            <a:r>
              <a:rPr lang="zh-CN" altLang="en-US" dirty="0"/>
              <a:t>lines are </a:t>
            </a:r>
            <a:r>
              <a:rPr lang="zh-CN" altLang="en-US" dirty="0" smtClean="0"/>
              <a:t>experiment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39002" y="4368898"/>
            <a:ext cx="8621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Simulation and </a:t>
            </a:r>
            <a:r>
              <a:rPr lang="zh-CN" altLang="en-US" dirty="0" smtClean="0"/>
              <a:t>experiment </a:t>
            </a:r>
            <a:r>
              <a:rPr lang="en-US" altLang="zh-CN" dirty="0" smtClean="0"/>
              <a:t>result</a:t>
            </a:r>
            <a:r>
              <a:rPr lang="zh-CN" altLang="en-US" dirty="0" smtClean="0"/>
              <a:t> </a:t>
            </a:r>
            <a:r>
              <a:rPr lang="en-US" altLang="zh-CN" dirty="0" smtClean="0"/>
              <a:t>fit very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MRPC mode with 5 gaps and gap width 0.25mm with difference strip width at different noise was simulated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Nosie have a great affect to MRPC position resolution, strip width 1mm</a:t>
            </a:r>
            <a:r>
              <a:rPr lang="zh-CN" altLang="en-US" dirty="0"/>
              <a:t> </a:t>
            </a:r>
            <a:r>
              <a:rPr lang="en-US" altLang="zh-CN" dirty="0" smtClean="0"/>
              <a:t>can get better position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Other influence of the position resolution to MRPC can also study by this simulation frame, such as  gap width, copper width in the strip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176158" y="3924960"/>
            <a:ext cx="367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MRPC position resolution to Strip width under different noise</a:t>
            </a:r>
            <a:endParaRPr lang="zh-CN" altLang="en-US" dirty="0"/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0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29"/>
    </mc:Choice>
    <mc:Fallback>
      <p:transition spd="slow" advTm="5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Machine </a:t>
            </a:r>
            <a:r>
              <a:rPr lang="en-US" altLang="zh-CN" dirty="0" smtClean="0"/>
              <a:t>learning to position resolution MRPC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2" y="916354"/>
            <a:ext cx="4074868" cy="28765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3770" y="4102835"/>
            <a:ext cx="7829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New analysis method —— introducing neural network to reconstruct the </a:t>
            </a:r>
            <a:r>
              <a:rPr lang="en-US" altLang="zh-CN" dirty="0" smtClean="0"/>
              <a:t>inject muon position.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Simulation data used for training, experiment data for testing.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Position resolution can be much improved</a:t>
            </a:r>
            <a:r>
              <a:rPr lang="en-US" altLang="zh-CN" dirty="0" smtClean="0"/>
              <a:t>! 416μm position resolution for old method, and 301μm for </a:t>
            </a:r>
            <a:r>
              <a:rPr lang="en-US" altLang="zh-CN" dirty="0"/>
              <a:t>neural network </a:t>
            </a:r>
            <a:r>
              <a:rPr lang="en-US" altLang="zh-CN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870417" y="5739239"/>
            <a:ext cx="764493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</a:rPr>
              <a:t>More details see </a:t>
            </a:r>
            <a:r>
              <a:rPr lang="en-US" altLang="zh-CN" b="1" dirty="0">
                <a:latin typeface="Times New Roman" panose="02020603050405020304" pitchFamily="18" charset="0"/>
              </a:rPr>
              <a:t>talk of </a:t>
            </a:r>
            <a:r>
              <a:rPr lang="en-US" altLang="zh-CN" b="1" dirty="0" err="1" smtClean="0">
                <a:latin typeface="Times New Roman" panose="02020603050405020304" pitchFamily="18" charset="0"/>
              </a:rPr>
              <a:t>Yancheng</a:t>
            </a:r>
            <a:r>
              <a:rPr lang="en-US" altLang="zh-CN" b="1" dirty="0" smtClean="0">
                <a:latin typeface="Times New Roman" panose="02020603050405020304" pitchFamily="18" charset="0"/>
              </a:rPr>
              <a:t> Yu:</a:t>
            </a:r>
            <a:r>
              <a:rPr lang="en-US" altLang="zh-CN" b="1" dirty="0"/>
              <a:t>  A neural network based algorithm for MRPC position reconstruction</a:t>
            </a:r>
            <a:r>
              <a:rPr lang="en-US" altLang="zh-CN" b="1" dirty="0" smtClean="0">
                <a:latin typeface="Times New Roman" panose="02020603050405020304" pitchFamily="18" charset="0"/>
              </a:rPr>
              <a:t> </a:t>
            </a:r>
            <a:endParaRPr lang="zh-CN" altLang="en-US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893615"/>
            <a:ext cx="4599709" cy="3327141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75"/>
    </mc:Choice>
    <mc:Fallback>
      <p:transition spd="slow" advTm="4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51239" y="1065130"/>
            <a:ext cx="83647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MRPC is cheap, robust structure, high position resolution, easy large </a:t>
            </a:r>
            <a:r>
              <a:rPr lang="en-US" altLang="zh-CN" sz="2200" dirty="0" smtClean="0"/>
              <a:t>sensitive produce, make it </a:t>
            </a:r>
            <a:r>
              <a:rPr lang="en-US" altLang="zh-CN" sz="2200" dirty="0"/>
              <a:t>very suitable for muon tomography.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The MRPC for muon tomography </a:t>
            </a:r>
            <a:r>
              <a:rPr lang="en-US" altLang="zh-CN" sz="2200" dirty="0" smtClean="0"/>
              <a:t>developed for three </a:t>
            </a:r>
            <a:r>
              <a:rPr lang="en-US" altLang="zh-CN" sz="2200" dirty="0"/>
              <a:t>stages in our study. Large sensitive area to more large sensitive area, and </a:t>
            </a:r>
            <a:r>
              <a:rPr lang="en-US" altLang="zh-CN" sz="2200" dirty="0" smtClean="0"/>
              <a:t>environment </a:t>
            </a:r>
            <a:r>
              <a:rPr lang="en-US" altLang="zh-CN" sz="2200" dirty="0"/>
              <a:t>friendly low </a:t>
            </a:r>
            <a:r>
              <a:rPr lang="en-US" altLang="zh-CN" sz="2200" dirty="0" smtClean="0"/>
              <a:t>cost.</a:t>
            </a:r>
            <a:endParaRPr lang="en-US" altLang="zh-CN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Many </a:t>
            </a:r>
            <a:r>
              <a:rPr lang="en-US" altLang="zh-CN" sz="2200" dirty="0" smtClean="0"/>
              <a:t>key </a:t>
            </a:r>
            <a:r>
              <a:rPr lang="en-US" altLang="zh-CN" sz="2200" dirty="0"/>
              <a:t>technology study for MRPC to muon tomography  </a:t>
            </a:r>
            <a:r>
              <a:rPr lang="en-US" altLang="zh-CN" sz="2200" dirty="0" smtClean="0"/>
              <a:t>application</a:t>
            </a:r>
            <a:endParaRPr lang="en-US" altLang="zh-CN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Position resolution MRPC simulation by </a:t>
            </a:r>
            <a:r>
              <a:rPr lang="zh-CN" altLang="en-US" sz="2200" dirty="0"/>
              <a:t>ANSYS Maxwell</a:t>
            </a:r>
            <a:r>
              <a:rPr lang="en-US" altLang="zh-CN" sz="2200" dirty="0"/>
              <a:t>+GEANT4 was built for the our future MRPC design.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200" dirty="0"/>
              <a:t>New analysis </a:t>
            </a:r>
            <a:r>
              <a:rPr lang="en-US" altLang="zh-CN" sz="2200" dirty="0" smtClean="0"/>
              <a:t>method—neural </a:t>
            </a:r>
            <a:r>
              <a:rPr lang="en-US" altLang="zh-CN" sz="2200" dirty="0"/>
              <a:t>network was </a:t>
            </a:r>
            <a:r>
              <a:rPr lang="en-US" altLang="zh-CN" sz="2200" dirty="0" smtClean="0"/>
              <a:t>introduced  </a:t>
            </a:r>
            <a:r>
              <a:rPr lang="en-US" altLang="zh-CN" sz="2200" dirty="0"/>
              <a:t>to reconstruct the </a:t>
            </a:r>
            <a:r>
              <a:rPr lang="en-US" altLang="zh-CN" sz="2200" dirty="0" smtClean="0"/>
              <a:t>inject </a:t>
            </a:r>
            <a:r>
              <a:rPr lang="en-US" altLang="zh-CN" sz="2200" dirty="0"/>
              <a:t>particle </a:t>
            </a:r>
            <a:r>
              <a:rPr lang="en-US" altLang="zh-CN" sz="2200" dirty="0" smtClean="0"/>
              <a:t>position in </a:t>
            </a:r>
            <a:r>
              <a:rPr lang="en-US" altLang="zh-CN" sz="2200" dirty="0"/>
              <a:t>our </a:t>
            </a:r>
            <a:r>
              <a:rPr lang="en-US" altLang="zh-CN" sz="2200" dirty="0" smtClean="0"/>
              <a:t>study.</a:t>
            </a:r>
            <a:endParaRPr lang="en-US" altLang="zh-CN" sz="2200" dirty="0"/>
          </a:p>
        </p:txBody>
      </p:sp>
      <p:sp>
        <p:nvSpPr>
          <p:cNvPr id="6" name="矩形 5"/>
          <p:cNvSpPr/>
          <p:nvPr/>
        </p:nvSpPr>
        <p:spPr>
          <a:xfrm>
            <a:off x="306139" y="5157289"/>
            <a:ext cx="8454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i="1" cap="none" spc="0" dirty="0" smtClean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THANKS FOR YOU LISTENING</a:t>
            </a:r>
            <a:endParaRPr lang="zh-CN" altLang="en-US" sz="5400" b="1" i="1" cap="none" spc="0" dirty="0">
              <a:ln w="12700">
                <a:solidFill>
                  <a:srgbClr val="7030A0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1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49"/>
    </mc:Choice>
    <mc:Fallback>
      <p:transition spd="slow" advTm="8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What’s muon tomography</a:t>
            </a:r>
            <a:endParaRPr lang="zh-CN" altLang="en-US" b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3689" r="1951" b="3879"/>
          <a:stretch/>
        </p:blipFill>
        <p:spPr>
          <a:xfrm>
            <a:off x="368232" y="1243148"/>
            <a:ext cx="4037228" cy="32690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67" y="763700"/>
            <a:ext cx="4059937" cy="41085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1394" y="4794522"/>
            <a:ext cx="7983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When muon past through H-Z object, big diffuse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Through track detector get inject and eject 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Get the diffuse angle </a:t>
            </a:r>
            <a:r>
              <a:rPr lang="en-US" altLang="zh-CN" dirty="0"/>
              <a:t>and scatter point, </a:t>
            </a:r>
            <a:r>
              <a:rPr lang="en-US" altLang="zh-CN" dirty="0" smtClean="0"/>
              <a:t>reconstruction </a:t>
            </a:r>
            <a:r>
              <a:rPr lang="en-US" altLang="zh-CN" dirty="0"/>
              <a:t>detection area information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The key point is track detector</a:t>
            </a:r>
            <a:endParaRPr lang="zh-CN" altLang="en-US" dirty="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7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51"/>
    </mc:Choice>
    <mc:Fallback>
      <p:transition spd="slow" advTm="2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Muon tomography system in the word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297269" y="895982"/>
            <a:ext cx="3608683" cy="3852199"/>
            <a:chOff x="35772" y="1354423"/>
            <a:chExt cx="4461303" cy="3950058"/>
          </a:xfrm>
        </p:grpSpPr>
        <p:pic>
          <p:nvPicPr>
            <p:cNvPr id="4" name="图片 12" descr="Borozdin_Nature422_2003_277_Page_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2" y="1354423"/>
              <a:ext cx="2184412" cy="27946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3" y="3713261"/>
              <a:ext cx="2106612" cy="159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0691" y="1354423"/>
              <a:ext cx="2146384" cy="27946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43957" y="3693422"/>
              <a:ext cx="1941298" cy="1611059"/>
            </a:xfrm>
            <a:prstGeom prst="rect">
              <a:avLst/>
            </a:prstGeom>
          </p:spPr>
        </p:pic>
        <p:pic>
          <p:nvPicPr>
            <p:cNvPr id="8" name="图片 7" descr="Nature 422 Cover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646" y="2074344"/>
              <a:ext cx="1235075" cy="180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4832950" y="4595059"/>
            <a:ext cx="341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zh-CN" dirty="0" smtClean="0"/>
              <a:t>Different system and track detector</a:t>
            </a:r>
            <a:endParaRPr lang="zh-CN" altLang="en-US" dirty="0"/>
          </a:p>
        </p:txBody>
      </p:sp>
      <p:graphicFrame>
        <p:nvGraphicFramePr>
          <p:cNvPr id="10" name="内容占位符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13056"/>
              </p:ext>
            </p:extLst>
          </p:nvPr>
        </p:nvGraphicFramePr>
        <p:xfrm>
          <a:off x="3996510" y="1224158"/>
          <a:ext cx="4616293" cy="3115597"/>
        </p:xfrm>
        <a:graphic>
          <a:graphicData uri="http://schemas.openxmlformats.org/drawingml/2006/table">
            <a:tbl>
              <a:tblPr/>
              <a:tblGrid>
                <a:gridCol w="862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592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Institution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Detector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88">
                <a:tc rowSpan="2"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USA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LANL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Drift tube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59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FIT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GEM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592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Russia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IHEP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Drift tube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076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Italy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INFN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Drift chamber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076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Canada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AECL(CRIPT)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Scintillator and Drift chamber</a:t>
                      </a:r>
                      <a:r>
                        <a:rPr kumimoji="0" lang="zh-CN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605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UK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AWE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RPC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444547" y="5533124"/>
            <a:ext cx="82374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eaLnBrk="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altLang="zh-CN" sz="1400" kern="0" dirty="0">
                <a:solidFill>
                  <a:srgbClr val="7030A0"/>
                </a:solidFill>
              </a:rPr>
              <a:t>K. N. BOROZDIN, et al., “Radiographic Imaging</a:t>
            </a:r>
            <a:r>
              <a:rPr lang="en-US" altLang="zh-CN" sz="1400" kern="0" dirty="0">
                <a:solidFill>
                  <a:srgbClr val="7030A0"/>
                </a:solidFill>
              </a:rPr>
              <a:t>with Cosmic Ray Muons,” </a:t>
            </a:r>
            <a:r>
              <a:rPr lang="en-US" altLang="zh-CN" sz="1400" i="1" kern="0" dirty="0">
                <a:solidFill>
                  <a:srgbClr val="7030A0"/>
                </a:solidFill>
              </a:rPr>
              <a:t>Nature, 422, 277 (2003).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S" altLang="zh-CN" sz="1400" dirty="0">
                <a:solidFill>
                  <a:srgbClr val="7030A0"/>
                </a:solidFill>
              </a:rPr>
              <a:t>Morishima K, Kuno M, Nishio A, et al. Discovery of a big void in Khufu's Pyramid by observation of cosmic-ray muons[J]. Nature, 2017.</a:t>
            </a:r>
            <a:endParaRPr lang="zh-CN" altLang="zh-CN" sz="1400" dirty="0">
              <a:solidFill>
                <a:srgbClr val="7030A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0427" y="4753865"/>
            <a:ext cx="341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zh-CN" dirty="0" smtClean="0"/>
              <a:t>LANL and Khufu's Pyramid muon tomography system </a:t>
            </a:r>
            <a:endParaRPr lang="zh-CN" altLang="en-US" dirty="0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15" name="音频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5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84"/>
    </mc:Choice>
    <mc:Fallback>
      <p:transition spd="slow" advTm="4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Tsinghua university TUMUTY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08358" y="969077"/>
            <a:ext cx="4627544" cy="246583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52" y="969077"/>
            <a:ext cx="4025941" cy="264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95223" y="3734512"/>
            <a:ext cx="7920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Height: 3 m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6 groups of detectors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Each group includes 2 MRPCs, can realize the 2D readout.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Detector area: </a:t>
            </a:r>
            <a:r>
              <a:rPr lang="en-US" altLang="zh-CN" dirty="0" smtClean="0"/>
              <a:t>720mm×720mm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2cm lead get imaging result “THU”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the 10 mm line pairs can be </a:t>
            </a:r>
            <a:r>
              <a:rPr lang="en-US" altLang="zh-CN" dirty="0" smtClean="0"/>
              <a:t>distinguished</a:t>
            </a: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the </a:t>
            </a:r>
            <a:r>
              <a:rPr lang="en-US" altLang="zh-CN" dirty="0" smtClean="0"/>
              <a:t>tungsten cube can </a:t>
            </a:r>
            <a:r>
              <a:rPr lang="en-US" altLang="zh-CN" dirty="0"/>
              <a:t>be identified while the aluminum cube is invisible due to its small density</a:t>
            </a:r>
          </a:p>
        </p:txBody>
      </p:sp>
      <p:sp>
        <p:nvSpPr>
          <p:cNvPr id="6" name="矩形 5"/>
          <p:cNvSpPr/>
          <p:nvPr/>
        </p:nvSpPr>
        <p:spPr>
          <a:xfrm>
            <a:off x="2375843" y="3487693"/>
            <a:ext cx="4358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The “TUMUTY” system and imaging results</a:t>
            </a:r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09"/>
    </mc:Choice>
    <mc:Fallback>
      <p:transition spd="slow" advTm="59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Position resolution </a:t>
            </a:r>
            <a:r>
              <a:rPr lang="en-US" altLang="zh-CN" b="1" dirty="0" smtClean="0"/>
              <a:t>MRPC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" y="928906"/>
            <a:ext cx="3426941" cy="3705371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121595"/>
              </p:ext>
            </p:extLst>
          </p:nvPr>
        </p:nvGraphicFramePr>
        <p:xfrm>
          <a:off x="3899071" y="1080813"/>
          <a:ext cx="5085271" cy="3400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3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311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Time</a:t>
                      </a:r>
                      <a:endParaRPr lang="zh-CN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Scientist</a:t>
                      </a:r>
                      <a:endParaRPr lang="zh-CN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Type</a:t>
                      </a:r>
                      <a:endParaRPr lang="zh-CN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Size</a:t>
                      </a:r>
                      <a:endParaRPr lang="zh-CN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Gap </a:t>
                      </a:r>
                      <a:endParaRPr lang="zh-CN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Strip  width</a:t>
                      </a:r>
                      <a:endParaRPr lang="zh-CN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Result</a:t>
                      </a:r>
                      <a:endParaRPr lang="zh-CN" alt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3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2003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US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T. Francke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RPC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5cm×5cm</a:t>
                      </a:r>
                    </a:p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10cm×10cm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0.1-4mm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30μm-50μm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50μm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6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A. Blanco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MRPC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8cm×8cm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0.35mm×5</a:t>
                      </a:r>
                    </a:p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+0.8mm×2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4mm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70μm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11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altLang="en-US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M. Petris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MRPC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46cm×180cm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0.14mm×14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2.54mm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~500μm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1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P. </a:t>
                      </a:r>
                      <a:r>
                        <a:rPr lang="en-US" altLang="zh-CN" sz="1200" b="0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Baess</a:t>
                      </a:r>
                      <a:endParaRPr lang="en-US" altLang="zh-CN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RPC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58cm×58cm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2mm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1.5mm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800μm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11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 </a:t>
                      </a:r>
                      <a:r>
                        <a:rPr lang="en-US" altLang="zh-CN" sz="1200" b="0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Qite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RPC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20cm×20cm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2mm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2.54mm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900μm</a:t>
                      </a:r>
                      <a:endParaRPr lang="zh-CN" altLang="en-US" sz="12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71848" y="5518610"/>
            <a:ext cx="2693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RPC-type detector for position resolution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27611" y="4696555"/>
                <a:ext cx="2585901" cy="697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CN" altLang="en-US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zh-CN" altLang="en-US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endChr m:val=""/>
                                  <m:ctrlPr>
                                    <a:rPr lang="zh-CN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𝑐h𝑎𝑛𝑛𝑒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CN" alt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CN" altLang="en-US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）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zh-CN" altLang="en-US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（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zh-CN" altLang="en-US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）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11" y="4696555"/>
                <a:ext cx="2585901" cy="6974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4349577" y="4474133"/>
            <a:ext cx="437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Position resolution  RPC-type detector development history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439886" y="5045304"/>
            <a:ext cx="5704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 smtClean="0"/>
              <a:t>RPC-type detector can </a:t>
            </a:r>
            <a:r>
              <a:rPr lang="en-US" altLang="zh-CN" dirty="0"/>
              <a:t>develop for position resolution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Can reach position resolution under </a:t>
            </a:r>
            <a:r>
              <a:rPr lang="en-US" altLang="zh-CN" dirty="0" smtClean="0"/>
              <a:t>mm level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Low cost, high efficiency, easy production, large sensitive area</a:t>
            </a:r>
          </a:p>
          <a:p>
            <a:pPr>
              <a:spcBef>
                <a:spcPct val="0"/>
              </a:spcBef>
              <a:defRPr/>
            </a:pPr>
            <a:endParaRPr lang="zh-CN" altLang="en-US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3"/>
    </mc:Choice>
    <mc:Fallback>
      <p:transition spd="slow" advTm="7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MRPC for tomography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541954" y="903416"/>
            <a:ext cx="3199765" cy="3599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16195" y="4527870"/>
            <a:ext cx="40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Ye Jin MRPC and PCB board design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83770" y="4921841"/>
            <a:ext cx="803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One PCB board for X-Y readout, strip for X , block for Y, center distance </a:t>
            </a:r>
            <a:r>
              <a:rPr lang="en-US" altLang="zh-CN" dirty="0" smtClean="0"/>
              <a:t>2mm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Size:50cm*50cm,5 gaps, gap size:0.33mm, </a:t>
            </a:r>
            <a:r>
              <a:rPr lang="en-US" altLang="zh-CN" dirty="0"/>
              <a:t>Position resolution reach </a:t>
            </a:r>
            <a:r>
              <a:rPr lang="en-US" altLang="zh-CN" dirty="0" smtClean="0"/>
              <a:t>500 μm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Study about influence carbon </a:t>
            </a:r>
            <a:r>
              <a:rPr lang="en-US" altLang="zh-CN" dirty="0"/>
              <a:t>film </a:t>
            </a:r>
            <a:r>
              <a:rPr lang="en-US" altLang="zh-CN" dirty="0" smtClean="0"/>
              <a:t>resistivity to MRPC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PCB design </a:t>
            </a:r>
            <a:r>
              <a:rPr lang="en-US" altLang="zh-CN" dirty="0" smtClean="0"/>
              <a:t>is </a:t>
            </a:r>
            <a:r>
              <a:rPr lang="en-US" altLang="zh-CN" dirty="0"/>
              <a:t>complex and </a:t>
            </a:r>
            <a:r>
              <a:rPr lang="en-US" altLang="zh-CN" dirty="0" smtClean="0"/>
              <a:t>hardly reach more </a:t>
            </a:r>
            <a:r>
              <a:rPr lang="en-US" altLang="zh-CN" dirty="0"/>
              <a:t>larger sensitive area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812" y="858007"/>
            <a:ext cx="3540679" cy="3505966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40"/>
    </mc:Choice>
    <mc:Fallback>
      <p:transition spd="slow" advTm="6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Large sensitive area position </a:t>
            </a:r>
            <a:r>
              <a:rPr lang="en-US" altLang="zh-CN" b="1" dirty="0"/>
              <a:t>resolution</a:t>
            </a:r>
            <a:r>
              <a:rPr lang="en-US" altLang="zh-CN" b="1" dirty="0" smtClean="0"/>
              <a:t> MRPC</a:t>
            </a:r>
            <a:endParaRPr lang="zh-CN" altLang="en-US" b="1" dirty="0"/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5892997" y="920514"/>
            <a:ext cx="3088337" cy="3115318"/>
          </a:xfrm>
          <a:prstGeom prst="rect">
            <a:avLst/>
          </a:prstGeom>
        </p:spPr>
      </p:pic>
      <p:pic>
        <p:nvPicPr>
          <p:cNvPr id="4" name="图片 3" descr="IMG_006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9" y="920514"/>
            <a:ext cx="3252770" cy="311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339" y="1853514"/>
            <a:ext cx="2389497" cy="17709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53637" y="4102208"/>
            <a:ext cx="416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TUMUTY MRPC and readout PCB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83770" y="4471540"/>
            <a:ext cx="733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Single MRPC 1 dimension readout, 1 set two MRPCs for X-Y readout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Size 800mm*800mm, sensitive area 720mm*720mm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6 gaps, gap size 0.25mm,strip pitch:2mm+1mm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Readout electrode consists of two </a:t>
            </a:r>
            <a:r>
              <a:rPr lang="en-US" altLang="zh-CN" dirty="0" smtClean="0"/>
              <a:t>PCB boards</a:t>
            </a:r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1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7"/>
    </mc:Choice>
    <mc:Fallback>
      <p:transition spd="slow" advTm="4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Study on TUMUTY MRPC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10" y="806086"/>
            <a:ext cx="4046994" cy="3297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79893" y="4103115"/>
                <a:ext cx="3859427" cy="1167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𝑀𝑅𝑃𝐶</m:t>
                          </m:r>
                        </m:sub>
                      </m:sSub>
                      <m:r>
                        <a:rPr lang="zh-CN" altLang="en-US" sz="14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𝑎𝑙𝑙</m:t>
                              </m:r>
                            </m:sub>
                            <m:sup>
                              <m:r>
                                <a:rPr lang="zh-CN" altLang="en-US" sz="14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𝑠𝑙𝑖𝑡</m:t>
                              </m:r>
                            </m:sub>
                            <m:sup>
                              <m:r>
                                <a:rPr lang="zh-CN" altLang="en-US" sz="14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zh-CN" altLang="en-US" sz="14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zh-CN" altLang="en-US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4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0.</m:t>
                                  </m:r>
                                  <m:r>
                                    <a:rPr lang="en-US" altLang="zh-CN" sz="1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1919</m:t>
                                  </m:r>
                                  <m:r>
                                    <a:rPr lang="zh-CN" altLang="en-US" sz="14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altLang="zh-CN" sz="1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zh-CN" altLang="en-US" sz="14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zh-CN" altLang="en-US" sz="1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0.126</m:t>
                                  </m:r>
                                </m:num>
                                <m:den>
                                  <m:r>
                                    <a:rPr lang="zh-CN" altLang="en-US" sz="140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  <m:sup>
                              <m:r>
                                <a:rPr lang="zh-CN" altLang="en-US" sz="140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zh-CN" altLang="en-US" sz="14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zh-CN" sz="14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575</m:t>
                      </m:r>
                      <m:r>
                        <a:rPr lang="zh-CN" altLang="en-US" sz="1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14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zh-CN" altLang="en-US" sz="14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US" altLang="zh-CN" sz="14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" y="4103115"/>
                <a:ext cx="3859427" cy="11672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4333103" y="4808693"/>
            <a:ext cx="462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Position resolution reach 575μm@±7900V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Two PCB connect area have good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Big sensitive area have detection uniformity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40" y="921739"/>
            <a:ext cx="3703609" cy="3707331"/>
          </a:xfrm>
          <a:prstGeom prst="rect">
            <a:avLst/>
          </a:prstGeom>
        </p:spPr>
      </p:pic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b="1" smtClean="0"/>
              <a:t>XV workshop on Resistive Plate Chambers and Related Detectors (RPC2020)</a:t>
            </a:r>
            <a:endParaRPr lang="zh-CN" altLang="en-US" dirty="0" smtClean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CE78-ED9A-4FC6-AD65-46EE6AD2124D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5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75"/>
    </mc:Choice>
    <mc:Fallback>
      <p:transition spd="slow" advTm="2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3105</TotalTime>
  <Words>1942</Words>
  <Application>Microsoft Office PowerPoint</Application>
  <PresentationFormat>全屏显示(4:3)</PresentationFormat>
  <Paragraphs>301</Paragraphs>
  <Slides>22</Slides>
  <Notes>13</Notes>
  <HiddenSlides>0</HiddenSlides>
  <MMClips>22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DejaVu Sans</vt:lpstr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MRPC technology used in muon tomography</vt:lpstr>
      <vt:lpstr>Contents</vt:lpstr>
      <vt:lpstr>What’s muon tomography</vt:lpstr>
      <vt:lpstr>Muon tomography system in the word</vt:lpstr>
      <vt:lpstr>Tsinghua university TUMUTY</vt:lpstr>
      <vt:lpstr>Position resolution MRPC</vt:lpstr>
      <vt:lpstr>MRPC for tomography</vt:lpstr>
      <vt:lpstr>Large sensitive area position resolution MRPC</vt:lpstr>
      <vt:lpstr>Study on TUMUTY MRPC</vt:lpstr>
      <vt:lpstr>Second generation MRPC for car detection</vt:lpstr>
      <vt:lpstr>TUMUTY MRPC and Car detection project MRPC</vt:lpstr>
      <vt:lpstr>Encoding readout to MRPC</vt:lpstr>
      <vt:lpstr>Temperature study about MRPC</vt:lpstr>
      <vt:lpstr>MRPC at different temperature </vt:lpstr>
      <vt:lpstr>SMRPC(sealed MRPC) development</vt:lpstr>
      <vt:lpstr>SMRPC design</vt:lpstr>
      <vt:lpstr>Tightness and extremely gas flow performance</vt:lpstr>
      <vt:lpstr>No gas exchange</vt:lpstr>
      <vt:lpstr>Position resolution MRPC for future </vt:lpstr>
      <vt:lpstr>Position resolution simulation </vt:lpstr>
      <vt:lpstr>Machine learning to position resolution MRPC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</dc:creator>
  <cp:lastModifiedBy>CHEN XIAOLONG</cp:lastModifiedBy>
  <cp:revision>95</cp:revision>
  <dcterms:created xsi:type="dcterms:W3CDTF">2019-12-07T18:01:27Z</dcterms:created>
  <dcterms:modified xsi:type="dcterms:W3CDTF">2020-02-13T03:11:37Z</dcterms:modified>
</cp:coreProperties>
</file>