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4101" r:id="rId2"/>
  </p:sldMasterIdLst>
  <p:notesMasterIdLst>
    <p:notesMasterId r:id="rId12"/>
  </p:notesMasterIdLst>
  <p:handoutMasterIdLst>
    <p:handoutMasterId r:id="rId13"/>
  </p:handoutMasterIdLst>
  <p:sldIdLst>
    <p:sldId id="1326" r:id="rId3"/>
    <p:sldId id="1333" r:id="rId4"/>
    <p:sldId id="1327" r:id="rId5"/>
    <p:sldId id="1334" r:id="rId6"/>
    <p:sldId id="1328" r:id="rId7"/>
    <p:sldId id="1329" r:id="rId8"/>
    <p:sldId id="1330" r:id="rId9"/>
    <p:sldId id="1331" r:id="rId10"/>
    <p:sldId id="1332" r:id="rId11"/>
  </p:sldIdLst>
  <p:sldSz cx="9144000" cy="5715000" type="screen16x10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 Bressan" initials="AB" lastIdx="0" clrIdx="0">
    <p:extLst>
      <p:ext uri="{19B8F6BF-5375-455C-9EA6-DF929625EA0E}">
        <p15:presenceInfo xmlns:p15="http://schemas.microsoft.com/office/powerpoint/2012/main" userId="d7d375ff5d41609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66FF99"/>
    <a:srgbClr val="D7D447"/>
    <a:srgbClr val="0070C0"/>
    <a:srgbClr val="008000"/>
    <a:srgbClr val="FF33CC"/>
    <a:srgbClr val="CC9900"/>
    <a:srgbClr val="B8DFE0"/>
    <a:srgbClr val="1C1C1C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7" autoAdjust="0"/>
    <p:restoredTop sz="96092" autoAdjust="0"/>
  </p:normalViewPr>
  <p:slideViewPr>
    <p:cSldViewPr>
      <p:cViewPr varScale="1">
        <p:scale>
          <a:sx n="183" d="100"/>
          <a:sy n="183" d="100"/>
        </p:scale>
        <p:origin x="294" y="156"/>
      </p:cViewPr>
      <p:guideLst>
        <p:guide orient="horz" pos="1800"/>
        <p:guide pos="2880"/>
      </p:guideLst>
    </p:cSldViewPr>
  </p:slideViewPr>
  <p:outlineViewPr>
    <p:cViewPr varScale="1">
      <p:scale>
        <a:sx n="170" d="200"/>
        <a:sy n="170" d="200"/>
      </p:scale>
      <p:origin x="0" y="68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6" d="100"/>
        <a:sy n="96" d="100"/>
      </p:scale>
      <p:origin x="0" y="-11184"/>
    </p:cViewPr>
  </p:sorterViewPr>
  <p:notesViewPr>
    <p:cSldViewPr>
      <p:cViewPr varScale="1">
        <p:scale>
          <a:sx n="67" d="100"/>
          <a:sy n="67" d="100"/>
        </p:scale>
        <p:origin x="-2526" y="-96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C6258-E390-4416-AE7B-9C13B62CA1B3}" type="datetimeFigureOut">
              <a:rPr lang="en-US" smtClean="0"/>
              <a:pPr/>
              <a:t>9/6/2019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06624-D660-452C-BA33-D95371E945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28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0" y="328613"/>
            <a:ext cx="1588" cy="1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498812" y="4685857"/>
            <a:ext cx="5804773" cy="440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1805283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2" y="0"/>
            <a:ext cx="5848507" cy="1840178"/>
          </a:xfr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16"/>
          <p:cNvSpPr>
            <a:spLocks noChangeArrowheads="1"/>
          </p:cNvSpPr>
          <p:nvPr userDrawn="1"/>
        </p:nvSpPr>
        <p:spPr bwMode="auto">
          <a:xfrm>
            <a:off x="4800602" y="4000500"/>
            <a:ext cx="48768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 defTabSz="457191">
              <a:lnSpc>
                <a:spcPct val="101000"/>
              </a:lnSpc>
              <a:buClr>
                <a:srgbClr val="330033"/>
              </a:buClr>
              <a:buSzPct val="100000"/>
              <a:buFont typeface="Arial Black" pitchFamily="34" charset="0"/>
              <a:buNone/>
              <a:defRPr/>
            </a:pPr>
            <a:r>
              <a:rPr lang="en-GB" sz="2800" baseline="0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Andrea </a:t>
            </a:r>
            <a:r>
              <a:rPr lang="en-GB" sz="2800" baseline="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Bressan</a:t>
            </a:r>
            <a:br>
              <a:rPr lang="en-GB" sz="2800" baseline="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</a:br>
            <a:r>
              <a:rPr lang="en-GB" sz="1600" baseline="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University of Trieste and </a:t>
            </a:r>
            <a:r>
              <a:rPr lang="en-GB" sz="1600" baseline="0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INFN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" y="5067302"/>
            <a:ext cx="9220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cap="small" baseline="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igh Tower Text" panose="02040502050506030303" pitchFamily="18" charset="0"/>
              </a:rPr>
              <a:t>Sar</a:t>
            </a:r>
            <a:r>
              <a:rPr lang="en-US" sz="2000" cap="small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igh Tower Text" panose="02040502050506030303" pitchFamily="18" charset="0"/>
              </a:rPr>
              <a:t> </a:t>
            </a:r>
            <a:r>
              <a:rPr lang="en-US" sz="2000" cap="small" baseline="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igh Tower Text" panose="02040502050506030303" pitchFamily="18" charset="0"/>
              </a:rPr>
              <a:t>WorS</a:t>
            </a:r>
            <a:r>
              <a:rPr lang="en-US" sz="2000" cap="small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igh Tower Text" panose="02040502050506030303" pitchFamily="18" charset="0"/>
              </a:rPr>
              <a:t> 2019 – Sardinian Workshop on Spin studies </a:t>
            </a:r>
          </a:p>
          <a:p>
            <a:pPr algn="r"/>
            <a:r>
              <a:rPr lang="en-US" sz="1800" cap="small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igh Tower Text" panose="02040502050506030303" pitchFamily="18" charset="0"/>
              </a:rPr>
              <a:t>July 8-10, Cagliari Italy.</a:t>
            </a:r>
            <a:endParaRPr lang="en-GB" sz="1800" cap="small" dirty="0">
              <a:solidFill>
                <a:schemeClr val="accent1">
                  <a:lumMod val="40000"/>
                  <a:lumOff val="60000"/>
                </a:schemeClr>
              </a:solidFill>
              <a:latin typeface="High Tower Text" panose="020405020505060303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9582"/>
            <a:ext cx="1421606" cy="833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alphaModFix amt="18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60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900000"/>
            <a:ext cx="8460000" cy="42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10EF36A-F479-41E8-AF4E-8B96A9C8C4EF}" type="datetime1">
              <a:rPr lang="en-US" smtClean="0"/>
              <a:t>9/6/2019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smtClean="0"/>
              <a:t>CSN3 - REFEREE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9557D183-51D8-4E14-896F-B82575AC502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75000"/>
            <a:ext cx="9144000" cy="450000"/>
          </a:xfrm>
          <a:prstGeom prst="rect">
            <a:avLst/>
          </a:prstGeom>
          <a:noFill/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none"/>
        </p:style>
        <p:txBody>
          <a:bodyPr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8532440" y="5334083"/>
            <a:ext cx="432048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900" dirty="0" smtClean="0">
                <a:solidFill>
                  <a:schemeClr val="bg1"/>
                </a:solidFill>
              </a:rPr>
              <a:t>/74</a:t>
            </a:r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95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939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noFill/>
        </p:spPr>
        <p:txBody>
          <a:bodyPr wrap="square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5490795"/>
            <a:ext cx="1746806" cy="224206"/>
          </a:xfrm>
        </p:spPr>
        <p:txBody>
          <a:bodyPr lIns="91440" tIns="0" rIns="9144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B5EE95A-ECDC-4834-B390-252A47C11335}" type="datetime1">
              <a:rPr lang="en-US" smtClean="0">
                <a:solidFill>
                  <a:srgbClr val="FFFFFF"/>
                </a:solidFill>
              </a:rPr>
              <a:t>9/6/2019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3" y="5490794"/>
            <a:ext cx="3538331" cy="224206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CSN3 - REFEREE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4340" y="5490798"/>
            <a:ext cx="1279663" cy="224205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394" y="53181"/>
            <a:ext cx="1421606" cy="83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03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939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noFill/>
        </p:spPr>
        <p:txBody>
          <a:bodyPr wrap="square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5490795"/>
            <a:ext cx="1746806" cy="224206"/>
          </a:xfrm>
        </p:spPr>
        <p:txBody>
          <a:bodyPr lIns="91440" tIns="0" rIns="9144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8732B1C5-DDDB-41B2-AB3A-3ABF6CBA5BB8}" type="datetime1">
              <a:rPr lang="en-US" smtClean="0">
                <a:solidFill>
                  <a:srgbClr val="FFFFFF"/>
                </a:solidFill>
              </a:rPr>
              <a:t>9/6/2019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3" y="5490794"/>
            <a:ext cx="3538331" cy="224206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CSN3 - REFEREE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4340" y="5490798"/>
            <a:ext cx="1279663" cy="224205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2" y="1028700"/>
            <a:ext cx="8534400" cy="4420800"/>
          </a:xfrm>
          <a:prstGeom prst="rect">
            <a:avLst/>
          </a:prstGeom>
        </p:spPr>
        <p:txBody>
          <a:bodyPr/>
          <a:lstStyle>
            <a:lvl1pPr marL="341307" indent="-341307">
              <a:buFont typeface="Arial" panose="020B0604020202020204" pitchFamily="34" charset="0"/>
              <a:buChar char="•"/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1348" indent="-284158">
              <a:buFont typeface="Arial" panose="020B0604020202020204" pitchFamily="34" charset="0"/>
              <a:buChar char="•"/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2977" indent="-228595">
              <a:buFont typeface="Arial" panose="020B0604020202020204" pitchFamily="34" charset="0"/>
              <a:buChar char="•"/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168" indent="-228595">
              <a:buFont typeface="Arial" panose="020B0604020202020204" pitchFamily="34" charset="0"/>
              <a:buChar char="•"/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359" indent="-228595">
              <a:buFont typeface="Arial" panose="020B0604020202020204" pitchFamily="34" charset="0"/>
              <a:buChar char="•"/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394" y="53181"/>
            <a:ext cx="1421606" cy="83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45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939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noFill/>
        </p:spPr>
        <p:txBody>
          <a:bodyPr wrap="square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5490795"/>
            <a:ext cx="1746806" cy="224206"/>
          </a:xfrm>
        </p:spPr>
        <p:txBody>
          <a:bodyPr lIns="91440" tIns="0" rIns="9144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6F314DF2-9025-4F07-8AB8-5827E3BE005C}" type="datetime1">
              <a:rPr lang="en-US" smtClean="0">
                <a:solidFill>
                  <a:srgbClr val="FFFFFF"/>
                </a:solidFill>
              </a:rPr>
              <a:t>9/6/2019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3" y="5490794"/>
            <a:ext cx="3538331" cy="224206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CSN3 - REFEREE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4340" y="5490798"/>
            <a:ext cx="1279663" cy="224205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394" y="53181"/>
            <a:ext cx="1421606" cy="83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08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939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noFill/>
        </p:spPr>
        <p:txBody>
          <a:bodyPr wrap="square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5490795"/>
            <a:ext cx="1746806" cy="224206"/>
          </a:xfrm>
        </p:spPr>
        <p:txBody>
          <a:bodyPr lIns="91440" tIns="0" rIns="9144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2D00E38B-948D-4171-A1B4-E47F5EBCFC0C}" type="datetime1">
              <a:rPr lang="en-US" smtClean="0">
                <a:solidFill>
                  <a:srgbClr val="FFFFFF"/>
                </a:solidFill>
              </a:rPr>
              <a:t>9/6/2019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3" y="5490794"/>
            <a:ext cx="3538331" cy="224206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CSN3 - REFEREE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4340" y="5490798"/>
            <a:ext cx="1279663" cy="224205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2" y="1028700"/>
            <a:ext cx="8534400" cy="4420800"/>
          </a:xfrm>
          <a:prstGeom prst="rect">
            <a:avLst/>
          </a:prstGeom>
        </p:spPr>
        <p:txBody>
          <a:bodyPr/>
          <a:lstStyle>
            <a:lvl1pPr marL="341307" indent="-341307">
              <a:buFont typeface="Arial" panose="020B0604020202020204" pitchFamily="34" charset="0"/>
              <a:buChar char="•"/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1348" indent="-284158">
              <a:buFont typeface="Arial" panose="020B0604020202020204" pitchFamily="34" charset="0"/>
              <a:buChar char="•"/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2977" indent="-228595">
              <a:buFont typeface="Arial" panose="020B0604020202020204" pitchFamily="34" charset="0"/>
              <a:buChar char="•"/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168" indent="-228595">
              <a:buFont typeface="Arial" panose="020B0604020202020204" pitchFamily="34" charset="0"/>
              <a:buChar char="•"/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359" indent="-228595">
              <a:buFont typeface="Arial" panose="020B0604020202020204" pitchFamily="34" charset="0"/>
              <a:buChar char="•"/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394" y="53181"/>
            <a:ext cx="1421606" cy="83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75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e Title 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2" y="190500"/>
            <a:ext cx="8839200" cy="533400"/>
          </a:xfrm>
          <a:noFill/>
        </p:spPr>
        <p:txBody>
          <a:bodyPr wrap="square">
            <a:normAutofit/>
          </a:bodyPr>
          <a:lstStyle>
            <a:lvl1pPr algn="ctr">
              <a:defRPr sz="3000" b="1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5490795"/>
            <a:ext cx="1746806" cy="224206"/>
          </a:xfrm>
        </p:spPr>
        <p:txBody>
          <a:bodyPr lIns="91440" tIns="0" rIns="9144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CCC1B70-CD32-4E24-81FC-3232C0B1A6B7}" type="datetime1">
              <a:rPr lang="en-US" smtClean="0">
                <a:solidFill>
                  <a:srgbClr val="FFFFFF"/>
                </a:solidFill>
              </a:rPr>
              <a:t>9/6/2019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3" y="5490794"/>
            <a:ext cx="3538331" cy="224206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CSN3 - REFEREE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4340" y="5490798"/>
            <a:ext cx="1279663" cy="224205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642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600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75000"/>
            <a:ext cx="8763000" cy="4774500"/>
          </a:xfrm>
          <a:prstGeom prst="rect">
            <a:avLst/>
          </a:prstGeom>
        </p:spPr>
        <p:txBody>
          <a:bodyPr/>
          <a:lstStyle>
            <a:lvl1pPr marL="341313" indent="-341313">
              <a:buFont typeface="Arial" panose="020B0604020202020204" pitchFamily="34" charset="0"/>
              <a:buChar char="•"/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1363" indent="-284163">
              <a:buFont typeface="Arial" panose="020B0604020202020204" pitchFamily="34" charset="0"/>
              <a:buChar char="•"/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75000"/>
            <a:ext cx="9144000" cy="450000"/>
          </a:xfrm>
          <a:prstGeom prst="rect">
            <a:avLst/>
          </a:prstGeom>
          <a:noFill/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none"/>
        </p:style>
        <p:txBody>
          <a:bodyPr>
            <a:noAutofit/>
          </a:bodyPr>
          <a:lstStyle>
            <a:lvl1pPr algn="l">
              <a:defRPr sz="2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>
          <a:xfrm>
            <a:off x="0" y="5524500"/>
            <a:ext cx="2133600" cy="151871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B8DFE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307072CD-4255-4B06-9E6E-E2C871ECB849}" type="datetime1">
              <a:rPr lang="en-US" smtClean="0"/>
              <a:t>9/6/2019</a:t>
            </a:fld>
            <a:endParaRPr lang="en-US" dirty="0"/>
          </a:p>
        </p:txBody>
      </p:sp>
      <p:sp>
        <p:nvSpPr>
          <p:cNvPr id="8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429000" y="5524500"/>
            <a:ext cx="2895600" cy="151871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rgbClr val="B8DFE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mtClean="0"/>
              <a:t>CSN3 - REFEREE</a:t>
            </a:r>
            <a:endParaRPr lang="en-US" dirty="0"/>
          </a:p>
        </p:txBody>
      </p:sp>
      <p:sp>
        <p:nvSpPr>
          <p:cNvPr id="9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8382000" y="5524500"/>
            <a:ext cx="762000" cy="151871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rgbClr val="B8DFE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D502567A-F768-4C88-A627-18353962A4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326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l="-3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912815" y="5209646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</a:endParaRP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3354389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</a:endParaRPr>
          </a:p>
        </p:txBody>
      </p:sp>
      <p:sp>
        <p:nvSpPr>
          <p:cNvPr id="14344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2057403" y="952500"/>
            <a:ext cx="6627813" cy="1840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115" r:id="rId2"/>
    <p:sldLayoutId id="2147484116" r:id="rId3"/>
    <p:sldLayoutId id="2147484117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191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FF0000"/>
          </a:solidFill>
          <a:latin typeface="+mj-lt"/>
          <a:ea typeface="+mj-ea"/>
          <a:cs typeface="+mj-cs"/>
        </a:defRPr>
      </a:lvl1pPr>
      <a:lvl2pPr algn="l" defTabSz="457191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2pPr>
      <a:lvl3pPr algn="l" defTabSz="457191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3pPr>
      <a:lvl4pPr algn="l" defTabSz="457191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4pPr>
      <a:lvl5pPr algn="l" defTabSz="457191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5pPr>
      <a:lvl6pPr marL="457191" algn="l" defTabSz="457191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6pPr>
      <a:lvl7pPr marL="914382" algn="l" defTabSz="457191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7pPr>
      <a:lvl8pPr marL="1371573" algn="l" defTabSz="457191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8pPr>
      <a:lvl9pPr marL="1828764" algn="l" defTabSz="457191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41307" indent="-341307" algn="l" defTabSz="457191" rtl="0" eaLnBrk="0" fontAlgn="base" hangingPunct="0">
        <a:lnSpc>
          <a:spcPct val="101000"/>
        </a:lnSpc>
        <a:spcBef>
          <a:spcPts val="700"/>
        </a:spcBef>
        <a:spcAft>
          <a:spcPct val="0"/>
        </a:spcAft>
        <a:buClr>
          <a:srgbClr val="B2B2B2"/>
        </a:buClr>
        <a:buSzPct val="90000"/>
        <a:buFont typeface="Wingdings" pitchFamily="2" charset="2"/>
        <a:buChar char="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1348" indent="-284158" algn="l" defTabSz="457191" rtl="0" eaLnBrk="0" fontAlgn="base" hangingPunct="0">
        <a:lnSpc>
          <a:spcPct val="101000"/>
        </a:lnSpc>
        <a:spcBef>
          <a:spcPts val="650"/>
        </a:spcBef>
        <a:spcAft>
          <a:spcPct val="0"/>
        </a:spcAft>
        <a:buClr>
          <a:srgbClr val="CCCC99"/>
        </a:buClr>
        <a:buSzPct val="75000"/>
        <a:buFont typeface="Wingdings" pitchFamily="2" charset="2"/>
        <a:buChar char=""/>
        <a:defRPr sz="2600">
          <a:solidFill>
            <a:srgbClr val="000000"/>
          </a:solidFill>
          <a:latin typeface="+mn-lt"/>
        </a:defRPr>
      </a:lvl2pPr>
      <a:lvl3pPr marL="1142977" indent="-228595" algn="l" defTabSz="457191" rtl="0" eaLnBrk="0" fontAlgn="base" hangingPunct="0">
        <a:lnSpc>
          <a:spcPct val="101000"/>
        </a:lnSpc>
        <a:spcBef>
          <a:spcPts val="575"/>
        </a:spcBef>
        <a:spcAft>
          <a:spcPct val="0"/>
        </a:spcAft>
        <a:buClr>
          <a:srgbClr val="B2B2B2"/>
        </a:buClr>
        <a:buSzPct val="55000"/>
        <a:buFont typeface="Wingdings" pitchFamily="2" charset="2"/>
        <a:buChar char=""/>
        <a:defRPr sz="2300">
          <a:solidFill>
            <a:srgbClr val="000000"/>
          </a:solidFill>
          <a:latin typeface="+mn-lt"/>
        </a:defRPr>
      </a:lvl3pPr>
      <a:lvl4pPr marL="1600168" indent="-228595" algn="l" defTabSz="457191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4pPr>
      <a:lvl5pPr marL="2057359" indent="-228595" algn="l" defTabSz="457191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5pPr>
      <a:lvl6pPr marL="2514550" indent="-228595" algn="l" defTabSz="457191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6pPr>
      <a:lvl7pPr marL="2971741" indent="-228595" algn="l" defTabSz="457191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7pPr>
      <a:lvl8pPr marL="3428932" indent="-228595" algn="l" defTabSz="457191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8pPr>
      <a:lvl9pPr marL="3886122" indent="-228595" algn="l" defTabSz="457191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2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3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4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5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6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6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6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152402" y="175069"/>
            <a:ext cx="8793480" cy="531494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0170" y="444500"/>
            <a:ext cx="7406640" cy="1130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3" y="1714500"/>
            <a:ext cx="7404653" cy="3365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292" y="5123202"/>
            <a:ext cx="1746806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70C0"/>
                </a:solidFill>
                <a:latin typeface="+mj-lt"/>
              </a:defRPr>
            </a:lvl1pPr>
          </a:lstStyle>
          <a:p>
            <a:fld id="{44AC1EA0-C686-4DF4-BF39-B2160D4AFE54}" type="datetime1">
              <a:rPr lang="en-US" smtClean="0"/>
              <a:t>9/6/2019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3" y="5172460"/>
            <a:ext cx="3538331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0070C0"/>
                </a:solidFill>
                <a:latin typeface="+mj-lt"/>
              </a:defRPr>
            </a:lvl1pPr>
          </a:lstStyle>
          <a:p>
            <a:r>
              <a:rPr lang="en-US" smtClean="0"/>
              <a:t>CSN3 - REFEREE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5186528"/>
            <a:ext cx="127966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70C0"/>
                </a:solidFill>
                <a:latin typeface="+mj-lt"/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4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8" r:id="rId3"/>
    <p:sldLayoutId id="2147484114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68578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171446" indent="-137156" algn="l" defTabSz="685787" rtl="0" eaLnBrk="1" latinLnBrk="0" hangingPunct="1">
        <a:lnSpc>
          <a:spcPct val="90000"/>
        </a:lnSpc>
        <a:spcBef>
          <a:spcPts val="1050"/>
        </a:spcBef>
        <a:buClr>
          <a:schemeClr val="accent1"/>
        </a:buClr>
        <a:buSzPct val="80000"/>
        <a:buFont typeface="Corbe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3" indent="-13715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29" indent="-13715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754366" indent="-13715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60100" indent="-13715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199976" indent="-17144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424972" indent="-17144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649967" indent="-17144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874964" indent="-17144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3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7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9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73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66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59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52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46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desy.de/indico/event/22030/" TargetMode="Externa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agenda.infn.it/event/17249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6336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n2p3.fr/event/18281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jlab.org/indico/event/339/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jlab.org/conference/2019/Geant4Collab" TargetMode="Externa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si.ac.at/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Iniziative</a:t>
            </a:r>
            <a:r>
              <a:rPr lang="en-GB" dirty="0" smtClean="0"/>
              <a:t> Software</a:t>
            </a:r>
            <a:endParaRPr lang="en-GB" dirty="0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58891AA2-5572-431D-98F8-55C0FC2F3F63}" type="datetime1">
              <a:rPr lang="en-US" smtClean="0">
                <a:solidFill>
                  <a:srgbClr val="FFFFFF"/>
                </a:solidFill>
              </a:rPr>
              <a:t>9/6/2019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CSN3 - REFEREE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1" y="975107"/>
            <a:ext cx="5787957" cy="4245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81001" y="1257300"/>
            <a:ext cx="2667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Workshop organized within the</a:t>
            </a:r>
          </a:p>
          <a:p>
            <a:endParaRPr lang="en-US" dirty="0" smtClean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EIC Software Consortium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EIC Software Working group (co-chair)</a:t>
            </a:r>
          </a:p>
          <a:p>
            <a:endParaRPr lang="en-US" dirty="0" smtClean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 discuss the needs of both upgrades for MC Event generators and needs of improved detector simulations</a:t>
            </a:r>
            <a:endParaRPr lang="en-US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53752" y="5213795"/>
            <a:ext cx="28571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3"/>
              </a:rPr>
              <a:t>https://indico.desy.de/indico/event/22030/</a:t>
            </a:r>
            <a:endParaRPr lang="en-US" sz="1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73774" y="5213762"/>
            <a:ext cx="24062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  <a:hlinkClick r:id="rId4"/>
              </a:rPr>
              <a:t>https://agenda.infn.it/event/17249/</a:t>
            </a:r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76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EIC Software Meeting in 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ACB98401-4F11-4F22-B025-5520E092E0E5}" type="datetime1">
              <a:rPr lang="en-US" smtClean="0">
                <a:solidFill>
                  <a:srgbClr val="FFFFFF"/>
                </a:solidFill>
              </a:rPr>
              <a:t>9/6/2019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CSN3 - REFEREE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970957"/>
            <a:ext cx="4909077" cy="44211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970957"/>
            <a:ext cx="3540443" cy="4843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515416"/>
            <a:ext cx="3549015" cy="12944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0654" y="2853213"/>
            <a:ext cx="3574733" cy="6900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5134" y="3588035"/>
            <a:ext cx="3553301" cy="4029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2393" y="4035679"/>
            <a:ext cx="3609023" cy="129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62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Iniziative</a:t>
            </a:r>
            <a:r>
              <a:rPr lang="en-US" dirty="0" smtClean="0"/>
              <a:t> Software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97713F50-0549-49ED-8581-5EB139C4963D}" type="datetime1">
              <a:rPr lang="en-US" smtClean="0">
                <a:solidFill>
                  <a:srgbClr val="FFFFFF"/>
                </a:solidFill>
              </a:rPr>
              <a:t>9/6/2019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CSN3 - REFEREE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81094"/>
            <a:ext cx="7781925" cy="44577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02724" y="4610100"/>
            <a:ext cx="3412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  <a:hlinkClick r:id="rId3"/>
              </a:rPr>
              <a:t>https://indico.bnl.gov/event/6336/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573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Iniziative</a:t>
            </a:r>
            <a:r>
              <a:rPr lang="en-US" dirty="0" smtClean="0"/>
              <a:t> Software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65096EB8-1970-48FB-8F08-E260649A4819}" type="datetime1">
              <a:rPr lang="en-US" smtClean="0">
                <a:solidFill>
                  <a:srgbClr val="FFFFFF"/>
                </a:solidFill>
              </a:rPr>
              <a:t>9/6/2019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CSN3 - REFEREE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4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6800" y="3251200"/>
            <a:ext cx="3646472" cy="3512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1000" y="4043566"/>
            <a:ext cx="3578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  <a:hlinkClick r:id="rId3"/>
              </a:rPr>
              <a:t>https://indico.in2p3.fr/event/18281/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26" name="Picture 2" descr="https://indico.in2p3.fr/event/18281/images/5244-post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81094"/>
            <a:ext cx="4275734" cy="302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199" y="1104900"/>
            <a:ext cx="4258935" cy="1981200"/>
          </a:xfrm>
          <a:prstGeom prst="rect">
            <a:avLst/>
          </a:prstGeom>
        </p:spPr>
      </p:pic>
      <p:pic>
        <p:nvPicPr>
          <p:cNvPr id="1028" name="Picture 4" descr="https://indico.in2p3.fr/event/18281/images/5612-grouppi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675655"/>
            <a:ext cx="2805549" cy="174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013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steps: JLAB in September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6792144D-D4B5-481D-9BA8-E77D5D074E65}" type="datetime1">
              <a:rPr lang="en-US" smtClean="0">
                <a:solidFill>
                  <a:srgbClr val="FFFFFF"/>
                </a:solidFill>
              </a:rPr>
              <a:t>9/6/2019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CSN3 - REFEREE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EIC Software </a:t>
            </a:r>
            <a:r>
              <a:rPr lang="en-US" dirty="0"/>
              <a:t>Meeting (</a:t>
            </a:r>
            <a:r>
              <a:rPr lang="en-US" dirty="0">
                <a:hlinkClick r:id="rId2"/>
              </a:rPr>
              <a:t>https://www.jlab.org/indico/event/339/</a:t>
            </a:r>
            <a:r>
              <a:rPr lang="en-US" dirty="0"/>
              <a:t>)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463" y="1417200"/>
            <a:ext cx="5122481" cy="4032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1417200"/>
            <a:ext cx="3301522" cy="20499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534297" y="3543011"/>
            <a:ext cx="314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hlinkClick r:id="rId5"/>
              </a:rPr>
              <a:t>https://www.jlab.org/conference/2019/Geant4Collab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07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Steps: Vienna in November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DC624D43-3996-49F5-A83F-55851A9C6A1A}" type="datetime1">
              <a:rPr lang="en-US" smtClean="0">
                <a:solidFill>
                  <a:srgbClr val="FFFFFF"/>
                </a:solidFill>
              </a:rPr>
              <a:t>9/6/2019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CSN3 - REFEREE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MCEG for future ep and </a:t>
            </a:r>
            <a:r>
              <a:rPr lang="en-US" dirty="0" err="1"/>
              <a:t>eA</a:t>
            </a:r>
            <a:r>
              <a:rPr lang="en-US" dirty="0"/>
              <a:t> facilities</a:t>
            </a:r>
            <a:endParaRPr lang="en-US" dirty="0"/>
          </a:p>
          <a:p>
            <a:r>
              <a:rPr lang="en-US" b="1" dirty="0" smtClean="0"/>
              <a:t>Dates </a:t>
            </a:r>
            <a:r>
              <a:rPr lang="en-US" dirty="0"/>
              <a:t>November 5-7 2019</a:t>
            </a:r>
            <a:endParaRPr lang="en-US" dirty="0"/>
          </a:p>
          <a:p>
            <a:r>
              <a:rPr lang="en-US" b="1" dirty="0"/>
              <a:t>Location </a:t>
            </a:r>
            <a:r>
              <a:rPr lang="en-US" u="sng" dirty="0">
                <a:hlinkClick r:id="rId2"/>
              </a:rPr>
              <a:t>Erwin Schrödinger International Institute for Mathematical Physics</a:t>
            </a:r>
            <a:r>
              <a:rPr lang="en-US" dirty="0"/>
              <a:t> in (ESI)</a:t>
            </a:r>
            <a:endParaRPr lang="en-US" dirty="0"/>
          </a:p>
          <a:p>
            <a:r>
              <a:rPr lang="en-US" dirty="0"/>
              <a:t>Agenda</a:t>
            </a:r>
            <a:endParaRPr lang="en-US" b="1" dirty="0"/>
          </a:p>
          <a:p>
            <a:pPr marL="741363" indent="0">
              <a:buNone/>
            </a:pPr>
            <a:r>
              <a:rPr lang="en-US" dirty="0" smtClean="0"/>
              <a:t>We </a:t>
            </a:r>
            <a:r>
              <a:rPr lang="en-US" dirty="0"/>
              <a:t>would like to focus the discussion on the simulation of </a:t>
            </a:r>
            <a:r>
              <a:rPr lang="en-US" dirty="0" err="1"/>
              <a:t>eA</a:t>
            </a:r>
            <a:r>
              <a:rPr lang="en-US" dirty="0"/>
              <a:t> processes but also follow up on the previous workshop (TMD MCEG, validation of ep simulations with HERA data). </a:t>
            </a:r>
            <a:endParaRPr lang="en-US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108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Steps: </a:t>
            </a:r>
            <a:r>
              <a:rPr lang="en-US" dirty="0" smtClean="0"/>
              <a:t>November 20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8D34F4B5-9153-46DF-9D36-CFED156784C5}" type="datetime1">
              <a:rPr lang="en-US" smtClean="0">
                <a:solidFill>
                  <a:srgbClr val="FFFFFF"/>
                </a:solidFill>
              </a:rPr>
              <a:t>9/6/2019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CSN3 - REFEREE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Wednesday, November </a:t>
            </a:r>
            <a:r>
              <a:rPr lang="en-US" dirty="0" smtClean="0"/>
              <a:t>20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14:00 - 15:00 Welcome and status</a:t>
            </a:r>
            <a:endParaRPr lang="en-US" dirty="0"/>
          </a:p>
          <a:p>
            <a:pPr lvl="1" fontAlgn="base"/>
            <a:r>
              <a:rPr lang="en-US" dirty="0" smtClean="0"/>
              <a:t>Summary </a:t>
            </a:r>
            <a:r>
              <a:rPr lang="en-US" dirty="0"/>
              <a:t>of workshop series: Where we are? </a:t>
            </a:r>
          </a:p>
          <a:p>
            <a:pPr lvl="2" fontAlgn="base"/>
            <a:r>
              <a:rPr lang="en-US" dirty="0"/>
              <a:t>Wish candidate: Markus </a:t>
            </a:r>
            <a:r>
              <a:rPr lang="en-US" dirty="0" err="1"/>
              <a:t>Diefenthaler</a:t>
            </a:r>
            <a:r>
              <a:rPr lang="en-US" dirty="0"/>
              <a:t> (Jefferson Lab)</a:t>
            </a:r>
          </a:p>
          <a:p>
            <a:r>
              <a:rPr lang="en-US" b="1" dirty="0" smtClean="0"/>
              <a:t>15:00 </a:t>
            </a:r>
            <a:r>
              <a:rPr lang="en-US" b="1" dirty="0"/>
              <a:t>- 18:00 </a:t>
            </a:r>
            <a:r>
              <a:rPr lang="en-US" b="1" dirty="0" err="1"/>
              <a:t>eA</a:t>
            </a:r>
            <a:r>
              <a:rPr lang="en-US" b="1" dirty="0"/>
              <a:t>: MCEG and Theory</a:t>
            </a:r>
            <a:endParaRPr lang="en-US" dirty="0"/>
          </a:p>
          <a:p>
            <a:pPr lvl="1" fontAlgn="base"/>
            <a:r>
              <a:rPr lang="en-US" dirty="0"/>
              <a:t>Challenges for MCEG for </a:t>
            </a:r>
            <a:r>
              <a:rPr lang="en-US" dirty="0" err="1"/>
              <a:t>eA</a:t>
            </a:r>
            <a:r>
              <a:rPr lang="en-US" dirty="0"/>
              <a:t> and what is needed from nuclear theory (30+15minutes): </a:t>
            </a:r>
            <a:endParaRPr lang="en-US" dirty="0"/>
          </a:p>
          <a:p>
            <a:pPr lvl="2" fontAlgn="base"/>
            <a:r>
              <a:rPr lang="en-US" dirty="0"/>
              <a:t>Wish candidate: Leif </a:t>
            </a:r>
            <a:r>
              <a:rPr lang="en-US" dirty="0" err="1"/>
              <a:t>Lönnblad</a:t>
            </a:r>
            <a:r>
              <a:rPr lang="en-US" dirty="0"/>
              <a:t> (LUND) (Simon)</a:t>
            </a:r>
          </a:p>
          <a:p>
            <a:pPr lvl="1" fontAlgn="base"/>
            <a:r>
              <a:rPr lang="en-US" dirty="0" smtClean="0"/>
              <a:t>Summary </a:t>
            </a:r>
            <a:r>
              <a:rPr lang="en-US" dirty="0"/>
              <a:t>from </a:t>
            </a:r>
            <a:r>
              <a:rPr lang="en-US" dirty="0" err="1"/>
              <a:t>eA</a:t>
            </a:r>
            <a:r>
              <a:rPr lang="en-US" dirty="0"/>
              <a:t> theory for light ions, where MCEG could help, and what is needed from MCEG for descriptions of </a:t>
            </a:r>
            <a:r>
              <a:rPr lang="en-US" dirty="0" err="1"/>
              <a:t>eA</a:t>
            </a:r>
            <a:r>
              <a:rPr lang="en-US" dirty="0"/>
              <a:t> processes (30+15minutes): </a:t>
            </a:r>
          </a:p>
          <a:p>
            <a:pPr lvl="2" fontAlgn="base"/>
            <a:r>
              <a:rPr lang="en-US" dirty="0"/>
              <a:t>Wish candidate: Christian Weiss (Jefferson Lab), alternative </a:t>
            </a:r>
            <a:r>
              <a:rPr lang="en-US" sz="1600" dirty="0"/>
              <a:t>Gerald Miller (INT)</a:t>
            </a:r>
            <a:endParaRPr lang="en-US" sz="1300" dirty="0"/>
          </a:p>
          <a:p>
            <a:pPr lvl="1" fontAlgn="base"/>
            <a:r>
              <a:rPr lang="en-US" dirty="0"/>
              <a:t>Summary from </a:t>
            </a:r>
            <a:r>
              <a:rPr lang="en-US" dirty="0" err="1"/>
              <a:t>eA</a:t>
            </a:r>
            <a:r>
              <a:rPr lang="en-US" dirty="0"/>
              <a:t> theory for heavy ions, where MCEG could help, and what is needed from MCEG for descriptions of </a:t>
            </a:r>
            <a:r>
              <a:rPr lang="en-US" dirty="0" err="1"/>
              <a:t>eA</a:t>
            </a:r>
            <a:r>
              <a:rPr lang="en-US" dirty="0"/>
              <a:t> processes (30+15minutes): </a:t>
            </a:r>
          </a:p>
          <a:p>
            <a:pPr lvl="2" fontAlgn="base"/>
            <a:r>
              <a:rPr lang="en-US" dirty="0"/>
              <a:t>Wish candidate: Ivan </a:t>
            </a:r>
            <a:r>
              <a:rPr lang="en-US" dirty="0" err="1"/>
              <a:t>Vitev</a:t>
            </a:r>
            <a:r>
              <a:rPr lang="en-US" dirty="0"/>
              <a:t> (LANL)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556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Steps: </a:t>
            </a:r>
            <a:r>
              <a:rPr lang="en-US" dirty="0" smtClean="0"/>
              <a:t>November 21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6D96B525-8717-4A90-B47B-4A7903D78AE4}" type="datetime1">
              <a:rPr lang="en-US" smtClean="0">
                <a:solidFill>
                  <a:srgbClr val="FFFFFF"/>
                </a:solidFill>
              </a:rPr>
              <a:t>9/6/2019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CSN3 - REFEREE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fontAlgn="base"/>
            <a:r>
              <a:rPr lang="en-US" b="1" dirty="0" smtClean="0"/>
              <a:t>Existing </a:t>
            </a:r>
            <a:r>
              <a:rPr lang="en-US" b="1" dirty="0"/>
              <a:t>MCEG for </a:t>
            </a:r>
            <a:r>
              <a:rPr lang="en-US" b="1" dirty="0" err="1"/>
              <a:t>eA</a:t>
            </a:r>
            <a:r>
              <a:rPr lang="en-US" b="1" dirty="0"/>
              <a:t> and </a:t>
            </a:r>
            <a:r>
              <a:rPr lang="en-US" b="1" dirty="0" err="1"/>
              <a:t>pA</a:t>
            </a:r>
            <a:r>
              <a:rPr lang="en-US" b="1" dirty="0"/>
              <a:t> processes</a:t>
            </a:r>
            <a:r>
              <a:rPr lang="en-US" dirty="0"/>
              <a:t>: </a:t>
            </a:r>
          </a:p>
          <a:p>
            <a:pPr lvl="1" fontAlgn="base"/>
            <a:r>
              <a:rPr lang="en-US" dirty="0" err="1"/>
              <a:t>Angantyr</a:t>
            </a:r>
            <a:endParaRPr lang="en-US" dirty="0"/>
          </a:p>
          <a:p>
            <a:pPr lvl="2" fontAlgn="base"/>
            <a:r>
              <a:rPr lang="en-US" dirty="0"/>
              <a:t>Wish candidates:  </a:t>
            </a:r>
            <a:r>
              <a:rPr lang="en-US" dirty="0" smtClean="0"/>
              <a:t>Christian </a:t>
            </a:r>
            <a:r>
              <a:rPr lang="en-US" dirty="0" err="1"/>
              <a:t>Bierlich</a:t>
            </a:r>
            <a:r>
              <a:rPr lang="en-US" dirty="0"/>
              <a:t> </a:t>
            </a:r>
          </a:p>
          <a:p>
            <a:pPr lvl="1" fontAlgn="base"/>
            <a:r>
              <a:rPr lang="en-US" dirty="0" err="1" smtClean="0"/>
              <a:t>BeAGLE</a:t>
            </a:r>
            <a:r>
              <a:rPr lang="en-US" dirty="0"/>
              <a:t>: </a:t>
            </a:r>
          </a:p>
          <a:p>
            <a:pPr lvl="2" fontAlgn="base"/>
            <a:r>
              <a:rPr lang="en-US" dirty="0"/>
              <a:t>Wish </a:t>
            </a:r>
            <a:r>
              <a:rPr lang="en-US" dirty="0" smtClean="0"/>
              <a:t>candidate: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Zhoudunming</a:t>
            </a:r>
            <a:r>
              <a:rPr lang="en-US" dirty="0"/>
              <a:t> </a:t>
            </a:r>
          </a:p>
          <a:p>
            <a:pPr lvl="1" fontAlgn="base"/>
            <a:r>
              <a:rPr lang="en-US" dirty="0"/>
              <a:t>JETSCAPE: </a:t>
            </a:r>
          </a:p>
          <a:p>
            <a:pPr lvl="2" fontAlgn="base"/>
            <a:r>
              <a:rPr lang="en-US" dirty="0"/>
              <a:t>Wish candidate: </a:t>
            </a:r>
            <a:r>
              <a:rPr lang="en-US" dirty="0" err="1"/>
              <a:t>Kolja</a:t>
            </a:r>
            <a:r>
              <a:rPr lang="en-US" dirty="0"/>
              <a:t> </a:t>
            </a:r>
            <a:r>
              <a:rPr lang="en-US" dirty="0" err="1"/>
              <a:t>Kauder</a:t>
            </a:r>
            <a:r>
              <a:rPr lang="en-US" dirty="0"/>
              <a:t> </a:t>
            </a:r>
            <a:endParaRPr lang="en-US" dirty="0" smtClean="0"/>
          </a:p>
          <a:p>
            <a:pPr lvl="1" fontAlgn="base"/>
            <a:r>
              <a:rPr lang="en-US" dirty="0" smtClean="0"/>
              <a:t>Simulations for spectator tagging</a:t>
            </a:r>
          </a:p>
          <a:p>
            <a:pPr lvl="2" fontAlgn="base"/>
            <a:r>
              <a:rPr lang="en-US" dirty="0" smtClean="0"/>
              <a:t>Wish </a:t>
            </a:r>
            <a:r>
              <a:rPr lang="en-US" dirty="0"/>
              <a:t>candidate: Christian Weiss et al. </a:t>
            </a:r>
          </a:p>
          <a:p>
            <a:pPr lvl="1" fontAlgn="base"/>
            <a:r>
              <a:rPr lang="en-US" dirty="0"/>
              <a:t>ALICE</a:t>
            </a:r>
          </a:p>
          <a:p>
            <a:pPr lvl="2" fontAlgn="base"/>
            <a:r>
              <a:rPr lang="en-US" dirty="0"/>
              <a:t>Wish candidates: </a:t>
            </a:r>
            <a:r>
              <a:rPr lang="en-US" dirty="0" smtClean="0"/>
              <a:t>Roberto </a:t>
            </a:r>
            <a:r>
              <a:rPr lang="en-US" dirty="0" err="1"/>
              <a:t>Preghenella</a:t>
            </a:r>
            <a:r>
              <a:rPr lang="en-US" dirty="0"/>
              <a:t> </a:t>
            </a:r>
            <a:r>
              <a:rPr lang="en-US" sz="1800" dirty="0"/>
              <a:t> </a:t>
            </a:r>
          </a:p>
          <a:p>
            <a:pPr lvl="1" fontAlgn="base"/>
            <a:r>
              <a:rPr lang="en-US" dirty="0" smtClean="0"/>
              <a:t>Saturation </a:t>
            </a:r>
            <a:r>
              <a:rPr lang="en-US" dirty="0"/>
              <a:t>with MCEG: </a:t>
            </a:r>
          </a:p>
          <a:p>
            <a:pPr lvl="2" fontAlgn="base"/>
            <a:r>
              <a:rPr lang="en-US" dirty="0"/>
              <a:t>Wish candidates: </a:t>
            </a:r>
            <a:r>
              <a:rPr lang="en-US" dirty="0" smtClean="0"/>
              <a:t>TBD</a:t>
            </a:r>
            <a:endParaRPr lang="en-US" dirty="0"/>
          </a:p>
          <a:p>
            <a:pPr lvl="1" fontAlgn="base"/>
            <a:r>
              <a:rPr lang="en-US" dirty="0" err="1"/>
              <a:t>Satre</a:t>
            </a:r>
            <a:r>
              <a:rPr lang="en-US" dirty="0"/>
              <a:t>: </a:t>
            </a:r>
          </a:p>
          <a:p>
            <a:pPr lvl="2" fontAlgn="base"/>
            <a:r>
              <a:rPr lang="en-US" dirty="0"/>
              <a:t>Wish candidate: Tobias Toll or Thomas </a:t>
            </a:r>
            <a:r>
              <a:rPr lang="en-US" dirty="0" err="1"/>
              <a:t>Ullrich</a:t>
            </a:r>
            <a:r>
              <a:rPr lang="en-US" dirty="0"/>
              <a:t>  </a:t>
            </a:r>
          </a:p>
          <a:p>
            <a:pPr lvl="1" fontAlgn="base"/>
            <a:r>
              <a:rPr lang="en-US" dirty="0"/>
              <a:t>Jet substructure</a:t>
            </a:r>
          </a:p>
          <a:p>
            <a:pPr lvl="2" fontAlgn="base"/>
            <a:r>
              <a:rPr lang="en-US" dirty="0"/>
              <a:t>Wish candidate: Felix Ringer </a:t>
            </a:r>
          </a:p>
          <a:p>
            <a:pPr fontAlgn="base"/>
            <a:r>
              <a:rPr lang="en-US" b="1" dirty="0" smtClean="0"/>
              <a:t>Nuclear </a:t>
            </a:r>
            <a:r>
              <a:rPr lang="en-US" b="1" dirty="0"/>
              <a:t>PDFs and nuclear TMDs</a:t>
            </a:r>
          </a:p>
          <a:p>
            <a:pPr lvl="1" fontAlgn="base"/>
            <a:r>
              <a:rPr lang="en-US" dirty="0"/>
              <a:t>Nuclear PDFs</a:t>
            </a:r>
          </a:p>
          <a:p>
            <a:pPr lvl="2" fontAlgn="base"/>
            <a:r>
              <a:rPr lang="en-US" dirty="0"/>
              <a:t>Wish candidate: Pia </a:t>
            </a:r>
            <a:r>
              <a:rPr lang="en-US" dirty="0" err="1" smtClean="0"/>
              <a:t>Zurita</a:t>
            </a:r>
            <a:endParaRPr lang="en-US" dirty="0"/>
          </a:p>
          <a:p>
            <a:pPr lvl="1" fontAlgn="base"/>
            <a:r>
              <a:rPr lang="en-US" dirty="0"/>
              <a:t>Nuclear TMDs</a:t>
            </a:r>
          </a:p>
          <a:p>
            <a:pPr lvl="2" fontAlgn="base"/>
            <a:r>
              <a:rPr lang="en-US" dirty="0"/>
              <a:t>Wish candidate: </a:t>
            </a:r>
            <a:r>
              <a:rPr lang="en-US" dirty="0" err="1"/>
              <a:t>Aleksander</a:t>
            </a:r>
            <a:r>
              <a:rPr lang="en-US" dirty="0"/>
              <a:t> </a:t>
            </a:r>
            <a:r>
              <a:rPr lang="en-US" dirty="0" err="1" smtClean="0"/>
              <a:t>Kusina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338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Steps: </a:t>
            </a:r>
            <a:r>
              <a:rPr lang="en-US" dirty="0" smtClean="0"/>
              <a:t>November 22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58E50ABE-54EB-44B6-890C-52C764E749CE}" type="datetime1">
              <a:rPr lang="en-US" smtClean="0">
                <a:solidFill>
                  <a:srgbClr val="FFFFFF"/>
                </a:solidFill>
              </a:rPr>
              <a:t>9/6/2019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CSN3 - REFEREE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/>
              <a:t>Validation of ep processes with HERA data </a:t>
            </a:r>
            <a:endParaRPr lang="en-US" dirty="0" smtClean="0"/>
          </a:p>
          <a:p>
            <a:pPr fontAlgn="base"/>
            <a:r>
              <a:rPr lang="en-US" dirty="0"/>
              <a:t>Update on TMD MCEGs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85275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2682</TotalTime>
  <Words>221</Words>
  <Application>Microsoft Office PowerPoint</Application>
  <PresentationFormat>On-screen Show (16:10)</PresentationFormat>
  <Paragraphs>88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Arial Black</vt:lpstr>
      <vt:lpstr>Calibri Light</vt:lpstr>
      <vt:lpstr>Corbel</vt:lpstr>
      <vt:lpstr>High Tower Text</vt:lpstr>
      <vt:lpstr>Times New Roman</vt:lpstr>
      <vt:lpstr>Wingdings</vt:lpstr>
      <vt:lpstr>Default Design</vt:lpstr>
      <vt:lpstr>Basis</vt:lpstr>
      <vt:lpstr>Iniziative Software</vt:lpstr>
      <vt:lpstr>EIC Software Meeting in TS</vt:lpstr>
      <vt:lpstr>Iniziative Software</vt:lpstr>
      <vt:lpstr>Iniziative Software</vt:lpstr>
      <vt:lpstr>Next steps: JLAB in September</vt:lpstr>
      <vt:lpstr>Next Steps: Vienna in November</vt:lpstr>
      <vt:lpstr>Next Steps: November 20</vt:lpstr>
      <vt:lpstr>Next Steps: November 21</vt:lpstr>
      <vt:lpstr>Next Steps: November 22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Spin/3D Results and Implications for EIC</dc:title>
  <dc:creator>Andrea Bressan</dc:creator>
  <cp:lastModifiedBy>Andrea Bressan</cp:lastModifiedBy>
  <cp:revision>87</cp:revision>
  <dcterms:modified xsi:type="dcterms:W3CDTF">2019-09-06T09:03:59Z</dcterms:modified>
</cp:coreProperties>
</file>