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86" r:id="rId3"/>
    <p:sldId id="257" r:id="rId4"/>
    <p:sldId id="259" r:id="rId5"/>
    <p:sldId id="258" r:id="rId6"/>
    <p:sldId id="260" r:id="rId7"/>
    <p:sldId id="261" r:id="rId8"/>
    <p:sldId id="267" r:id="rId9"/>
    <p:sldId id="262" r:id="rId10"/>
    <p:sldId id="271" r:id="rId11"/>
    <p:sldId id="263" r:id="rId12"/>
    <p:sldId id="265" r:id="rId13"/>
    <p:sldId id="272" r:id="rId14"/>
    <p:sldId id="268" r:id="rId15"/>
    <p:sldId id="269" r:id="rId16"/>
    <p:sldId id="273" r:id="rId17"/>
    <p:sldId id="27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8" r:id="rId29"/>
    <p:sldId id="264" r:id="rId30"/>
    <p:sldId id="285" r:id="rId31"/>
    <p:sldId id="290" r:id="rId3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4"/>
    <p:restoredTop sz="80658"/>
  </p:normalViewPr>
  <p:slideViewPr>
    <p:cSldViewPr snapToGrid="0" snapToObjects="1">
      <p:cViewPr>
        <p:scale>
          <a:sx n="64" d="100"/>
          <a:sy n="64" d="100"/>
        </p:scale>
        <p:origin x="16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F5C2-0AA7-AE49-BCA3-54640215AF48}" type="datetimeFigureOut">
              <a:rPr lang="it-IT" smtClean="0"/>
              <a:t>09/09/19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5A33F-0A64-D04C-AE2C-C39C9BC14F2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95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Ricezione (MX), trasmissione (</a:t>
            </a:r>
            <a:r>
              <a:rPr lang="it-IT" dirty="0" err="1"/>
              <a:t>outgoing</a:t>
            </a:r>
            <a:r>
              <a:rPr lang="it-IT" dirty="0"/>
              <a:t>), filtri (IP </a:t>
            </a:r>
            <a:r>
              <a:rPr lang="it-IT" dirty="0" err="1"/>
              <a:t>reputation</a:t>
            </a:r>
            <a:r>
              <a:rPr lang="it-IT" dirty="0"/>
              <a:t>, AS, AV), gestione caselle (</a:t>
            </a:r>
            <a:r>
              <a:rPr lang="it-IT" dirty="0" err="1"/>
              <a:t>storage</a:t>
            </a:r>
            <a:r>
              <a:rPr lang="it-IT" dirty="0"/>
              <a:t>, quota, ACL), protocolli di accesso (</a:t>
            </a:r>
            <a:r>
              <a:rPr lang="it-IT" dirty="0" err="1"/>
              <a:t>imaps</a:t>
            </a:r>
            <a:r>
              <a:rPr lang="it-IT" dirty="0"/>
              <a:t>, </a:t>
            </a:r>
            <a:r>
              <a:rPr lang="it-IT" dirty="0" err="1"/>
              <a:t>https</a:t>
            </a:r>
            <a:r>
              <a:rPr lang="it-IT" dirty="0"/>
              <a:t>), personalizzazione (</a:t>
            </a:r>
            <a:r>
              <a:rPr lang="it-IT" dirty="0" err="1"/>
              <a:t>white</a:t>
            </a:r>
            <a:r>
              <a:rPr lang="it-IT" dirty="0"/>
              <a:t>/</a:t>
            </a:r>
            <a:r>
              <a:rPr lang="it-IT" dirty="0" err="1"/>
              <a:t>black</a:t>
            </a:r>
            <a:r>
              <a:rPr lang="it-IT" dirty="0"/>
              <a:t> list, archiviazione automatica).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5A33F-0A64-D04C-AE2C-C39C9BC14F2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81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5A33F-0A64-D04C-AE2C-C39C9BC14F2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058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sendmail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postfix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spamassassin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rspamd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proxmox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mailscanner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clamav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...</a:t>
            </a:r>
          </a:p>
          <a:p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cyrus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dovecot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uw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imap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roundcube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 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horde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5A33F-0A64-D04C-AE2C-C39C9BC14F2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79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B303-6945-924F-BC57-E4E087D38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BA0EE-5F66-2149-B36E-64BEE6B2B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54250-DAC1-D541-B1F8-B0394BCF8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3CF67-E7A1-F34D-BBDC-BC9D1B90F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8A4AD-5E76-4640-8272-282A9050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4CA00A-1B22-1E49-A712-8D263572C3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320"/>
            <a:ext cx="1743911" cy="10199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05A706-B27A-5845-8985-0A9CBE82A3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99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8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592D-467B-1E40-BDB6-076738577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D716F-B068-FD42-9DCD-DDA2B52B7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1C1C1-480E-2046-8F3E-1DD56F29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639CD-C0AF-B344-A752-07E61235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6D4A9-DC96-D644-83F2-52146817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65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7C2D7-9D8A-BC44-BF46-A7A1B12DF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D5B61-2BC7-1F43-9276-58EE19342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F59F9-DB40-9F4F-B5C0-ED9484D2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FBF62-9DB2-FD4A-B19B-DECAACE9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99B2B-E885-E141-8100-C45718BC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71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5C60-CED4-0B44-9EE6-6B65AC24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607"/>
            <a:ext cx="10515600" cy="11300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956F8-7A68-1B49-ADA0-5F2621A3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72B64-1089-484E-BEF4-C4C3A67F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369A-511F-854B-AF11-B97ACA68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3D670-3375-584F-B932-C2F01D33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C730F8-556F-1C44-83B4-4219AF761C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320"/>
            <a:ext cx="1171575" cy="6852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F0C9B3-95BB-4943-A7E4-CB9B4D859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32809" y="1"/>
            <a:ext cx="859190" cy="56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6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CD63-FF20-EB46-BD3E-9522E4EC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C311B-D84F-6C4F-81EE-8823CD256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69ADF-10CA-5C41-BA41-67A17DC0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7CA0D-8288-E94C-95AE-C2F188EBF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A370-5242-E84F-B179-C55DE3BE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61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9C92-2089-B74B-9942-2AA64E2C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2CE3C-5B27-A442-9CEE-3C503AB66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EB35A-E748-8343-B3EB-A9526C9B1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BC1FC-8DE1-FA4B-9FD9-7C64360B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C863-C322-1D4C-978B-EB3D1D05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90F8B-DA12-4B45-8BC2-BE3F184A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80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C35D9-01A7-2C42-8F1A-CF381FAC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5C75F-D9BF-CB48-B40A-0A261D8B0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3ADEC-E99A-E247-9AE5-B8DCAD541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C9AA4-FED5-A548-A292-90A099DBD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14817-880E-7348-B501-84D5A104E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6A8C3-CDA6-D84A-A41D-5CC7B0FC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43C12C-A073-D648-AF21-55F9B56B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F46B4C-B33F-BD45-8675-C649AF73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62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2FB4-55CD-7E47-9C7C-26956DD55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CBDB7-B977-E44E-99B5-6BC130A9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D6027C-27E2-954C-90A6-3490CA1D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38954-6935-C246-9C72-F83C1E6A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29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B4CD0-A1FC-614F-81D4-27F8A0FC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FD45F-37AC-6344-9B5A-A83CED61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E6266-44C4-2741-9FE8-F523ECAF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31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F2F05-7882-3749-A3B5-510BD50B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9F84A-71C0-1440-8C47-3C213FA5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EEA77-1271-2C4B-84A2-E9ACF4FBC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02676-E56A-684C-9C93-9C80972C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057E8-9741-8342-BEDF-DC35F1F1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97C32-2950-C54B-AABD-7692DB47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23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0E91-6B03-914C-860C-89AB4B08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551B93-042A-FE45-AA4B-91490FF3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35E9D-E51F-114F-9436-B11907DF9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7B758-101E-0A49-A79B-3A6368F8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11/09/19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86DB0-850C-3A47-9401-2053DCFF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09965-E9B0-664A-9A16-4A0CBCD3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93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EFD59F-0E79-F24B-B039-71B488196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37D0C-DB12-244A-9110-94C3308F0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A7960-FAA4-2447-892D-CFF50C0FA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11/09/19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7C4C-37CD-5D4E-B60D-B541171F3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Riunione CCR - Roma - 9-11/9/2019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FB6CE-D481-D74E-8DA4-57124C2ED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C8D3-205A-5E4F-9868-D54C65AC5F5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8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4C62C-D1B4-2942-8076-B195853C0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Proposta di riorganizzazione del mailing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FFC1A-FD0A-264A-AF0C-FFA046433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Alessandro </a:t>
            </a:r>
            <a:r>
              <a:rPr lang="it-IT" dirty="0" err="1"/>
              <a:t>Brunengo</a:t>
            </a:r>
            <a:endParaRPr lang="it-IT" dirty="0"/>
          </a:p>
          <a:p>
            <a:r>
              <a:rPr lang="it-IT" dirty="0"/>
              <a:t>per il gruppo mailing</a:t>
            </a:r>
          </a:p>
        </p:txBody>
      </p:sp>
    </p:spTree>
    <p:extLst>
      <p:ext uri="{BB962C8B-B14F-4D97-AF65-F5344CB8AC3E}">
        <p14:creationId xmlns:p14="http://schemas.microsoft.com/office/powerpoint/2010/main" val="293219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BCF7-0B0A-7D49-8A25-757F0000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607"/>
            <a:ext cx="10515600" cy="5402871"/>
          </a:xfrm>
        </p:spPr>
        <p:txBody>
          <a:bodyPr/>
          <a:lstStyle/>
          <a:p>
            <a:pPr algn="ctr"/>
            <a:r>
              <a:rPr lang="it-IT" dirty="0"/>
              <a:t>Requisiti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EC82F-9B56-0445-B3E3-2AFDEA21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5D2D8-99A2-7B44-9474-BCD28902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38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67B01-C201-EE42-8F09-AA9FB00D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Requisiti fondamentali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F32D9-D6E5-7D43-9E58-47919130F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L'obiettivo </a:t>
            </a:r>
            <a:r>
              <a:rPr lang="it-IT" dirty="0" err="1"/>
              <a:t>e'</a:t>
            </a:r>
            <a:r>
              <a:rPr lang="it-IT" dirty="0"/>
              <a:t> di implementare un servizio che possa soddisfare le esigenze del personale di una sede, </a:t>
            </a:r>
            <a:r>
              <a:rPr lang="it-IT" dirty="0" err="1"/>
              <a:t>piu'</a:t>
            </a:r>
            <a:r>
              <a:rPr lang="it-IT" dirty="0"/>
              <a:t> sedi, o tutto l'INFN.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Il servizio deve essere completo e scaricare il servizio calcolo locale da </a:t>
            </a:r>
            <a:r>
              <a:rPr lang="it-IT" dirty="0" err="1"/>
              <a:t>qualisiasi</a:t>
            </a:r>
            <a:r>
              <a:rPr lang="it-IT" dirty="0"/>
              <a:t> </a:t>
            </a:r>
            <a:r>
              <a:rPr lang="it-IT" dirty="0" err="1"/>
              <a:t>attivita'</a:t>
            </a:r>
            <a:r>
              <a:rPr lang="it-IT" dirty="0"/>
              <a:t> sulla posta elettronica.</a:t>
            </a:r>
          </a:p>
          <a:p>
            <a:r>
              <a:rPr lang="it-IT" dirty="0"/>
              <a:t>Il supporto deve essere completo, demandando al servizio calcolo locale le sole cose indispensabili</a:t>
            </a:r>
          </a:p>
          <a:p>
            <a:pPr lvl="1"/>
            <a:r>
              <a:rPr lang="it-IT" dirty="0"/>
              <a:t>supporto alla configurazione dei client</a:t>
            </a:r>
          </a:p>
          <a:p>
            <a:pPr lvl="1"/>
            <a:r>
              <a:rPr lang="it-IT" dirty="0"/>
              <a:t>(eventuale) verifica che i problemi lamentati non siano legati a problemi locali</a:t>
            </a:r>
          </a:p>
          <a:p>
            <a:pPr lvl="1"/>
            <a:r>
              <a:rPr lang="it-IT" dirty="0" err="1"/>
              <a:t>redirezione</a:t>
            </a:r>
            <a:r>
              <a:rPr lang="it-IT" dirty="0"/>
              <a:t> delle richieste al supporto centrale.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3E6F5-2E27-BB45-BBA7-B4388F6B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AC342-2236-2445-8941-BC55FAF2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69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BD87-91BE-074A-894B-6ACE93EC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HA,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balancing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864B3-235E-9644-9B89-F3630FC56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Incoming</a:t>
            </a:r>
            <a:r>
              <a:rPr lang="it-IT" dirty="0"/>
              <a:t>: implementata a livello applicativo (MX)</a:t>
            </a:r>
          </a:p>
          <a:p>
            <a:r>
              <a:rPr lang="it-IT" dirty="0" err="1"/>
              <a:t>Outgoing</a:t>
            </a:r>
            <a:r>
              <a:rPr lang="it-IT" dirty="0"/>
              <a:t>: configurabile tramite </a:t>
            </a:r>
            <a:r>
              <a:rPr lang="it-IT" dirty="0" err="1"/>
              <a:t>HAproxy</a:t>
            </a:r>
            <a:r>
              <a:rPr lang="it-IT" dirty="0"/>
              <a:t> (DNS-HA?)</a:t>
            </a:r>
          </a:p>
          <a:p>
            <a:r>
              <a:rPr lang="it-IT" dirty="0"/>
              <a:t>Filtro: sono requisiti per la scelta della soluzione tecnica</a:t>
            </a:r>
          </a:p>
          <a:p>
            <a:r>
              <a:rPr lang="it-IT" dirty="0" err="1"/>
              <a:t>Imap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HA fornita dalla infrastruttura del SSNN</a:t>
            </a:r>
          </a:p>
          <a:p>
            <a:pPr lvl="1"/>
            <a:r>
              <a:rPr lang="it-IT" dirty="0"/>
              <a:t>alternativa sarebbe requisito pesante da soddisfare</a:t>
            </a:r>
          </a:p>
          <a:p>
            <a:pPr lvl="1"/>
            <a:r>
              <a:rPr lang="it-IT" dirty="0" err="1"/>
              <a:t>funzionalita'</a:t>
            </a:r>
            <a:r>
              <a:rPr lang="it-IT" dirty="0"/>
              <a:t> di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balancing</a:t>
            </a:r>
            <a:r>
              <a:rPr lang="it-IT" dirty="0"/>
              <a:t> sono requisiti per la scelta della soluzione</a:t>
            </a:r>
          </a:p>
          <a:p>
            <a:endParaRPr lang="it-IT" dirty="0"/>
          </a:p>
          <a:p>
            <a:r>
              <a:rPr lang="it-IT" dirty="0"/>
              <a:t>Opzione: avere una gamba fuori dalla </a:t>
            </a:r>
            <a:r>
              <a:rPr lang="it-IT" dirty="0" err="1"/>
              <a:t>infrstruttura</a:t>
            </a:r>
            <a:r>
              <a:rPr lang="it-IT" dirty="0"/>
              <a:t> SSNN ove possibile (MX, </a:t>
            </a:r>
            <a:r>
              <a:rPr lang="it-IT" dirty="0" err="1"/>
              <a:t>outgoing</a:t>
            </a:r>
            <a:r>
              <a:rPr lang="it-IT" dirty="0"/>
              <a:t> con DNS-HA)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FD234-1EC2-D344-AEB1-9653838C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DC8C1-BE66-D845-B9A6-77793065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76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C17F-0208-DF4B-9F94-FF3E2FA1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Dimensionamento e </a:t>
            </a:r>
            <a:r>
              <a:rPr lang="it-IT" dirty="0" err="1"/>
              <a:t>scalabilita'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F3DC4-7D63-A249-965B-5AC3763E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Rivalutare le esigenze sui dati attuali</a:t>
            </a:r>
          </a:p>
          <a:p>
            <a:pPr lvl="1"/>
            <a:r>
              <a:rPr lang="it-IT" dirty="0"/>
              <a:t>Integrare con dati storici per valutare trend (esigenze future)</a:t>
            </a:r>
          </a:p>
          <a:p>
            <a:r>
              <a:rPr lang="it-IT" dirty="0" err="1"/>
              <a:t>Scalabilita'</a:t>
            </a:r>
            <a:r>
              <a:rPr lang="it-IT" dirty="0"/>
              <a:t> dinamica su </a:t>
            </a:r>
            <a:r>
              <a:rPr lang="it-IT" dirty="0" err="1"/>
              <a:t>storage</a:t>
            </a:r>
            <a:r>
              <a:rPr lang="it-IT" dirty="0"/>
              <a:t> e risorse di CPU</a:t>
            </a:r>
          </a:p>
          <a:p>
            <a:pPr lvl="1"/>
            <a:r>
              <a:rPr lang="it-IT" dirty="0"/>
              <a:t>le esigenze dimensionali non sembrano critiche</a:t>
            </a:r>
          </a:p>
          <a:p>
            <a:pPr lvl="1"/>
            <a:r>
              <a:rPr lang="it-IT" dirty="0"/>
              <a:t>il sistema deve poter crescere fino ad un servizio per tutto l'Ente</a:t>
            </a:r>
          </a:p>
          <a:p>
            <a:r>
              <a:rPr lang="it-IT" dirty="0"/>
              <a:t>Incremento automatico?</a:t>
            </a:r>
          </a:p>
          <a:p>
            <a:pPr lvl="1"/>
            <a:r>
              <a:rPr lang="it-IT" dirty="0"/>
              <a:t>opzione per supportare picchi di carico (trasporto, filtro)</a:t>
            </a:r>
          </a:p>
          <a:p>
            <a:pPr lvl="1"/>
            <a:r>
              <a:rPr lang="it-IT" dirty="0"/>
              <a:t>non sembra un requisito essenziale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F0593-7B8B-1148-8C1E-43055A20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78702-EDFB-9941-BECF-023170D2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10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33FF-C5EF-F04E-ADCB-F4DAE49C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 Utenze ordinarie, utenze locali, account di servizio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8EED7-4C7C-AD41-9080-B80873DF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Caselle ordinarie associate ad account AAI</a:t>
            </a:r>
          </a:p>
          <a:p>
            <a:r>
              <a:rPr lang="it-IT" dirty="0"/>
              <a:t>Le sedi hanno anche utenze non registrate in Godiva</a:t>
            </a:r>
          </a:p>
          <a:p>
            <a:pPr lvl="1"/>
            <a:r>
              <a:rPr lang="it-IT" dirty="0"/>
              <a:t>utenze locali: laureandi</a:t>
            </a:r>
          </a:p>
          <a:p>
            <a:pPr lvl="1"/>
            <a:r>
              <a:rPr lang="it-IT" dirty="0"/>
              <a:t>utenze di servizio (</a:t>
            </a:r>
            <a:r>
              <a:rPr lang="it-IT" dirty="0" err="1"/>
              <a:t>amminfn</a:t>
            </a:r>
            <a:r>
              <a:rPr lang="it-IT" dirty="0"/>
              <a:t>, </a:t>
            </a:r>
            <a:r>
              <a:rPr lang="it-IT" dirty="0" err="1"/>
              <a:t>rls</a:t>
            </a:r>
            <a:r>
              <a:rPr lang="it-IT" dirty="0"/>
              <a:t>, </a:t>
            </a:r>
            <a:r>
              <a:rPr lang="it-IT" dirty="0" err="1"/>
              <a:t>prot</a:t>
            </a:r>
            <a:r>
              <a:rPr lang="it-IT" dirty="0"/>
              <a:t>, ..)</a:t>
            </a:r>
          </a:p>
          <a:p>
            <a:r>
              <a:rPr lang="it-IT" dirty="0"/>
              <a:t>Opzioni:</a:t>
            </a:r>
          </a:p>
          <a:p>
            <a:pPr lvl="1"/>
            <a:r>
              <a:rPr lang="it-IT" dirty="0"/>
              <a:t>non si supportano </a:t>
            </a:r>
            <a:r>
              <a:rPr lang="it-IT" dirty="0" err="1"/>
              <a:t>utelze</a:t>
            </a:r>
            <a:r>
              <a:rPr lang="it-IT" dirty="0"/>
              <a:t> locali</a:t>
            </a:r>
          </a:p>
          <a:p>
            <a:pPr lvl="1"/>
            <a:r>
              <a:rPr lang="it-IT" dirty="0"/>
              <a:t>si registrano come ospiti in Godiva (solo utenze associate a persone)</a:t>
            </a:r>
          </a:p>
          <a:p>
            <a:pPr lvl="1"/>
            <a:r>
              <a:rPr lang="it-IT" dirty="0"/>
              <a:t>caselle su dominio di sede, con autenticazione diversa da LDAP AAI</a:t>
            </a:r>
          </a:p>
          <a:p>
            <a:pPr lvl="2"/>
            <a:r>
              <a:rPr lang="it-IT" dirty="0"/>
              <a:t>da definire la gestione della autenticazione per tali utenze</a:t>
            </a:r>
          </a:p>
          <a:p>
            <a:pPr lvl="1"/>
            <a:r>
              <a:rPr lang="it-IT" dirty="0"/>
              <a:t>altre opzioni </a:t>
            </a:r>
            <a:r>
              <a:rPr lang="it-IT" dirty="0" err="1"/>
              <a:t>piu'</a:t>
            </a:r>
            <a:r>
              <a:rPr lang="it-IT" dirty="0"/>
              <a:t> complicate</a:t>
            </a:r>
          </a:p>
          <a:p>
            <a:pPr lvl="1"/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B6F1A-BDF5-D542-95E1-ED6818E0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9146A-1091-EA44-BB66-FDF76D01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67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C8E3-88D5-7548-94E4-14DCD021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err="1"/>
              <a:t>Funzionalita'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C15BE-5D56-7447-9EBD-141B16DC4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Caselle: </a:t>
            </a:r>
            <a:r>
              <a:rPr lang="it-IT" dirty="0" err="1"/>
              <a:t>ovvieta'</a:t>
            </a:r>
            <a:r>
              <a:rPr lang="it-IT" dirty="0"/>
              <a:t> (protocolli di accesso, quota, ACL, archiviazione automatica, …)</a:t>
            </a:r>
          </a:p>
          <a:p>
            <a:pPr lvl="1"/>
            <a:r>
              <a:rPr lang="it-IT" dirty="0" err="1"/>
              <a:t>forward</a:t>
            </a:r>
            <a:r>
              <a:rPr lang="it-IT" dirty="0"/>
              <a:t> automatico: da supportare? da abilitare?</a:t>
            </a:r>
          </a:p>
          <a:p>
            <a:r>
              <a:rPr lang="it-IT" dirty="0" err="1"/>
              <a:t>Incoming</a:t>
            </a:r>
            <a:r>
              <a:rPr lang="it-IT" dirty="0"/>
              <a:t>: </a:t>
            </a:r>
            <a:r>
              <a:rPr lang="it-IT" dirty="0" err="1"/>
              <a:t>ovvieta'</a:t>
            </a:r>
            <a:endParaRPr lang="it-IT" dirty="0"/>
          </a:p>
          <a:p>
            <a:r>
              <a:rPr lang="it-IT" dirty="0" err="1"/>
              <a:t>Outgoing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servizio autenticato via </a:t>
            </a:r>
            <a:r>
              <a:rPr lang="it-IT" dirty="0" err="1"/>
              <a:t>smtps</a:t>
            </a:r>
            <a:r>
              <a:rPr lang="it-IT" dirty="0"/>
              <a:t>/</a:t>
            </a:r>
            <a:r>
              <a:rPr lang="it-IT" dirty="0" err="1"/>
              <a:t>starttls</a:t>
            </a:r>
            <a:endParaRPr lang="it-IT" dirty="0"/>
          </a:p>
          <a:p>
            <a:pPr lvl="2"/>
            <a:r>
              <a:rPr lang="it-IT" dirty="0"/>
              <a:t>da definire come autenticare su </a:t>
            </a:r>
            <a:r>
              <a:rPr lang="it-IT" dirty="0" err="1"/>
              <a:t>db</a:t>
            </a:r>
            <a:r>
              <a:rPr lang="it-IT" dirty="0"/>
              <a:t> differenti (account locali)</a:t>
            </a:r>
          </a:p>
          <a:p>
            <a:pPr lvl="1"/>
            <a:r>
              <a:rPr lang="it-IT" dirty="0"/>
              <a:t>servizio per mail automatiche</a:t>
            </a:r>
          </a:p>
          <a:p>
            <a:pPr lvl="2"/>
            <a:r>
              <a:rPr lang="it-IT" dirty="0"/>
              <a:t>non autenticato (limiti sulle destinazioni)</a:t>
            </a:r>
          </a:p>
          <a:p>
            <a:pPr lvl="2"/>
            <a:r>
              <a:rPr lang="it-IT" dirty="0"/>
              <a:t>autenticato tramite </a:t>
            </a:r>
            <a:r>
              <a:rPr lang="it-IT" dirty="0" err="1"/>
              <a:t>user</a:t>
            </a:r>
            <a:r>
              <a:rPr lang="it-IT" dirty="0"/>
              <a:t>/pass su </a:t>
            </a:r>
            <a:r>
              <a:rPr lang="it-IT" dirty="0" err="1"/>
              <a:t>db</a:t>
            </a:r>
            <a:r>
              <a:rPr lang="it-IT" dirty="0"/>
              <a:t> dedicato, x.509 su certificati self </a:t>
            </a:r>
            <a:r>
              <a:rPr lang="it-IT" dirty="0" err="1"/>
              <a:t>signed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supporto per meccanismi di riconoscimento della provenienza (SPF/DKIM/DMARC)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44A54-DD9D-854D-9C52-E45D1825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02A85-5305-914E-80F7-5EDA1983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5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BCF7-0B0A-7D49-8A25-757F0000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607"/>
            <a:ext cx="10515600" cy="5402871"/>
          </a:xfrm>
        </p:spPr>
        <p:txBody>
          <a:bodyPr/>
          <a:lstStyle/>
          <a:p>
            <a:pPr algn="ctr"/>
            <a:r>
              <a:rPr lang="it-IT" dirty="0"/>
              <a:t>Identificazione della soluzione tecnica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AE9E3-8ACA-824B-9F6F-63644885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1E0A9-8113-864C-A2E7-8A2A2CD6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931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F118-B6A9-2A49-8723-E667D273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Tre opzioni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C3048-4824-2748-80F8-ACAF8E8D7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Integrazione fatta in casa delle diverse componenti</a:t>
            </a:r>
          </a:p>
          <a:p>
            <a:pPr lvl="1"/>
            <a:r>
              <a:rPr lang="it-IT" dirty="0"/>
              <a:t>ampia </a:t>
            </a:r>
            <a:r>
              <a:rPr lang="it-IT" dirty="0" err="1"/>
              <a:t>flessibilita'</a:t>
            </a:r>
            <a:r>
              <a:rPr lang="it-IT" dirty="0"/>
              <a:t> di configurazione</a:t>
            </a:r>
          </a:p>
          <a:p>
            <a:pPr lvl="1"/>
            <a:r>
              <a:rPr lang="it-IT" dirty="0"/>
              <a:t>scelta costosa per setup e manutenzione</a:t>
            </a:r>
          </a:p>
          <a:p>
            <a:pPr lvl="1"/>
            <a:r>
              <a:rPr lang="it-IT" dirty="0"/>
              <a:t>probabili limiti di </a:t>
            </a:r>
            <a:r>
              <a:rPr lang="it-IT" dirty="0" err="1"/>
              <a:t>funzionalita'</a:t>
            </a:r>
            <a:r>
              <a:rPr lang="it-IT" dirty="0"/>
              <a:t> (non indispensabili)</a:t>
            </a:r>
          </a:p>
          <a:p>
            <a:r>
              <a:rPr lang="it-IT" dirty="0"/>
              <a:t>soluzione open source integrata</a:t>
            </a:r>
          </a:p>
          <a:p>
            <a:pPr lvl="1"/>
            <a:r>
              <a:rPr lang="it-IT" dirty="0" err="1"/>
              <a:t>Zimbra</a:t>
            </a:r>
            <a:r>
              <a:rPr lang="it-IT" dirty="0"/>
              <a:t>, </a:t>
            </a:r>
            <a:r>
              <a:rPr lang="it-IT" dirty="0" err="1"/>
              <a:t>Kolab</a:t>
            </a:r>
            <a:r>
              <a:rPr lang="it-IT" dirty="0"/>
              <a:t>, </a:t>
            </a:r>
            <a:r>
              <a:rPr lang="it-IT" dirty="0" err="1"/>
              <a:t>Kopano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potrebbe non essere completamente gratis, o completa (filtri?)</a:t>
            </a:r>
          </a:p>
          <a:p>
            <a:pPr lvl="1"/>
            <a:r>
              <a:rPr lang="it-IT" dirty="0"/>
              <a:t>usualmente disponibile supporto (a pagamento)</a:t>
            </a:r>
          </a:p>
          <a:p>
            <a:pPr lvl="1"/>
            <a:r>
              <a:rPr lang="it-IT" dirty="0"/>
              <a:t>da esplorare la </a:t>
            </a:r>
            <a:r>
              <a:rPr lang="it-IT" dirty="0" err="1"/>
              <a:t>flessibilita'</a:t>
            </a:r>
            <a:r>
              <a:rPr lang="it-IT" dirty="0"/>
              <a:t> delle configurazioni</a:t>
            </a:r>
          </a:p>
          <a:p>
            <a:pPr lvl="1"/>
            <a:r>
              <a:rPr lang="it-IT" dirty="0" err="1"/>
              <a:t>disponibilita'</a:t>
            </a:r>
            <a:r>
              <a:rPr lang="it-IT" dirty="0"/>
              <a:t> di servizi </a:t>
            </a:r>
            <a:r>
              <a:rPr lang="it-IT" dirty="0" err="1"/>
              <a:t>accessorii</a:t>
            </a:r>
            <a:r>
              <a:rPr lang="it-IT" dirty="0"/>
              <a:t> (</a:t>
            </a:r>
            <a:r>
              <a:rPr lang="it-IT" dirty="0" err="1"/>
              <a:t>calendar</a:t>
            </a:r>
            <a:r>
              <a:rPr lang="it-IT" dirty="0"/>
              <a:t>/chat/agenda: pro o contro?)</a:t>
            </a:r>
          </a:p>
          <a:p>
            <a:r>
              <a:rPr lang="it-IT" dirty="0"/>
              <a:t>soluzione proprietaria on </a:t>
            </a:r>
            <a:r>
              <a:rPr lang="it-IT" dirty="0" err="1"/>
              <a:t>premises</a:t>
            </a:r>
            <a:endParaRPr lang="it-IT" dirty="0"/>
          </a:p>
          <a:p>
            <a:pPr lvl="1"/>
            <a:r>
              <a:rPr lang="it-IT" dirty="0"/>
              <a:t>problema di </a:t>
            </a:r>
            <a:r>
              <a:rPr lang="it-IT" dirty="0" err="1"/>
              <a:t>vendor</a:t>
            </a:r>
            <a:r>
              <a:rPr lang="it-IT" dirty="0"/>
              <a:t> </a:t>
            </a:r>
            <a:r>
              <a:rPr lang="it-IT" dirty="0" err="1"/>
              <a:t>lock</a:t>
            </a:r>
            <a:r>
              <a:rPr lang="it-IT" dirty="0"/>
              <a:t>-in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27BB1-239E-BA42-AF4C-59FE24FF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505C2-8846-A140-A2A9-CC6C6B87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260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6F17E-EA76-AB43-985B-2FBDF284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err="1"/>
              <a:t>Tool</a:t>
            </a:r>
            <a:r>
              <a:rPr lang="it-IT" dirty="0"/>
              <a:t> accessori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25F11-39A2-684C-811B-B84DDCAD8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soluzione deve essere integrata da altre componenti:</a:t>
            </a:r>
            <a:br>
              <a:rPr lang="it-IT" dirty="0"/>
            </a:br>
            <a:endParaRPr lang="it-IT" dirty="0"/>
          </a:p>
          <a:p>
            <a:r>
              <a:rPr lang="it-IT" dirty="0" err="1"/>
              <a:t>tool</a:t>
            </a:r>
            <a:r>
              <a:rPr lang="it-IT" dirty="0"/>
              <a:t> di migrazione delle caselle</a:t>
            </a:r>
          </a:p>
          <a:p>
            <a:r>
              <a:rPr lang="it-IT" dirty="0"/>
              <a:t>documentazione per gli utenti</a:t>
            </a:r>
          </a:p>
          <a:p>
            <a:r>
              <a:rPr lang="it-IT" dirty="0" err="1"/>
              <a:t>tool</a:t>
            </a:r>
            <a:r>
              <a:rPr lang="it-IT" dirty="0"/>
              <a:t> per la gestione delle caselle</a:t>
            </a:r>
          </a:p>
          <a:p>
            <a:pPr lvl="1"/>
            <a:r>
              <a:rPr lang="it-IT" dirty="0"/>
              <a:t>automazione per le utenze in AAI</a:t>
            </a:r>
          </a:p>
          <a:p>
            <a:pPr lvl="1"/>
            <a:r>
              <a:rPr lang="it-IT" dirty="0"/>
              <a:t>creazione/rimozione utenze locali</a:t>
            </a:r>
          </a:p>
          <a:p>
            <a:pPr lvl="1"/>
            <a:r>
              <a:rPr lang="it-IT" dirty="0"/>
              <a:t>gestione delle password (utenze locali)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2CFAC-2A93-1E4F-8DFD-F2B8922D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56126-9612-794C-98AC-08158F65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012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BCF7-0B0A-7D49-8A25-757F0000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607"/>
            <a:ext cx="10515600" cy="5402871"/>
          </a:xfrm>
        </p:spPr>
        <p:txBody>
          <a:bodyPr/>
          <a:lstStyle/>
          <a:p>
            <a:pPr algn="ctr"/>
            <a:r>
              <a:rPr lang="it-IT" dirty="0"/>
              <a:t>Supporto al servizio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2C5D1-4604-814E-9947-8ED414F3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DE04A-9CAC-694C-8567-8753B6DD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3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4C62C-D1B4-2942-8076-B195853C0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 volte tornano…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FFC1A-FD0A-264A-AF0C-FFA046433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ma questo torna spesso!</a:t>
            </a:r>
          </a:p>
        </p:txBody>
      </p:sp>
    </p:spTree>
    <p:extLst>
      <p:ext uri="{BB962C8B-B14F-4D97-AF65-F5344CB8AC3E}">
        <p14:creationId xmlns:p14="http://schemas.microsoft.com/office/powerpoint/2010/main" val="3877445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63ED2-A997-BB48-9E25-6FB201AD5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Supporto agli utenti [1]: quanti livelli?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E6D1-1929-0C44-B296-C825BBD53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Quanti livelli di supporto?</a:t>
            </a:r>
          </a:p>
          <a:p>
            <a:r>
              <a:rPr lang="it-IT" dirty="0"/>
              <a:t>Supporto di primo livello in sede, secondo livello centrale</a:t>
            </a:r>
          </a:p>
          <a:p>
            <a:pPr lvl="1"/>
            <a:r>
              <a:rPr lang="it-IT" dirty="0"/>
              <a:t>migliore feeling per l'utente (sembra tutto come prima)</a:t>
            </a:r>
          </a:p>
          <a:p>
            <a:pPr lvl="1"/>
            <a:r>
              <a:rPr lang="it-IT" dirty="0"/>
              <a:t>costringe a definire campi di azione</a:t>
            </a:r>
          </a:p>
          <a:p>
            <a:pPr lvl="1"/>
            <a:r>
              <a:rPr lang="it-IT" dirty="0"/>
              <a:t>eventuale </a:t>
            </a:r>
            <a:r>
              <a:rPr lang="it-IT" dirty="0" err="1"/>
              <a:t>necessita'</a:t>
            </a:r>
            <a:r>
              <a:rPr lang="it-IT" dirty="0"/>
              <a:t> di rendere disponibili </a:t>
            </a:r>
            <a:r>
              <a:rPr lang="it-IT" dirty="0" err="1"/>
              <a:t>tool</a:t>
            </a:r>
            <a:r>
              <a:rPr lang="it-IT" dirty="0"/>
              <a:t> di </a:t>
            </a:r>
            <a:r>
              <a:rPr lang="it-IT" dirty="0" err="1"/>
              <a:t>debug</a:t>
            </a:r>
            <a:endParaRPr lang="it-IT" dirty="0"/>
          </a:p>
          <a:p>
            <a:pPr lvl="1"/>
            <a:r>
              <a:rPr lang="it-IT" dirty="0"/>
              <a:t>non scarica il servizio locale dalla </a:t>
            </a:r>
            <a:r>
              <a:rPr lang="it-IT" dirty="0" err="1"/>
              <a:t>necessita'</a:t>
            </a:r>
            <a:r>
              <a:rPr lang="it-IT" dirty="0"/>
              <a:t> di conoscere i dettagli implementativi</a:t>
            </a:r>
          </a:p>
          <a:p>
            <a:r>
              <a:rPr lang="it-IT" dirty="0"/>
              <a:t>Supporto esclusivamente centrale</a:t>
            </a:r>
          </a:p>
          <a:p>
            <a:pPr lvl="1"/>
            <a:r>
              <a:rPr lang="it-IT" dirty="0"/>
              <a:t>demandato al servizio locale solo supporto per la </a:t>
            </a:r>
            <a:r>
              <a:rPr lang="it-IT" dirty="0" err="1"/>
              <a:t>confiugrazione</a:t>
            </a:r>
            <a:r>
              <a:rPr lang="it-IT" dirty="0"/>
              <a:t> del client (e la </a:t>
            </a:r>
            <a:r>
              <a:rPr lang="it-IT" dirty="0" err="1"/>
              <a:t>redirezione</a:t>
            </a:r>
            <a:r>
              <a:rPr lang="it-IT" dirty="0"/>
              <a:t> verso il supporto centrale)</a:t>
            </a:r>
          </a:p>
          <a:p>
            <a:pPr lvl="1"/>
            <a:r>
              <a:rPr lang="it-IT" dirty="0"/>
              <a:t>richiede l'implementazione di canali efficaci</a:t>
            </a:r>
          </a:p>
          <a:p>
            <a:pPr lvl="1"/>
            <a:r>
              <a:rPr lang="it-IT" dirty="0"/>
              <a:t>necessita maggiore man </a:t>
            </a:r>
            <a:r>
              <a:rPr lang="it-IT" dirty="0" err="1"/>
              <a:t>power</a:t>
            </a:r>
            <a:r>
              <a:rPr lang="it-IT" dirty="0"/>
              <a:t> centrale e maggiore livello di coordinamento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22EE8-C0CD-9140-B8FF-651BF95A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4D159-169C-9B45-BA1D-C549F172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459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73E1-C3C6-8549-9044-0F814009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Supporto agli utenti [2]: canale di accesso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4FE73-6C3E-6F4F-819A-957CD8E2E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Accesso al supporto tramite il sistema di </a:t>
            </a:r>
            <a:r>
              <a:rPr lang="it-IT" dirty="0" err="1"/>
              <a:t>ticketing</a:t>
            </a:r>
            <a:r>
              <a:rPr lang="it-IT" dirty="0"/>
              <a:t> dei SSNN</a:t>
            </a:r>
          </a:p>
          <a:p>
            <a:r>
              <a:rPr lang="it-IT" dirty="0"/>
              <a:t>No altro accesso</a:t>
            </a:r>
          </a:p>
          <a:p>
            <a:pPr lvl="1"/>
            <a:r>
              <a:rPr lang="it-IT" dirty="0"/>
              <a:t>eccezioni?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EF032-830F-A446-8A76-601C28C6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2EE70-EC71-5B40-B23C-8964DD9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87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860A5-22F5-E24B-B86B-714685A70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Supporto agli utenti [3]: offerta del servizio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ECCDE-43A0-CB4B-89EB-67F84F6FC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4000" dirty="0"/>
              <a:t>Da identificare un bilanciamento tra i desideri degli utenti e i desideri dei </a:t>
            </a:r>
            <a:r>
              <a:rPr lang="it-IT" sz="4000" i="1" dirty="0"/>
              <a:t>supporters</a:t>
            </a:r>
          </a:p>
          <a:p>
            <a:r>
              <a:rPr lang="it-IT" sz="4000" dirty="0"/>
              <a:t>Valutazione da fare raccogliendo la </a:t>
            </a:r>
            <a:r>
              <a:rPr lang="it-IT" sz="4000" dirty="0" err="1"/>
              <a:t>qualita'</a:t>
            </a:r>
            <a:r>
              <a:rPr lang="it-IT" sz="4000" dirty="0"/>
              <a:t> di servizio offerta nelle sedi oggi</a:t>
            </a:r>
          </a:p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Opzioni (banali):</a:t>
            </a:r>
          </a:p>
          <a:p>
            <a:r>
              <a:rPr lang="it-IT" sz="4000" dirty="0"/>
              <a:t>tracciamento di una mail (non mi </a:t>
            </a:r>
            <a:r>
              <a:rPr lang="it-IT" sz="4000" dirty="0" err="1"/>
              <a:t>e'</a:t>
            </a:r>
            <a:r>
              <a:rPr lang="it-IT" sz="4000" dirty="0"/>
              <a:t> arrivata, non ha raggiunto il destinatario,...)</a:t>
            </a:r>
          </a:p>
          <a:p>
            <a:r>
              <a:rPr lang="it-IT" sz="4000" dirty="0" err="1"/>
              <a:t>restore</a:t>
            </a:r>
            <a:r>
              <a:rPr lang="it-IT" sz="4000" dirty="0"/>
              <a:t> da backup (cancellazione involontaria di mail/folder)</a:t>
            </a:r>
          </a:p>
          <a:p>
            <a:r>
              <a:rPr lang="it-IT" sz="4000" dirty="0"/>
              <a:t>analisi sulla eventuale o percepita inefficacia dei filtri</a:t>
            </a:r>
          </a:p>
          <a:p>
            <a:r>
              <a:rPr lang="it-IT" sz="4000" dirty="0"/>
              <a:t>supporto per configurazioni e/o accesso ai servizi (ove non fosse sufficiente la</a:t>
            </a:r>
          </a:p>
          <a:p>
            <a:pPr marL="0" indent="0">
              <a:buNone/>
            </a:pPr>
            <a:r>
              <a:rPr lang="it-IT" sz="4000" dirty="0"/>
              <a:t>documentazione e inefficace/indisponibile/non offerto il primo </a:t>
            </a:r>
            <a:r>
              <a:rPr lang="it-IT" sz="4000" dirty="0" err="1"/>
              <a:t>livlello</a:t>
            </a:r>
            <a:r>
              <a:rPr lang="it-IT" sz="4000" dirty="0"/>
              <a:t>)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99847-73C1-EA40-8B93-F922DEB8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CEC97-333C-F24F-9770-A54C909C9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711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69F6-1CAF-4048-884A-542C9B38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Supporto agli utenti [4]: copertura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DFDD-90A0-214B-9828-2D2BFDB5A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questione della copertura </a:t>
            </a:r>
            <a:r>
              <a:rPr lang="it-IT" dirty="0" err="1"/>
              <a:t>e'</a:t>
            </a:r>
            <a:r>
              <a:rPr lang="it-IT" dirty="0"/>
              <a:t> un problema non secondario</a:t>
            </a:r>
          </a:p>
          <a:p>
            <a:pPr lvl="1"/>
            <a:r>
              <a:rPr lang="it-IT" dirty="0"/>
              <a:t>le sedi non hanno una </a:t>
            </a:r>
            <a:r>
              <a:rPr lang="it-IT" dirty="0" err="1"/>
              <a:t>percezine</a:t>
            </a:r>
            <a:r>
              <a:rPr lang="it-IT" dirty="0"/>
              <a:t> omogenea di "orario di ufficio"</a:t>
            </a:r>
          </a:p>
          <a:p>
            <a:pPr lvl="1"/>
            <a:r>
              <a:rPr lang="it-IT" dirty="0"/>
              <a:t>8 ore possono essere poche (8-16.30? 9.30-18?)</a:t>
            </a:r>
          </a:p>
          <a:p>
            <a:pPr lvl="1"/>
            <a:r>
              <a:rPr lang="it-IT" dirty="0"/>
              <a:t>si </a:t>
            </a:r>
            <a:r>
              <a:rPr lang="it-IT" dirty="0" err="1"/>
              <a:t>puo'</a:t>
            </a:r>
            <a:r>
              <a:rPr lang="it-IT" dirty="0"/>
              <a:t> aspettare </a:t>
            </a:r>
            <a:r>
              <a:rPr lang="it-IT" dirty="0" err="1"/>
              <a:t>lunedi'</a:t>
            </a:r>
            <a:r>
              <a:rPr lang="it-IT" dirty="0"/>
              <a:t> mattina?</a:t>
            </a:r>
          </a:p>
          <a:p>
            <a:r>
              <a:rPr lang="it-IT" dirty="0"/>
              <a:t>Best </a:t>
            </a:r>
            <a:r>
              <a:rPr lang="it-IT" dirty="0" err="1"/>
              <a:t>effort</a:t>
            </a:r>
            <a:r>
              <a:rPr lang="it-IT" dirty="0"/>
              <a:t>: quello che si fa ora</a:t>
            </a:r>
          </a:p>
          <a:p>
            <a:r>
              <a:rPr lang="it-IT" dirty="0"/>
              <a:t>Turni?</a:t>
            </a:r>
          </a:p>
          <a:p>
            <a:pPr lvl="1"/>
            <a:r>
              <a:rPr lang="it-IT" dirty="0"/>
              <a:t>chi decide?</a:t>
            </a:r>
          </a:p>
          <a:p>
            <a:pPr lvl="1"/>
            <a:endParaRPr lang="it-IT" dirty="0"/>
          </a:p>
          <a:p>
            <a:pPr marL="0" indent="0">
              <a:buNone/>
            </a:pPr>
            <a:r>
              <a:rPr lang="it-IT" dirty="0"/>
              <a:t>Questo </a:t>
            </a:r>
            <a:r>
              <a:rPr lang="it-IT" dirty="0" err="1"/>
              <a:t>e'</a:t>
            </a:r>
            <a:r>
              <a:rPr lang="it-IT" dirty="0"/>
              <a:t> un punto che ha un forte impatto sulla valutazione del man </a:t>
            </a:r>
            <a:r>
              <a:rPr lang="it-IT" dirty="0" err="1"/>
              <a:t>power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Abbiamo la forza di imporre una scelta compatibile con quello che si </a:t>
            </a:r>
            <a:r>
              <a:rPr lang="it-IT" dirty="0" err="1"/>
              <a:t>puo'</a:t>
            </a:r>
            <a:r>
              <a:rPr lang="it-IT" dirty="0"/>
              <a:t> fare per un servizio ritenuto critico?</a:t>
            </a:r>
          </a:p>
          <a:p>
            <a:pPr lvl="1"/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89D90-6885-A145-ACF7-4A8692DA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14AF6-9C35-5C4D-8E99-F9E80FC6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145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F684-9AA0-E74D-98C9-D1D0604DF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Supporto ai servizi calcolo locali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42CDE-06BC-0046-B2C1-F56FCB2D7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Supporto per la migrazione</a:t>
            </a:r>
          </a:p>
          <a:p>
            <a:r>
              <a:rPr lang="it-IT" dirty="0"/>
              <a:t>Definizione dei confini di competenze se si sceglie un supporto a due livelli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La collaborazione con i servizi calcolo locali non sembra essere un problema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FAC49-1126-5B43-9465-160D4BE2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ACE65-3848-0C43-84C3-C53E83D4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56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4271-7B21-694B-8644-06A2CC25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Interazione con i SSNN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D06FC-3A58-954D-B772-0ECF1D700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Il servizio dipende da altri servizi infrastrutturali dei SSNN</a:t>
            </a:r>
          </a:p>
          <a:p>
            <a:r>
              <a:rPr lang="it-IT" dirty="0"/>
              <a:t>infrastruttura hardware (</a:t>
            </a:r>
            <a:r>
              <a:rPr lang="it-IT" dirty="0" err="1"/>
              <a:t>storage</a:t>
            </a:r>
            <a:r>
              <a:rPr lang="it-IT" dirty="0"/>
              <a:t>, VM)</a:t>
            </a:r>
          </a:p>
          <a:p>
            <a:r>
              <a:rPr lang="it-IT" dirty="0"/>
              <a:t>DNS/DNS_HA (registrazioni/modifiche/cancellazioni di record A, AAAA, CNAME, PTR, MX, TXT)</a:t>
            </a:r>
          </a:p>
          <a:p>
            <a:r>
              <a:rPr lang="it-IT" dirty="0"/>
              <a:t>Firewall (aggiunta/rimozione di server per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balancing</a:t>
            </a:r>
            <a:r>
              <a:rPr lang="it-IT" dirty="0"/>
              <a:t>)</a:t>
            </a:r>
          </a:p>
          <a:p>
            <a:r>
              <a:rPr lang="it-IT" dirty="0"/>
              <a:t>Autenticazione (AAI)</a:t>
            </a:r>
          </a:p>
          <a:p>
            <a:r>
              <a:rPr lang="it-IT" dirty="0"/>
              <a:t>Backup/</a:t>
            </a:r>
            <a:r>
              <a:rPr lang="it-IT" dirty="0" err="1"/>
              <a:t>restore</a:t>
            </a:r>
            <a:r>
              <a:rPr lang="it-IT" dirty="0"/>
              <a:t> service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La collaborazione con le persone coinvolte non sembra essere un problema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316F6-DD00-E54F-A882-FF5BB724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CDA40-B83A-2749-95F4-552E1DFC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279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32B8-7391-614C-9384-E0F7D7091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 Dimensionamento del man </a:t>
            </a:r>
            <a:r>
              <a:rPr lang="it-IT" dirty="0" err="1"/>
              <a:t>power</a:t>
            </a:r>
            <a:r>
              <a:rPr lang="it-IT" dirty="0"/>
              <a:t>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DDE69-774A-6B45-B3F9-3B6A780E6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Attivita'</a:t>
            </a:r>
            <a:r>
              <a:rPr lang="it-IT" dirty="0"/>
              <a:t> da supportare:</a:t>
            </a:r>
            <a:br>
              <a:rPr lang="it-IT" dirty="0"/>
            </a:br>
            <a:endParaRPr lang="it-IT" dirty="0"/>
          </a:p>
          <a:p>
            <a:r>
              <a:rPr lang="it-IT" dirty="0"/>
              <a:t>mantenimento e monitoraggio del servizio, che includa upgrade software e interventi in caso di problemi</a:t>
            </a:r>
          </a:p>
          <a:p>
            <a:r>
              <a:rPr lang="it-IT" dirty="0"/>
              <a:t>supporto alle sedi per la migrazione</a:t>
            </a:r>
          </a:p>
          <a:p>
            <a:r>
              <a:rPr lang="it-IT" dirty="0"/>
              <a:t>supporto agli utenti</a:t>
            </a:r>
          </a:p>
          <a:p>
            <a:r>
              <a:rPr lang="it-IT" dirty="0" err="1"/>
              <a:t>attivita'</a:t>
            </a:r>
            <a:r>
              <a:rPr lang="it-IT" dirty="0"/>
              <a:t> di R&amp;D per l'evoluzione del servizio</a:t>
            </a:r>
          </a:p>
          <a:p>
            <a:r>
              <a:rPr lang="it-IT" dirty="0"/>
              <a:t>coordinamento delle </a:t>
            </a:r>
            <a:r>
              <a:rPr lang="it-IT" dirty="0" err="1"/>
              <a:t>attivita'</a:t>
            </a:r>
            <a:endParaRPr lang="it-IT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0CEB5-4EEA-2B41-A64D-0317FB8F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50A55-098A-1F4A-AA81-EBFA79EF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869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BD10-12B6-D74B-B932-3958339C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Dimensionamento del man </a:t>
            </a:r>
            <a:r>
              <a:rPr lang="it-IT" dirty="0" err="1"/>
              <a:t>power</a:t>
            </a:r>
            <a:r>
              <a:rPr lang="it-IT" dirty="0"/>
              <a:t>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9B0B4-5CD8-BB47-A179-3A90BE975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Ipotesi: mantenere lo stesso livello di SLA che viene fornito alle sedi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L'analisi del 2012 valutava 5-6 </a:t>
            </a:r>
            <a:r>
              <a:rPr lang="it-IT" dirty="0" err="1"/>
              <a:t>fte</a:t>
            </a:r>
            <a:r>
              <a:rPr lang="it-IT" dirty="0"/>
              <a:t> per il servizio centrale</a:t>
            </a:r>
          </a:p>
          <a:p>
            <a:pPr lvl="1"/>
            <a:r>
              <a:rPr lang="it-IT" dirty="0"/>
              <a:t>equivalente alla somma delle esigenze attualmente impegnate</a:t>
            </a:r>
          </a:p>
          <a:p>
            <a:r>
              <a:rPr lang="it-IT" dirty="0"/>
              <a:t>E' possibile che l'esistenza di infrastrutture di appoggio riduca le </a:t>
            </a:r>
            <a:r>
              <a:rPr lang="it-IT" dirty="0" err="1"/>
              <a:t>necessita'</a:t>
            </a:r>
            <a:r>
              <a:rPr lang="it-IT" dirty="0"/>
              <a:t> (4-5)</a:t>
            </a:r>
          </a:p>
          <a:p>
            <a:endParaRPr lang="it-IT" dirty="0"/>
          </a:p>
          <a:p>
            <a:r>
              <a:rPr lang="it-IT" dirty="0"/>
              <a:t>E' necessario che tale impegno provenga da un numero di persone non troppo ampio</a:t>
            </a:r>
          </a:p>
          <a:p>
            <a:pPr lvl="1"/>
            <a:r>
              <a:rPr lang="it-IT" dirty="0"/>
              <a:t>auspicabile minimo 30% per persona, 10-12 persone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26627-6FFC-114A-A8B5-4AA99974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0716B-5A0F-1640-8632-3B3B05AE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201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BCF7-0B0A-7D49-8A25-757F0000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607"/>
            <a:ext cx="10515600" cy="5402871"/>
          </a:xfrm>
        </p:spPr>
        <p:txBody>
          <a:bodyPr/>
          <a:lstStyle/>
          <a:p>
            <a:pPr algn="ctr"/>
            <a:r>
              <a:rPr lang="it-IT" dirty="0"/>
              <a:t>Piano di lavoro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2C5D1-4604-814E-9947-8ED414F3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DE04A-9CAC-694C-8567-8753B6DD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610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2970E-6FC7-F24F-8874-EC169EC1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Tempistica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4E3C8-2198-584A-8FB1-EBDC99A5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Previsione ottimistica: se si trova il man </a:t>
            </a:r>
            <a:r>
              <a:rPr lang="it-IT" dirty="0" err="1"/>
              <a:t>power</a:t>
            </a:r>
            <a:r>
              <a:rPr lang="it-IT" dirty="0"/>
              <a:t>:</a:t>
            </a:r>
            <a:br>
              <a:rPr lang="it-IT" dirty="0"/>
            </a:br>
            <a:endParaRPr lang="it-IT" dirty="0"/>
          </a:p>
          <a:p>
            <a:r>
              <a:rPr lang="it-IT" dirty="0"/>
              <a:t>ottobre 2019: definizione dei requisiti</a:t>
            </a:r>
          </a:p>
          <a:p>
            <a:r>
              <a:rPr lang="it-IT" dirty="0"/>
              <a:t>dicembre 2019: identificazione della soluzione tecnica</a:t>
            </a:r>
          </a:p>
          <a:p>
            <a:r>
              <a:rPr lang="it-IT" dirty="0"/>
              <a:t>dicembre 2019: definizione di una struttura di supporto al servizio</a:t>
            </a:r>
          </a:p>
          <a:p>
            <a:r>
              <a:rPr lang="it-IT" dirty="0"/>
              <a:t>marzo/aprile 2020: configurazione di una infrastruttura di test</a:t>
            </a:r>
          </a:p>
          <a:p>
            <a:r>
              <a:rPr lang="it-IT" dirty="0"/>
              <a:t>marzo 2020: scrittura di una proposta tecnica e di una proposta organizzativa</a:t>
            </a:r>
          </a:p>
          <a:p>
            <a:r>
              <a:rPr lang="it-IT" dirty="0"/>
              <a:t>WS CCR 2020: presentazione alla CCR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C6DF8-129D-574F-B572-133D4274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B8C44-E637-8B44-9BF6-5BD9AA27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36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B848-6880-B342-A069-6811E918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Servizio di posta centrale per l'INFN?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7A06-529B-834F-86B2-23A584183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"CENTRALIZZAZIONE DEL SERVIZIO DI POSTA ELETTRONICA PER L’INFN",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err="1"/>
              <a:t>M.Corosu</a:t>
            </a:r>
            <a:r>
              <a:rPr lang="it-IT" sz="2400" dirty="0"/>
              <a:t> et al., INFN/CCR-09/01, 16 Aprile 2009</a:t>
            </a:r>
          </a:p>
          <a:p>
            <a:pPr marL="0" indent="0">
              <a:buNone/>
            </a:pPr>
            <a:endParaRPr lang="it-IT" sz="1400" dirty="0"/>
          </a:p>
          <a:p>
            <a:r>
              <a:rPr lang="it-IT" sz="2200" dirty="0"/>
              <a:t>Obiettivo dello studio: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"questa ricerca è stata affidata al gruppo Mailing dalla Commissione Calcolo e Reti, con lo scopo di indagare i diversi aspetti di un possibile servizio di posta centralizzato"</a:t>
            </a:r>
            <a:b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it-IT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200" dirty="0"/>
              <a:t>Risultato della analisi: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"… ha permesso di valutare … le diverse alternative, confermando che l’attuale soluzione distribuita è tutt’ora la più adatta alle esigenze di servizio dell’Ente"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F1BF5-C5F4-3649-9C0F-91B769B6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7367D-1203-2841-8EE2-3FE2E0B8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944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CFBC-C3EA-B94A-B820-28631CA8C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Considerazione conclusiva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BFBB-87A7-0446-9BDA-16E46A5DA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Fare il lavoro senza sapere se </a:t>
            </a:r>
            <a:r>
              <a:rPr lang="it-IT" dirty="0" err="1"/>
              <a:t>sara'</a:t>
            </a:r>
            <a:r>
              <a:rPr lang="it-IT" dirty="0"/>
              <a:t> possibile disporre della organizzazione e del man </a:t>
            </a:r>
            <a:r>
              <a:rPr lang="it-IT" dirty="0" err="1"/>
              <a:t>power</a:t>
            </a:r>
            <a:r>
              <a:rPr lang="it-IT" dirty="0"/>
              <a:t> necessari a implementare il servizio in produzione potrebbe essere uno spreco di tempo</a:t>
            </a:r>
          </a:p>
          <a:p>
            <a:r>
              <a:rPr lang="it-IT" dirty="0"/>
              <a:t>L'esigenza manifestata da alcune sedi e l'interesse potenziale di altre sedi ci conforta</a:t>
            </a:r>
          </a:p>
          <a:p>
            <a:pPr lvl="1"/>
            <a:r>
              <a:rPr lang="it-IT" dirty="0"/>
              <a:t>spero di trovare il </a:t>
            </a:r>
            <a:r>
              <a:rPr lang="it-IT" dirty="0" err="1"/>
              <a:t>manpower</a:t>
            </a:r>
            <a:r>
              <a:rPr lang="it-IT" dirty="0"/>
              <a:t> per questa </a:t>
            </a:r>
            <a:r>
              <a:rPr lang="it-IT" dirty="0" err="1"/>
              <a:t>attivita'</a:t>
            </a:r>
            <a:endParaRPr lang="it-IT" dirty="0"/>
          </a:p>
          <a:p>
            <a:pPr lvl="1"/>
            <a:r>
              <a:rPr lang="it-IT" dirty="0"/>
              <a:t>la fono per raccogliere la </a:t>
            </a:r>
            <a:r>
              <a:rPr lang="it-IT" dirty="0" err="1"/>
              <a:t>disponibilita'</a:t>
            </a:r>
            <a:r>
              <a:rPr lang="it-IT" dirty="0"/>
              <a:t> </a:t>
            </a:r>
            <a:r>
              <a:rPr lang="it-IT" dirty="0" err="1"/>
              <a:t>e'</a:t>
            </a:r>
            <a:r>
              <a:rPr lang="it-IT" dirty="0"/>
              <a:t> </a:t>
            </a:r>
            <a:r>
              <a:rPr lang="it-IT" dirty="0" err="1"/>
              <a:t>schedalata</a:t>
            </a:r>
            <a:r>
              <a:rPr lang="it-IT" dirty="0"/>
              <a:t> a </a:t>
            </a:r>
            <a:r>
              <a:rPr lang="it-IT" dirty="0" err="1"/>
              <a:t>meta'</a:t>
            </a:r>
            <a:r>
              <a:rPr lang="it-IT" dirty="0"/>
              <a:t> ottobre</a:t>
            </a:r>
          </a:p>
          <a:p>
            <a:r>
              <a:rPr lang="it-IT" dirty="0"/>
              <a:t>La questione deve essere affrontata e risolta</a:t>
            </a:r>
          </a:p>
          <a:p>
            <a:pPr lvl="1"/>
            <a:r>
              <a:rPr lang="it-IT" dirty="0"/>
              <a:t>definendo una </a:t>
            </a:r>
            <a:r>
              <a:rPr lang="it-IT" dirty="0" err="1"/>
              <a:t>roadmap</a:t>
            </a:r>
            <a:r>
              <a:rPr lang="it-IT" dirty="0"/>
              <a:t> per arrivare ad una organizzazione idonea</a:t>
            </a:r>
          </a:p>
          <a:p>
            <a:pPr lvl="1"/>
            <a:r>
              <a:rPr lang="it-IT" dirty="0"/>
              <a:t>forse anche accettando SLA ridotti nel frattempo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22FF3-68DE-024E-BF37-66CD9484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6A84C-BF31-494C-B8CE-F1875C05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198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BCF7-0B0A-7D49-8A25-757F0000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607"/>
            <a:ext cx="10515600" cy="5402871"/>
          </a:xfrm>
        </p:spPr>
        <p:txBody>
          <a:bodyPr/>
          <a:lstStyle/>
          <a:p>
            <a:pPr algn="ctr"/>
            <a:r>
              <a:rPr lang="it-IT" dirty="0"/>
              <a:t>Grazie al gruppo mailing per il lavoro fatto</a:t>
            </a:r>
            <a:br>
              <a:rPr lang="it-IT" dirty="0"/>
            </a:br>
            <a:r>
              <a:rPr lang="it-IT" dirty="0"/>
              <a:t>…e per il lavoro da fare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2C5D1-4604-814E-9947-8ED414F3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DE04A-9CAC-694C-8567-8753B6DD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51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B848-6880-B342-A069-6811E918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Servizio di posta centrale per l'INFN?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7A06-529B-834F-86B2-23A584183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"ANALISI PRELIMINARE SULL’EVOLUZIONE DEL SISTEMA DI MAILING DELL’INFN",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err="1"/>
              <a:t>R.Veraldi</a:t>
            </a:r>
            <a:r>
              <a:rPr lang="it-IT" sz="2400" dirty="0"/>
              <a:t> et al., INFN-13-02/CCR, 20 marzo 2013</a:t>
            </a:r>
          </a:p>
          <a:p>
            <a:pPr marL="0" indent="0">
              <a:buNone/>
            </a:pPr>
            <a:endParaRPr lang="it-IT" sz="1400" dirty="0"/>
          </a:p>
          <a:p>
            <a:r>
              <a:rPr lang="it-IT" sz="2200" dirty="0"/>
              <a:t>Obiettivo dello studio: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"Questo documento fotografa l’attuale situazione del servizio di posta elettronica presente nelle sedi INFN e analizza dei possibili nuovi scenari che possano ottimizzare l’utilizzo delle risorse, sia in termini di hardware impiegato sia per il numero di addetti(FTE)"</a:t>
            </a:r>
          </a:p>
          <a:p>
            <a:r>
              <a:rPr lang="it-IT" sz="2200" dirty="0"/>
              <a:t>Risultato della analisi: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"… l’eventuale sistema di posta centralizzato … è molto difficile che possa avvalersi di un numero di FTE inferiore.</a:t>
            </a:r>
            <a:b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Per quanto riguarda le risorse hardware, i risparmi … sono in gran parte cancellati dalla necessità di creare un sistema di </a:t>
            </a: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storage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di classe superiore a quelli utilizzati …"</a:t>
            </a:r>
            <a:endParaRPr lang="it-IT" sz="2000" dirty="0"/>
          </a:p>
          <a:p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8E42D-71F9-BC45-B5A0-6D9A739F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5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CAE8-B9D7-3748-9C27-E6F8684E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Alcune condizioni al contorno sono cambiate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DD67-83B1-5C4E-90B6-BC94CF9DA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Tra i "problemi" di una soluzione centralizzata le due analisi citate evidenziano questioni non </a:t>
            </a:r>
            <a:r>
              <a:rPr lang="it-IT" dirty="0" err="1"/>
              <a:t>piu'</a:t>
            </a:r>
            <a:r>
              <a:rPr lang="it-IT" dirty="0"/>
              <a:t> attuali:</a:t>
            </a:r>
            <a:br>
              <a:rPr lang="it-IT" dirty="0"/>
            </a:br>
            <a:endParaRPr lang="it-IT" dirty="0"/>
          </a:p>
          <a:p>
            <a:pPr lvl="1"/>
            <a:r>
              <a:rPr lang="it-IT" dirty="0"/>
              <a:t>l’identificazione di uno o più siti dove allestire l’infrastruttura necessaria…</a:t>
            </a:r>
          </a:p>
          <a:p>
            <a:pPr lvl="1"/>
            <a:r>
              <a:rPr lang="it-IT" dirty="0"/>
              <a:t>la progettazione, l’acquisto, l’installazione e la gestione di un sistema hardware scalabile e ad alta affidabilità…</a:t>
            </a:r>
          </a:p>
          <a:p>
            <a:pPr lvl="1"/>
            <a:r>
              <a:rPr lang="it-IT" dirty="0"/>
              <a:t>interfacciamento … con i database dell’ente che contengono le informazioni sulle singole persone…possibile soltanto quando il servizio AAI sarà completamente dispiegato …</a:t>
            </a:r>
          </a:p>
          <a:p>
            <a:pPr lvl="1"/>
            <a:r>
              <a:rPr lang="it-IT" dirty="0"/>
              <a:t>andrà necessariamente previsto un sistema di </a:t>
            </a:r>
            <a:r>
              <a:rPr lang="it-IT" dirty="0" err="1"/>
              <a:t>helpdesk</a:t>
            </a:r>
            <a:r>
              <a:rPr lang="it-IT" dirty="0"/>
              <a:t> adeguato che offra una comunicazione con gli utenti via e-mail o </a:t>
            </a:r>
            <a:r>
              <a:rPr lang="it-IT" dirty="0" err="1"/>
              <a:t>ticketing</a:t>
            </a:r>
            <a:r>
              <a:rPr lang="it-IT" dirty="0"/>
              <a:t> via web…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C7B38-BC0E-BA48-8C49-35F7C1A4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FCCCC-9117-BB43-B7E8-AB82BD811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60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D80B-86D0-644B-B68F-F32B30F0C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Richieste esplicite di supporto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B641F-3D5B-9A4C-A48C-85A30AF4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CCR ha ricevuto richieste esplicite di supporto, parziale o totale</a:t>
            </a:r>
            <a:br>
              <a:rPr lang="it-IT" dirty="0"/>
            </a:br>
            <a:endParaRPr lang="it-IT" dirty="0"/>
          </a:p>
          <a:p>
            <a:r>
              <a:rPr lang="it-IT" dirty="0"/>
              <a:t>Tramite il gruppo mailing</a:t>
            </a:r>
          </a:p>
          <a:p>
            <a:pPr lvl="1"/>
            <a:r>
              <a:rPr lang="it-IT" dirty="0"/>
              <a:t>TIFPA: servizio di filtro antispam/antivirus, </a:t>
            </a:r>
            <a:r>
              <a:rPr lang="it-IT" dirty="0" err="1"/>
              <a:t>incoming</a:t>
            </a:r>
            <a:r>
              <a:rPr lang="it-IT" dirty="0"/>
              <a:t> ed </a:t>
            </a:r>
            <a:r>
              <a:rPr lang="it-IT" dirty="0" err="1"/>
              <a:t>outgoing</a:t>
            </a:r>
            <a:endParaRPr lang="it-IT" dirty="0"/>
          </a:p>
          <a:p>
            <a:pPr lvl="1"/>
            <a:r>
              <a:rPr lang="it-IT" dirty="0"/>
              <a:t>INFN-CC: servizio di </a:t>
            </a:r>
            <a:r>
              <a:rPr lang="it-IT" dirty="0" err="1"/>
              <a:t>outgoing</a:t>
            </a:r>
            <a:r>
              <a:rPr lang="it-IT" dirty="0"/>
              <a:t> </a:t>
            </a:r>
            <a:r>
              <a:rPr lang="it-IT" dirty="0" err="1"/>
              <a:t>relay</a:t>
            </a:r>
            <a:r>
              <a:rPr lang="it-IT" dirty="0"/>
              <a:t> per mail automatiche</a:t>
            </a:r>
            <a:br>
              <a:rPr lang="it-IT" dirty="0"/>
            </a:br>
            <a:endParaRPr lang="it-IT" dirty="0"/>
          </a:p>
          <a:p>
            <a:r>
              <a:rPr lang="it-IT" dirty="0"/>
              <a:t>Direttamente</a:t>
            </a:r>
          </a:p>
          <a:p>
            <a:pPr lvl="1"/>
            <a:r>
              <a:rPr lang="it-IT" dirty="0"/>
              <a:t>La Sezione di Cagliari ha fatto esplicita richiesta di un servizio centrale con tutte le </a:t>
            </a:r>
            <a:r>
              <a:rPr lang="it-IT" dirty="0" err="1"/>
              <a:t>funzionalita'</a:t>
            </a:r>
            <a:r>
              <a:rPr lang="it-IT" dirty="0"/>
              <a:t> per scaricare il man </a:t>
            </a:r>
            <a:r>
              <a:rPr lang="it-IT" dirty="0" err="1"/>
              <a:t>power</a:t>
            </a:r>
            <a:r>
              <a:rPr lang="it-IT" dirty="0"/>
              <a:t> locale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92333-B1C2-EE48-B528-A7E7FA9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FE42A-5758-4248-B20D-FD1B011B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21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E251-61A0-8A48-AA9D-F0DF0106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Armonizzazione dei servizi </a:t>
            </a:r>
            <a:r>
              <a:rPr lang="it-IT" dirty="0" err="1"/>
              <a:t>gia'</a:t>
            </a:r>
            <a:r>
              <a:rPr lang="it-IT" dirty="0"/>
              <a:t> operativi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26C6-43CF-874C-AE31-898B40120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Supporto indirizzamento @</a:t>
            </a:r>
            <a:r>
              <a:rPr lang="it-IT" dirty="0" err="1"/>
              <a:t>infn.it</a:t>
            </a:r>
            <a:endParaRPr lang="it-IT" dirty="0"/>
          </a:p>
          <a:p>
            <a:pPr lvl="1"/>
            <a:r>
              <a:rPr lang="it-IT" dirty="0"/>
              <a:t>realizzato tramite alias</a:t>
            </a:r>
          </a:p>
          <a:p>
            <a:pPr lvl="1"/>
            <a:r>
              <a:rPr lang="it-IT" dirty="0"/>
              <a:t>completamente automatizzato per &lt;</a:t>
            </a:r>
            <a:r>
              <a:rPr lang="it-IT" dirty="0" err="1"/>
              <a:t>uid</a:t>
            </a:r>
            <a:r>
              <a:rPr lang="it-IT" dirty="0"/>
              <a:t>&gt;@</a:t>
            </a:r>
            <a:r>
              <a:rPr lang="it-IT" dirty="0" err="1"/>
              <a:t>infn.it</a:t>
            </a:r>
            <a:endParaRPr lang="it-IT" dirty="0"/>
          </a:p>
          <a:p>
            <a:pPr lvl="1"/>
            <a:r>
              <a:rPr lang="it-IT" dirty="0"/>
              <a:t>a discrezione dell'utente per indirizzi estesi</a:t>
            </a:r>
          </a:p>
          <a:p>
            <a:r>
              <a:rPr lang="it-IT" dirty="0"/>
              <a:t>Gestione dei messaggi per indirizzi @</a:t>
            </a:r>
            <a:r>
              <a:rPr lang="it-IT" dirty="0" err="1"/>
              <a:t>inf.infn.it</a:t>
            </a:r>
            <a:r>
              <a:rPr lang="it-IT" dirty="0"/>
              <a:t> del DG</a:t>
            </a:r>
          </a:p>
          <a:p>
            <a:r>
              <a:rPr lang="it-IT" dirty="0"/>
              <a:t>Servizi per </a:t>
            </a:r>
            <a:r>
              <a:rPr lang="it-IT" dirty="0" err="1"/>
              <a:t>Tifpa</a:t>
            </a:r>
            <a:r>
              <a:rPr lang="it-IT" dirty="0"/>
              <a:t> (in produzione) e INFN-CC (in produzione ma in configurazione non definitiva)</a:t>
            </a:r>
            <a:br>
              <a:rPr lang="it-IT" dirty="0"/>
            </a:br>
            <a:endParaRPr lang="it-IT" dirty="0"/>
          </a:p>
          <a:p>
            <a:pPr marL="0" indent="0">
              <a:buNone/>
            </a:pPr>
            <a:r>
              <a:rPr lang="it-IT" dirty="0"/>
              <a:t>Sono servizi slegati, con implementazioni ad hoc.</a:t>
            </a:r>
          </a:p>
          <a:p>
            <a:pPr marL="0" indent="0">
              <a:buNone/>
            </a:pPr>
            <a:r>
              <a:rPr lang="it-IT" dirty="0"/>
              <a:t>Preferibile una configurazione in un contesto organico.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9DE99-21BB-5B43-A1F4-B4F792E43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0BCBB-B479-F641-8568-A1F3EFB4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81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1C64-2813-6245-A404-A0B611D5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Pro e contro di una soluzione centrale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DB94-E79E-CE4C-898D-5F0B849F6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	No! Questa non la riscrivo.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Se non l'hai mai vista, allora sei giovane…</a:t>
            </a:r>
          </a:p>
          <a:p>
            <a:pPr marL="0" indent="0" algn="ctr">
              <a:buNone/>
            </a:pPr>
            <a:r>
              <a:rPr lang="it-IT" dirty="0"/>
              <a:t>un giorno tutto questo </a:t>
            </a:r>
            <a:r>
              <a:rPr lang="it-IT" dirty="0" err="1"/>
              <a:t>sara'</a:t>
            </a:r>
            <a:r>
              <a:rPr lang="it-IT" dirty="0"/>
              <a:t> tuo!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CB909-E681-DB44-931F-D4BCA8B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60A54-15B9-D340-9343-64C6DFCA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2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2970E-6FC7-F24F-8874-EC169EC1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Piano della </a:t>
            </a:r>
            <a:r>
              <a:rPr lang="it-IT" dirty="0" err="1"/>
              <a:t>attivita'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4E3C8-2198-584A-8FB1-EBDC99A5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gruppo mailing ha avviato una </a:t>
            </a:r>
            <a:r>
              <a:rPr lang="it-IT" dirty="0" err="1"/>
              <a:t>attivita'</a:t>
            </a:r>
            <a:r>
              <a:rPr lang="it-IT" dirty="0"/>
              <a:t> che si propone di sviluppare una proposta procedendo secondo i seguenti punti:</a:t>
            </a:r>
            <a:br>
              <a:rPr lang="it-IT" dirty="0"/>
            </a:br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Definizione dei requisiti</a:t>
            </a:r>
          </a:p>
          <a:p>
            <a:r>
              <a:rPr lang="it-IT" dirty="0">
                <a:solidFill>
                  <a:srgbClr val="FF0000"/>
                </a:solidFill>
              </a:rPr>
              <a:t>Identificazione della soluzione tecnica</a:t>
            </a:r>
          </a:p>
          <a:p>
            <a:r>
              <a:rPr lang="it-IT" dirty="0">
                <a:solidFill>
                  <a:srgbClr val="FF0000"/>
                </a:solidFill>
              </a:rPr>
              <a:t>Definizione di una struttura di supporto al servizio</a:t>
            </a:r>
          </a:p>
          <a:p>
            <a:r>
              <a:rPr lang="it-IT" dirty="0"/>
              <a:t>Setup di una infrastruttura funzionalmente operativa</a:t>
            </a:r>
          </a:p>
          <a:p>
            <a:r>
              <a:rPr lang="it-IT" dirty="0"/>
              <a:t>Scrittura di una proposta tecnica e di una proposta organizzativa</a:t>
            </a:r>
          </a:p>
          <a:p>
            <a:r>
              <a:rPr lang="it-IT" dirty="0"/>
              <a:t>Presentazione alla CCR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55673-6588-7D45-BD16-8714BB99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Riunione CCR - Roma - 9-11/9/2019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4F631-8E5E-C749-9189-119DF7C6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C8D3-205A-5E4F-9868-D54C65AC5F5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55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1634</Words>
  <Application>Microsoft Macintosh PowerPoint</Application>
  <PresentationFormat>Widescreen</PresentationFormat>
  <Paragraphs>284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Office Theme</vt:lpstr>
      <vt:lpstr>Proposta di riorganizzazione del mailing</vt:lpstr>
      <vt:lpstr>A volte tornano…</vt:lpstr>
      <vt:lpstr> Servizio di posta centrale per l'INFN? [1]</vt:lpstr>
      <vt:lpstr> Servizio di posta centrale per l'INFN? [1]</vt:lpstr>
      <vt:lpstr> Alcune condizioni al contorno sono cambiate</vt:lpstr>
      <vt:lpstr>Richieste esplicite di supporto</vt:lpstr>
      <vt:lpstr> Armonizzazione dei servizi gia' operativi</vt:lpstr>
      <vt:lpstr> Pro e contro di una soluzione centrale</vt:lpstr>
      <vt:lpstr> Piano della attivita'</vt:lpstr>
      <vt:lpstr>Requisiti</vt:lpstr>
      <vt:lpstr> Requisiti fondamentali</vt:lpstr>
      <vt:lpstr> HA, load balancing</vt:lpstr>
      <vt:lpstr> Dimensionamento e scalabilita'</vt:lpstr>
      <vt:lpstr> Utenze ordinarie, utenze locali, account di servizio</vt:lpstr>
      <vt:lpstr> Funzionalita'</vt:lpstr>
      <vt:lpstr>Identificazione della soluzione tecnica</vt:lpstr>
      <vt:lpstr> Tre opzioni</vt:lpstr>
      <vt:lpstr> Tool accessori</vt:lpstr>
      <vt:lpstr>Supporto al servizio </vt:lpstr>
      <vt:lpstr> Supporto agli utenti [1]: quanti livelli?</vt:lpstr>
      <vt:lpstr> Supporto agli utenti [2]: canale di accesso</vt:lpstr>
      <vt:lpstr> Supporto agli utenti [3]: offerta del servizio</vt:lpstr>
      <vt:lpstr> Supporto agli utenti [4]: copertura</vt:lpstr>
      <vt:lpstr> Supporto ai servizi calcolo locali</vt:lpstr>
      <vt:lpstr> Interazione con i SSNN</vt:lpstr>
      <vt:lpstr> Dimensionamento del man power [1]</vt:lpstr>
      <vt:lpstr> Dimensionamento del man power [2]</vt:lpstr>
      <vt:lpstr>Piano di lavoro </vt:lpstr>
      <vt:lpstr> Tempistica</vt:lpstr>
      <vt:lpstr> Considerazione conclusiva</vt:lpstr>
      <vt:lpstr>Grazie al gruppo mailing per il lavoro fatto …e per il lavoro da fare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Brunengo</dc:creator>
  <cp:lastModifiedBy>Alessandro Brunengo</cp:lastModifiedBy>
  <cp:revision>49</cp:revision>
  <cp:lastPrinted>2019-09-11T07:14:20Z</cp:lastPrinted>
  <dcterms:created xsi:type="dcterms:W3CDTF">2019-09-08T13:16:42Z</dcterms:created>
  <dcterms:modified xsi:type="dcterms:W3CDTF">2019-09-11T07:17:15Z</dcterms:modified>
</cp:coreProperties>
</file>