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5"/>
  </p:notesMasterIdLst>
  <p:handoutMasterIdLst>
    <p:handoutMasterId r:id="rId26"/>
  </p:handoutMasterIdLst>
  <p:sldIdLst>
    <p:sldId id="256" r:id="rId2"/>
    <p:sldId id="257" r:id="rId3"/>
    <p:sldId id="333" r:id="rId4"/>
    <p:sldId id="354" r:id="rId5"/>
    <p:sldId id="306" r:id="rId6"/>
    <p:sldId id="347" r:id="rId7"/>
    <p:sldId id="348" r:id="rId8"/>
    <p:sldId id="355" r:id="rId9"/>
    <p:sldId id="349" r:id="rId10"/>
    <p:sldId id="356" r:id="rId11"/>
    <p:sldId id="267" r:id="rId12"/>
    <p:sldId id="351" r:id="rId13"/>
    <p:sldId id="340" r:id="rId14"/>
    <p:sldId id="272" r:id="rId15"/>
    <p:sldId id="357" r:id="rId16"/>
    <p:sldId id="353" r:id="rId17"/>
    <p:sldId id="343" r:id="rId18"/>
    <p:sldId id="305" r:id="rId19"/>
    <p:sldId id="276" r:id="rId20"/>
    <p:sldId id="311" r:id="rId21"/>
    <p:sldId id="358" r:id="rId22"/>
    <p:sldId id="346" r:id="rId23"/>
    <p:sldId id="332" r:id="rId24"/>
  </p:sldIdLst>
  <p:sldSz cx="9144000" cy="6858000" type="screen4x3"/>
  <p:notesSz cx="6858000" cy="9144000"/>
  <p:defaultTextStyle>
    <a:defPPr>
      <a:defRPr lang="it-IT"/>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4" d="100"/>
          <a:sy n="84" d="100"/>
        </p:scale>
        <p:origin x="739" y="29"/>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02"/>
    </p:cViewPr>
  </p:sorterViewPr>
  <p:notesViewPr>
    <p:cSldViewPr>
      <p:cViewPr varScale="1">
        <p:scale>
          <a:sx n="61" d="100"/>
          <a:sy n="61" d="100"/>
        </p:scale>
        <p:origin x="-2454"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94DEC230-DFD2-48E5-AB20-19E3DE64A308}" type="datetime1">
              <a:rPr lang="en-US"/>
              <a:pPr/>
              <a:t>9/9/2019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643154D-7486-45D8-8155-3FDE28E7D557}" type="slidenum">
              <a:rPr lang="en-US"/>
              <a:pPr/>
              <a:t>‹N›</a:t>
            </a:fld>
            <a:endParaRPr lang="en-US"/>
          </a:p>
        </p:txBody>
      </p:sp>
    </p:spTree>
    <p:extLst>
      <p:ext uri="{BB962C8B-B14F-4D97-AF65-F5344CB8AC3E}">
        <p14:creationId xmlns:p14="http://schemas.microsoft.com/office/powerpoint/2010/main" val="33837504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it-IT"/>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it-IT"/>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it-IT"/>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E89CE06-A2C7-4294-81DE-9315B858E951}" type="slidenum">
              <a:rPr lang="it-IT"/>
              <a:pPr/>
              <a:t>‹N›</a:t>
            </a:fld>
            <a:endParaRPr lang="it-IT"/>
          </a:p>
        </p:txBody>
      </p:sp>
    </p:spTree>
    <p:extLst>
      <p:ext uri="{BB962C8B-B14F-4D97-AF65-F5344CB8AC3E}">
        <p14:creationId xmlns:p14="http://schemas.microsoft.com/office/powerpoint/2010/main" val="74825225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endParaRPr lang="it-IT" smtClean="0"/>
          </a:p>
        </p:txBody>
      </p:sp>
      <p:sp>
        <p:nvSpPr>
          <p:cNvPr id="18436" name="Slide Number Placeholder 3"/>
          <p:cNvSpPr>
            <a:spLocks noGrp="1"/>
          </p:cNvSpPr>
          <p:nvPr>
            <p:ph type="sldNum" sz="quarter" idx="5"/>
          </p:nvPr>
        </p:nvSpPr>
        <p:spPr>
          <a:noFill/>
        </p:spPr>
        <p:txBody>
          <a:bodyPr/>
          <a:lstStyle/>
          <a:p>
            <a:fld id="{A346EB2C-84F9-43FF-9381-E55347B8741E}" type="slidenum">
              <a:rPr lang="it-IT"/>
              <a:pPr/>
              <a:t>2</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it-IT"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it-IT"/>
          </a:p>
        </p:txBody>
      </p:sp>
      <p:sp>
        <p:nvSpPr>
          <p:cNvPr id="5" name="Rectangle 5"/>
          <p:cNvSpPr>
            <a:spLocks noGrp="1" noChangeArrowheads="1"/>
          </p:cNvSpPr>
          <p:nvPr>
            <p:ph type="ftr" sz="quarter" idx="11"/>
          </p:nvPr>
        </p:nvSpPr>
        <p:spPr>
          <a:ln/>
        </p:spPr>
        <p:txBody>
          <a:bodyPr/>
          <a:lstStyle>
            <a:lvl1pPr>
              <a:defRPr/>
            </a:lvl1pPr>
          </a:lstStyle>
          <a:p>
            <a:r>
              <a:rPr lang="en-US" dirty="0" smtClean="0"/>
              <a:t>Lecce, CCR 12-13-14/9/2016</a:t>
            </a:r>
            <a:endParaRPr lang="it-IT" dirty="0"/>
          </a:p>
        </p:txBody>
      </p:sp>
      <p:sp>
        <p:nvSpPr>
          <p:cNvPr id="6" name="Rectangle 6"/>
          <p:cNvSpPr>
            <a:spLocks noGrp="1" noChangeArrowheads="1"/>
          </p:cNvSpPr>
          <p:nvPr>
            <p:ph type="sldNum" sz="quarter" idx="12"/>
          </p:nvPr>
        </p:nvSpPr>
        <p:spPr>
          <a:ln/>
        </p:spPr>
        <p:txBody>
          <a:bodyPr/>
          <a:lstStyle>
            <a:lvl1pPr>
              <a:defRPr/>
            </a:lvl1pPr>
          </a:lstStyle>
          <a:p>
            <a:fld id="{2A5DBE0E-F3D4-4127-BB5D-2BF1C6AD0DD1}" type="slidenum">
              <a:rPr lang="it-IT"/>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it-IT"/>
          </a:p>
        </p:txBody>
      </p:sp>
      <p:sp>
        <p:nvSpPr>
          <p:cNvPr id="5" name="Rectangle 5"/>
          <p:cNvSpPr>
            <a:spLocks noGrp="1" noChangeArrowheads="1"/>
          </p:cNvSpPr>
          <p:nvPr>
            <p:ph type="ftr" sz="quarter" idx="11"/>
          </p:nvPr>
        </p:nvSpPr>
        <p:spPr>
          <a:ln/>
        </p:spPr>
        <p:txBody>
          <a:bodyPr/>
          <a:lstStyle>
            <a:lvl1pPr>
              <a:defRPr/>
            </a:lvl1pPr>
          </a:lstStyle>
          <a:p>
            <a:r>
              <a:rPr lang="en-US" dirty="0" smtClean="0"/>
              <a:t>Lecce, CCR 12-13-14/9/2016</a:t>
            </a:r>
            <a:endParaRPr lang="it-IT" dirty="0"/>
          </a:p>
        </p:txBody>
      </p:sp>
      <p:sp>
        <p:nvSpPr>
          <p:cNvPr id="6" name="Rectangle 6"/>
          <p:cNvSpPr>
            <a:spLocks noGrp="1" noChangeArrowheads="1"/>
          </p:cNvSpPr>
          <p:nvPr>
            <p:ph type="sldNum" sz="quarter" idx="12"/>
          </p:nvPr>
        </p:nvSpPr>
        <p:spPr>
          <a:ln/>
        </p:spPr>
        <p:txBody>
          <a:bodyPr/>
          <a:lstStyle>
            <a:lvl1pPr>
              <a:defRPr/>
            </a:lvl1pPr>
          </a:lstStyle>
          <a:p>
            <a:fld id="{3EF0445E-ACE4-4A38-ACAF-ED060BD3BA37}" type="slidenum">
              <a:rPr lang="it-IT"/>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it-IT"/>
          </a:p>
        </p:txBody>
      </p:sp>
      <p:sp>
        <p:nvSpPr>
          <p:cNvPr id="5" name="Rectangle 5"/>
          <p:cNvSpPr>
            <a:spLocks noGrp="1" noChangeArrowheads="1"/>
          </p:cNvSpPr>
          <p:nvPr>
            <p:ph type="ftr" sz="quarter" idx="11"/>
          </p:nvPr>
        </p:nvSpPr>
        <p:spPr>
          <a:ln/>
        </p:spPr>
        <p:txBody>
          <a:bodyPr/>
          <a:lstStyle>
            <a:lvl1pPr>
              <a:defRPr/>
            </a:lvl1pPr>
          </a:lstStyle>
          <a:p>
            <a:r>
              <a:rPr lang="en-US" dirty="0" smtClean="0"/>
              <a:t>Lecce, CCR 12-13-14/9/2016</a:t>
            </a:r>
            <a:endParaRPr lang="it-IT" dirty="0"/>
          </a:p>
        </p:txBody>
      </p:sp>
      <p:sp>
        <p:nvSpPr>
          <p:cNvPr id="6" name="Rectangle 6"/>
          <p:cNvSpPr>
            <a:spLocks noGrp="1" noChangeArrowheads="1"/>
          </p:cNvSpPr>
          <p:nvPr>
            <p:ph type="sldNum" sz="quarter" idx="12"/>
          </p:nvPr>
        </p:nvSpPr>
        <p:spPr>
          <a:ln/>
        </p:spPr>
        <p:txBody>
          <a:bodyPr/>
          <a:lstStyle>
            <a:lvl1pPr>
              <a:defRPr/>
            </a:lvl1pPr>
          </a:lstStyle>
          <a:p>
            <a:fld id="{A2668455-B060-42C1-A4DB-CD412E6ADF96}" type="slidenum">
              <a:rPr lang="it-IT"/>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it-IT"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endParaRPr lang="it-IT"/>
          </a:p>
        </p:txBody>
      </p:sp>
      <p:sp>
        <p:nvSpPr>
          <p:cNvPr id="5" name="Rectangle 5"/>
          <p:cNvSpPr>
            <a:spLocks noGrp="1" noChangeArrowheads="1"/>
          </p:cNvSpPr>
          <p:nvPr>
            <p:ph type="ftr" sz="quarter" idx="11"/>
          </p:nvPr>
        </p:nvSpPr>
        <p:spPr>
          <a:ln/>
        </p:spPr>
        <p:txBody>
          <a:bodyPr/>
          <a:lstStyle>
            <a:lvl1pPr>
              <a:defRPr/>
            </a:lvl1pPr>
          </a:lstStyle>
          <a:p>
            <a:r>
              <a:rPr lang="en-US" dirty="0" smtClean="0"/>
              <a:t>Lecce, CCR 12-13-14/9/2016</a:t>
            </a:r>
            <a:endParaRPr lang="it-IT" dirty="0"/>
          </a:p>
        </p:txBody>
      </p:sp>
      <p:sp>
        <p:nvSpPr>
          <p:cNvPr id="6" name="Rectangle 6"/>
          <p:cNvSpPr>
            <a:spLocks noGrp="1" noChangeArrowheads="1"/>
          </p:cNvSpPr>
          <p:nvPr>
            <p:ph type="sldNum" sz="quarter" idx="12"/>
          </p:nvPr>
        </p:nvSpPr>
        <p:spPr>
          <a:ln/>
        </p:spPr>
        <p:txBody>
          <a:bodyPr/>
          <a:lstStyle>
            <a:lvl1pPr>
              <a:defRPr/>
            </a:lvl1pPr>
          </a:lstStyle>
          <a:p>
            <a:fld id="{C8BD4BF7-B968-4BB3-8EF5-2430151E65C1}" type="slidenum">
              <a:rPr lang="it-IT"/>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Content Placeholder 2"/>
          <p:cNvSpPr>
            <a:spLocks noGrp="1"/>
          </p:cNvSpPr>
          <p:nvPr>
            <p:ph idx="1"/>
          </p:nvPr>
        </p:nvSpPr>
        <p:spPr/>
        <p:txBody>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it-IT"/>
          </a:p>
        </p:txBody>
      </p:sp>
      <p:sp>
        <p:nvSpPr>
          <p:cNvPr id="5" name="Rectangle 5"/>
          <p:cNvSpPr>
            <a:spLocks noGrp="1" noChangeArrowheads="1"/>
          </p:cNvSpPr>
          <p:nvPr>
            <p:ph type="ftr" sz="quarter" idx="11"/>
          </p:nvPr>
        </p:nvSpPr>
        <p:spPr>
          <a:xfrm>
            <a:off x="2699792" y="6245225"/>
            <a:ext cx="3320008" cy="476250"/>
          </a:xfrm>
          <a:ln/>
        </p:spPr>
        <p:txBody>
          <a:bodyPr/>
          <a:lstStyle>
            <a:lvl1pPr>
              <a:defRPr/>
            </a:lvl1pPr>
          </a:lstStyle>
          <a:p>
            <a:r>
              <a:rPr lang="en-US" dirty="0" smtClean="0"/>
              <a:t>Lecce, CCR 12-13-14/9/2016</a:t>
            </a:r>
            <a:endParaRPr lang="it-IT" dirty="0"/>
          </a:p>
        </p:txBody>
      </p:sp>
      <p:sp>
        <p:nvSpPr>
          <p:cNvPr id="6" name="Rectangle 6"/>
          <p:cNvSpPr>
            <a:spLocks noGrp="1" noChangeArrowheads="1"/>
          </p:cNvSpPr>
          <p:nvPr>
            <p:ph type="sldNum" sz="quarter" idx="12"/>
          </p:nvPr>
        </p:nvSpPr>
        <p:spPr>
          <a:ln/>
        </p:spPr>
        <p:txBody>
          <a:bodyPr/>
          <a:lstStyle>
            <a:lvl1pPr>
              <a:defRPr/>
            </a:lvl1pPr>
          </a:lstStyle>
          <a:p>
            <a:fld id="{CA388588-A509-419B-B032-3CCD1B131E56}" type="slidenum">
              <a:rPr lang="it-IT"/>
              <a:pPr/>
              <a:t>‹N›</a:t>
            </a:fld>
            <a:endParaRPr lang="it-IT"/>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t-IT"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it-IT"/>
          </a:p>
        </p:txBody>
      </p:sp>
      <p:sp>
        <p:nvSpPr>
          <p:cNvPr id="5" name="Rectangle 5"/>
          <p:cNvSpPr>
            <a:spLocks noGrp="1" noChangeArrowheads="1"/>
          </p:cNvSpPr>
          <p:nvPr>
            <p:ph type="ftr" sz="quarter" idx="11"/>
          </p:nvPr>
        </p:nvSpPr>
        <p:spPr>
          <a:ln/>
        </p:spPr>
        <p:txBody>
          <a:bodyPr/>
          <a:lstStyle>
            <a:lvl1pPr>
              <a:defRPr/>
            </a:lvl1pPr>
          </a:lstStyle>
          <a:p>
            <a:r>
              <a:rPr lang="en-US" dirty="0" smtClean="0"/>
              <a:t>Lecce, CCR 12-13-14/9/2016</a:t>
            </a:r>
            <a:endParaRPr lang="it-IT" dirty="0"/>
          </a:p>
        </p:txBody>
      </p:sp>
      <p:sp>
        <p:nvSpPr>
          <p:cNvPr id="6" name="Rectangle 6"/>
          <p:cNvSpPr>
            <a:spLocks noGrp="1" noChangeArrowheads="1"/>
          </p:cNvSpPr>
          <p:nvPr>
            <p:ph type="sldNum" sz="quarter" idx="12"/>
          </p:nvPr>
        </p:nvSpPr>
        <p:spPr>
          <a:ln/>
        </p:spPr>
        <p:txBody>
          <a:bodyPr/>
          <a:lstStyle>
            <a:lvl1pPr>
              <a:defRPr/>
            </a:lvl1pPr>
          </a:lstStyle>
          <a:p>
            <a:fld id="{700D59D1-95B0-4282-AC94-2F700816DBB5}" type="slidenum">
              <a:rPr lang="it-IT"/>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it-IT"/>
          </a:p>
        </p:txBody>
      </p:sp>
      <p:sp>
        <p:nvSpPr>
          <p:cNvPr id="6" name="Rectangle 5"/>
          <p:cNvSpPr>
            <a:spLocks noGrp="1" noChangeArrowheads="1"/>
          </p:cNvSpPr>
          <p:nvPr>
            <p:ph type="ftr" sz="quarter" idx="11"/>
          </p:nvPr>
        </p:nvSpPr>
        <p:spPr>
          <a:ln/>
        </p:spPr>
        <p:txBody>
          <a:bodyPr/>
          <a:lstStyle>
            <a:lvl1pPr>
              <a:defRPr/>
            </a:lvl1pPr>
          </a:lstStyle>
          <a:p>
            <a:r>
              <a:rPr lang="en-US" dirty="0" smtClean="0"/>
              <a:t>Lecce, CCR 12-13-14/9/2016</a:t>
            </a:r>
            <a:endParaRPr lang="it-IT" dirty="0"/>
          </a:p>
        </p:txBody>
      </p:sp>
      <p:sp>
        <p:nvSpPr>
          <p:cNvPr id="7" name="Rectangle 6"/>
          <p:cNvSpPr>
            <a:spLocks noGrp="1" noChangeArrowheads="1"/>
          </p:cNvSpPr>
          <p:nvPr>
            <p:ph type="sldNum" sz="quarter" idx="12"/>
          </p:nvPr>
        </p:nvSpPr>
        <p:spPr>
          <a:ln/>
        </p:spPr>
        <p:txBody>
          <a:bodyPr/>
          <a:lstStyle>
            <a:lvl1pPr>
              <a:defRPr/>
            </a:lvl1pPr>
          </a:lstStyle>
          <a:p>
            <a:fld id="{AC0C1F8D-6218-49F2-9EAB-344A3CDD1682}" type="slidenum">
              <a:rPr lang="it-IT"/>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it-IT"/>
          </a:p>
        </p:txBody>
      </p:sp>
      <p:sp>
        <p:nvSpPr>
          <p:cNvPr id="8" name="Rectangle 5"/>
          <p:cNvSpPr>
            <a:spLocks noGrp="1" noChangeArrowheads="1"/>
          </p:cNvSpPr>
          <p:nvPr>
            <p:ph type="ftr" sz="quarter" idx="11"/>
          </p:nvPr>
        </p:nvSpPr>
        <p:spPr>
          <a:ln/>
        </p:spPr>
        <p:txBody>
          <a:bodyPr/>
          <a:lstStyle>
            <a:lvl1pPr>
              <a:defRPr/>
            </a:lvl1pPr>
          </a:lstStyle>
          <a:p>
            <a:r>
              <a:rPr lang="en-US" dirty="0" smtClean="0"/>
              <a:t>Lecce, CCR 12-13-14/9/2016</a:t>
            </a:r>
            <a:endParaRPr lang="it-IT" dirty="0"/>
          </a:p>
        </p:txBody>
      </p:sp>
      <p:sp>
        <p:nvSpPr>
          <p:cNvPr id="9" name="Rectangle 6"/>
          <p:cNvSpPr>
            <a:spLocks noGrp="1" noChangeArrowheads="1"/>
          </p:cNvSpPr>
          <p:nvPr>
            <p:ph type="sldNum" sz="quarter" idx="12"/>
          </p:nvPr>
        </p:nvSpPr>
        <p:spPr>
          <a:ln/>
        </p:spPr>
        <p:txBody>
          <a:bodyPr/>
          <a:lstStyle>
            <a:lvl1pPr>
              <a:defRPr/>
            </a:lvl1pPr>
          </a:lstStyle>
          <a:p>
            <a:fld id="{DC21F0A5-AB57-4D92-BDA3-BAE23FCEE626}" type="slidenum">
              <a:rPr lang="it-IT"/>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it-IT"/>
          </a:p>
        </p:txBody>
      </p:sp>
      <p:sp>
        <p:nvSpPr>
          <p:cNvPr id="4" name="Rectangle 5"/>
          <p:cNvSpPr>
            <a:spLocks noGrp="1" noChangeArrowheads="1"/>
          </p:cNvSpPr>
          <p:nvPr>
            <p:ph type="ftr" sz="quarter" idx="11"/>
          </p:nvPr>
        </p:nvSpPr>
        <p:spPr>
          <a:ln/>
        </p:spPr>
        <p:txBody>
          <a:bodyPr/>
          <a:lstStyle>
            <a:lvl1pPr>
              <a:defRPr/>
            </a:lvl1pPr>
          </a:lstStyle>
          <a:p>
            <a:r>
              <a:rPr lang="en-US" dirty="0" smtClean="0"/>
              <a:t>Lecce, CCR 12-13-14/9/2016</a:t>
            </a:r>
            <a:endParaRPr lang="it-IT" dirty="0"/>
          </a:p>
        </p:txBody>
      </p:sp>
      <p:sp>
        <p:nvSpPr>
          <p:cNvPr id="5" name="Rectangle 6"/>
          <p:cNvSpPr>
            <a:spLocks noGrp="1" noChangeArrowheads="1"/>
          </p:cNvSpPr>
          <p:nvPr>
            <p:ph type="sldNum" sz="quarter" idx="12"/>
          </p:nvPr>
        </p:nvSpPr>
        <p:spPr>
          <a:ln/>
        </p:spPr>
        <p:txBody>
          <a:bodyPr/>
          <a:lstStyle>
            <a:lvl1pPr>
              <a:defRPr/>
            </a:lvl1pPr>
          </a:lstStyle>
          <a:p>
            <a:fld id="{226E1F3E-4000-46D3-9178-B9767FB149EA}" type="slidenum">
              <a:rPr lang="it-IT"/>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r>
              <a:rPr lang="en-US" dirty="0" smtClean="0"/>
              <a:t>Lecce, CCR 12-13-14/9/2016</a:t>
            </a:r>
            <a:endParaRPr lang="it-IT" dirty="0"/>
          </a:p>
        </p:txBody>
      </p:sp>
      <p:sp>
        <p:nvSpPr>
          <p:cNvPr id="7" name="Segnaposto numero diapositiva 6"/>
          <p:cNvSpPr>
            <a:spLocks noGrp="1"/>
          </p:cNvSpPr>
          <p:nvPr>
            <p:ph type="sldNum" sz="quarter" idx="12"/>
          </p:nvPr>
        </p:nvSpPr>
        <p:spPr/>
        <p:txBody>
          <a:bodyPr/>
          <a:lstStyle/>
          <a:p>
            <a:fld id="{055A9812-FC75-4364-8F8A-CF75B847A6B3}"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t-IT"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it-IT"/>
          </a:p>
        </p:txBody>
      </p:sp>
      <p:sp>
        <p:nvSpPr>
          <p:cNvPr id="6" name="Rectangle 5"/>
          <p:cNvSpPr>
            <a:spLocks noGrp="1" noChangeArrowheads="1"/>
          </p:cNvSpPr>
          <p:nvPr>
            <p:ph type="ftr" sz="quarter" idx="11"/>
          </p:nvPr>
        </p:nvSpPr>
        <p:spPr>
          <a:ln/>
        </p:spPr>
        <p:txBody>
          <a:bodyPr/>
          <a:lstStyle>
            <a:lvl1pPr>
              <a:defRPr/>
            </a:lvl1pPr>
          </a:lstStyle>
          <a:p>
            <a:r>
              <a:rPr lang="en-US" dirty="0" smtClean="0"/>
              <a:t>Lecce, CCR 12-13-14/9/2016</a:t>
            </a:r>
            <a:endParaRPr lang="it-IT" dirty="0"/>
          </a:p>
        </p:txBody>
      </p:sp>
      <p:sp>
        <p:nvSpPr>
          <p:cNvPr id="7" name="Rectangle 6"/>
          <p:cNvSpPr>
            <a:spLocks noGrp="1" noChangeArrowheads="1"/>
          </p:cNvSpPr>
          <p:nvPr>
            <p:ph type="sldNum" sz="quarter" idx="12"/>
          </p:nvPr>
        </p:nvSpPr>
        <p:spPr>
          <a:ln/>
        </p:spPr>
        <p:txBody>
          <a:bodyPr/>
          <a:lstStyle>
            <a:lvl1pPr>
              <a:defRPr/>
            </a:lvl1pPr>
          </a:lstStyle>
          <a:p>
            <a:fld id="{901D0B02-5BDF-4367-873C-08DC7DC70D99}" type="slidenum">
              <a:rPr lang="it-IT"/>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t-IT"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it-IT"/>
          </a:p>
        </p:txBody>
      </p:sp>
      <p:sp>
        <p:nvSpPr>
          <p:cNvPr id="6" name="Rectangle 5"/>
          <p:cNvSpPr>
            <a:spLocks noGrp="1" noChangeArrowheads="1"/>
          </p:cNvSpPr>
          <p:nvPr>
            <p:ph type="ftr" sz="quarter" idx="11"/>
          </p:nvPr>
        </p:nvSpPr>
        <p:spPr>
          <a:ln/>
        </p:spPr>
        <p:txBody>
          <a:bodyPr/>
          <a:lstStyle>
            <a:lvl1pPr>
              <a:defRPr/>
            </a:lvl1pPr>
          </a:lstStyle>
          <a:p>
            <a:r>
              <a:rPr lang="en-US" dirty="0" smtClean="0"/>
              <a:t>Lecce, CCR 12-13-14/9/2016</a:t>
            </a:r>
            <a:endParaRPr lang="it-IT" dirty="0"/>
          </a:p>
        </p:txBody>
      </p:sp>
      <p:sp>
        <p:nvSpPr>
          <p:cNvPr id="7" name="Rectangle 6"/>
          <p:cNvSpPr>
            <a:spLocks noGrp="1" noChangeArrowheads="1"/>
          </p:cNvSpPr>
          <p:nvPr>
            <p:ph type="sldNum" sz="quarter" idx="12"/>
          </p:nvPr>
        </p:nvSpPr>
        <p:spPr>
          <a:ln/>
        </p:spPr>
        <p:txBody>
          <a:bodyPr/>
          <a:lstStyle>
            <a:lvl1pPr>
              <a:defRPr/>
            </a:lvl1pPr>
          </a:lstStyle>
          <a:p>
            <a:fld id="{7F217626-5BDD-471B-B7D7-726990C547C7}" type="slidenum">
              <a:rPr lang="it-IT"/>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it-IT"/>
          </a:p>
        </p:txBody>
      </p:sp>
      <p:sp>
        <p:nvSpPr>
          <p:cNvPr id="1029" name="Rectangle 5"/>
          <p:cNvSpPr>
            <a:spLocks noGrp="1" noChangeArrowheads="1"/>
          </p:cNvSpPr>
          <p:nvPr>
            <p:ph type="ftr" sz="quarter" idx="3"/>
          </p:nvPr>
        </p:nvSpPr>
        <p:spPr bwMode="auto">
          <a:xfrm>
            <a:off x="2699792" y="6245225"/>
            <a:ext cx="332000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dirty="0" smtClean="0"/>
              <a:t>Lecce, CCR 12-13-14/9/2016</a:t>
            </a:r>
            <a:endParaRPr lang="it-IT"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55A9812-FC75-4364-8F8A-CF75B847A6B3}" type="slidenum">
              <a:rPr lang="it-IT"/>
              <a:pPr/>
              <a:t>‹N›</a:t>
            </a:fld>
            <a:endParaRPr lang="it-IT"/>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hf sldNum="0" hdr="0" dt="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1773238"/>
            <a:ext cx="7772400" cy="1943100"/>
          </a:xfrm>
        </p:spPr>
        <p:txBody>
          <a:bodyPr/>
          <a:lstStyle/>
          <a:p>
            <a:pPr eaLnBrk="1" hangingPunct="1"/>
            <a:r>
              <a:rPr lang="it-IT" sz="3600" dirty="0" err="1" smtClean="0"/>
              <a:t>Referaggio</a:t>
            </a:r>
            <a:r>
              <a:rPr lang="it-IT" sz="3600" dirty="0" smtClean="0"/>
              <a:t> apparati di rete 2020</a:t>
            </a:r>
            <a:br>
              <a:rPr lang="it-IT" sz="3600" dirty="0" smtClean="0"/>
            </a:br>
            <a:endParaRPr lang="it-IT" sz="3600" dirty="0" smtClean="0"/>
          </a:p>
        </p:txBody>
      </p:sp>
      <p:sp>
        <p:nvSpPr>
          <p:cNvPr id="16387" name="Rectangle 3"/>
          <p:cNvSpPr>
            <a:spLocks noGrp="1" noChangeArrowheads="1"/>
          </p:cNvSpPr>
          <p:nvPr>
            <p:ph type="subTitle" idx="1"/>
          </p:nvPr>
        </p:nvSpPr>
        <p:spPr/>
        <p:txBody>
          <a:bodyPr/>
          <a:lstStyle/>
          <a:p>
            <a:pPr eaLnBrk="1" hangingPunct="1">
              <a:lnSpc>
                <a:spcPct val="90000"/>
              </a:lnSpc>
            </a:pPr>
            <a:r>
              <a:rPr lang="it-IT" sz="2400" dirty="0" smtClean="0"/>
              <a:t>Gruppo </a:t>
            </a:r>
            <a:r>
              <a:rPr lang="it-IT" sz="2400" dirty="0" err="1" smtClean="0"/>
              <a:t>referee</a:t>
            </a:r>
            <a:r>
              <a:rPr lang="it-IT" sz="2400" dirty="0" smtClean="0"/>
              <a:t> rete</a:t>
            </a:r>
          </a:p>
          <a:p>
            <a:pPr eaLnBrk="1" hangingPunct="1">
              <a:lnSpc>
                <a:spcPct val="90000"/>
              </a:lnSpc>
            </a:pPr>
            <a:r>
              <a:rPr lang="it-IT" sz="1800" i="1" dirty="0" smtClean="0"/>
              <a:t>Michele </a:t>
            </a:r>
            <a:r>
              <a:rPr lang="it-IT" sz="1800" i="1" dirty="0" err="1" smtClean="0"/>
              <a:t>Gulmini</a:t>
            </a:r>
            <a:endParaRPr lang="it-IT" sz="1800" i="1" dirty="0" smtClean="0"/>
          </a:p>
          <a:p>
            <a:pPr eaLnBrk="1" hangingPunct="1">
              <a:lnSpc>
                <a:spcPct val="90000"/>
              </a:lnSpc>
            </a:pPr>
            <a:r>
              <a:rPr lang="it-IT" sz="1800" i="1" dirty="0" smtClean="0"/>
              <a:t>Paolo Lo Re</a:t>
            </a:r>
          </a:p>
          <a:p>
            <a:pPr eaLnBrk="1" hangingPunct="1">
              <a:lnSpc>
                <a:spcPct val="90000"/>
              </a:lnSpc>
            </a:pPr>
            <a:r>
              <a:rPr lang="it-IT" sz="1800" i="1" dirty="0" smtClean="0"/>
              <a:t>Enrico </a:t>
            </a:r>
            <a:r>
              <a:rPr lang="it-IT" sz="1800" i="1" dirty="0" err="1" smtClean="0"/>
              <a:t>Mazzoni</a:t>
            </a:r>
            <a:endParaRPr lang="it-IT" sz="1800" i="1" dirty="0" smtClean="0"/>
          </a:p>
          <a:p>
            <a:pPr eaLnBrk="1" hangingPunct="1">
              <a:lnSpc>
                <a:spcPct val="90000"/>
              </a:lnSpc>
            </a:pPr>
            <a:r>
              <a:rPr lang="it-IT" sz="1800" i="1" dirty="0" smtClean="0"/>
              <a:t>Stefano </a:t>
            </a:r>
            <a:r>
              <a:rPr lang="it-IT" sz="1800" i="1" dirty="0" err="1" smtClean="0"/>
              <a:t>Zani</a:t>
            </a:r>
            <a:endParaRPr lang="it-IT" sz="1800" i="1" dirty="0" smtClean="0"/>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44102"/>
            <a:ext cx="7272808" cy="163709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7112" y="111151"/>
            <a:ext cx="7056437" cy="1143001"/>
          </a:xfrm>
        </p:spPr>
        <p:txBody>
          <a:bodyPr/>
          <a:lstStyle/>
          <a:p>
            <a:pPr eaLnBrk="1" hangingPunct="1"/>
            <a:r>
              <a:rPr lang="it-IT" sz="3600" dirty="0" smtClean="0"/>
              <a:t>Laboratori Nazionali di </a:t>
            </a:r>
            <a:r>
              <a:rPr lang="it-IT" sz="3600" dirty="0"/>
              <a:t> </a:t>
            </a:r>
            <a:r>
              <a:rPr lang="it-IT" sz="3600" b="1" dirty="0" smtClean="0"/>
              <a:t>Legnaro</a:t>
            </a:r>
            <a:endParaRPr lang="it-IT" sz="3600" dirty="0" smtClean="0"/>
          </a:p>
        </p:txBody>
      </p:sp>
      <p:graphicFrame>
        <p:nvGraphicFramePr>
          <p:cNvPr id="27696" name="Group 48"/>
          <p:cNvGraphicFramePr>
            <a:graphicFrameLocks noGrp="1"/>
          </p:cNvGraphicFramePr>
          <p:nvPr>
            <p:ph idx="1"/>
            <p:extLst>
              <p:ext uri="{D42A27DB-BD31-4B8C-83A1-F6EECF244321}">
                <p14:modId xmlns:p14="http://schemas.microsoft.com/office/powerpoint/2010/main" val="618717012"/>
              </p:ext>
            </p:extLst>
          </p:nvPr>
        </p:nvGraphicFramePr>
        <p:xfrm>
          <a:off x="483504" y="2420888"/>
          <a:ext cx="8229600" cy="3723925"/>
        </p:xfrm>
        <a:graphic>
          <a:graphicData uri="http://schemas.openxmlformats.org/drawingml/2006/table">
            <a:tbl>
              <a:tblPr/>
              <a:tblGrid>
                <a:gridCol w="3322637">
                  <a:extLst>
                    <a:ext uri="{9D8B030D-6E8A-4147-A177-3AD203B41FA5}">
                      <a16:colId xmlns:a16="http://schemas.microsoft.com/office/drawing/2014/main" val="20000"/>
                    </a:ext>
                  </a:extLst>
                </a:gridCol>
                <a:gridCol w="785813">
                  <a:extLst>
                    <a:ext uri="{9D8B030D-6E8A-4147-A177-3AD203B41FA5}">
                      <a16:colId xmlns:a16="http://schemas.microsoft.com/office/drawing/2014/main" val="20001"/>
                    </a:ext>
                  </a:extLst>
                </a:gridCol>
                <a:gridCol w="1050925">
                  <a:extLst>
                    <a:ext uri="{9D8B030D-6E8A-4147-A177-3AD203B41FA5}">
                      <a16:colId xmlns:a16="http://schemas.microsoft.com/office/drawing/2014/main" val="20002"/>
                    </a:ext>
                  </a:extLst>
                </a:gridCol>
                <a:gridCol w="792162">
                  <a:extLst>
                    <a:ext uri="{9D8B030D-6E8A-4147-A177-3AD203B41FA5}">
                      <a16:colId xmlns:a16="http://schemas.microsoft.com/office/drawing/2014/main" val="20003"/>
                    </a:ext>
                  </a:extLst>
                </a:gridCol>
                <a:gridCol w="2278063">
                  <a:extLst>
                    <a:ext uri="{9D8B030D-6E8A-4147-A177-3AD203B41FA5}">
                      <a16:colId xmlns:a16="http://schemas.microsoft.com/office/drawing/2014/main" val="20004"/>
                    </a:ext>
                  </a:extLst>
                </a:gridCol>
              </a:tblGrid>
              <a:tr h="44903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dirty="0" smtClean="0">
                          <a:ln>
                            <a:noFill/>
                          </a:ln>
                          <a:solidFill>
                            <a:schemeClr val="tx1"/>
                          </a:solidFill>
                          <a:effectLst/>
                          <a:latin typeface="Arial" charset="0"/>
                          <a:ea typeface="ＭＳ Ｐゴシック" charset="-128"/>
                        </a:rPr>
                        <a:t>Descrizione</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R</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I A</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II A</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Note</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310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400" dirty="0" smtClean="0"/>
                        <a:t>Tier2: n.2 </a:t>
                      </a:r>
                      <a:r>
                        <a:rPr lang="it-IT" sz="1400" dirty="0" err="1" smtClean="0"/>
                        <a:t>switch</a:t>
                      </a:r>
                      <a:r>
                        <a:rPr lang="it-IT" sz="1400" dirty="0" smtClean="0"/>
                        <a:t> </a:t>
                      </a:r>
                      <a:r>
                        <a:rPr lang="it-IT" sz="1400" dirty="0" err="1" smtClean="0"/>
                        <a:t>Juniper</a:t>
                      </a:r>
                      <a:r>
                        <a:rPr lang="it-IT" sz="1400" dirty="0" smtClean="0"/>
                        <a:t> EX4600 da 32 porte 10Gb SFP+ in sostituzione degli EX4500 in EOL</a:t>
                      </a: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20.0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Assegnato in Anticipi di bilancio</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310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400" dirty="0" smtClean="0"/>
                        <a:t>Tier2: ottica ER4 40Gbs per collegamento LNL-PD.</a:t>
                      </a: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8.0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8.0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Finanziata anche a PD (Con preghiera di verificare il costo reale)</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88024654"/>
                  </a:ext>
                </a:extLst>
              </a:tr>
              <a:tr h="6310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T</a:t>
                      </a:r>
                      <a:r>
                        <a:rPr lang="it-IT" sz="1400" dirty="0" smtClean="0"/>
                        <a:t>ier2: n.2 moduli da 8 porte SFP+ per completamento </a:t>
                      </a:r>
                      <a:r>
                        <a:rPr lang="it-IT" sz="1400" dirty="0" err="1" smtClean="0"/>
                        <a:t>switch</a:t>
                      </a:r>
                      <a:r>
                        <a:rPr lang="it-IT" sz="1400" dirty="0" smtClean="0"/>
                        <a:t> </a:t>
                      </a:r>
                      <a:r>
                        <a:rPr lang="it-IT" sz="1400" dirty="0" err="1" smtClean="0"/>
                        <a:t>Juniper</a:t>
                      </a:r>
                      <a:r>
                        <a:rPr lang="it-IT" sz="1400" dirty="0" smtClean="0"/>
                        <a:t> EX4600 (da 32 a 40 porte)</a:t>
                      </a: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3.0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36248982"/>
                  </a:ext>
                </a:extLst>
              </a:tr>
              <a:tr h="6310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sz="1400" dirty="0" smtClean="0"/>
                        <a:t>Tier2: n.2 switch top of the rack (48 </a:t>
                      </a:r>
                      <a:r>
                        <a:rPr lang="en-US" sz="1400" dirty="0" err="1" smtClean="0"/>
                        <a:t>porte</a:t>
                      </a:r>
                      <a:r>
                        <a:rPr lang="en-US" sz="1400" dirty="0" smtClean="0"/>
                        <a:t> 1Gb, 4 SFP+ 10Gb e transceiver</a:t>
                      </a: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4.0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34684988"/>
                  </a:ext>
                </a:extLst>
              </a:tr>
              <a:tr h="449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TOTALE</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35.0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8.0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dirty="0" smtClean="0">
                          <a:ln>
                            <a:noFill/>
                          </a:ln>
                          <a:solidFill>
                            <a:schemeClr val="tx1"/>
                          </a:solidFill>
                          <a:effectLst/>
                          <a:latin typeface="Arial" charset="0"/>
                          <a:ea typeface="ＭＳ Ｐゴシック" charset="-128"/>
                        </a:rPr>
                        <a:t>8.0 (28.0)</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 name="Segnaposto piè di pagina 2"/>
          <p:cNvSpPr>
            <a:spLocks noGrp="1"/>
          </p:cNvSpPr>
          <p:nvPr>
            <p:ph type="ftr" sz="quarter" idx="11"/>
          </p:nvPr>
        </p:nvSpPr>
        <p:spPr/>
        <p:txBody>
          <a:bodyPr/>
          <a:lstStyle/>
          <a:p>
            <a:r>
              <a:rPr lang="it-IT" dirty="0"/>
              <a:t>Presidenza, CCR 9-10-11/9/2019</a:t>
            </a:r>
          </a:p>
          <a:p>
            <a:endParaRPr lang="it-IT" dirty="0"/>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1678" y="34317"/>
            <a:ext cx="2242322" cy="1014115"/>
          </a:xfrm>
          <a:prstGeom prst="rect">
            <a:avLst/>
          </a:prstGeom>
        </p:spPr>
      </p:pic>
    </p:spTree>
    <p:extLst>
      <p:ext uri="{BB962C8B-B14F-4D97-AF65-F5344CB8AC3E}">
        <p14:creationId xmlns:p14="http://schemas.microsoft.com/office/powerpoint/2010/main" val="3848366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12576" y="65583"/>
            <a:ext cx="8229600" cy="1143000"/>
          </a:xfrm>
        </p:spPr>
        <p:txBody>
          <a:bodyPr/>
          <a:lstStyle/>
          <a:p>
            <a:pPr eaLnBrk="1" hangingPunct="1"/>
            <a:r>
              <a:rPr lang="it-IT" sz="4000" dirty="0" smtClean="0"/>
              <a:t>Laboratori Nazionali del </a:t>
            </a:r>
            <a:r>
              <a:rPr lang="it-IT" sz="4000" b="1" dirty="0" smtClean="0"/>
              <a:t>SUD</a:t>
            </a:r>
          </a:p>
        </p:txBody>
      </p:sp>
      <p:graphicFrame>
        <p:nvGraphicFramePr>
          <p:cNvPr id="28714" name="Group 42"/>
          <p:cNvGraphicFramePr>
            <a:graphicFrameLocks noGrp="1"/>
          </p:cNvGraphicFramePr>
          <p:nvPr>
            <p:ph idx="1"/>
            <p:extLst>
              <p:ext uri="{D42A27DB-BD31-4B8C-83A1-F6EECF244321}">
                <p14:modId xmlns:p14="http://schemas.microsoft.com/office/powerpoint/2010/main" val="3014301031"/>
              </p:ext>
            </p:extLst>
          </p:nvPr>
        </p:nvGraphicFramePr>
        <p:xfrm>
          <a:off x="179512" y="1772816"/>
          <a:ext cx="8736013" cy="2863492"/>
        </p:xfrm>
        <a:graphic>
          <a:graphicData uri="http://schemas.openxmlformats.org/drawingml/2006/table">
            <a:tbl>
              <a:tblPr/>
              <a:tblGrid>
                <a:gridCol w="3527425">
                  <a:extLst>
                    <a:ext uri="{9D8B030D-6E8A-4147-A177-3AD203B41FA5}">
                      <a16:colId xmlns:a16="http://schemas.microsoft.com/office/drawing/2014/main" val="20000"/>
                    </a:ext>
                  </a:extLst>
                </a:gridCol>
                <a:gridCol w="833438">
                  <a:extLst>
                    <a:ext uri="{9D8B030D-6E8A-4147-A177-3AD203B41FA5}">
                      <a16:colId xmlns:a16="http://schemas.microsoft.com/office/drawing/2014/main" val="20001"/>
                    </a:ext>
                  </a:extLst>
                </a:gridCol>
                <a:gridCol w="1116012">
                  <a:extLst>
                    <a:ext uri="{9D8B030D-6E8A-4147-A177-3AD203B41FA5}">
                      <a16:colId xmlns:a16="http://schemas.microsoft.com/office/drawing/2014/main" val="20002"/>
                    </a:ext>
                  </a:extLst>
                </a:gridCol>
                <a:gridCol w="841375">
                  <a:extLst>
                    <a:ext uri="{9D8B030D-6E8A-4147-A177-3AD203B41FA5}">
                      <a16:colId xmlns:a16="http://schemas.microsoft.com/office/drawing/2014/main" val="20003"/>
                    </a:ext>
                  </a:extLst>
                </a:gridCol>
                <a:gridCol w="2417763">
                  <a:extLst>
                    <a:ext uri="{9D8B030D-6E8A-4147-A177-3AD203B41FA5}">
                      <a16:colId xmlns:a16="http://schemas.microsoft.com/office/drawing/2014/main" val="20004"/>
                    </a:ext>
                  </a:extLst>
                </a:gridCol>
              </a:tblGrid>
              <a:tr h="6048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Descrizione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ＭＳ Ｐゴシック" charset="-128"/>
                        </a:rPr>
                        <a:t>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ＭＳ Ｐゴシック" charset="-128"/>
                        </a:rPr>
                        <a:t>I 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ＭＳ Ｐゴシック" charset="-128"/>
                        </a:rPr>
                        <a:t>II 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ＭＳ Ｐゴシック" charset="-128"/>
                        </a:rPr>
                        <a:t>Note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1929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600" dirty="0" smtClean="0"/>
                        <a:t>3 Switch di piano </a:t>
                      </a:r>
                      <a:r>
                        <a:rPr lang="it-IT" sz="1600" dirty="0" err="1" smtClean="0"/>
                        <a:t>ExtremeNetworks</a:t>
                      </a:r>
                      <a:r>
                        <a:rPr lang="it-IT" sz="1600" dirty="0" smtClean="0"/>
                        <a:t> per rimpiazzo modelli obsoleti e completamento upgrade a 10gbs della dorsale interna</a:t>
                      </a:r>
                      <a:endParaRPr kumimoji="0" lang="it-IT" sz="1600" b="0" i="0" u="none" strike="noStrike" cap="none" normalizeH="0" baseline="0" dirty="0" smtClean="0">
                        <a:ln>
                          <a:noFill/>
                        </a:ln>
                        <a:solidFill>
                          <a:schemeClr val="tx1"/>
                        </a:solidFill>
                        <a:effectLst/>
                        <a:latin typeface="Arial" charset="0"/>
                        <a:ea typeface="ＭＳ Ｐゴシック"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sz="1600" b="0" i="0" u="none" strike="noStrike" cap="none" normalizeH="0" baseline="0" dirty="0" smtClean="0">
                          <a:ln>
                            <a:noFill/>
                          </a:ln>
                          <a:solidFill>
                            <a:schemeClr val="tx1"/>
                          </a:solidFill>
                          <a:effectLst/>
                          <a:latin typeface="Arial" charset="0"/>
                          <a:ea typeface="ＭＳ Ｐゴシック" charset="-128"/>
                        </a:rPr>
                        <a:t>Assegnato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1929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sz="1600" dirty="0" smtClean="0"/>
                        <a:t>15 access point Ruckus per aggiornamento </a:t>
                      </a:r>
                      <a:r>
                        <a:rPr lang="en-US" sz="1600" dirty="0" err="1" smtClean="0"/>
                        <a:t>modelli</a:t>
                      </a:r>
                      <a:r>
                        <a:rPr lang="en-US" sz="1600" dirty="0" smtClean="0"/>
                        <a:t> in End of Support</a:t>
                      </a:r>
                      <a:endParaRPr kumimoji="0" lang="it-IT" sz="1600" b="0" i="0" u="none" strike="noStrike" cap="none" normalizeH="0" baseline="0" dirty="0" smtClean="0">
                        <a:ln>
                          <a:noFill/>
                        </a:ln>
                        <a:solidFill>
                          <a:schemeClr val="tx1"/>
                        </a:solidFill>
                        <a:effectLst/>
                        <a:latin typeface="Arial" charset="0"/>
                        <a:ea typeface="ＭＳ Ｐゴシック"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sz="1600" b="0" i="0" u="none" strike="noStrike" cap="none" normalizeH="0" baseline="0" dirty="0" smtClean="0">
                          <a:ln>
                            <a:noFill/>
                          </a:ln>
                          <a:solidFill>
                            <a:schemeClr val="tx1"/>
                          </a:solidFill>
                          <a:effectLst/>
                          <a:latin typeface="Arial" charset="0"/>
                          <a:ea typeface="ＭＳ Ｐゴシック" charset="-128"/>
                        </a:rPr>
                        <a:t>Finanziata a metà</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40904480"/>
                  </a:ext>
                </a:extLst>
              </a:tr>
              <a:tr h="36889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TOTALE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12.0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ＭＳ Ｐゴシック" charset="-128"/>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ＭＳ Ｐゴシック" charset="-128"/>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ea typeface="ＭＳ Ｐゴシック" charset="-128"/>
                        </a:rPr>
                        <a:t>9.0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3" name="Segnaposto piè di pagina 2"/>
          <p:cNvSpPr>
            <a:spLocks noGrp="1"/>
          </p:cNvSpPr>
          <p:nvPr>
            <p:ph type="ftr" sz="quarter" idx="11"/>
          </p:nvPr>
        </p:nvSpPr>
        <p:spPr/>
        <p:txBody>
          <a:bodyPr/>
          <a:lstStyle/>
          <a:p>
            <a:r>
              <a:rPr lang="it-IT" dirty="0"/>
              <a:t>Presidenza, CCR 9-10-11/9/2019</a:t>
            </a:r>
          </a:p>
          <a:p>
            <a:endParaRPr lang="it-IT" dirty="0"/>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1678" y="34317"/>
            <a:ext cx="2242322" cy="101411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06761" y="87604"/>
            <a:ext cx="8229600" cy="1143000"/>
          </a:xfrm>
        </p:spPr>
        <p:txBody>
          <a:bodyPr/>
          <a:lstStyle/>
          <a:p>
            <a:pPr eaLnBrk="1" hangingPunct="1"/>
            <a:r>
              <a:rPr lang="it-IT" sz="4000" dirty="0" smtClean="0"/>
              <a:t>Sezione di </a:t>
            </a:r>
            <a:r>
              <a:rPr lang="it-IT" sz="4000" b="1" dirty="0" smtClean="0"/>
              <a:t>MILANO</a:t>
            </a:r>
          </a:p>
        </p:txBody>
      </p:sp>
      <p:graphicFrame>
        <p:nvGraphicFramePr>
          <p:cNvPr id="28714" name="Group 42"/>
          <p:cNvGraphicFramePr>
            <a:graphicFrameLocks noGrp="1"/>
          </p:cNvGraphicFramePr>
          <p:nvPr>
            <p:ph idx="1"/>
            <p:extLst>
              <p:ext uri="{D42A27DB-BD31-4B8C-83A1-F6EECF244321}">
                <p14:modId xmlns:p14="http://schemas.microsoft.com/office/powerpoint/2010/main" val="1983243262"/>
              </p:ext>
            </p:extLst>
          </p:nvPr>
        </p:nvGraphicFramePr>
        <p:xfrm>
          <a:off x="251520" y="2420888"/>
          <a:ext cx="8736013" cy="3015892"/>
        </p:xfrm>
        <a:graphic>
          <a:graphicData uri="http://schemas.openxmlformats.org/drawingml/2006/table">
            <a:tbl>
              <a:tblPr/>
              <a:tblGrid>
                <a:gridCol w="3527425">
                  <a:extLst>
                    <a:ext uri="{9D8B030D-6E8A-4147-A177-3AD203B41FA5}">
                      <a16:colId xmlns:a16="http://schemas.microsoft.com/office/drawing/2014/main" val="20000"/>
                    </a:ext>
                  </a:extLst>
                </a:gridCol>
                <a:gridCol w="833438">
                  <a:extLst>
                    <a:ext uri="{9D8B030D-6E8A-4147-A177-3AD203B41FA5}">
                      <a16:colId xmlns:a16="http://schemas.microsoft.com/office/drawing/2014/main" val="20001"/>
                    </a:ext>
                  </a:extLst>
                </a:gridCol>
                <a:gridCol w="1116012">
                  <a:extLst>
                    <a:ext uri="{9D8B030D-6E8A-4147-A177-3AD203B41FA5}">
                      <a16:colId xmlns:a16="http://schemas.microsoft.com/office/drawing/2014/main" val="20002"/>
                    </a:ext>
                  </a:extLst>
                </a:gridCol>
                <a:gridCol w="841375">
                  <a:extLst>
                    <a:ext uri="{9D8B030D-6E8A-4147-A177-3AD203B41FA5}">
                      <a16:colId xmlns:a16="http://schemas.microsoft.com/office/drawing/2014/main" val="20003"/>
                    </a:ext>
                  </a:extLst>
                </a:gridCol>
                <a:gridCol w="2417763">
                  <a:extLst>
                    <a:ext uri="{9D8B030D-6E8A-4147-A177-3AD203B41FA5}">
                      <a16:colId xmlns:a16="http://schemas.microsoft.com/office/drawing/2014/main" val="20004"/>
                    </a:ext>
                  </a:extLst>
                </a:gridCol>
              </a:tblGrid>
              <a:tr h="6048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Descrizione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ＭＳ Ｐゴシック" charset="-128"/>
                        </a:rPr>
                        <a:t>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ＭＳ Ｐゴシック" charset="-128"/>
                        </a:rPr>
                        <a:t>I 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ＭＳ Ｐゴシック" charset="-128"/>
                        </a:rPr>
                        <a:t>II 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ＭＳ Ｐゴシック" charset="-128"/>
                        </a:rPr>
                        <a:t>Note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1929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600" dirty="0" smtClean="0"/>
                        <a:t>Rinnovo centro stella del LASA (il centro stella attuale era stato acquistato nel 2010 su fondi CCR). Questo si configurerà probabilmente come contributo alla ristrutturazione complessiva della rete locale del LASA della quale si sta occupando la </a:t>
                      </a:r>
                      <a:r>
                        <a:rPr lang="it-IT" sz="1600" dirty="0" err="1" smtClean="0"/>
                        <a:t>Div</a:t>
                      </a:r>
                      <a:r>
                        <a:rPr lang="it-IT" sz="1600" dirty="0" smtClean="0"/>
                        <a:t>. Telecomunicazioni di UNIMI</a:t>
                      </a:r>
                      <a:endParaRPr kumimoji="0" lang="it-IT" sz="1600" b="0" i="0" u="none" strike="noStrike" cap="none" normalizeH="0" baseline="0" dirty="0" smtClean="0">
                        <a:ln>
                          <a:noFill/>
                        </a:ln>
                        <a:solidFill>
                          <a:schemeClr val="tx1"/>
                        </a:solidFill>
                        <a:effectLst/>
                        <a:latin typeface="Arial" charset="0"/>
                        <a:ea typeface="ＭＳ Ｐゴシック"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sz="1600" b="0" i="0" u="none" strike="noStrike" cap="none" normalizeH="0" baseline="0" dirty="0" smtClean="0">
                          <a:ln>
                            <a:noFill/>
                          </a:ln>
                          <a:solidFill>
                            <a:schemeClr val="tx1"/>
                          </a:solidFill>
                          <a:effectLst/>
                          <a:latin typeface="Arial" charset="0"/>
                          <a:ea typeface="ＭＳ Ｐゴシック" charset="-128"/>
                        </a:rPr>
                        <a:t>Contributo da valutare a marzo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889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TOTALE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ＭＳ Ｐゴシック" charset="-128"/>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ea typeface="ＭＳ Ｐゴシック" charset="-128"/>
                        </a:rPr>
                        <a:t>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3" name="Segnaposto piè di pagina 2"/>
          <p:cNvSpPr>
            <a:spLocks noGrp="1"/>
          </p:cNvSpPr>
          <p:nvPr>
            <p:ph type="ftr" sz="quarter" idx="11"/>
          </p:nvPr>
        </p:nvSpPr>
        <p:spPr/>
        <p:txBody>
          <a:bodyPr/>
          <a:lstStyle/>
          <a:p>
            <a:r>
              <a:rPr lang="it-IT" dirty="0"/>
              <a:t>Presidenza, CCR 9-10-11/9/2019</a:t>
            </a:r>
          </a:p>
          <a:p>
            <a:endParaRPr lang="it-IT" dirty="0"/>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1678" y="34317"/>
            <a:ext cx="2242322" cy="1014115"/>
          </a:xfrm>
          <a:prstGeom prst="rect">
            <a:avLst/>
          </a:prstGeom>
        </p:spPr>
      </p:pic>
    </p:spTree>
    <p:extLst>
      <p:ext uri="{BB962C8B-B14F-4D97-AF65-F5344CB8AC3E}">
        <p14:creationId xmlns:p14="http://schemas.microsoft.com/office/powerpoint/2010/main" val="25582979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51520" y="9525"/>
            <a:ext cx="8229600" cy="1143001"/>
          </a:xfrm>
        </p:spPr>
        <p:txBody>
          <a:bodyPr/>
          <a:lstStyle/>
          <a:p>
            <a:pPr eaLnBrk="1" hangingPunct="1"/>
            <a:r>
              <a:rPr lang="it-IT" sz="4000" dirty="0" smtClean="0"/>
              <a:t>Sezione di </a:t>
            </a:r>
            <a:r>
              <a:rPr lang="it-IT" sz="4000" b="1" dirty="0" smtClean="0"/>
              <a:t>NAPOLI</a:t>
            </a:r>
          </a:p>
        </p:txBody>
      </p:sp>
      <p:graphicFrame>
        <p:nvGraphicFramePr>
          <p:cNvPr id="20534" name="Group 54"/>
          <p:cNvGraphicFramePr>
            <a:graphicFrameLocks noGrp="1"/>
          </p:cNvGraphicFramePr>
          <p:nvPr>
            <p:ph idx="1"/>
            <p:extLst>
              <p:ext uri="{D42A27DB-BD31-4B8C-83A1-F6EECF244321}">
                <p14:modId xmlns:p14="http://schemas.microsoft.com/office/powerpoint/2010/main" val="1703096118"/>
              </p:ext>
            </p:extLst>
          </p:nvPr>
        </p:nvGraphicFramePr>
        <p:xfrm>
          <a:off x="539552" y="1700808"/>
          <a:ext cx="8229600" cy="3814061"/>
        </p:xfrm>
        <a:graphic>
          <a:graphicData uri="http://schemas.openxmlformats.org/drawingml/2006/table">
            <a:tbl>
              <a:tblPr/>
              <a:tblGrid>
                <a:gridCol w="3322638">
                  <a:extLst>
                    <a:ext uri="{9D8B030D-6E8A-4147-A177-3AD203B41FA5}">
                      <a16:colId xmlns:a16="http://schemas.microsoft.com/office/drawing/2014/main" val="20000"/>
                    </a:ext>
                  </a:extLst>
                </a:gridCol>
                <a:gridCol w="785812">
                  <a:extLst>
                    <a:ext uri="{9D8B030D-6E8A-4147-A177-3AD203B41FA5}">
                      <a16:colId xmlns:a16="http://schemas.microsoft.com/office/drawing/2014/main" val="20001"/>
                    </a:ext>
                  </a:extLst>
                </a:gridCol>
                <a:gridCol w="1050925">
                  <a:extLst>
                    <a:ext uri="{9D8B030D-6E8A-4147-A177-3AD203B41FA5}">
                      <a16:colId xmlns:a16="http://schemas.microsoft.com/office/drawing/2014/main" val="20002"/>
                    </a:ext>
                  </a:extLst>
                </a:gridCol>
                <a:gridCol w="792163">
                  <a:extLst>
                    <a:ext uri="{9D8B030D-6E8A-4147-A177-3AD203B41FA5}">
                      <a16:colId xmlns:a16="http://schemas.microsoft.com/office/drawing/2014/main" val="20003"/>
                    </a:ext>
                  </a:extLst>
                </a:gridCol>
                <a:gridCol w="2278062">
                  <a:extLst>
                    <a:ext uri="{9D8B030D-6E8A-4147-A177-3AD203B41FA5}">
                      <a16:colId xmlns:a16="http://schemas.microsoft.com/office/drawing/2014/main" val="20004"/>
                    </a:ext>
                  </a:extLst>
                </a:gridCol>
              </a:tblGrid>
              <a:tr h="442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Descrizione</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smtClean="0">
                          <a:ln>
                            <a:noFill/>
                          </a:ln>
                          <a:solidFill>
                            <a:schemeClr val="tx1"/>
                          </a:solidFill>
                          <a:effectLst/>
                          <a:latin typeface="Arial" charset="0"/>
                          <a:ea typeface="ＭＳ Ｐゴシック" charset="-128"/>
                        </a:rPr>
                        <a:t>R</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smtClean="0">
                          <a:ln>
                            <a:noFill/>
                          </a:ln>
                          <a:solidFill>
                            <a:schemeClr val="tx1"/>
                          </a:solidFill>
                          <a:effectLst/>
                          <a:latin typeface="Arial" charset="0"/>
                          <a:ea typeface="ＭＳ Ｐゴシック" charset="-128"/>
                        </a:rPr>
                        <a:t>I A</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smtClean="0">
                          <a:ln>
                            <a:noFill/>
                          </a:ln>
                          <a:solidFill>
                            <a:schemeClr val="tx1"/>
                          </a:solidFill>
                          <a:effectLst/>
                          <a:latin typeface="Arial" charset="0"/>
                          <a:ea typeface="ＭＳ Ｐゴシック" charset="-128"/>
                        </a:rPr>
                        <a:t>II A</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smtClean="0">
                          <a:ln>
                            <a:noFill/>
                          </a:ln>
                          <a:solidFill>
                            <a:schemeClr val="tx1"/>
                          </a:solidFill>
                          <a:effectLst/>
                          <a:latin typeface="Arial" charset="0"/>
                          <a:ea typeface="ＭＳ Ｐゴシック" charset="-128"/>
                        </a:rPr>
                        <a:t>Note</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990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400" dirty="0" smtClean="0"/>
                        <a:t>N. 3 Switch </a:t>
                      </a:r>
                      <a:r>
                        <a:rPr lang="it-IT" sz="1400" dirty="0" err="1" smtClean="0"/>
                        <a:t>ToR</a:t>
                      </a:r>
                      <a:r>
                        <a:rPr lang="it-IT" sz="1400" dirty="0" smtClean="0"/>
                        <a:t> programmabili e dotati di doppia alimentazione per sostituzione modelli obsoleti e con una alimentazione singola</a:t>
                      </a: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2.5</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      2.5</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  </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Single </a:t>
                      </a:r>
                      <a:r>
                        <a:rPr kumimoji="0" lang="it-IT" sz="1400" b="0" i="0" u="none" strike="noStrike" cap="none" normalizeH="0" baseline="0" dirty="0" err="1" smtClean="0">
                          <a:ln>
                            <a:noFill/>
                          </a:ln>
                          <a:solidFill>
                            <a:schemeClr val="tx1"/>
                          </a:solidFill>
                          <a:effectLst/>
                          <a:latin typeface="Arial" charset="0"/>
                          <a:ea typeface="ＭＳ Ｐゴシック" charset="-128"/>
                        </a:rPr>
                        <a:t>point</a:t>
                      </a:r>
                      <a:r>
                        <a:rPr kumimoji="0" lang="it-IT" sz="1400" b="0" i="0" u="none" strike="noStrike" cap="none" normalizeH="0" baseline="0" dirty="0" smtClean="0">
                          <a:ln>
                            <a:noFill/>
                          </a:ln>
                          <a:solidFill>
                            <a:schemeClr val="tx1"/>
                          </a:solidFill>
                          <a:effectLst/>
                          <a:latin typeface="Arial" charset="0"/>
                          <a:ea typeface="ＭＳ Ｐゴシック" charset="-128"/>
                        </a:rPr>
                        <a:t> of </a:t>
                      </a:r>
                      <a:r>
                        <a:rPr kumimoji="0" lang="it-IT" sz="1400" b="0" i="0" u="none" strike="noStrike" cap="none" normalizeH="0" baseline="0" dirty="0" err="1" smtClean="0">
                          <a:ln>
                            <a:noFill/>
                          </a:ln>
                          <a:solidFill>
                            <a:schemeClr val="tx1"/>
                          </a:solidFill>
                          <a:effectLst/>
                          <a:latin typeface="Arial" charset="0"/>
                          <a:ea typeface="ＭＳ Ｐゴシック" charset="-128"/>
                        </a:rPr>
                        <a:t>failure</a:t>
                      </a:r>
                      <a:r>
                        <a:rPr kumimoji="0" lang="it-IT" sz="1400" b="0" i="0" u="none" strike="noStrike" cap="none" normalizeH="0" baseline="0" dirty="0" smtClean="0">
                          <a:ln>
                            <a:noFill/>
                          </a:ln>
                          <a:solidFill>
                            <a:schemeClr val="tx1"/>
                          </a:solidFill>
                          <a:effectLst/>
                          <a:latin typeface="Arial" charset="0"/>
                          <a:ea typeface="ＭＳ Ｐゴシック" charset="-128"/>
                        </a:rPr>
                        <a:t> in quanto mono alimentati.</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990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400" dirty="0" smtClean="0"/>
                        <a:t>N. 5 </a:t>
                      </a:r>
                      <a:r>
                        <a:rPr lang="it-IT" sz="1400" dirty="0" err="1" smtClean="0"/>
                        <a:t>switch</a:t>
                      </a:r>
                      <a:r>
                        <a:rPr lang="it-IT" sz="1400" dirty="0" smtClean="0"/>
                        <a:t> di piano, con 48 porte e </a:t>
                      </a:r>
                      <a:r>
                        <a:rPr lang="it-IT" sz="1400" dirty="0" err="1" smtClean="0"/>
                        <a:t>uplink</a:t>
                      </a:r>
                      <a:r>
                        <a:rPr lang="it-IT" sz="1400" dirty="0" smtClean="0"/>
                        <a:t>. Inizio del processo di svecchiamento degli </a:t>
                      </a:r>
                      <a:r>
                        <a:rPr lang="it-IT" sz="1400" dirty="0" err="1" smtClean="0"/>
                        <a:t>switch</a:t>
                      </a:r>
                      <a:r>
                        <a:rPr lang="it-IT" sz="1400" dirty="0" smtClean="0"/>
                        <a:t> di distribuzione orizzontale. Si tratta di circa 30 </a:t>
                      </a:r>
                      <a:r>
                        <a:rPr lang="it-IT" sz="1400" dirty="0" err="1" smtClean="0"/>
                        <a:t>switch</a:t>
                      </a:r>
                      <a:r>
                        <a:rPr lang="it-IT" sz="1400" dirty="0" smtClean="0"/>
                        <a:t> con età variabile fra i 6 e i 10 anni. Si propone un piano di svecchiamento lento, della durata di 5-6 anni.</a:t>
                      </a: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5.0</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5.0</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Piano di sostituzione dilazionata nel tempo di 30 Switch</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96099693"/>
                  </a:ext>
                </a:extLst>
              </a:tr>
              <a:tr h="460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TOTALE</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7.5</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2.5</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5.0</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1"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dirty="0" smtClean="0">
                          <a:ln>
                            <a:noFill/>
                          </a:ln>
                          <a:solidFill>
                            <a:schemeClr val="tx1"/>
                          </a:solidFill>
                          <a:effectLst/>
                          <a:latin typeface="Arial" charset="0"/>
                          <a:ea typeface="ＭＳ Ｐゴシック" charset="-128"/>
                        </a:rPr>
                        <a:t>7.5</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 name="Segnaposto piè di pagina 1"/>
          <p:cNvSpPr>
            <a:spLocks noGrp="1"/>
          </p:cNvSpPr>
          <p:nvPr>
            <p:ph type="ftr" sz="quarter" idx="11"/>
          </p:nvPr>
        </p:nvSpPr>
        <p:spPr/>
        <p:txBody>
          <a:bodyPr/>
          <a:lstStyle/>
          <a:p>
            <a:r>
              <a:rPr lang="it-IT" dirty="0"/>
              <a:t>Presidenza, CCR 9-10-11/9/2019</a:t>
            </a:r>
          </a:p>
          <a:p>
            <a:endParaRPr lang="it-IT" dirty="0"/>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1678" y="34317"/>
            <a:ext cx="2242322" cy="1014115"/>
          </a:xfrm>
          <a:prstGeom prst="rect">
            <a:avLst/>
          </a:prstGeom>
        </p:spPr>
      </p:pic>
    </p:spTree>
    <p:extLst>
      <p:ext uri="{BB962C8B-B14F-4D97-AF65-F5344CB8AC3E}">
        <p14:creationId xmlns:p14="http://schemas.microsoft.com/office/powerpoint/2010/main" val="29841705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39750" y="0"/>
            <a:ext cx="8229600" cy="1143000"/>
          </a:xfrm>
        </p:spPr>
        <p:txBody>
          <a:bodyPr/>
          <a:lstStyle/>
          <a:p>
            <a:pPr eaLnBrk="1" hangingPunct="1"/>
            <a:r>
              <a:rPr lang="it-IT" sz="3600" dirty="0" smtClean="0"/>
              <a:t>Sezione di </a:t>
            </a:r>
            <a:r>
              <a:rPr lang="it-IT" sz="4000" b="1" dirty="0" smtClean="0"/>
              <a:t>PADOVA</a:t>
            </a:r>
            <a:endParaRPr lang="it-IT" sz="3600" dirty="0" smtClean="0"/>
          </a:p>
        </p:txBody>
      </p:sp>
      <p:graphicFrame>
        <p:nvGraphicFramePr>
          <p:cNvPr id="32804" name="Group 36"/>
          <p:cNvGraphicFramePr>
            <a:graphicFrameLocks noGrp="1"/>
          </p:cNvGraphicFramePr>
          <p:nvPr>
            <p:ph type="tbl" idx="1"/>
            <p:extLst>
              <p:ext uri="{D42A27DB-BD31-4B8C-83A1-F6EECF244321}">
                <p14:modId xmlns:p14="http://schemas.microsoft.com/office/powerpoint/2010/main" val="2630174557"/>
              </p:ext>
            </p:extLst>
          </p:nvPr>
        </p:nvGraphicFramePr>
        <p:xfrm>
          <a:off x="383926" y="1177317"/>
          <a:ext cx="8382000" cy="4605580"/>
        </p:xfrm>
        <a:graphic>
          <a:graphicData uri="http://schemas.openxmlformats.org/drawingml/2006/table">
            <a:tbl>
              <a:tblPr/>
              <a:tblGrid>
                <a:gridCol w="3384550">
                  <a:extLst>
                    <a:ext uri="{9D8B030D-6E8A-4147-A177-3AD203B41FA5}">
                      <a16:colId xmlns:a16="http://schemas.microsoft.com/office/drawing/2014/main" val="20000"/>
                    </a:ext>
                  </a:extLst>
                </a:gridCol>
                <a:gridCol w="800100">
                  <a:extLst>
                    <a:ext uri="{9D8B030D-6E8A-4147-A177-3AD203B41FA5}">
                      <a16:colId xmlns:a16="http://schemas.microsoft.com/office/drawing/2014/main" val="20001"/>
                    </a:ext>
                  </a:extLst>
                </a:gridCol>
                <a:gridCol w="1069975">
                  <a:extLst>
                    <a:ext uri="{9D8B030D-6E8A-4147-A177-3AD203B41FA5}">
                      <a16:colId xmlns:a16="http://schemas.microsoft.com/office/drawing/2014/main" val="20002"/>
                    </a:ext>
                  </a:extLst>
                </a:gridCol>
                <a:gridCol w="806450">
                  <a:extLst>
                    <a:ext uri="{9D8B030D-6E8A-4147-A177-3AD203B41FA5}">
                      <a16:colId xmlns:a16="http://schemas.microsoft.com/office/drawing/2014/main" val="20003"/>
                    </a:ext>
                  </a:extLst>
                </a:gridCol>
                <a:gridCol w="2320925">
                  <a:extLst>
                    <a:ext uri="{9D8B030D-6E8A-4147-A177-3AD203B41FA5}">
                      <a16:colId xmlns:a16="http://schemas.microsoft.com/office/drawing/2014/main" val="20004"/>
                    </a:ext>
                  </a:extLst>
                </a:gridCol>
              </a:tblGrid>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Descrizione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ea typeface="ＭＳ Ｐゴシック" charset="-128"/>
                        </a:rPr>
                        <a:t>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ea typeface="ＭＳ Ｐゴシック" charset="-128"/>
                        </a:rPr>
                        <a:t>I 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ea typeface="ＭＳ Ｐゴシック" charset="-128"/>
                        </a:rPr>
                        <a:t>II 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ea typeface="ＭＳ Ｐゴシック" charset="-128"/>
                        </a:rPr>
                        <a:t>Note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339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600" dirty="0" smtClean="0"/>
                        <a:t>anno aggiuntivo per le </a:t>
                      </a:r>
                      <a:r>
                        <a:rPr lang="it-IT" sz="1600" dirty="0" err="1" smtClean="0"/>
                        <a:t>signature</a:t>
                      </a:r>
                      <a:r>
                        <a:rPr lang="it-IT" sz="1600" dirty="0" smtClean="0"/>
                        <a:t> del firewall </a:t>
                      </a:r>
                      <a:r>
                        <a:rPr lang="it-IT" sz="1600" dirty="0" err="1" smtClean="0"/>
                        <a:t>Fortinet</a:t>
                      </a:r>
                      <a:r>
                        <a:rPr lang="it-IT" sz="1600" dirty="0" smtClean="0"/>
                        <a:t> 900D pagato da CCR nel 2019 come da accordi in CCR 4233.84 + IVA</a:t>
                      </a:r>
                      <a:endParaRPr kumimoji="0" lang="it-IT" sz="1600" b="0" i="0" u="none" strike="noStrike" cap="none" normalizeH="0" baseline="0" dirty="0" smtClean="0">
                        <a:ln>
                          <a:noFill/>
                        </a:ln>
                        <a:solidFill>
                          <a:schemeClr val="tx1"/>
                        </a:solidFill>
                        <a:effectLst/>
                        <a:latin typeface="Arial" charset="0"/>
                        <a:ea typeface="ＭＳ Ｐゴシック"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sz="1600" b="0" i="0" u="none" strike="noStrike" cap="none" normalizeH="0" baseline="0" dirty="0" smtClean="0">
                          <a:ln>
                            <a:noFill/>
                          </a:ln>
                          <a:solidFill>
                            <a:schemeClr val="tx1"/>
                          </a:solidFill>
                          <a:effectLst/>
                          <a:latin typeface="Arial" charset="0"/>
                          <a:ea typeface="ＭＳ Ｐゴシック" charset="-128"/>
                        </a:rPr>
                        <a:t>Assegnato. Le </a:t>
                      </a:r>
                      <a:r>
                        <a:rPr kumimoji="0" lang="it-IT" sz="1600" b="0" i="0" u="none" strike="noStrike" cap="none" normalizeH="0" baseline="0" dirty="0" err="1" smtClean="0">
                          <a:ln>
                            <a:noFill/>
                          </a:ln>
                          <a:solidFill>
                            <a:schemeClr val="tx1"/>
                          </a:solidFill>
                          <a:effectLst/>
                          <a:latin typeface="Arial" charset="0"/>
                          <a:ea typeface="ＭＳ Ｐゴシック" charset="-128"/>
                        </a:rPr>
                        <a:t>signature</a:t>
                      </a:r>
                      <a:r>
                        <a:rPr kumimoji="0" lang="it-IT" sz="1600" b="0" i="0" u="none" strike="noStrike" cap="none" normalizeH="0" baseline="0" dirty="0" smtClean="0">
                          <a:ln>
                            <a:noFill/>
                          </a:ln>
                          <a:solidFill>
                            <a:schemeClr val="tx1"/>
                          </a:solidFill>
                          <a:effectLst/>
                          <a:latin typeface="Arial" charset="0"/>
                          <a:ea typeface="ＭＳ Ｐゴシック" charset="-128"/>
                        </a:rPr>
                        <a:t> sono indispensabili.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339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600" dirty="0" smtClean="0"/>
                        <a:t>abbiamo 7 basi wireless </a:t>
                      </a:r>
                      <a:r>
                        <a:rPr lang="it-IT" sz="1600" dirty="0" err="1" smtClean="0"/>
                        <a:t>iAP</a:t>
                      </a:r>
                      <a:r>
                        <a:rPr lang="it-IT" sz="1600" dirty="0" smtClean="0"/>
                        <a:t> Aruba di prima generazione che non possono essere aggiornate all'ultima release di </a:t>
                      </a:r>
                      <a:r>
                        <a:rPr lang="it-IT" sz="1600" dirty="0" err="1" smtClean="0"/>
                        <a:t>sw</a:t>
                      </a:r>
                      <a:r>
                        <a:rPr lang="it-IT" sz="1600" dirty="0" smtClean="0"/>
                        <a:t> come le altre 9. Per questo motivo chiediamo 7 basi </a:t>
                      </a:r>
                      <a:r>
                        <a:rPr lang="it-IT" sz="1600" dirty="0" err="1" smtClean="0"/>
                        <a:t>iAP</a:t>
                      </a:r>
                      <a:r>
                        <a:rPr lang="it-IT" sz="1600" dirty="0" smtClean="0"/>
                        <a:t> 315 con alimentatore (</a:t>
                      </a:r>
                      <a:r>
                        <a:rPr lang="it-IT" sz="1600" dirty="0" err="1" smtClean="0"/>
                        <a:t>power</a:t>
                      </a:r>
                      <a:r>
                        <a:rPr lang="it-IT" sz="1600" dirty="0" smtClean="0"/>
                        <a:t> </a:t>
                      </a:r>
                      <a:r>
                        <a:rPr lang="it-IT" sz="1600" dirty="0" err="1" smtClean="0"/>
                        <a:t>injector</a:t>
                      </a:r>
                      <a:r>
                        <a:rPr lang="it-IT" sz="1600" dirty="0" smtClean="0"/>
                        <a:t>) e </a:t>
                      </a:r>
                      <a:r>
                        <a:rPr lang="it-IT" sz="1600" dirty="0" err="1" smtClean="0"/>
                        <a:t>mounting</a:t>
                      </a:r>
                      <a:r>
                        <a:rPr lang="it-IT" sz="1600" dirty="0" smtClean="0"/>
                        <a:t> kit 992 Euro + IVA ciascuna</a:t>
                      </a:r>
                      <a:endParaRPr kumimoji="0" lang="it-IT" sz="1600" b="0" i="0" u="none" strike="noStrike" cap="none" normalizeH="0" baseline="0" dirty="0" smtClean="0">
                        <a:ln>
                          <a:noFill/>
                        </a:ln>
                        <a:solidFill>
                          <a:schemeClr val="tx1"/>
                        </a:solidFill>
                        <a:effectLst/>
                        <a:latin typeface="Arial" charset="0"/>
                        <a:ea typeface="ＭＳ Ｐゴシック"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3.5</a:t>
                      </a:r>
                      <a:endParaRPr kumimoji="0" lang="it-IT" sz="1600" b="0" i="0" u="none" strike="noStrike" cap="none" normalizeH="0" baseline="0" dirty="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sz="1600" b="0" i="0" u="none" strike="noStrike" cap="none" normalizeH="0" baseline="0" dirty="0" smtClean="0">
                          <a:ln>
                            <a:noFill/>
                          </a:ln>
                          <a:solidFill>
                            <a:schemeClr val="tx1"/>
                          </a:solidFill>
                          <a:effectLst/>
                          <a:latin typeface="Arial" charset="0"/>
                          <a:ea typeface="ＭＳ Ｐゴシック" charset="-128"/>
                        </a:rPr>
                        <a:t>Normalizzato </a:t>
                      </a:r>
                      <a:r>
                        <a:rPr kumimoji="0" lang="it-IT" sz="1600" b="0" i="0" u="none" strike="noStrike" cap="none" normalizeH="0" baseline="0" dirty="0" smtClean="0">
                          <a:ln>
                            <a:noFill/>
                          </a:ln>
                          <a:solidFill>
                            <a:schemeClr val="tx1"/>
                          </a:solidFill>
                          <a:effectLst/>
                          <a:latin typeface="Arial" charset="0"/>
                          <a:ea typeface="ＭＳ Ｐゴシック" charset="-128"/>
                        </a:rPr>
                        <a:t>a 500 euro/AP.</a:t>
                      </a:r>
                      <a:endParaRPr kumimoji="0" lang="it-IT" sz="1600" b="0" i="0" u="none" strike="noStrike" cap="none" normalizeH="0" baseline="0" dirty="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62497713"/>
                  </a:ext>
                </a:extLst>
              </a:tr>
              <a:tr h="8638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600" dirty="0" smtClean="0"/>
                        <a:t>manutenzione online solita di </a:t>
                      </a:r>
                      <a:r>
                        <a:rPr lang="it-IT" sz="1600" dirty="0" err="1" smtClean="0"/>
                        <a:t>switch</a:t>
                      </a:r>
                      <a:r>
                        <a:rPr lang="it-IT" sz="1600" dirty="0" smtClean="0"/>
                        <a:t> HP di piano. richiesta ridotta rispetto all'anno scorso. </a:t>
                      </a:r>
                      <a:endParaRPr kumimoji="0" lang="it-IT" sz="1600" b="0" i="0" u="none" strike="noStrike" cap="none" normalizeH="0" baseline="0" dirty="0" smtClean="0">
                        <a:ln>
                          <a:noFill/>
                        </a:ln>
                        <a:solidFill>
                          <a:schemeClr val="tx1"/>
                        </a:solidFill>
                        <a:effectLst/>
                        <a:latin typeface="Arial" charset="0"/>
                        <a:ea typeface="ＭＳ Ｐゴシック"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Finanziata come ogni anno.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 name="Segnaposto piè di pagina 2"/>
          <p:cNvSpPr>
            <a:spLocks noGrp="1"/>
          </p:cNvSpPr>
          <p:nvPr>
            <p:ph type="ftr" sz="quarter" idx="11"/>
          </p:nvPr>
        </p:nvSpPr>
        <p:spPr>
          <a:xfrm>
            <a:off x="2771800" y="6261119"/>
            <a:ext cx="3320008" cy="476250"/>
          </a:xfrm>
        </p:spPr>
        <p:txBody>
          <a:bodyPr/>
          <a:lstStyle/>
          <a:p>
            <a:r>
              <a:rPr lang="it-IT" dirty="0"/>
              <a:t>Presidenza, CCR 9-10-11/9/2019</a:t>
            </a:r>
          </a:p>
          <a:p>
            <a:endParaRPr lang="it-IT" dirty="0"/>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1678" y="34317"/>
            <a:ext cx="2242322" cy="1014115"/>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36326" y="34317"/>
            <a:ext cx="8229600" cy="1143000"/>
          </a:xfrm>
        </p:spPr>
        <p:txBody>
          <a:bodyPr/>
          <a:lstStyle/>
          <a:p>
            <a:pPr eaLnBrk="1" hangingPunct="1"/>
            <a:r>
              <a:rPr lang="it-IT" sz="3600" dirty="0" smtClean="0"/>
              <a:t>Sezione di </a:t>
            </a:r>
            <a:r>
              <a:rPr lang="it-IT" sz="4000" b="1" dirty="0" smtClean="0"/>
              <a:t>PADOVA </a:t>
            </a:r>
            <a:br>
              <a:rPr lang="it-IT" sz="4000" b="1" dirty="0" smtClean="0"/>
            </a:br>
            <a:r>
              <a:rPr lang="it-IT" sz="4000" dirty="0" smtClean="0"/>
              <a:t>seguito</a:t>
            </a:r>
            <a:endParaRPr lang="it-IT" sz="3600" dirty="0" smtClean="0"/>
          </a:p>
        </p:txBody>
      </p:sp>
      <p:graphicFrame>
        <p:nvGraphicFramePr>
          <p:cNvPr id="32804" name="Group 36"/>
          <p:cNvGraphicFramePr>
            <a:graphicFrameLocks noGrp="1"/>
          </p:cNvGraphicFramePr>
          <p:nvPr>
            <p:ph type="tbl" idx="1"/>
            <p:extLst>
              <p:ext uri="{D42A27DB-BD31-4B8C-83A1-F6EECF244321}">
                <p14:modId xmlns:p14="http://schemas.microsoft.com/office/powerpoint/2010/main" val="917469567"/>
              </p:ext>
            </p:extLst>
          </p:nvPr>
        </p:nvGraphicFramePr>
        <p:xfrm>
          <a:off x="358790" y="2060848"/>
          <a:ext cx="8382000" cy="2736304"/>
        </p:xfrm>
        <a:graphic>
          <a:graphicData uri="http://schemas.openxmlformats.org/drawingml/2006/table">
            <a:tbl>
              <a:tblPr/>
              <a:tblGrid>
                <a:gridCol w="3384550">
                  <a:extLst>
                    <a:ext uri="{9D8B030D-6E8A-4147-A177-3AD203B41FA5}">
                      <a16:colId xmlns:a16="http://schemas.microsoft.com/office/drawing/2014/main" val="20000"/>
                    </a:ext>
                  </a:extLst>
                </a:gridCol>
                <a:gridCol w="800100">
                  <a:extLst>
                    <a:ext uri="{9D8B030D-6E8A-4147-A177-3AD203B41FA5}">
                      <a16:colId xmlns:a16="http://schemas.microsoft.com/office/drawing/2014/main" val="20001"/>
                    </a:ext>
                  </a:extLst>
                </a:gridCol>
                <a:gridCol w="1069975">
                  <a:extLst>
                    <a:ext uri="{9D8B030D-6E8A-4147-A177-3AD203B41FA5}">
                      <a16:colId xmlns:a16="http://schemas.microsoft.com/office/drawing/2014/main" val="20002"/>
                    </a:ext>
                  </a:extLst>
                </a:gridCol>
                <a:gridCol w="806450">
                  <a:extLst>
                    <a:ext uri="{9D8B030D-6E8A-4147-A177-3AD203B41FA5}">
                      <a16:colId xmlns:a16="http://schemas.microsoft.com/office/drawing/2014/main" val="20003"/>
                    </a:ext>
                  </a:extLst>
                </a:gridCol>
                <a:gridCol w="2320925">
                  <a:extLst>
                    <a:ext uri="{9D8B030D-6E8A-4147-A177-3AD203B41FA5}">
                      <a16:colId xmlns:a16="http://schemas.microsoft.com/office/drawing/2014/main" val="20004"/>
                    </a:ext>
                  </a:extLst>
                </a:gridCol>
              </a:tblGrid>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Descrizione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ea typeface="ＭＳ Ｐゴシック" charset="-128"/>
                        </a:rPr>
                        <a:t>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ea typeface="ＭＳ Ｐゴシック" charset="-128"/>
                        </a:rPr>
                        <a:t>I 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ea typeface="ＭＳ Ｐゴシック" charset="-128"/>
                        </a:rPr>
                        <a:t>II 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ea typeface="ＭＳ Ｐゴシック" charset="-128"/>
                        </a:rPr>
                        <a:t>Note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339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600" dirty="0" smtClean="0"/>
                        <a:t>3 </a:t>
                      </a:r>
                      <a:r>
                        <a:rPr lang="it-IT" sz="1600" dirty="0" err="1" smtClean="0"/>
                        <a:t>switch</a:t>
                      </a:r>
                      <a:r>
                        <a:rPr lang="it-IT" sz="1600" dirty="0" smtClean="0"/>
                        <a:t> TOR richiesti per aggiornamento del Tier2</a:t>
                      </a:r>
                      <a:endParaRPr kumimoji="0" lang="it-IT" sz="1600" b="0" i="0" u="none" strike="noStrike" cap="none" normalizeH="0" baseline="0" dirty="0" smtClean="0">
                        <a:ln>
                          <a:noFill/>
                        </a:ln>
                        <a:solidFill>
                          <a:schemeClr val="tx1"/>
                        </a:solidFill>
                        <a:effectLst/>
                        <a:latin typeface="Arial" charset="0"/>
                        <a:ea typeface="ＭＳ Ｐゴシック"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sz="1600" b="0" i="0" u="none" strike="noStrike" cap="none" normalizeH="0" baseline="0" dirty="0" smtClean="0">
                          <a:ln>
                            <a:noFill/>
                          </a:ln>
                          <a:solidFill>
                            <a:schemeClr val="tx1"/>
                          </a:solidFill>
                          <a:effectLst/>
                          <a:latin typeface="Arial" charset="0"/>
                          <a:ea typeface="ＭＳ Ｐゴシック" charset="-128"/>
                        </a:rPr>
                        <a:t>Finanziamento per 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339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600" dirty="0" smtClean="0"/>
                        <a:t>Ottica 40 </a:t>
                      </a:r>
                      <a:r>
                        <a:rPr lang="it-IT" sz="1600" dirty="0" err="1" smtClean="0"/>
                        <a:t>GbE</a:t>
                      </a:r>
                      <a:r>
                        <a:rPr lang="it-IT" sz="1600" dirty="0" smtClean="0"/>
                        <a:t> lato Padova per il collegamento PD-LNL per il Tier2 su fibra spenta. richiesto dal T2</a:t>
                      </a:r>
                      <a:endParaRPr kumimoji="0" lang="it-IT" sz="1600" b="0" i="0" u="none" strike="noStrike" cap="none" normalizeH="0" baseline="0" dirty="0" smtClean="0">
                        <a:ln>
                          <a:noFill/>
                        </a:ln>
                        <a:solidFill>
                          <a:schemeClr val="tx1"/>
                        </a:solidFill>
                        <a:effectLst/>
                        <a:latin typeface="Arial" charset="0"/>
                        <a:ea typeface="ＭＳ Ｐゴシック"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sz="1600" b="0" i="0" u="none" strike="noStrike" cap="none" normalizeH="0" baseline="0" dirty="0" smtClean="0">
                          <a:ln>
                            <a:noFill/>
                          </a:ln>
                          <a:solidFill>
                            <a:schemeClr val="tx1"/>
                          </a:solidFill>
                          <a:effectLst/>
                          <a:latin typeface="Arial" charset="0"/>
                          <a:ea typeface="ＭＳ Ｐゴシック" charset="-128"/>
                        </a:rPr>
                        <a:t>In seconda come per LNL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62497713"/>
                  </a:ext>
                </a:extLst>
              </a:tr>
              <a:tr h="47942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600" dirty="0" smtClean="0"/>
                        <a:t>TOTALI</a:t>
                      </a:r>
                      <a:endParaRPr kumimoji="0" lang="it-IT" sz="1600" b="0" i="0" u="none" strike="noStrike" cap="none" normalizeH="0" baseline="0" dirty="0" smtClean="0">
                        <a:ln>
                          <a:noFill/>
                        </a:ln>
                        <a:solidFill>
                          <a:schemeClr val="tx1"/>
                        </a:solidFill>
                        <a:effectLst/>
                        <a:latin typeface="Arial" charset="0"/>
                        <a:ea typeface="ＭＳ Ｐゴシック"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  30.5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14.0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11.5</a:t>
                      </a:r>
                      <a:endParaRPr kumimoji="0" lang="it-IT" sz="1600" b="0" i="0" u="none" strike="noStrike" cap="none" normalizeH="0" baseline="0" dirty="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dirty="0" smtClean="0">
                          <a:ln>
                            <a:noFill/>
                          </a:ln>
                          <a:solidFill>
                            <a:schemeClr val="tx1"/>
                          </a:solidFill>
                          <a:effectLst/>
                          <a:latin typeface="Arial" charset="0"/>
                          <a:ea typeface="ＭＳ Ｐゴシック" charset="-128"/>
                        </a:rPr>
                        <a:t>25.5</a:t>
                      </a:r>
                      <a:endParaRPr kumimoji="0" lang="it-IT" sz="1600" b="1" i="0" u="none" strike="noStrike" cap="none" normalizeH="0" baseline="0" dirty="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 name="Segnaposto piè di pagina 2"/>
          <p:cNvSpPr>
            <a:spLocks noGrp="1"/>
          </p:cNvSpPr>
          <p:nvPr>
            <p:ph type="ftr" sz="quarter" idx="11"/>
          </p:nvPr>
        </p:nvSpPr>
        <p:spPr>
          <a:xfrm>
            <a:off x="2771800" y="6261119"/>
            <a:ext cx="3320008" cy="476250"/>
          </a:xfrm>
        </p:spPr>
        <p:txBody>
          <a:bodyPr/>
          <a:lstStyle/>
          <a:p>
            <a:r>
              <a:rPr lang="it-IT" dirty="0"/>
              <a:t>Presidenza, CCR 9-10-11/9/2019</a:t>
            </a:r>
          </a:p>
          <a:p>
            <a:endParaRPr lang="it-IT" dirty="0"/>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1678" y="34317"/>
            <a:ext cx="2242322" cy="1014115"/>
          </a:xfrm>
          <a:prstGeom prst="rect">
            <a:avLst/>
          </a:prstGeom>
        </p:spPr>
      </p:pic>
    </p:spTree>
    <p:extLst>
      <p:ext uri="{BB962C8B-B14F-4D97-AF65-F5344CB8AC3E}">
        <p14:creationId xmlns:p14="http://schemas.microsoft.com/office/powerpoint/2010/main" val="3105762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113"/>
          <p:cNvGraphicFramePr>
            <a:graphicFrameLocks noGrp="1"/>
          </p:cNvGraphicFramePr>
          <p:nvPr>
            <p:extLst>
              <p:ext uri="{D42A27DB-BD31-4B8C-83A1-F6EECF244321}">
                <p14:modId xmlns:p14="http://schemas.microsoft.com/office/powerpoint/2010/main" val="3153235268"/>
              </p:ext>
            </p:extLst>
          </p:nvPr>
        </p:nvGraphicFramePr>
        <p:xfrm>
          <a:off x="315144" y="2492896"/>
          <a:ext cx="8534400" cy="1713980"/>
        </p:xfrm>
        <a:graphic>
          <a:graphicData uri="http://schemas.openxmlformats.org/drawingml/2006/table">
            <a:tbl>
              <a:tblPr/>
              <a:tblGrid>
                <a:gridCol w="3384550">
                  <a:extLst>
                    <a:ext uri="{9D8B030D-6E8A-4147-A177-3AD203B41FA5}">
                      <a16:colId xmlns:a16="http://schemas.microsoft.com/office/drawing/2014/main" val="20000"/>
                    </a:ext>
                  </a:extLst>
                </a:gridCol>
                <a:gridCol w="800100">
                  <a:extLst>
                    <a:ext uri="{9D8B030D-6E8A-4147-A177-3AD203B41FA5}">
                      <a16:colId xmlns:a16="http://schemas.microsoft.com/office/drawing/2014/main" val="20001"/>
                    </a:ext>
                  </a:extLst>
                </a:gridCol>
                <a:gridCol w="1069975">
                  <a:extLst>
                    <a:ext uri="{9D8B030D-6E8A-4147-A177-3AD203B41FA5}">
                      <a16:colId xmlns:a16="http://schemas.microsoft.com/office/drawing/2014/main" val="20002"/>
                    </a:ext>
                  </a:extLst>
                </a:gridCol>
                <a:gridCol w="806450">
                  <a:extLst>
                    <a:ext uri="{9D8B030D-6E8A-4147-A177-3AD203B41FA5}">
                      <a16:colId xmlns:a16="http://schemas.microsoft.com/office/drawing/2014/main" val="20003"/>
                    </a:ext>
                  </a:extLst>
                </a:gridCol>
                <a:gridCol w="2473325">
                  <a:extLst>
                    <a:ext uri="{9D8B030D-6E8A-4147-A177-3AD203B41FA5}">
                      <a16:colId xmlns:a16="http://schemas.microsoft.com/office/drawing/2014/main" val="20004"/>
                    </a:ext>
                  </a:extLst>
                </a:gridCol>
              </a:tblGrid>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Descrizione</a:t>
                      </a:r>
                    </a:p>
                  </a:txBody>
                  <a:tcPr marT="45736" marB="457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R</a:t>
                      </a: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ea typeface="ＭＳ Ｐゴシック" charset="-128"/>
                        </a:rPr>
                        <a:t>I A</a:t>
                      </a: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ea typeface="ＭＳ Ｐゴシック" charset="-128"/>
                        </a:rPr>
                        <a:t>II A</a:t>
                      </a: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ea typeface="ＭＳ Ｐゴシック" charset="-128"/>
                        </a:rPr>
                        <a:t>Note</a:t>
                      </a:r>
                    </a:p>
                  </a:txBody>
                  <a:tcPr marT="45736" marB="457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21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400" dirty="0" smtClean="0"/>
                        <a:t>Firewall </a:t>
                      </a:r>
                      <a:r>
                        <a:rPr lang="it-IT" sz="1400" dirty="0" err="1" smtClean="0"/>
                        <a:t>Fortinet</a:t>
                      </a:r>
                      <a:r>
                        <a:rPr lang="it-IT" sz="1400" dirty="0" smtClean="0"/>
                        <a:t> fascia alta più </a:t>
                      </a:r>
                      <a:r>
                        <a:rPr lang="it-IT" sz="1400" dirty="0" err="1" smtClean="0"/>
                        <a:t>signatures</a:t>
                      </a:r>
                      <a:r>
                        <a:rPr lang="it-IT" sz="1400" dirty="0" smtClean="0"/>
                        <a:t> per un anno e 2 moduli SFP+ 10G (6,5+2,5)</a:t>
                      </a: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36" marB="457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9.0</a:t>
                      </a: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9.0</a:t>
                      </a: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Assegnato, e candidato ad anticipi se c’è capienza.</a:t>
                      </a:r>
                    </a:p>
                  </a:txBody>
                  <a:tcPr marT="45736" marB="457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349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TOTALE</a:t>
                      </a:r>
                    </a:p>
                  </a:txBody>
                  <a:tcPr marT="45736" marB="457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9.0</a:t>
                      </a: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9.0</a:t>
                      </a: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charset="0"/>
                        <a:ea typeface="ＭＳ Ｐゴシック" charset="-128"/>
                      </a:endParaRP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smtClean="0">
                          <a:ln>
                            <a:noFill/>
                          </a:ln>
                          <a:solidFill>
                            <a:schemeClr val="tx1"/>
                          </a:solidFill>
                          <a:effectLst/>
                          <a:latin typeface="Arial" charset="0"/>
                          <a:ea typeface="ＭＳ Ｐゴシック" charset="-128"/>
                        </a:rPr>
                        <a:t>9.0</a:t>
                      </a:r>
                    </a:p>
                  </a:txBody>
                  <a:tcPr marT="45736" marB="457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4868" name="Rectangle 2"/>
          <p:cNvSpPr>
            <a:spLocks noGrp="1" noChangeArrowheads="1"/>
          </p:cNvSpPr>
          <p:nvPr>
            <p:ph type="title"/>
          </p:nvPr>
        </p:nvSpPr>
        <p:spPr>
          <a:xfrm>
            <a:off x="467544" y="-9475"/>
            <a:ext cx="8229600" cy="1143000"/>
          </a:xfrm>
        </p:spPr>
        <p:txBody>
          <a:bodyPr/>
          <a:lstStyle/>
          <a:p>
            <a:pPr algn="l" eaLnBrk="1" hangingPunct="1"/>
            <a:r>
              <a:rPr lang="it-IT" sz="4000" dirty="0" smtClean="0"/>
              <a:t>            Sezione di </a:t>
            </a:r>
            <a:r>
              <a:rPr lang="it-IT" sz="4000" b="1" dirty="0" smtClean="0"/>
              <a:t>PAVIA</a:t>
            </a:r>
          </a:p>
        </p:txBody>
      </p:sp>
      <p:sp>
        <p:nvSpPr>
          <p:cNvPr id="3" name="Segnaposto piè di pagina 2"/>
          <p:cNvSpPr>
            <a:spLocks noGrp="1"/>
          </p:cNvSpPr>
          <p:nvPr>
            <p:ph type="ftr" sz="quarter" idx="11"/>
          </p:nvPr>
        </p:nvSpPr>
        <p:spPr>
          <a:xfrm>
            <a:off x="2699792" y="6381750"/>
            <a:ext cx="3320008" cy="476250"/>
          </a:xfrm>
        </p:spPr>
        <p:txBody>
          <a:bodyPr/>
          <a:lstStyle/>
          <a:p>
            <a:r>
              <a:rPr lang="it-IT" dirty="0"/>
              <a:t>Presidenza, CCR 9-10-11/9/2019</a:t>
            </a:r>
          </a:p>
          <a:p>
            <a:endParaRPr lang="it-IT" dirty="0"/>
          </a:p>
          <a:p>
            <a:endParaRPr lang="it-IT" dirty="0"/>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1678" y="34317"/>
            <a:ext cx="2242322" cy="1014115"/>
          </a:xfrm>
          <a:prstGeom prst="rect">
            <a:avLst/>
          </a:prstGeom>
        </p:spPr>
      </p:pic>
    </p:spTree>
    <p:extLst>
      <p:ext uri="{BB962C8B-B14F-4D97-AF65-F5344CB8AC3E}">
        <p14:creationId xmlns:p14="http://schemas.microsoft.com/office/powerpoint/2010/main" val="37216899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7067550" cy="1143000"/>
          </a:xfrm>
        </p:spPr>
        <p:txBody>
          <a:bodyPr/>
          <a:lstStyle/>
          <a:p>
            <a:r>
              <a:rPr lang="it-IT" sz="4000" dirty="0" smtClean="0"/>
              <a:t>Sezione di </a:t>
            </a:r>
            <a:r>
              <a:rPr lang="it-IT" sz="4000" b="1" dirty="0" smtClean="0"/>
              <a:t>PERUGIA</a:t>
            </a:r>
            <a:endParaRPr lang="it-IT" sz="4000" b="1" dirty="0"/>
          </a:p>
        </p:txBody>
      </p:sp>
      <p:graphicFrame>
        <p:nvGraphicFramePr>
          <p:cNvPr id="9" name="Segnaposto tabella 8"/>
          <p:cNvGraphicFramePr>
            <a:graphicFrameLocks noGrp="1"/>
          </p:cNvGraphicFramePr>
          <p:nvPr>
            <p:ph type="tbl" idx="1"/>
            <p:extLst>
              <p:ext uri="{D42A27DB-BD31-4B8C-83A1-F6EECF244321}">
                <p14:modId xmlns:p14="http://schemas.microsoft.com/office/powerpoint/2010/main" val="1260035807"/>
              </p:ext>
            </p:extLst>
          </p:nvPr>
        </p:nvGraphicFramePr>
        <p:xfrm>
          <a:off x="395536" y="2060848"/>
          <a:ext cx="8534400" cy="2658892"/>
        </p:xfrm>
        <a:graphic>
          <a:graphicData uri="http://schemas.openxmlformats.org/drawingml/2006/table">
            <a:tbl>
              <a:tblPr/>
              <a:tblGrid>
                <a:gridCol w="3384550">
                  <a:extLst>
                    <a:ext uri="{9D8B030D-6E8A-4147-A177-3AD203B41FA5}">
                      <a16:colId xmlns:a16="http://schemas.microsoft.com/office/drawing/2014/main" val="20000"/>
                    </a:ext>
                  </a:extLst>
                </a:gridCol>
                <a:gridCol w="800100">
                  <a:extLst>
                    <a:ext uri="{9D8B030D-6E8A-4147-A177-3AD203B41FA5}">
                      <a16:colId xmlns:a16="http://schemas.microsoft.com/office/drawing/2014/main" val="20001"/>
                    </a:ext>
                  </a:extLst>
                </a:gridCol>
                <a:gridCol w="1069975">
                  <a:extLst>
                    <a:ext uri="{9D8B030D-6E8A-4147-A177-3AD203B41FA5}">
                      <a16:colId xmlns:a16="http://schemas.microsoft.com/office/drawing/2014/main" val="20002"/>
                    </a:ext>
                  </a:extLst>
                </a:gridCol>
                <a:gridCol w="806450">
                  <a:extLst>
                    <a:ext uri="{9D8B030D-6E8A-4147-A177-3AD203B41FA5}">
                      <a16:colId xmlns:a16="http://schemas.microsoft.com/office/drawing/2014/main" val="20003"/>
                    </a:ext>
                  </a:extLst>
                </a:gridCol>
                <a:gridCol w="2473325">
                  <a:extLst>
                    <a:ext uri="{9D8B030D-6E8A-4147-A177-3AD203B41FA5}">
                      <a16:colId xmlns:a16="http://schemas.microsoft.com/office/drawing/2014/main" val="20004"/>
                    </a:ext>
                  </a:extLst>
                </a:gridCol>
              </a:tblGrid>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Descrizione</a:t>
                      </a:r>
                    </a:p>
                  </a:txBody>
                  <a:tcPr marT="45736" marB="457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R</a:t>
                      </a: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ea typeface="ＭＳ Ｐゴシック" charset="-128"/>
                        </a:rPr>
                        <a:t>I A</a:t>
                      </a: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ea typeface="ＭＳ Ｐゴシック" charset="-128"/>
                        </a:rPr>
                        <a:t>II A</a:t>
                      </a: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Note</a:t>
                      </a:r>
                    </a:p>
                  </a:txBody>
                  <a:tcPr marT="45736" marB="457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716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400" dirty="0" smtClean="0"/>
                        <a:t>N.1 Switch HP 24 porte - per la sostituzione di un vecchio </a:t>
                      </a:r>
                      <a:r>
                        <a:rPr lang="it-IT" sz="1400" dirty="0" err="1" smtClean="0"/>
                        <a:t>switch</a:t>
                      </a:r>
                      <a:r>
                        <a:rPr lang="it-IT" sz="1400" dirty="0" smtClean="0"/>
                        <a:t> di rete ormai obsoleto </a:t>
                      </a: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36" marB="457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0.5</a:t>
                      </a: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0.5</a:t>
                      </a: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Assegnato in seconda</a:t>
                      </a:r>
                    </a:p>
                  </a:txBody>
                  <a:tcPr marT="45736" marB="457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4716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400" dirty="0" smtClean="0"/>
                        <a:t>N.2 Access Point CISCO AIRONET - sostituzione vecchi Access Point </a:t>
                      </a:r>
                      <a:r>
                        <a:rPr lang="it-IT" sz="1400" dirty="0" err="1" smtClean="0"/>
                        <a:t>standalone</a:t>
                      </a:r>
                      <a:r>
                        <a:rPr lang="it-IT" sz="1400" dirty="0" smtClean="0"/>
                        <a:t> non più idonei per la struttura attualmente in uso</a:t>
                      </a: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36" marB="457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1.5</a:t>
                      </a: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1.0</a:t>
                      </a: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Normalizzato a euro 500 per AP</a:t>
                      </a:r>
                    </a:p>
                  </a:txBody>
                  <a:tcPr marT="45736" marB="457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17714321"/>
                  </a:ext>
                </a:extLst>
              </a:tr>
              <a:tr h="59349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TOTALE</a:t>
                      </a:r>
                    </a:p>
                  </a:txBody>
                  <a:tcPr marT="45736" marB="457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2.0</a:t>
                      </a: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1.0</a:t>
                      </a: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0.5</a:t>
                      </a: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smtClean="0">
                          <a:ln>
                            <a:noFill/>
                          </a:ln>
                          <a:solidFill>
                            <a:schemeClr val="tx1"/>
                          </a:solidFill>
                          <a:effectLst/>
                          <a:latin typeface="Arial" charset="0"/>
                          <a:ea typeface="ＭＳ Ｐゴシック" charset="-128"/>
                        </a:rPr>
                        <a:t>1.5</a:t>
                      </a:r>
                    </a:p>
                  </a:txBody>
                  <a:tcPr marT="45736" marB="457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 name="Segnaposto piè di pagina 3"/>
          <p:cNvSpPr>
            <a:spLocks noGrp="1"/>
          </p:cNvSpPr>
          <p:nvPr>
            <p:ph type="ftr" sz="quarter" idx="11"/>
          </p:nvPr>
        </p:nvSpPr>
        <p:spPr/>
        <p:txBody>
          <a:bodyPr/>
          <a:lstStyle/>
          <a:p>
            <a:r>
              <a:rPr lang="it-IT" dirty="0"/>
              <a:t>Presidenza, CCR 9-10-11/9/2019</a:t>
            </a:r>
          </a:p>
          <a:p>
            <a:endParaRPr lang="it-IT" dirty="0"/>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1678" y="34317"/>
            <a:ext cx="2242322" cy="1014115"/>
          </a:xfrm>
          <a:prstGeom prst="rect">
            <a:avLst/>
          </a:prstGeom>
        </p:spPr>
      </p:pic>
    </p:spTree>
    <p:extLst>
      <p:ext uri="{BB962C8B-B14F-4D97-AF65-F5344CB8AC3E}">
        <p14:creationId xmlns:p14="http://schemas.microsoft.com/office/powerpoint/2010/main" val="42929905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113"/>
          <p:cNvGraphicFramePr>
            <a:graphicFrameLocks noGrp="1"/>
          </p:cNvGraphicFramePr>
          <p:nvPr>
            <p:extLst>
              <p:ext uri="{D42A27DB-BD31-4B8C-83A1-F6EECF244321}">
                <p14:modId xmlns:p14="http://schemas.microsoft.com/office/powerpoint/2010/main" val="505828299"/>
              </p:ext>
            </p:extLst>
          </p:nvPr>
        </p:nvGraphicFramePr>
        <p:xfrm>
          <a:off x="315144" y="1204773"/>
          <a:ext cx="8534400" cy="4745352"/>
        </p:xfrm>
        <a:graphic>
          <a:graphicData uri="http://schemas.openxmlformats.org/drawingml/2006/table">
            <a:tbl>
              <a:tblPr/>
              <a:tblGrid>
                <a:gridCol w="3384550">
                  <a:extLst>
                    <a:ext uri="{9D8B030D-6E8A-4147-A177-3AD203B41FA5}">
                      <a16:colId xmlns:a16="http://schemas.microsoft.com/office/drawing/2014/main" val="20000"/>
                    </a:ext>
                  </a:extLst>
                </a:gridCol>
                <a:gridCol w="800100">
                  <a:extLst>
                    <a:ext uri="{9D8B030D-6E8A-4147-A177-3AD203B41FA5}">
                      <a16:colId xmlns:a16="http://schemas.microsoft.com/office/drawing/2014/main" val="20001"/>
                    </a:ext>
                  </a:extLst>
                </a:gridCol>
                <a:gridCol w="1069975">
                  <a:extLst>
                    <a:ext uri="{9D8B030D-6E8A-4147-A177-3AD203B41FA5}">
                      <a16:colId xmlns:a16="http://schemas.microsoft.com/office/drawing/2014/main" val="20002"/>
                    </a:ext>
                  </a:extLst>
                </a:gridCol>
                <a:gridCol w="806450">
                  <a:extLst>
                    <a:ext uri="{9D8B030D-6E8A-4147-A177-3AD203B41FA5}">
                      <a16:colId xmlns:a16="http://schemas.microsoft.com/office/drawing/2014/main" val="20003"/>
                    </a:ext>
                  </a:extLst>
                </a:gridCol>
                <a:gridCol w="2473325">
                  <a:extLst>
                    <a:ext uri="{9D8B030D-6E8A-4147-A177-3AD203B41FA5}">
                      <a16:colId xmlns:a16="http://schemas.microsoft.com/office/drawing/2014/main" val="20004"/>
                    </a:ext>
                  </a:extLst>
                </a:gridCol>
              </a:tblGrid>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Descrizione</a:t>
                      </a:r>
                    </a:p>
                  </a:txBody>
                  <a:tcPr marT="45736" marB="457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R</a:t>
                      </a: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ea typeface="ＭＳ Ｐゴシック" charset="-128"/>
                        </a:rPr>
                        <a:t>I A</a:t>
                      </a: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ea typeface="ＭＳ Ｐゴシック" charset="-128"/>
                        </a:rPr>
                        <a:t>II A</a:t>
                      </a: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ea typeface="ＭＳ Ｐゴシック" charset="-128"/>
                        </a:rPr>
                        <a:t>Note</a:t>
                      </a:r>
                    </a:p>
                  </a:txBody>
                  <a:tcPr marT="45736" marB="457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3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400" dirty="0" smtClean="0"/>
                        <a:t>per TIER 2: </a:t>
                      </a:r>
                      <a:r>
                        <a:rPr lang="it-IT" sz="1400" dirty="0" err="1" smtClean="0"/>
                        <a:t>switch</a:t>
                      </a:r>
                      <a:r>
                        <a:rPr lang="it-IT" sz="1400" dirty="0" smtClean="0"/>
                        <a:t> con porte 10 </a:t>
                      </a:r>
                      <a:r>
                        <a:rPr lang="it-IT" sz="1400" dirty="0" err="1" smtClean="0"/>
                        <a:t>Gbps</a:t>
                      </a: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36" marB="457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10.0</a:t>
                      </a: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10.0</a:t>
                      </a: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Assegnazione per T2</a:t>
                      </a:r>
                    </a:p>
                  </a:txBody>
                  <a:tcPr marT="45736" marB="457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3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400" dirty="0" smtClean="0"/>
                        <a:t>Switch di piano (due)</a:t>
                      </a: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36" marB="457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5.0</a:t>
                      </a: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2.5</a:t>
                      </a: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Assegnato per metà in prima</a:t>
                      </a:r>
                    </a:p>
                  </a:txBody>
                  <a:tcPr marT="45736" marB="457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38457965"/>
                  </a:ext>
                </a:extLst>
              </a:tr>
              <a:tr h="403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400" dirty="0" smtClean="0"/>
                        <a:t>Quota RETE per Tier2 CMS (da indicazioni di CNS1)</a:t>
                      </a: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36" marB="457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4.5</a:t>
                      </a: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NON si fanno valutazioni su quote di </a:t>
                      </a:r>
                      <a:r>
                        <a:rPr kumimoji="0" lang="it-IT" sz="1400" b="0" i="0" u="none" strike="noStrike" cap="none" normalizeH="0" baseline="0" dirty="0" err="1" smtClean="0">
                          <a:ln>
                            <a:noFill/>
                          </a:ln>
                          <a:solidFill>
                            <a:schemeClr val="tx1"/>
                          </a:solidFill>
                          <a:effectLst/>
                          <a:latin typeface="Arial" charset="0"/>
                          <a:ea typeface="ＭＳ Ｐゴシック" charset="-128"/>
                        </a:rPr>
                        <a:t>overhead</a:t>
                      </a:r>
                      <a:r>
                        <a:rPr kumimoji="0" lang="it-IT" sz="1400" b="0" i="0" u="none" strike="noStrike" cap="none" normalizeH="0" baseline="0" dirty="0" smtClean="0">
                          <a:ln>
                            <a:noFill/>
                          </a:ln>
                          <a:solidFill>
                            <a:schemeClr val="tx1"/>
                          </a:solidFill>
                          <a:effectLst/>
                          <a:latin typeface="Arial" charset="0"/>
                          <a:ea typeface="ＭＳ Ｐゴシック" charset="-128"/>
                        </a:rPr>
                        <a:t> ma solo su richieste specifiche.</a:t>
                      </a:r>
                    </a:p>
                  </a:txBody>
                  <a:tcPr marT="45736" marB="457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28439010"/>
                  </a:ext>
                </a:extLst>
              </a:tr>
              <a:tr h="403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400" dirty="0" smtClean="0"/>
                        <a:t>Suite </a:t>
                      </a:r>
                      <a:r>
                        <a:rPr lang="it-IT" sz="1400" dirty="0" err="1" smtClean="0"/>
                        <a:t>sw</a:t>
                      </a:r>
                      <a:r>
                        <a:rPr lang="it-IT" sz="1400" dirty="0" smtClean="0"/>
                        <a:t> XMC di </a:t>
                      </a:r>
                      <a:r>
                        <a:rPr lang="it-IT" sz="1400" dirty="0" err="1" smtClean="0"/>
                        <a:t>Xtreme</a:t>
                      </a: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36" marB="457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25.0</a:t>
                      </a: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25.0</a:t>
                      </a: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E' una suite di gestione centralizzata degli apparati di rete. Potrebbe essere una soluzione alternativa al firewall? DOPO POC Pisa deciderà se procedere all'acquisto della suite o acquistare un FW- Restituiti 20K sul bilancio 2019 (Firewall)</a:t>
                      </a:r>
                    </a:p>
                  </a:txBody>
                  <a:tcPr marT="45736" marB="457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6122386"/>
                  </a:ext>
                </a:extLst>
              </a:tr>
              <a:tr h="59349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TOTALE</a:t>
                      </a:r>
                    </a:p>
                  </a:txBody>
                  <a:tcPr marT="45736" marB="457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44.5</a:t>
                      </a: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12.5</a:t>
                      </a: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25.0</a:t>
                      </a:r>
                    </a:p>
                  </a:txBody>
                  <a:tcPr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smtClean="0">
                          <a:ln>
                            <a:noFill/>
                          </a:ln>
                          <a:solidFill>
                            <a:schemeClr val="tx1"/>
                          </a:solidFill>
                          <a:effectLst/>
                          <a:latin typeface="Arial" charset="0"/>
                          <a:ea typeface="ＭＳ Ｐゴシック" charset="-128"/>
                        </a:rPr>
                        <a:t>37.5</a:t>
                      </a:r>
                    </a:p>
                  </a:txBody>
                  <a:tcPr marT="45736" marB="457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4868" name="Rectangle 2"/>
          <p:cNvSpPr>
            <a:spLocks noGrp="1" noChangeArrowheads="1"/>
          </p:cNvSpPr>
          <p:nvPr>
            <p:ph type="title"/>
          </p:nvPr>
        </p:nvSpPr>
        <p:spPr>
          <a:xfrm>
            <a:off x="467544" y="-9475"/>
            <a:ext cx="8229600" cy="1143000"/>
          </a:xfrm>
        </p:spPr>
        <p:txBody>
          <a:bodyPr/>
          <a:lstStyle/>
          <a:p>
            <a:pPr algn="l" eaLnBrk="1" hangingPunct="1"/>
            <a:r>
              <a:rPr lang="it-IT" sz="4000" dirty="0" smtClean="0"/>
              <a:t>            Sezione di </a:t>
            </a:r>
            <a:r>
              <a:rPr lang="it-IT" sz="4000" b="1" dirty="0" smtClean="0"/>
              <a:t>PISA</a:t>
            </a:r>
          </a:p>
        </p:txBody>
      </p:sp>
      <p:sp>
        <p:nvSpPr>
          <p:cNvPr id="3" name="Segnaposto piè di pagina 2"/>
          <p:cNvSpPr>
            <a:spLocks noGrp="1"/>
          </p:cNvSpPr>
          <p:nvPr>
            <p:ph type="ftr" sz="quarter" idx="11"/>
          </p:nvPr>
        </p:nvSpPr>
        <p:spPr/>
        <p:txBody>
          <a:bodyPr/>
          <a:lstStyle/>
          <a:p>
            <a:r>
              <a:rPr lang="it-IT" dirty="0"/>
              <a:t>Presidenza, CCR 9-10-11/9/2019</a:t>
            </a:r>
          </a:p>
          <a:p>
            <a:endParaRPr lang="it-IT" dirty="0"/>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1678" y="34317"/>
            <a:ext cx="2242322" cy="1014115"/>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68313" y="-36513"/>
            <a:ext cx="7054850" cy="1143000"/>
          </a:xfrm>
        </p:spPr>
        <p:txBody>
          <a:bodyPr/>
          <a:lstStyle/>
          <a:p>
            <a:pPr eaLnBrk="1" hangingPunct="1"/>
            <a:r>
              <a:rPr lang="it-IT" sz="4000" dirty="0" smtClean="0"/>
              <a:t>Sezione di  </a:t>
            </a:r>
            <a:r>
              <a:rPr lang="it-IT" sz="4000" b="1" dirty="0" smtClean="0"/>
              <a:t>ROMA 1</a:t>
            </a:r>
            <a:endParaRPr lang="it-IT" sz="4000" dirty="0" smtClean="0"/>
          </a:p>
        </p:txBody>
      </p:sp>
      <p:graphicFrame>
        <p:nvGraphicFramePr>
          <p:cNvPr id="35876" name="Group 36"/>
          <p:cNvGraphicFramePr>
            <a:graphicFrameLocks noGrp="1"/>
          </p:cNvGraphicFramePr>
          <p:nvPr>
            <p:ph idx="1"/>
            <p:extLst>
              <p:ext uri="{D42A27DB-BD31-4B8C-83A1-F6EECF244321}">
                <p14:modId xmlns:p14="http://schemas.microsoft.com/office/powerpoint/2010/main" val="128126412"/>
              </p:ext>
            </p:extLst>
          </p:nvPr>
        </p:nvGraphicFramePr>
        <p:xfrm>
          <a:off x="468313" y="1412776"/>
          <a:ext cx="8229600" cy="4431847"/>
        </p:xfrm>
        <a:graphic>
          <a:graphicData uri="http://schemas.openxmlformats.org/drawingml/2006/table">
            <a:tbl>
              <a:tblPr/>
              <a:tblGrid>
                <a:gridCol w="3322638">
                  <a:extLst>
                    <a:ext uri="{9D8B030D-6E8A-4147-A177-3AD203B41FA5}">
                      <a16:colId xmlns:a16="http://schemas.microsoft.com/office/drawing/2014/main" val="20000"/>
                    </a:ext>
                  </a:extLst>
                </a:gridCol>
                <a:gridCol w="785812">
                  <a:extLst>
                    <a:ext uri="{9D8B030D-6E8A-4147-A177-3AD203B41FA5}">
                      <a16:colId xmlns:a16="http://schemas.microsoft.com/office/drawing/2014/main" val="20001"/>
                    </a:ext>
                  </a:extLst>
                </a:gridCol>
                <a:gridCol w="1050925">
                  <a:extLst>
                    <a:ext uri="{9D8B030D-6E8A-4147-A177-3AD203B41FA5}">
                      <a16:colId xmlns:a16="http://schemas.microsoft.com/office/drawing/2014/main" val="20002"/>
                    </a:ext>
                  </a:extLst>
                </a:gridCol>
                <a:gridCol w="792163">
                  <a:extLst>
                    <a:ext uri="{9D8B030D-6E8A-4147-A177-3AD203B41FA5}">
                      <a16:colId xmlns:a16="http://schemas.microsoft.com/office/drawing/2014/main" val="20003"/>
                    </a:ext>
                  </a:extLst>
                </a:gridCol>
                <a:gridCol w="2278062">
                  <a:extLst>
                    <a:ext uri="{9D8B030D-6E8A-4147-A177-3AD203B41FA5}">
                      <a16:colId xmlns:a16="http://schemas.microsoft.com/office/drawing/2014/main" val="20004"/>
                    </a:ext>
                  </a:extLst>
                </a:gridCol>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Descrizione</a:t>
                      </a:r>
                    </a:p>
                  </a:txBody>
                  <a:tcPr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R</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I A</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smtClean="0">
                          <a:ln>
                            <a:noFill/>
                          </a:ln>
                          <a:solidFill>
                            <a:schemeClr val="tx1"/>
                          </a:solidFill>
                          <a:effectLst/>
                          <a:latin typeface="Arial" charset="0"/>
                          <a:ea typeface="ＭＳ Ｐゴシック" charset="-128"/>
                        </a:rPr>
                        <a:t>II A</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smtClean="0">
                          <a:ln>
                            <a:noFill/>
                          </a:ln>
                          <a:solidFill>
                            <a:schemeClr val="tx1"/>
                          </a:solidFill>
                          <a:effectLst/>
                          <a:latin typeface="Arial" charset="0"/>
                          <a:ea typeface="ＭＳ Ｐゴシック" charset="-128"/>
                        </a:rPr>
                        <a:t>Note</a:t>
                      </a:r>
                    </a:p>
                  </a:txBody>
                  <a:tcPr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389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400" dirty="0" smtClean="0"/>
                        <a:t>Switch per </a:t>
                      </a:r>
                      <a:r>
                        <a:rPr lang="it-IT" sz="1400" dirty="0" err="1" smtClean="0"/>
                        <a:t>Tier</a:t>
                      </a:r>
                      <a:r>
                        <a:rPr lang="it-IT" sz="1400" dirty="0" smtClean="0"/>
                        <a:t> 2 come da piano per la sostituzione degli apparati di rete inviato il 21/5/2019. Si tratta di due </a:t>
                      </a:r>
                      <a:r>
                        <a:rPr lang="it-IT" sz="1400" dirty="0" err="1" smtClean="0"/>
                        <a:t>switch</a:t>
                      </a:r>
                      <a:r>
                        <a:rPr lang="it-IT" sz="1400" dirty="0" smtClean="0"/>
                        <a:t> "centrali" per la connessione dei servizi comuni (in sostituzione di </a:t>
                      </a:r>
                      <a:r>
                        <a:rPr lang="it-IT" sz="1400" dirty="0" err="1" smtClean="0"/>
                        <a:t>Juniper</a:t>
                      </a:r>
                      <a:r>
                        <a:rPr lang="it-IT" sz="1400" dirty="0" smtClean="0"/>
                        <a:t> 4200 in EOS dal 2018) e 7 </a:t>
                      </a:r>
                      <a:r>
                        <a:rPr lang="it-IT" sz="1400" dirty="0" err="1" smtClean="0"/>
                        <a:t>switch</a:t>
                      </a:r>
                      <a:r>
                        <a:rPr lang="it-IT" sz="1400" dirty="0" smtClean="0"/>
                        <a:t> per monitor ed amministrazione di circa 10 anni</a:t>
                      </a: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9.0</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9.0</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Assegnato in seconda priorità</a:t>
                      </a:r>
                    </a:p>
                  </a:txBody>
                  <a:tcPr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38944">
                <a:tc>
                  <a:txBody>
                    <a:bodyPr/>
                    <a:lstStyle/>
                    <a:p>
                      <a:r>
                        <a:rPr lang="it-IT" dirty="0" smtClean="0"/>
                        <a:t>1 anno aggiuntivo per le </a:t>
                      </a:r>
                      <a:r>
                        <a:rPr lang="it-IT" dirty="0" err="1" smtClean="0"/>
                        <a:t>signature</a:t>
                      </a:r>
                      <a:r>
                        <a:rPr lang="it-IT" dirty="0" smtClean="0"/>
                        <a:t> del firewall </a:t>
                      </a:r>
                      <a:r>
                        <a:rPr lang="it-IT" dirty="0" err="1" smtClean="0"/>
                        <a:t>Fortinet</a:t>
                      </a:r>
                      <a:r>
                        <a:rPr lang="it-IT" dirty="0" smtClean="0"/>
                        <a:t> 900D</a:t>
                      </a:r>
                      <a:endParaRPr lang="it-IT" dirty="0"/>
                    </a:p>
                  </a:txBody>
                  <a:tcPr marL="7620" marR="7620" marT="7620" marB="762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it-IT" dirty="0" smtClean="0"/>
                        <a:t> </a:t>
                      </a:r>
                    </a:p>
                    <a:p>
                      <a:pPr algn="ctr"/>
                      <a:r>
                        <a:rPr lang="it-IT" dirty="0" smtClean="0"/>
                        <a:t> </a:t>
                      </a:r>
                      <a:r>
                        <a:rPr lang="it-IT" sz="1400" dirty="0" smtClean="0"/>
                        <a:t>5.5</a:t>
                      </a:r>
                      <a:endParaRPr lang="it-IT" sz="1400" dirty="0"/>
                    </a:p>
                  </a:txBody>
                  <a:tcPr marL="7620" marR="7620" marT="7620" marB="76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5.0</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Normalizzato a 5K (In caso verifichiamo con </a:t>
                      </a:r>
                      <a:r>
                        <a:rPr kumimoji="0" lang="it-IT" sz="1400" b="0" i="0" u="none" strike="noStrike" cap="none" normalizeH="0" baseline="0" dirty="0" err="1" smtClean="0">
                          <a:ln>
                            <a:noFill/>
                          </a:ln>
                          <a:solidFill>
                            <a:schemeClr val="tx1"/>
                          </a:solidFill>
                          <a:effectLst/>
                          <a:latin typeface="Arial" charset="0"/>
                          <a:ea typeface="ＭＳ Ｐゴシック" charset="-128"/>
                        </a:rPr>
                        <a:t>Fortinet</a:t>
                      </a:r>
                      <a:r>
                        <a:rPr kumimoji="0" lang="it-IT" sz="1400" b="0" i="0" u="none" strike="noStrike" cap="none" normalizeH="0" baseline="0" dirty="0" smtClean="0">
                          <a:ln>
                            <a:noFill/>
                          </a:ln>
                          <a:solidFill>
                            <a:schemeClr val="tx1"/>
                          </a:solidFill>
                          <a:effectLst/>
                          <a:latin typeface="Arial" charset="0"/>
                          <a:ea typeface="ＭＳ Ｐゴシック" charset="-128"/>
                        </a:rPr>
                        <a:t>)</a:t>
                      </a:r>
                    </a:p>
                  </a:txBody>
                  <a:tcPr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5998884"/>
                  </a:ext>
                </a:extLst>
              </a:tr>
              <a:tr h="8389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400" dirty="0" smtClean="0"/>
                        <a:t>3 </a:t>
                      </a:r>
                      <a:r>
                        <a:rPr lang="it-IT" sz="1400" dirty="0" err="1" smtClean="0"/>
                        <a:t>switch</a:t>
                      </a:r>
                      <a:r>
                        <a:rPr lang="it-IT" sz="1400" dirty="0" smtClean="0"/>
                        <a:t> per sostituzione apparati di distribuzione rete di sezione (prezzi LAN6, comprensivi di SFP per </a:t>
                      </a:r>
                      <a:r>
                        <a:rPr lang="it-IT" sz="1400" dirty="0" err="1" smtClean="0"/>
                        <a:t>uplink</a:t>
                      </a: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3.0</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3.0</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In seconda priorità perché è una sostituzione</a:t>
                      </a:r>
                    </a:p>
                  </a:txBody>
                  <a:tcPr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0340209"/>
                  </a:ext>
                </a:extLst>
              </a:tr>
              <a:tr h="498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TOTALE</a:t>
                      </a:r>
                    </a:p>
                  </a:txBody>
                  <a:tcPr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17.5</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5.0</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ＭＳ Ｐゴシック" charset="-128"/>
                        </a:rPr>
                        <a:t>12.0</a:t>
                      </a:r>
                    </a:p>
                  </a:txBody>
                  <a:tcPr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smtClean="0">
                          <a:ln>
                            <a:noFill/>
                          </a:ln>
                          <a:solidFill>
                            <a:schemeClr val="tx1"/>
                          </a:solidFill>
                          <a:effectLst/>
                          <a:latin typeface="Arial" charset="0"/>
                          <a:ea typeface="ＭＳ Ｐゴシック" charset="-128"/>
                        </a:rPr>
                        <a:t>17.0</a:t>
                      </a:r>
                    </a:p>
                  </a:txBody>
                  <a:tcPr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 name="Segnaposto piè di pagina 2"/>
          <p:cNvSpPr>
            <a:spLocks noGrp="1"/>
          </p:cNvSpPr>
          <p:nvPr>
            <p:ph type="ftr" sz="quarter" idx="11"/>
          </p:nvPr>
        </p:nvSpPr>
        <p:spPr/>
        <p:txBody>
          <a:bodyPr/>
          <a:lstStyle/>
          <a:p>
            <a:r>
              <a:rPr lang="it-IT" dirty="0"/>
              <a:t>Presidenza, CCR 9-10-11/9/2019</a:t>
            </a:r>
          </a:p>
          <a:p>
            <a:endParaRPr lang="it-IT" dirty="0"/>
          </a:p>
          <a:p>
            <a:endParaRPr lang="it-IT" dirty="0"/>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1678" y="34317"/>
            <a:ext cx="2242322" cy="101411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10"/>
          <p:cNvSpPr>
            <a:spLocks noGrp="1" noChangeArrowheads="1"/>
          </p:cNvSpPr>
          <p:nvPr>
            <p:ph type="title"/>
          </p:nvPr>
        </p:nvSpPr>
        <p:spPr/>
        <p:txBody>
          <a:bodyPr/>
          <a:lstStyle/>
          <a:p>
            <a:pPr eaLnBrk="1" hangingPunct="1"/>
            <a:r>
              <a:rPr lang="it-IT" smtClean="0"/>
              <a:t> </a:t>
            </a:r>
          </a:p>
        </p:txBody>
      </p:sp>
      <p:sp>
        <p:nvSpPr>
          <p:cNvPr id="17412" name="Rectangle 11"/>
          <p:cNvSpPr>
            <a:spLocks noGrp="1" noChangeArrowheads="1"/>
          </p:cNvSpPr>
          <p:nvPr>
            <p:ph type="body" idx="1"/>
          </p:nvPr>
        </p:nvSpPr>
        <p:spPr>
          <a:xfrm>
            <a:off x="457200" y="1309353"/>
            <a:ext cx="8229600" cy="4746078"/>
          </a:xfrm>
        </p:spPr>
        <p:txBody>
          <a:bodyPr/>
          <a:lstStyle/>
          <a:p>
            <a:pPr eaLnBrk="1" hangingPunct="1">
              <a:lnSpc>
                <a:spcPct val="80000"/>
              </a:lnSpc>
              <a:buFontTx/>
              <a:buNone/>
            </a:pPr>
            <a:r>
              <a:rPr lang="it-IT" sz="1800" dirty="0" smtClean="0"/>
              <a:t>Mandato: Attribuzione dei fondi di finanziamento per il 2020 in base alle disponibilità economiche.</a:t>
            </a:r>
          </a:p>
          <a:p>
            <a:pPr eaLnBrk="1" hangingPunct="1">
              <a:lnSpc>
                <a:spcPct val="80000"/>
              </a:lnSpc>
              <a:buFontTx/>
              <a:buNone/>
            </a:pPr>
            <a:endParaRPr lang="it-IT" sz="1200" dirty="0" smtClean="0"/>
          </a:p>
          <a:p>
            <a:pPr eaLnBrk="1" hangingPunct="1">
              <a:lnSpc>
                <a:spcPct val="80000"/>
              </a:lnSpc>
              <a:buFontTx/>
              <a:buNone/>
            </a:pPr>
            <a:r>
              <a:rPr lang="it-IT" sz="2000" dirty="0" smtClean="0"/>
              <a:t>Richieste: il totale dei finanziamenti richiesti è di                 </a:t>
            </a:r>
            <a:r>
              <a:rPr lang="it-IT" sz="2600" b="1" dirty="0" smtClean="0">
                <a:solidFill>
                  <a:srgbClr val="FF0000"/>
                </a:solidFill>
              </a:rPr>
              <a:t>365.5K€</a:t>
            </a:r>
          </a:p>
          <a:p>
            <a:pPr eaLnBrk="1" hangingPunct="1">
              <a:lnSpc>
                <a:spcPct val="80000"/>
              </a:lnSpc>
              <a:buFontTx/>
              <a:buNone/>
            </a:pPr>
            <a:r>
              <a:rPr lang="it-IT" sz="2000" dirty="0" smtClean="0"/>
              <a:t>(Circa al livello dell’anno scorso, ma con notevole diminuzione rispetto agli anni precedenti)</a:t>
            </a:r>
            <a:endParaRPr lang="it-IT" sz="2000" b="1" dirty="0" smtClean="0">
              <a:solidFill>
                <a:srgbClr val="FF0000"/>
              </a:solidFill>
            </a:endParaRPr>
          </a:p>
          <a:p>
            <a:pPr eaLnBrk="1" hangingPunct="1">
              <a:lnSpc>
                <a:spcPct val="80000"/>
              </a:lnSpc>
              <a:buFontTx/>
              <a:buNone/>
            </a:pPr>
            <a:endParaRPr lang="it-IT" sz="1200" dirty="0" smtClean="0"/>
          </a:p>
          <a:p>
            <a:pPr eaLnBrk="1" hangingPunct="1">
              <a:lnSpc>
                <a:spcPct val="80000"/>
              </a:lnSpc>
              <a:buFontTx/>
              <a:buNone/>
            </a:pPr>
            <a:endParaRPr lang="it-IT" sz="1200" dirty="0"/>
          </a:p>
          <a:p>
            <a:pPr eaLnBrk="1" hangingPunct="1">
              <a:lnSpc>
                <a:spcPct val="80000"/>
              </a:lnSpc>
              <a:buFontTx/>
              <a:buNone/>
            </a:pPr>
            <a:r>
              <a:rPr lang="it-IT" sz="2000" dirty="0" smtClean="0"/>
              <a:t>Proposta di assegnazione in prima priorità:                         </a:t>
            </a:r>
            <a:r>
              <a:rPr lang="it-IT" sz="2400" b="1" dirty="0" smtClean="0">
                <a:solidFill>
                  <a:srgbClr val="FF0000"/>
                </a:solidFill>
              </a:rPr>
              <a:t>132.0 K€</a:t>
            </a:r>
          </a:p>
          <a:p>
            <a:pPr eaLnBrk="1" hangingPunct="1">
              <a:lnSpc>
                <a:spcPct val="80000"/>
              </a:lnSpc>
              <a:buFontTx/>
              <a:buNone/>
            </a:pPr>
            <a:r>
              <a:rPr lang="it-IT" sz="2000" dirty="0" smtClean="0"/>
              <a:t>Proposta di assegnazione in seconda priorità:                  </a:t>
            </a:r>
            <a:r>
              <a:rPr lang="it-IT" sz="2400" b="1" dirty="0" smtClean="0">
                <a:solidFill>
                  <a:srgbClr val="FF0000"/>
                </a:solidFill>
              </a:rPr>
              <a:t>  </a:t>
            </a:r>
            <a:r>
              <a:rPr lang="it-IT" sz="2400" b="1" dirty="0" smtClean="0">
                <a:solidFill>
                  <a:srgbClr val="FF0000"/>
                </a:solidFill>
              </a:rPr>
              <a:t>140.0 </a:t>
            </a:r>
            <a:r>
              <a:rPr lang="it-IT" sz="2400" b="1" dirty="0" smtClean="0">
                <a:solidFill>
                  <a:srgbClr val="FF0000"/>
                </a:solidFill>
              </a:rPr>
              <a:t>K€</a:t>
            </a:r>
            <a:r>
              <a:rPr lang="it-IT" sz="2000" b="1" dirty="0" smtClean="0">
                <a:solidFill>
                  <a:srgbClr val="FF0000"/>
                </a:solidFill>
              </a:rPr>
              <a:t> </a:t>
            </a:r>
          </a:p>
          <a:p>
            <a:pPr eaLnBrk="1" hangingPunct="1">
              <a:lnSpc>
                <a:spcPct val="80000"/>
              </a:lnSpc>
              <a:buFontTx/>
              <a:buNone/>
            </a:pPr>
            <a:r>
              <a:rPr lang="it-IT" sz="2000" dirty="0" smtClean="0"/>
              <a:t>Proposta</a:t>
            </a:r>
            <a:r>
              <a:rPr lang="it-IT" sz="2000" b="1" dirty="0">
                <a:solidFill>
                  <a:srgbClr val="FF0000"/>
                </a:solidFill>
              </a:rPr>
              <a:t> </a:t>
            </a:r>
            <a:r>
              <a:rPr lang="it-IT" sz="2000" dirty="0" smtClean="0"/>
              <a:t>di assegnazione come anticipo di bilancio:             </a:t>
            </a:r>
            <a:r>
              <a:rPr lang="it-IT" sz="2400" b="1" dirty="0" smtClean="0">
                <a:solidFill>
                  <a:srgbClr val="FF0000"/>
                </a:solidFill>
              </a:rPr>
              <a:t>38.0 K€</a:t>
            </a:r>
          </a:p>
          <a:p>
            <a:pPr eaLnBrk="1" hangingPunct="1">
              <a:lnSpc>
                <a:spcPct val="80000"/>
              </a:lnSpc>
              <a:buFontTx/>
              <a:buNone/>
            </a:pPr>
            <a:r>
              <a:rPr lang="it-IT" sz="2000" dirty="0" smtClean="0"/>
              <a:t>Totale assegnazioni:                                                            </a:t>
            </a:r>
            <a:r>
              <a:rPr lang="it-IT" sz="2600" b="1" dirty="0" smtClean="0">
                <a:solidFill>
                  <a:srgbClr val="FF0000"/>
                </a:solidFill>
              </a:rPr>
              <a:t>310.0 </a:t>
            </a:r>
            <a:r>
              <a:rPr lang="it-IT" sz="2600" b="1" dirty="0" smtClean="0">
                <a:solidFill>
                  <a:srgbClr val="FF0000"/>
                </a:solidFill>
              </a:rPr>
              <a:t>K€</a:t>
            </a:r>
          </a:p>
          <a:p>
            <a:pPr eaLnBrk="1" hangingPunct="1">
              <a:lnSpc>
                <a:spcPct val="80000"/>
              </a:lnSpc>
              <a:buFontTx/>
              <a:buNone/>
            </a:pPr>
            <a:r>
              <a:rPr lang="it-IT" sz="2600" dirty="0" smtClean="0"/>
              <a:t>                </a:t>
            </a:r>
            <a:endParaRPr lang="it-IT" sz="1200" dirty="0" smtClean="0"/>
          </a:p>
          <a:p>
            <a:pPr eaLnBrk="1" hangingPunct="1">
              <a:lnSpc>
                <a:spcPct val="80000"/>
              </a:lnSpc>
              <a:buFontTx/>
              <a:buNone/>
            </a:pPr>
            <a:r>
              <a:rPr lang="it-IT" sz="2000" dirty="0" smtClean="0"/>
              <a:t>Criteri di assegnazione:</a:t>
            </a:r>
          </a:p>
          <a:p>
            <a:pPr eaLnBrk="1" hangingPunct="1">
              <a:lnSpc>
                <a:spcPct val="80000"/>
              </a:lnSpc>
            </a:pPr>
            <a:r>
              <a:rPr lang="it-IT" sz="1600" dirty="0" smtClean="0"/>
              <a:t>Apparati strutturali di core </a:t>
            </a:r>
          </a:p>
          <a:p>
            <a:pPr eaLnBrk="1" hangingPunct="1">
              <a:lnSpc>
                <a:spcPct val="80000"/>
              </a:lnSpc>
            </a:pPr>
            <a:r>
              <a:rPr lang="it-IT" sz="1600" dirty="0" smtClean="0"/>
              <a:t>Apparati di Firewall</a:t>
            </a:r>
          </a:p>
          <a:p>
            <a:pPr eaLnBrk="1" hangingPunct="1">
              <a:lnSpc>
                <a:spcPct val="80000"/>
              </a:lnSpc>
            </a:pPr>
            <a:r>
              <a:rPr lang="it-IT" sz="1600" dirty="0" smtClean="0"/>
              <a:t>Apparati </a:t>
            </a:r>
            <a:r>
              <a:rPr lang="it-IT" sz="1600" dirty="0"/>
              <a:t>di aggregazione </a:t>
            </a:r>
            <a:r>
              <a:rPr lang="it-IT" sz="1600" dirty="0" smtClean="0"/>
              <a:t>obsoleti secondo criteri di ripartizione pluriennale dei costi</a:t>
            </a:r>
          </a:p>
          <a:p>
            <a:pPr marL="0" indent="0" eaLnBrk="1" hangingPunct="1">
              <a:lnSpc>
                <a:spcPct val="80000"/>
              </a:lnSpc>
              <a:buNone/>
            </a:pPr>
            <a:endParaRPr lang="it-IT" sz="1600" dirty="0" smtClean="0"/>
          </a:p>
          <a:p>
            <a:pPr eaLnBrk="1" hangingPunct="1">
              <a:lnSpc>
                <a:spcPct val="80000"/>
              </a:lnSpc>
            </a:pPr>
            <a:endParaRPr lang="it-IT" sz="1800" dirty="0" smtClean="0"/>
          </a:p>
          <a:p>
            <a:pPr eaLnBrk="1" hangingPunct="1">
              <a:lnSpc>
                <a:spcPct val="80000"/>
              </a:lnSpc>
              <a:buFontTx/>
              <a:buNone/>
            </a:pPr>
            <a:endParaRPr lang="it-IT" sz="2000" dirty="0" smtClean="0"/>
          </a:p>
          <a:p>
            <a:pPr eaLnBrk="1" hangingPunct="1">
              <a:lnSpc>
                <a:spcPct val="80000"/>
              </a:lnSpc>
              <a:buFontTx/>
              <a:buNone/>
            </a:pPr>
            <a:endParaRPr lang="it-IT" sz="1800" dirty="0" smtClean="0"/>
          </a:p>
          <a:p>
            <a:pPr eaLnBrk="1" hangingPunct="1">
              <a:lnSpc>
                <a:spcPct val="80000"/>
              </a:lnSpc>
              <a:buFontTx/>
              <a:buNone/>
            </a:pPr>
            <a:endParaRPr lang="it-IT" sz="2000" dirty="0" smtClean="0"/>
          </a:p>
          <a:p>
            <a:pPr eaLnBrk="1" hangingPunct="1">
              <a:lnSpc>
                <a:spcPct val="80000"/>
              </a:lnSpc>
              <a:buFontTx/>
              <a:buNone/>
            </a:pPr>
            <a:endParaRPr lang="it-IT" sz="2000" dirty="0" smtClean="0"/>
          </a:p>
        </p:txBody>
      </p:sp>
      <p:sp>
        <p:nvSpPr>
          <p:cNvPr id="17413" name="Rectangle 2"/>
          <p:cNvSpPr txBox="1">
            <a:spLocks noChangeArrowheads="1"/>
          </p:cNvSpPr>
          <p:nvPr/>
        </p:nvSpPr>
        <p:spPr bwMode="auto">
          <a:xfrm>
            <a:off x="2029999" y="-85724"/>
            <a:ext cx="7086600" cy="1470025"/>
          </a:xfrm>
          <a:prstGeom prst="rect">
            <a:avLst/>
          </a:prstGeom>
          <a:noFill/>
          <a:ln w="9525">
            <a:noFill/>
            <a:miter lim="800000"/>
            <a:headEnd/>
            <a:tailEnd/>
          </a:ln>
        </p:spPr>
        <p:txBody>
          <a:bodyPr anchor="ctr"/>
          <a:lstStyle/>
          <a:p>
            <a:pPr algn="ctr"/>
            <a:r>
              <a:rPr lang="it-IT" sz="3600" dirty="0" err="1">
                <a:solidFill>
                  <a:schemeClr val="tx2"/>
                </a:solidFill>
              </a:rPr>
              <a:t>Referaggio</a:t>
            </a:r>
            <a:r>
              <a:rPr lang="it-IT" sz="3600" dirty="0">
                <a:solidFill>
                  <a:schemeClr val="tx2"/>
                </a:solidFill>
              </a:rPr>
              <a:t> apparati di rete assegnazioni per l’anno  </a:t>
            </a:r>
            <a:r>
              <a:rPr lang="it-IT" sz="3600" dirty="0" smtClean="0">
                <a:solidFill>
                  <a:schemeClr val="tx2"/>
                </a:solidFill>
              </a:rPr>
              <a:t>2020</a:t>
            </a:r>
            <a:endParaRPr lang="it-IT" sz="3600" dirty="0">
              <a:solidFill>
                <a:schemeClr val="tx2"/>
              </a:solidFill>
            </a:endParaRPr>
          </a:p>
        </p:txBody>
      </p:sp>
      <p:sp>
        <p:nvSpPr>
          <p:cNvPr id="3" name="Segnaposto piè di pagina 2"/>
          <p:cNvSpPr>
            <a:spLocks noGrp="1"/>
          </p:cNvSpPr>
          <p:nvPr>
            <p:ph type="ftr" sz="quarter" idx="11"/>
          </p:nvPr>
        </p:nvSpPr>
        <p:spPr>
          <a:xfrm>
            <a:off x="2699792" y="6381750"/>
            <a:ext cx="3320008" cy="476250"/>
          </a:xfrm>
        </p:spPr>
        <p:txBody>
          <a:bodyPr/>
          <a:lstStyle/>
          <a:p>
            <a:endParaRPr lang="it-IT" dirty="0" smtClean="0"/>
          </a:p>
          <a:p>
            <a:r>
              <a:rPr lang="it-IT" dirty="0" smtClean="0"/>
              <a:t>Presidenza, CCR 9-10-11/9/2019</a:t>
            </a:r>
            <a:endParaRPr lang="it-IT" dirty="0"/>
          </a:p>
        </p:txBody>
      </p:sp>
      <p:pic>
        <p:nvPicPr>
          <p:cNvPr id="2" name="Immagin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183" y="129034"/>
            <a:ext cx="2242322" cy="1014115"/>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960" name="Group 48"/>
          <p:cNvGraphicFramePr>
            <a:graphicFrameLocks noGrp="1"/>
          </p:cNvGraphicFramePr>
          <p:nvPr>
            <p:extLst>
              <p:ext uri="{D42A27DB-BD31-4B8C-83A1-F6EECF244321}">
                <p14:modId xmlns:p14="http://schemas.microsoft.com/office/powerpoint/2010/main" val="3052518197"/>
              </p:ext>
            </p:extLst>
          </p:nvPr>
        </p:nvGraphicFramePr>
        <p:xfrm>
          <a:off x="468313" y="1841269"/>
          <a:ext cx="8229600" cy="3705687"/>
        </p:xfrm>
        <a:graphic>
          <a:graphicData uri="http://schemas.openxmlformats.org/drawingml/2006/table">
            <a:tbl>
              <a:tblPr/>
              <a:tblGrid>
                <a:gridCol w="31242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582488">
                  <a:extLst>
                    <a:ext uri="{9D8B030D-6E8A-4147-A177-3AD203B41FA5}">
                      <a16:colId xmlns:a16="http://schemas.microsoft.com/office/drawing/2014/main" val="20002"/>
                    </a:ext>
                  </a:extLst>
                </a:gridCol>
                <a:gridCol w="865312">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tblGrid>
              <a:tr h="396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dirty="0" smtClean="0">
                          <a:ln>
                            <a:noFill/>
                          </a:ln>
                          <a:solidFill>
                            <a:schemeClr val="tx1"/>
                          </a:solidFill>
                          <a:effectLst/>
                          <a:latin typeface="Arial" charset="0"/>
                          <a:ea typeface="ＭＳ Ｐゴシック" charset="-128"/>
                        </a:rPr>
                        <a:t>Descrizione</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R</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I A</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II A</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Note</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5525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400" dirty="0" smtClean="0"/>
                        <a:t>5 </a:t>
                      </a:r>
                      <a:r>
                        <a:rPr lang="it-IT" sz="1400" dirty="0" err="1" smtClean="0"/>
                        <a:t>switch</a:t>
                      </a:r>
                      <a:r>
                        <a:rPr lang="it-IT" sz="1400" dirty="0" smtClean="0"/>
                        <a:t> di piano Extreme Networks x440 per rimpiazzo apparati obsoleti. La rete del Servizio Calcolo include 44 </a:t>
                      </a:r>
                      <a:r>
                        <a:rPr lang="it-IT" sz="1400" dirty="0" err="1" smtClean="0"/>
                        <a:t>switch</a:t>
                      </a:r>
                      <a:r>
                        <a:rPr lang="it-IT" sz="1400" dirty="0" smtClean="0"/>
                        <a:t> di piano, alcuni dei quali (Extreme Summit 200 e </a:t>
                      </a:r>
                      <a:r>
                        <a:rPr lang="it-IT" sz="1400" dirty="0" err="1" smtClean="0"/>
                        <a:t>Cabletron</a:t>
                      </a:r>
                      <a:r>
                        <a:rPr lang="it-IT" sz="1400" dirty="0" smtClean="0"/>
                        <a:t>) molto vecchi. La sostituzione di 5 </a:t>
                      </a:r>
                      <a:r>
                        <a:rPr lang="it-IT" sz="1400" dirty="0" err="1" smtClean="0"/>
                        <a:t>switch</a:t>
                      </a:r>
                      <a:r>
                        <a:rPr lang="it-IT" sz="1400" dirty="0" smtClean="0"/>
                        <a:t> all'anno permette il ricambio completo in circa 8 anni. </a:t>
                      </a: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10.0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10.0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Si tratta di sostituzioni</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5525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400" dirty="0" smtClean="0"/>
                        <a:t>Firewall </a:t>
                      </a:r>
                      <a:r>
                        <a:rPr lang="it-IT" sz="1400" dirty="0" err="1" smtClean="0"/>
                        <a:t>FortiGate</a:t>
                      </a:r>
                      <a:r>
                        <a:rPr lang="it-IT" sz="1400" dirty="0" smtClean="0"/>
                        <a:t> 900D (prezzi convenzione CONSIP)</a:t>
                      </a: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13.5</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charset="0"/>
                        <a:ea typeface="ＭＳ Ｐゴシック"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Proposta di anticipo (normalizzato a 13.0)</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77369762"/>
                  </a:ext>
                </a:extLst>
              </a:tr>
              <a:tr h="75525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400" dirty="0" smtClean="0"/>
                        <a:t>"Aggiornamento dei dispositivi per la sicurezza" per il </a:t>
                      </a:r>
                      <a:r>
                        <a:rPr lang="it-IT" sz="1400" dirty="0" err="1" smtClean="0"/>
                        <a:t>FortiGate</a:t>
                      </a:r>
                      <a:r>
                        <a:rPr lang="it-IT" sz="1400" dirty="0" smtClean="0"/>
                        <a:t> 900D </a:t>
                      </a: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5.0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charset="0"/>
                        <a:ea typeface="ＭＳ Ｐゴシック"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Proposta di anticipo</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36874504"/>
                  </a:ext>
                </a:extLst>
              </a:tr>
            </a:tbl>
          </a:graphicData>
        </a:graphic>
      </p:graphicFrame>
      <p:sp>
        <p:nvSpPr>
          <p:cNvPr id="38958" name="Rectangle 2"/>
          <p:cNvSpPr>
            <a:spLocks noGrp="1" noChangeArrowheads="1"/>
          </p:cNvSpPr>
          <p:nvPr>
            <p:ph type="title"/>
          </p:nvPr>
        </p:nvSpPr>
        <p:spPr>
          <a:xfrm>
            <a:off x="468313" y="0"/>
            <a:ext cx="8229600" cy="1143000"/>
          </a:xfrm>
        </p:spPr>
        <p:txBody>
          <a:bodyPr/>
          <a:lstStyle/>
          <a:p>
            <a:pPr eaLnBrk="1" hangingPunct="1"/>
            <a:r>
              <a:rPr lang="it-IT" sz="3600" dirty="0" smtClean="0"/>
              <a:t>Sezione di</a:t>
            </a:r>
            <a:r>
              <a:rPr lang="it-IT" sz="3600" b="1" dirty="0" smtClean="0"/>
              <a:t> TORINO</a:t>
            </a:r>
          </a:p>
        </p:txBody>
      </p:sp>
      <p:sp>
        <p:nvSpPr>
          <p:cNvPr id="3" name="Segnaposto piè di pagina 2"/>
          <p:cNvSpPr>
            <a:spLocks noGrp="1"/>
          </p:cNvSpPr>
          <p:nvPr>
            <p:ph type="ftr" sz="quarter" idx="11"/>
          </p:nvPr>
        </p:nvSpPr>
        <p:spPr/>
        <p:txBody>
          <a:bodyPr/>
          <a:lstStyle/>
          <a:p>
            <a:r>
              <a:rPr lang="it-IT" dirty="0"/>
              <a:t>Presidenza, CCR 9-10-11/9/2019</a:t>
            </a:r>
          </a:p>
          <a:p>
            <a:endParaRPr lang="it-IT" dirty="0"/>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1678" y="34317"/>
            <a:ext cx="2242322" cy="1014115"/>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960" name="Group 48"/>
          <p:cNvGraphicFramePr>
            <a:graphicFrameLocks noGrp="1"/>
          </p:cNvGraphicFramePr>
          <p:nvPr>
            <p:extLst>
              <p:ext uri="{D42A27DB-BD31-4B8C-83A1-F6EECF244321}">
                <p14:modId xmlns:p14="http://schemas.microsoft.com/office/powerpoint/2010/main" val="1008032486"/>
              </p:ext>
            </p:extLst>
          </p:nvPr>
        </p:nvGraphicFramePr>
        <p:xfrm>
          <a:off x="468313" y="1841269"/>
          <a:ext cx="8229600" cy="3603955"/>
        </p:xfrm>
        <a:graphic>
          <a:graphicData uri="http://schemas.openxmlformats.org/drawingml/2006/table">
            <a:tbl>
              <a:tblPr/>
              <a:tblGrid>
                <a:gridCol w="31242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582488">
                  <a:extLst>
                    <a:ext uri="{9D8B030D-6E8A-4147-A177-3AD203B41FA5}">
                      <a16:colId xmlns:a16="http://schemas.microsoft.com/office/drawing/2014/main" val="20002"/>
                    </a:ext>
                  </a:extLst>
                </a:gridCol>
                <a:gridCol w="865312">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tblGrid>
              <a:tr h="396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dirty="0" smtClean="0">
                          <a:ln>
                            <a:noFill/>
                          </a:ln>
                          <a:solidFill>
                            <a:schemeClr val="tx1"/>
                          </a:solidFill>
                          <a:effectLst/>
                          <a:latin typeface="Arial" charset="0"/>
                          <a:ea typeface="ＭＳ Ｐゴシック" charset="-128"/>
                        </a:rPr>
                        <a:t>Descrizione</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R</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I A</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II A</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Note</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5525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400" dirty="0" smtClean="0"/>
                        <a:t>Nuovo </a:t>
                      </a:r>
                      <a:r>
                        <a:rPr lang="it-IT" sz="1400" dirty="0" err="1" smtClean="0"/>
                        <a:t>switch</a:t>
                      </a:r>
                      <a:r>
                        <a:rPr lang="it-IT" sz="1400" dirty="0" smtClean="0"/>
                        <a:t> modulare per Tier-2 in sostituzione del vecchio HP. La cifra (basata sul </a:t>
                      </a:r>
                      <a:r>
                        <a:rPr lang="it-IT" sz="1400" dirty="0" err="1" smtClean="0"/>
                        <a:t>Nexus</a:t>
                      </a:r>
                      <a:r>
                        <a:rPr lang="it-IT" sz="1400" dirty="0" smtClean="0"/>
                        <a:t> in convenzione) è indicativa e da considerarsi seconda priorità, dato che una serie di imprevisti non abbiamo potuto fare tutte le valutazioni del caso in tempo per la chiusura del DB. </a:t>
                      </a: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35.0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35.0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Finanziamento T2 In seconda (Da valutare se richiedere spostamento al 2021)</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5525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400" dirty="0" smtClean="0"/>
                        <a:t>Ulteriori 3 </a:t>
                      </a:r>
                      <a:r>
                        <a:rPr lang="it-IT" sz="1400" dirty="0" err="1" smtClean="0"/>
                        <a:t>switch</a:t>
                      </a:r>
                      <a:r>
                        <a:rPr lang="it-IT" sz="1400" dirty="0" smtClean="0"/>
                        <a:t> </a:t>
                      </a:r>
                      <a:r>
                        <a:rPr lang="it-IT" sz="1400" dirty="0" err="1" smtClean="0"/>
                        <a:t>ExtremeNetworks</a:t>
                      </a:r>
                      <a:r>
                        <a:rPr lang="it-IT" sz="1400" dirty="0" smtClean="0"/>
                        <a:t> x440 per completamento rete del nuovo capannone del Laboratorio Tecnologico</a:t>
                      </a: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5.0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charset="0"/>
                        <a:ea typeface="ＭＳ Ｐゴシック"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Proposta di anticipo </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77369762"/>
                  </a:ext>
                </a:extLst>
              </a:tr>
              <a:tr h="4639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800" dirty="0" smtClean="0"/>
                        <a:t>TOTALE</a:t>
                      </a:r>
                      <a:endParaRPr kumimoji="0" lang="it-IT" sz="1800" b="0" i="0" u="none" strike="noStrike" cap="none" normalizeH="0" baseline="0" dirty="0" smtClean="0">
                        <a:ln>
                          <a:noFill/>
                        </a:ln>
                        <a:solidFill>
                          <a:schemeClr val="tx1"/>
                        </a:solidFill>
                        <a:effectLst/>
                        <a:latin typeface="Arial" charset="0"/>
                        <a:ea typeface="ＭＳ Ｐゴシック" charset="-128"/>
                      </a:endParaRP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69.5</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6.0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45.0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smtClean="0">
                          <a:ln>
                            <a:noFill/>
                          </a:ln>
                          <a:solidFill>
                            <a:schemeClr val="tx1"/>
                          </a:solidFill>
                          <a:effectLst/>
                          <a:latin typeface="Arial" charset="0"/>
                          <a:ea typeface="ＭＳ Ｐゴシック" charset="-128"/>
                        </a:rPr>
                        <a:t>51.0 (+ 18.0)</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36874504"/>
                  </a:ext>
                </a:extLst>
              </a:tr>
            </a:tbl>
          </a:graphicData>
        </a:graphic>
      </p:graphicFrame>
      <p:sp>
        <p:nvSpPr>
          <p:cNvPr id="38958" name="Rectangle 2"/>
          <p:cNvSpPr>
            <a:spLocks noGrp="1" noChangeArrowheads="1"/>
          </p:cNvSpPr>
          <p:nvPr>
            <p:ph type="title"/>
          </p:nvPr>
        </p:nvSpPr>
        <p:spPr>
          <a:xfrm>
            <a:off x="468313" y="0"/>
            <a:ext cx="8229600" cy="1143000"/>
          </a:xfrm>
        </p:spPr>
        <p:txBody>
          <a:bodyPr/>
          <a:lstStyle/>
          <a:p>
            <a:pPr eaLnBrk="1" hangingPunct="1"/>
            <a:r>
              <a:rPr lang="it-IT" sz="3600" dirty="0" smtClean="0"/>
              <a:t>Sezione di</a:t>
            </a:r>
            <a:r>
              <a:rPr lang="it-IT" sz="3600" b="1" dirty="0" smtClean="0"/>
              <a:t> TORINO</a:t>
            </a:r>
            <a:br>
              <a:rPr lang="it-IT" sz="3600" b="1" dirty="0" smtClean="0"/>
            </a:br>
            <a:r>
              <a:rPr lang="it-IT" sz="3600" dirty="0" smtClean="0"/>
              <a:t>seguito</a:t>
            </a:r>
          </a:p>
        </p:txBody>
      </p:sp>
      <p:sp>
        <p:nvSpPr>
          <p:cNvPr id="3" name="Segnaposto piè di pagina 2"/>
          <p:cNvSpPr>
            <a:spLocks noGrp="1"/>
          </p:cNvSpPr>
          <p:nvPr>
            <p:ph type="ftr" sz="quarter" idx="11"/>
          </p:nvPr>
        </p:nvSpPr>
        <p:spPr/>
        <p:txBody>
          <a:bodyPr/>
          <a:lstStyle/>
          <a:p>
            <a:r>
              <a:rPr lang="it-IT" dirty="0"/>
              <a:t>Presidenza, CCR 9-10-11/9/2019</a:t>
            </a:r>
          </a:p>
          <a:p>
            <a:endParaRPr lang="it-IT" dirty="0"/>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1678" y="34317"/>
            <a:ext cx="2242322" cy="1014115"/>
          </a:xfrm>
          <a:prstGeom prst="rect">
            <a:avLst/>
          </a:prstGeom>
        </p:spPr>
      </p:pic>
    </p:spTree>
    <p:extLst>
      <p:ext uri="{BB962C8B-B14F-4D97-AF65-F5344CB8AC3E}">
        <p14:creationId xmlns:p14="http://schemas.microsoft.com/office/powerpoint/2010/main" val="25105080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960" name="Group 48"/>
          <p:cNvGraphicFramePr>
            <a:graphicFrameLocks noGrp="1"/>
          </p:cNvGraphicFramePr>
          <p:nvPr>
            <p:extLst>
              <p:ext uri="{D42A27DB-BD31-4B8C-83A1-F6EECF244321}">
                <p14:modId xmlns:p14="http://schemas.microsoft.com/office/powerpoint/2010/main" val="2822358600"/>
              </p:ext>
            </p:extLst>
          </p:nvPr>
        </p:nvGraphicFramePr>
        <p:xfrm>
          <a:off x="468313" y="2204864"/>
          <a:ext cx="8229600" cy="2349097"/>
        </p:xfrm>
        <a:graphic>
          <a:graphicData uri="http://schemas.openxmlformats.org/drawingml/2006/table">
            <a:tbl>
              <a:tblPr/>
              <a:tblGrid>
                <a:gridCol w="31242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582488">
                  <a:extLst>
                    <a:ext uri="{9D8B030D-6E8A-4147-A177-3AD203B41FA5}">
                      <a16:colId xmlns:a16="http://schemas.microsoft.com/office/drawing/2014/main" val="20002"/>
                    </a:ext>
                  </a:extLst>
                </a:gridCol>
                <a:gridCol w="865312">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tblGrid>
              <a:tr h="396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dirty="0" smtClean="0">
                          <a:ln>
                            <a:noFill/>
                          </a:ln>
                          <a:solidFill>
                            <a:schemeClr val="tx1"/>
                          </a:solidFill>
                          <a:effectLst/>
                          <a:latin typeface="Arial" charset="0"/>
                          <a:ea typeface="ＭＳ Ｐゴシック" charset="-128"/>
                        </a:rPr>
                        <a:t>Descrizione</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R</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I A</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II A</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Note</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5525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400" dirty="0" smtClean="0"/>
                        <a:t>Sostituzione </a:t>
                      </a:r>
                      <a:r>
                        <a:rPr lang="it-IT" sz="1400" dirty="0" err="1" smtClean="0"/>
                        <a:t>switch</a:t>
                      </a:r>
                      <a:r>
                        <a:rPr lang="it-IT" sz="1400" dirty="0" smtClean="0"/>
                        <a:t> in EOL della farm di calcolo di Sezione. Relazione e preventivo in CC1a (TS_CALCOLO_all_2.pdf</a:t>
                      </a: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50.0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200" b="0" i="0" u="none" strike="noStrike" cap="none" normalizeH="0" baseline="0" dirty="0" smtClean="0">
                          <a:ln>
                            <a:noFill/>
                          </a:ln>
                          <a:solidFill>
                            <a:schemeClr val="tx1"/>
                          </a:solidFill>
                          <a:effectLst/>
                          <a:latin typeface="Arial" charset="0"/>
                          <a:ea typeface="ＭＳ Ｐゴシック" charset="-128"/>
                        </a:rPr>
                        <a:t>18.0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charset="0"/>
                        <a:ea typeface="ＭＳ Ｐゴシック"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Valore normalizzato su quotazioni CONSIP (Sperando in LAN7) dovrebbe coprire il concentratore ma non tutti gli </a:t>
                      </a:r>
                      <a:r>
                        <a:rPr kumimoji="0" lang="it-IT" sz="1400" b="0" i="0" u="none" strike="noStrike" cap="none" normalizeH="0" baseline="0" dirty="0" err="1" smtClean="0">
                          <a:ln>
                            <a:noFill/>
                          </a:ln>
                          <a:solidFill>
                            <a:schemeClr val="tx1"/>
                          </a:solidFill>
                          <a:effectLst/>
                          <a:latin typeface="Arial" charset="0"/>
                          <a:ea typeface="ＭＳ Ｐゴシック" charset="-128"/>
                        </a:rPr>
                        <a:t>switch</a:t>
                      </a:r>
                      <a:r>
                        <a:rPr kumimoji="0" lang="it-IT" sz="1400" b="0" i="0" u="none" strike="noStrike" cap="none" normalizeH="0" baseline="0" dirty="0" smtClean="0">
                          <a:ln>
                            <a:noFill/>
                          </a:ln>
                          <a:solidFill>
                            <a:schemeClr val="tx1"/>
                          </a:solidFill>
                          <a:effectLst/>
                          <a:latin typeface="Arial" charset="0"/>
                          <a:ea typeface="ＭＳ Ｐゴシック" charset="-128"/>
                        </a:rPr>
                        <a:t> periferici oggetto di richiesta (cc1.a). In caso verranno reiterati al prossimo giro</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8063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TOTALE</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50.0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18.0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dirty="0" smtClean="0">
                          <a:ln>
                            <a:noFill/>
                          </a:ln>
                          <a:solidFill>
                            <a:schemeClr val="tx1"/>
                          </a:solidFill>
                          <a:effectLst/>
                          <a:latin typeface="Arial" charset="0"/>
                          <a:ea typeface="ＭＳ Ｐゴシック" charset="-128"/>
                        </a:rPr>
                        <a:t>18.0</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8958" name="Rectangle 2"/>
          <p:cNvSpPr>
            <a:spLocks noGrp="1" noChangeArrowheads="1"/>
          </p:cNvSpPr>
          <p:nvPr>
            <p:ph type="title"/>
          </p:nvPr>
        </p:nvSpPr>
        <p:spPr>
          <a:xfrm>
            <a:off x="468313" y="0"/>
            <a:ext cx="8229600" cy="1143000"/>
          </a:xfrm>
        </p:spPr>
        <p:txBody>
          <a:bodyPr/>
          <a:lstStyle/>
          <a:p>
            <a:pPr eaLnBrk="1" hangingPunct="1"/>
            <a:r>
              <a:rPr lang="it-IT" sz="3600" dirty="0" smtClean="0"/>
              <a:t>Sezione di</a:t>
            </a:r>
            <a:r>
              <a:rPr lang="it-IT" sz="3600" b="1" dirty="0" smtClean="0"/>
              <a:t> TRIESTE</a:t>
            </a:r>
          </a:p>
        </p:txBody>
      </p:sp>
      <p:sp>
        <p:nvSpPr>
          <p:cNvPr id="3" name="Segnaposto piè di pagina 2"/>
          <p:cNvSpPr>
            <a:spLocks noGrp="1"/>
          </p:cNvSpPr>
          <p:nvPr>
            <p:ph type="ftr" sz="quarter" idx="11"/>
          </p:nvPr>
        </p:nvSpPr>
        <p:spPr/>
        <p:txBody>
          <a:bodyPr/>
          <a:lstStyle/>
          <a:p>
            <a:r>
              <a:rPr lang="it-IT" dirty="0"/>
              <a:t>Presidenza, CCR 9-10-11/9/2019</a:t>
            </a:r>
          </a:p>
          <a:p>
            <a:endParaRPr lang="it-IT" dirty="0"/>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1678" y="34317"/>
            <a:ext cx="2242322" cy="1014115"/>
          </a:xfrm>
          <a:prstGeom prst="rect">
            <a:avLst/>
          </a:prstGeom>
        </p:spPr>
      </p:pic>
    </p:spTree>
    <p:extLst>
      <p:ext uri="{BB962C8B-B14F-4D97-AF65-F5344CB8AC3E}">
        <p14:creationId xmlns:p14="http://schemas.microsoft.com/office/powerpoint/2010/main" val="23221130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l"/>
            <a:r>
              <a:rPr lang="it-IT" b="1" dirty="0" smtClean="0"/>
              <a:t>    Considerazioni finali</a:t>
            </a:r>
            <a:endParaRPr lang="it-IT" b="1" dirty="0"/>
          </a:p>
        </p:txBody>
      </p:sp>
      <p:sp>
        <p:nvSpPr>
          <p:cNvPr id="4" name="Segnaposto piè di pagina 3"/>
          <p:cNvSpPr>
            <a:spLocks noGrp="1"/>
          </p:cNvSpPr>
          <p:nvPr>
            <p:ph type="ftr" sz="quarter" idx="11"/>
          </p:nvPr>
        </p:nvSpPr>
        <p:spPr/>
        <p:txBody>
          <a:bodyPr/>
          <a:lstStyle/>
          <a:p>
            <a:r>
              <a:rPr lang="it-IT" dirty="0"/>
              <a:t>Presidenza, CCR 9-10-11/9/2019</a:t>
            </a:r>
          </a:p>
          <a:p>
            <a:endParaRPr lang="it-IT" dirty="0"/>
          </a:p>
        </p:txBody>
      </p:sp>
      <p:sp>
        <p:nvSpPr>
          <p:cNvPr id="6" name="CasellaDiTesto 5"/>
          <p:cNvSpPr txBox="1"/>
          <p:nvPr/>
        </p:nvSpPr>
        <p:spPr>
          <a:xfrm>
            <a:off x="395536" y="2061842"/>
            <a:ext cx="8136904" cy="2800767"/>
          </a:xfrm>
          <a:prstGeom prst="rect">
            <a:avLst/>
          </a:prstGeom>
          <a:noFill/>
        </p:spPr>
        <p:txBody>
          <a:bodyPr wrap="square" rtlCol="0">
            <a:spAutoFit/>
          </a:bodyPr>
          <a:lstStyle/>
          <a:p>
            <a:pPr marL="342900" indent="-342900" algn="just">
              <a:buFont typeface="Arial" panose="020B0604020202020204" pitchFamily="34" charset="0"/>
              <a:buChar char="•"/>
            </a:pPr>
            <a:r>
              <a:rPr lang="it-IT" sz="2200" dirty="0" smtClean="0"/>
              <a:t>Come previsto, c’è l’onere annuale del finanziamento delle </a:t>
            </a:r>
            <a:r>
              <a:rPr lang="it-IT" sz="2200" dirty="0" err="1" smtClean="0"/>
              <a:t>signature</a:t>
            </a:r>
            <a:r>
              <a:rPr lang="it-IT" sz="2200" dirty="0" smtClean="0"/>
              <a:t> dei firewall.</a:t>
            </a:r>
          </a:p>
          <a:p>
            <a:pPr algn="just"/>
            <a:endParaRPr lang="it-IT" sz="2200" dirty="0"/>
          </a:p>
          <a:p>
            <a:pPr marL="342900" indent="-342900" algn="just">
              <a:buFont typeface="Arial" panose="020B0604020202020204" pitchFamily="34" charset="0"/>
              <a:buChar char="•"/>
            </a:pPr>
            <a:r>
              <a:rPr lang="it-IT" sz="2200" dirty="0" smtClean="0"/>
              <a:t>Data l’indicazione di possibilità di capienza si propongono anticipi di bilancio a LNL, Torino e, se possibile, Pavia.</a:t>
            </a:r>
          </a:p>
          <a:p>
            <a:pPr algn="just"/>
            <a:endParaRPr lang="it-IT" sz="2200" dirty="0" smtClean="0"/>
          </a:p>
          <a:p>
            <a:pPr marL="342900" indent="-342900" algn="just">
              <a:buFont typeface="Arial" panose="020B0604020202020204" pitchFamily="34" charset="0"/>
              <a:buChar char="•"/>
            </a:pPr>
            <a:r>
              <a:rPr lang="it-IT" sz="2200" dirty="0" smtClean="0"/>
              <a:t>Come deciso si sono finanziati gli apparati di rete dei </a:t>
            </a:r>
            <a:r>
              <a:rPr lang="it-IT" sz="2200" dirty="0" err="1" smtClean="0"/>
              <a:t>Tier</a:t>
            </a:r>
            <a:r>
              <a:rPr lang="it-IT" sz="2200" dirty="0" smtClean="0"/>
              <a:t> 2, in buona parte in prima priorità.</a:t>
            </a:r>
            <a:endParaRPr lang="it-IT" dirty="0"/>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1678" y="34317"/>
            <a:ext cx="2242322" cy="1014115"/>
          </a:xfrm>
          <a:prstGeom prst="rect">
            <a:avLst/>
          </a:prstGeom>
        </p:spPr>
      </p:pic>
    </p:spTree>
    <p:extLst>
      <p:ext uri="{BB962C8B-B14F-4D97-AF65-F5344CB8AC3E}">
        <p14:creationId xmlns:p14="http://schemas.microsoft.com/office/powerpoint/2010/main" val="3917084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61"/>
          <p:cNvGraphicFramePr>
            <a:graphicFrameLocks noGrp="1"/>
          </p:cNvGraphicFramePr>
          <p:nvPr>
            <p:extLst>
              <p:ext uri="{D42A27DB-BD31-4B8C-83A1-F6EECF244321}">
                <p14:modId xmlns:p14="http://schemas.microsoft.com/office/powerpoint/2010/main" val="3394985177"/>
              </p:ext>
            </p:extLst>
          </p:nvPr>
        </p:nvGraphicFramePr>
        <p:xfrm>
          <a:off x="277813" y="2204864"/>
          <a:ext cx="8610600" cy="2688894"/>
        </p:xfrm>
        <a:graphic>
          <a:graphicData uri="http://schemas.openxmlformats.org/drawingml/2006/table">
            <a:tbl>
              <a:tblPr/>
              <a:tblGrid>
                <a:gridCol w="3476625">
                  <a:extLst>
                    <a:ext uri="{9D8B030D-6E8A-4147-A177-3AD203B41FA5}">
                      <a16:colId xmlns:a16="http://schemas.microsoft.com/office/drawing/2014/main" val="20000"/>
                    </a:ext>
                  </a:extLst>
                </a:gridCol>
                <a:gridCol w="822325">
                  <a:extLst>
                    <a:ext uri="{9D8B030D-6E8A-4147-A177-3AD203B41FA5}">
                      <a16:colId xmlns:a16="http://schemas.microsoft.com/office/drawing/2014/main" val="20001"/>
                    </a:ext>
                  </a:extLst>
                </a:gridCol>
                <a:gridCol w="852488">
                  <a:extLst>
                    <a:ext uri="{9D8B030D-6E8A-4147-A177-3AD203B41FA5}">
                      <a16:colId xmlns:a16="http://schemas.microsoft.com/office/drawing/2014/main" val="20002"/>
                    </a:ext>
                  </a:extLst>
                </a:gridCol>
                <a:gridCol w="768350">
                  <a:extLst>
                    <a:ext uri="{9D8B030D-6E8A-4147-A177-3AD203B41FA5}">
                      <a16:colId xmlns:a16="http://schemas.microsoft.com/office/drawing/2014/main" val="20003"/>
                    </a:ext>
                  </a:extLst>
                </a:gridCol>
                <a:gridCol w="2690812">
                  <a:extLst>
                    <a:ext uri="{9D8B030D-6E8A-4147-A177-3AD203B41FA5}">
                      <a16:colId xmlns:a16="http://schemas.microsoft.com/office/drawing/2014/main" val="20004"/>
                    </a:ext>
                  </a:extLst>
                </a:gridCol>
              </a:tblGrid>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dirty="0" smtClean="0">
                          <a:ln>
                            <a:noFill/>
                          </a:ln>
                          <a:solidFill>
                            <a:schemeClr val="tx1"/>
                          </a:solidFill>
                          <a:effectLst/>
                          <a:latin typeface="Arial" charset="0"/>
                          <a:ea typeface="ＭＳ Ｐゴシック" charset="-128"/>
                        </a:rPr>
                        <a:t>Descrizione</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R</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I A</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II A</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Note</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0559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600" dirty="0" err="1" smtClean="0"/>
                        <a:t>Juniper</a:t>
                      </a:r>
                      <a:r>
                        <a:rPr lang="it-IT" sz="1600" dirty="0" smtClean="0"/>
                        <a:t> ex4550. Duplicazione dell'attuale router core </a:t>
                      </a:r>
                      <a:r>
                        <a:rPr lang="it-IT" sz="1600" dirty="0" err="1" smtClean="0"/>
                        <a:t>switch</a:t>
                      </a:r>
                      <a:r>
                        <a:rPr lang="it-IT" sz="1600" dirty="0" smtClean="0"/>
                        <a:t>, la cui garanzia scade nel 2020. per realizzare un sistema ridondato, risparmiando sulla manutenzione</a:t>
                      </a:r>
                      <a:r>
                        <a:rPr lang="it-IT" sz="1600" baseline="0" dirty="0" smtClean="0"/>
                        <a:t> </a:t>
                      </a:r>
                      <a:r>
                        <a:rPr lang="it-IT" sz="1600" dirty="0" smtClean="0"/>
                        <a:t>7.5 </a:t>
                      </a:r>
                      <a:r>
                        <a:rPr lang="it-IT" sz="1600" dirty="0" err="1" smtClean="0"/>
                        <a:t>Keuro</a:t>
                      </a:r>
                      <a:r>
                        <a:rPr lang="it-IT" sz="1600" dirty="0" smtClean="0"/>
                        <a:t> per il dispositivo e 2.5 </a:t>
                      </a:r>
                      <a:r>
                        <a:rPr lang="it-IT" sz="1600" dirty="0" err="1" smtClean="0"/>
                        <a:t>KEuro</a:t>
                      </a:r>
                      <a:r>
                        <a:rPr lang="it-IT" sz="1600" dirty="0" smtClean="0"/>
                        <a:t> per le relative ottiche  </a:t>
                      </a:r>
                      <a:endParaRPr kumimoji="0" lang="it-IT" sz="1600" b="0" i="0" u="none" strike="noStrike" cap="none" normalizeH="0" baseline="0" dirty="0" smtClean="0">
                        <a:ln>
                          <a:noFill/>
                        </a:ln>
                        <a:solidFill>
                          <a:schemeClr val="tx1"/>
                        </a:solidFill>
                        <a:effectLst/>
                        <a:latin typeface="Arial" charset="0"/>
                        <a:ea typeface="ＭＳ Ｐゴシック" charset="-128"/>
                      </a:endParaRP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10.0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kern="1200" cap="none" normalizeH="0" baseline="0" dirty="0" smtClean="0">
                        <a:ln>
                          <a:noFill/>
                        </a:ln>
                        <a:solidFill>
                          <a:schemeClr val="tx1"/>
                        </a:solidFill>
                        <a:effectLst/>
                        <a:latin typeface="Arial" charset="0"/>
                        <a:ea typeface="ＭＳ Ｐゴシック" charset="-128"/>
                        <a:cs typeface="+mn-cs"/>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10.0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In seconda priorità </a:t>
                      </a:r>
                      <a:r>
                        <a:rPr kumimoji="0" lang="it-IT" sz="1600" b="0" i="0" u="none" strike="noStrike" cap="none" normalizeH="0" baseline="0" dirty="0" err="1" smtClean="0">
                          <a:ln>
                            <a:noFill/>
                          </a:ln>
                          <a:solidFill>
                            <a:schemeClr val="tx1"/>
                          </a:solidFill>
                          <a:effectLst/>
                          <a:latin typeface="Arial" charset="0"/>
                          <a:ea typeface="ＭＳ Ｐゴシック" charset="-128"/>
                        </a:rPr>
                        <a:t>perchè</a:t>
                      </a:r>
                      <a:r>
                        <a:rPr kumimoji="0" lang="it-IT" sz="1600" b="0" i="0" u="none" strike="noStrike" cap="none" normalizeH="0" baseline="0" dirty="0" smtClean="0">
                          <a:ln>
                            <a:noFill/>
                          </a:ln>
                          <a:solidFill>
                            <a:schemeClr val="tx1"/>
                          </a:solidFill>
                          <a:effectLst/>
                          <a:latin typeface="Arial" charset="0"/>
                          <a:ea typeface="ＭＳ Ｐゴシック" charset="-128"/>
                        </a:rPr>
                        <a:t> la manutenzione dovrebbe scadere a fine 2020 (essendo stato finanziato un contratto di 4 anni nel 2017).</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4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TOTALE</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10.0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   </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10.0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smtClean="0">
                          <a:ln>
                            <a:noFill/>
                          </a:ln>
                          <a:solidFill>
                            <a:schemeClr val="tx1"/>
                          </a:solidFill>
                          <a:effectLst/>
                          <a:latin typeface="Arial" charset="0"/>
                          <a:ea typeface="ＭＳ Ｐゴシック" charset="-128"/>
                        </a:rPr>
                        <a:t>10.0</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9502" name="Rectangle 36"/>
          <p:cNvSpPr>
            <a:spLocks noChangeArrowheads="1"/>
          </p:cNvSpPr>
          <p:nvPr/>
        </p:nvSpPr>
        <p:spPr bwMode="auto">
          <a:xfrm>
            <a:off x="468313" y="-242888"/>
            <a:ext cx="8229600" cy="1143001"/>
          </a:xfrm>
          <a:prstGeom prst="rect">
            <a:avLst/>
          </a:prstGeom>
          <a:noFill/>
          <a:ln w="9525">
            <a:noFill/>
            <a:miter lim="800000"/>
            <a:headEnd/>
            <a:tailEnd/>
          </a:ln>
        </p:spPr>
        <p:txBody>
          <a:bodyPr anchor="ctr"/>
          <a:lstStyle/>
          <a:p>
            <a:pPr algn="ctr"/>
            <a:r>
              <a:rPr lang="it-IT" sz="3600" dirty="0" smtClean="0">
                <a:solidFill>
                  <a:schemeClr val="tx2"/>
                </a:solidFill>
              </a:rPr>
              <a:t>Sezione di </a:t>
            </a:r>
            <a:r>
              <a:rPr lang="it-IT" sz="3600" b="1" dirty="0" smtClean="0">
                <a:solidFill>
                  <a:schemeClr val="tx2"/>
                </a:solidFill>
              </a:rPr>
              <a:t>Bologna</a:t>
            </a:r>
            <a:endParaRPr lang="it-IT" sz="4000" b="1" dirty="0">
              <a:solidFill>
                <a:schemeClr val="tx2"/>
              </a:solidFill>
            </a:endParaRPr>
          </a:p>
        </p:txBody>
      </p:sp>
      <p:sp>
        <p:nvSpPr>
          <p:cNvPr id="4" name="Segnaposto piè di pagina 3"/>
          <p:cNvSpPr>
            <a:spLocks noGrp="1"/>
          </p:cNvSpPr>
          <p:nvPr>
            <p:ph type="ftr" sz="quarter" idx="11"/>
          </p:nvPr>
        </p:nvSpPr>
        <p:spPr>
          <a:xfrm>
            <a:off x="2699792" y="6245225"/>
            <a:ext cx="3320008" cy="476250"/>
          </a:xfrm>
        </p:spPr>
        <p:txBody>
          <a:bodyPr/>
          <a:lstStyle/>
          <a:p>
            <a:r>
              <a:rPr lang="it-IT" dirty="0"/>
              <a:t>Presidenza, CCR 9-10-11/9/2019</a:t>
            </a:r>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1678" y="34317"/>
            <a:ext cx="2242322" cy="1014115"/>
          </a:xfrm>
          <a:prstGeom prst="rect">
            <a:avLst/>
          </a:prstGeom>
        </p:spPr>
      </p:pic>
    </p:spTree>
    <p:extLst>
      <p:ext uri="{BB962C8B-B14F-4D97-AF65-F5344CB8AC3E}">
        <p14:creationId xmlns:p14="http://schemas.microsoft.com/office/powerpoint/2010/main" val="25250723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61"/>
          <p:cNvGraphicFramePr>
            <a:graphicFrameLocks noGrp="1"/>
          </p:cNvGraphicFramePr>
          <p:nvPr>
            <p:extLst>
              <p:ext uri="{D42A27DB-BD31-4B8C-83A1-F6EECF244321}">
                <p14:modId xmlns:p14="http://schemas.microsoft.com/office/powerpoint/2010/main" val="346680427"/>
              </p:ext>
            </p:extLst>
          </p:nvPr>
        </p:nvGraphicFramePr>
        <p:xfrm>
          <a:off x="277813" y="2204864"/>
          <a:ext cx="8610600" cy="1957374"/>
        </p:xfrm>
        <a:graphic>
          <a:graphicData uri="http://schemas.openxmlformats.org/drawingml/2006/table">
            <a:tbl>
              <a:tblPr/>
              <a:tblGrid>
                <a:gridCol w="3476625">
                  <a:extLst>
                    <a:ext uri="{9D8B030D-6E8A-4147-A177-3AD203B41FA5}">
                      <a16:colId xmlns:a16="http://schemas.microsoft.com/office/drawing/2014/main" val="20000"/>
                    </a:ext>
                  </a:extLst>
                </a:gridCol>
                <a:gridCol w="822325">
                  <a:extLst>
                    <a:ext uri="{9D8B030D-6E8A-4147-A177-3AD203B41FA5}">
                      <a16:colId xmlns:a16="http://schemas.microsoft.com/office/drawing/2014/main" val="20001"/>
                    </a:ext>
                  </a:extLst>
                </a:gridCol>
                <a:gridCol w="852488">
                  <a:extLst>
                    <a:ext uri="{9D8B030D-6E8A-4147-A177-3AD203B41FA5}">
                      <a16:colId xmlns:a16="http://schemas.microsoft.com/office/drawing/2014/main" val="20002"/>
                    </a:ext>
                  </a:extLst>
                </a:gridCol>
                <a:gridCol w="768350">
                  <a:extLst>
                    <a:ext uri="{9D8B030D-6E8A-4147-A177-3AD203B41FA5}">
                      <a16:colId xmlns:a16="http://schemas.microsoft.com/office/drawing/2014/main" val="20003"/>
                    </a:ext>
                  </a:extLst>
                </a:gridCol>
                <a:gridCol w="2690812">
                  <a:extLst>
                    <a:ext uri="{9D8B030D-6E8A-4147-A177-3AD203B41FA5}">
                      <a16:colId xmlns:a16="http://schemas.microsoft.com/office/drawing/2014/main" val="20004"/>
                    </a:ext>
                  </a:extLst>
                </a:gridCol>
              </a:tblGrid>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dirty="0" smtClean="0">
                          <a:ln>
                            <a:noFill/>
                          </a:ln>
                          <a:solidFill>
                            <a:schemeClr val="tx1"/>
                          </a:solidFill>
                          <a:effectLst/>
                          <a:latin typeface="Arial" charset="0"/>
                          <a:ea typeface="ＭＳ Ｐゴシック" charset="-128"/>
                        </a:rPr>
                        <a:t>Descrizione</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R</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I A</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II A</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Note</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0559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600" dirty="0" smtClean="0"/>
                        <a:t>2 Switch di piano</a:t>
                      </a:r>
                      <a:endParaRPr kumimoji="0" lang="it-IT" sz="1600" b="0" i="0" u="none" strike="noStrike" cap="none" normalizeH="0" baseline="0" dirty="0" smtClean="0">
                        <a:ln>
                          <a:noFill/>
                        </a:ln>
                        <a:solidFill>
                          <a:schemeClr val="tx1"/>
                        </a:solidFill>
                        <a:effectLst/>
                        <a:latin typeface="Arial" charset="0"/>
                        <a:ea typeface="ＭＳ Ｐゴシック" charset="-128"/>
                      </a:endParaRP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3.0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kern="1200" cap="none" normalizeH="0" baseline="0" dirty="0" smtClean="0">
                          <a:ln>
                            <a:noFill/>
                          </a:ln>
                          <a:solidFill>
                            <a:schemeClr val="tx1"/>
                          </a:solidFill>
                          <a:effectLst/>
                          <a:latin typeface="Arial" charset="0"/>
                          <a:ea typeface="ＭＳ Ｐゴシック" charset="-128"/>
                          <a:cs typeface="+mn-cs"/>
                        </a:rPr>
                        <a:t>3.0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Assegnato anche se non specificato se nuovi o sostituzione di materiale obsoleto.</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4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TOTALE</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3.0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   3.0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charset="0"/>
                        <a:ea typeface="ＭＳ Ｐゴシック"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smtClean="0">
                          <a:ln>
                            <a:noFill/>
                          </a:ln>
                          <a:solidFill>
                            <a:schemeClr val="tx1"/>
                          </a:solidFill>
                          <a:effectLst/>
                          <a:latin typeface="Arial" charset="0"/>
                          <a:ea typeface="ＭＳ Ｐゴシック" charset="-128"/>
                        </a:rPr>
                        <a:t>3.0</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9502" name="Rectangle 36"/>
          <p:cNvSpPr>
            <a:spLocks noChangeArrowheads="1"/>
          </p:cNvSpPr>
          <p:nvPr/>
        </p:nvSpPr>
        <p:spPr bwMode="auto">
          <a:xfrm>
            <a:off x="468313" y="-242888"/>
            <a:ext cx="8229600" cy="1143001"/>
          </a:xfrm>
          <a:prstGeom prst="rect">
            <a:avLst/>
          </a:prstGeom>
          <a:noFill/>
          <a:ln w="9525">
            <a:noFill/>
            <a:miter lim="800000"/>
            <a:headEnd/>
            <a:tailEnd/>
          </a:ln>
        </p:spPr>
        <p:txBody>
          <a:bodyPr anchor="ctr"/>
          <a:lstStyle/>
          <a:p>
            <a:pPr algn="ctr"/>
            <a:r>
              <a:rPr lang="it-IT" sz="3600" dirty="0" smtClean="0">
                <a:solidFill>
                  <a:schemeClr val="tx2"/>
                </a:solidFill>
              </a:rPr>
              <a:t>Sezione di </a:t>
            </a:r>
            <a:r>
              <a:rPr lang="it-IT" sz="3600" b="1" dirty="0" smtClean="0">
                <a:solidFill>
                  <a:schemeClr val="tx2"/>
                </a:solidFill>
              </a:rPr>
              <a:t>Cagliari</a:t>
            </a:r>
            <a:endParaRPr lang="it-IT" sz="4000" b="1" dirty="0">
              <a:solidFill>
                <a:schemeClr val="tx2"/>
              </a:solidFill>
            </a:endParaRPr>
          </a:p>
        </p:txBody>
      </p:sp>
      <p:sp>
        <p:nvSpPr>
          <p:cNvPr id="4" name="Segnaposto piè di pagina 3"/>
          <p:cNvSpPr>
            <a:spLocks noGrp="1"/>
          </p:cNvSpPr>
          <p:nvPr>
            <p:ph type="ftr" sz="quarter" idx="11"/>
          </p:nvPr>
        </p:nvSpPr>
        <p:spPr>
          <a:xfrm>
            <a:off x="2699792" y="6245225"/>
            <a:ext cx="3320008" cy="476250"/>
          </a:xfrm>
        </p:spPr>
        <p:txBody>
          <a:bodyPr/>
          <a:lstStyle/>
          <a:p>
            <a:r>
              <a:rPr lang="it-IT" dirty="0"/>
              <a:t>Presidenza, CCR 9-10-11/9/2019</a:t>
            </a:r>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1678" y="34317"/>
            <a:ext cx="2242322" cy="1014115"/>
          </a:xfrm>
          <a:prstGeom prst="rect">
            <a:avLst/>
          </a:prstGeom>
        </p:spPr>
      </p:pic>
    </p:spTree>
    <p:extLst>
      <p:ext uri="{BB962C8B-B14F-4D97-AF65-F5344CB8AC3E}">
        <p14:creationId xmlns:p14="http://schemas.microsoft.com/office/powerpoint/2010/main" val="1235519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19113" y="-234950"/>
            <a:ext cx="8229600" cy="1143000"/>
          </a:xfrm>
        </p:spPr>
        <p:txBody>
          <a:bodyPr/>
          <a:lstStyle/>
          <a:p>
            <a:pPr eaLnBrk="1" hangingPunct="1"/>
            <a:r>
              <a:rPr lang="it-IT" sz="3600" b="1" dirty="0" smtClean="0"/>
              <a:t>INFN CNAF</a:t>
            </a:r>
            <a:endParaRPr lang="it-IT" sz="4000" b="1" dirty="0" smtClean="0"/>
          </a:p>
        </p:txBody>
      </p:sp>
      <p:graphicFrame>
        <p:nvGraphicFramePr>
          <p:cNvPr id="21558" name="Group 54"/>
          <p:cNvGraphicFramePr>
            <a:graphicFrameLocks noGrp="1"/>
          </p:cNvGraphicFramePr>
          <p:nvPr>
            <p:ph idx="1"/>
            <p:extLst>
              <p:ext uri="{D42A27DB-BD31-4B8C-83A1-F6EECF244321}">
                <p14:modId xmlns:p14="http://schemas.microsoft.com/office/powerpoint/2010/main" val="2214691113"/>
              </p:ext>
            </p:extLst>
          </p:nvPr>
        </p:nvGraphicFramePr>
        <p:xfrm>
          <a:off x="395536" y="1177317"/>
          <a:ext cx="8229600" cy="2896847"/>
        </p:xfrm>
        <a:graphic>
          <a:graphicData uri="http://schemas.openxmlformats.org/drawingml/2006/table">
            <a:tbl>
              <a:tblPr/>
              <a:tblGrid>
                <a:gridCol w="3322638">
                  <a:extLst>
                    <a:ext uri="{9D8B030D-6E8A-4147-A177-3AD203B41FA5}">
                      <a16:colId xmlns:a16="http://schemas.microsoft.com/office/drawing/2014/main" val="20000"/>
                    </a:ext>
                  </a:extLst>
                </a:gridCol>
                <a:gridCol w="785812">
                  <a:extLst>
                    <a:ext uri="{9D8B030D-6E8A-4147-A177-3AD203B41FA5}">
                      <a16:colId xmlns:a16="http://schemas.microsoft.com/office/drawing/2014/main" val="20001"/>
                    </a:ext>
                  </a:extLst>
                </a:gridCol>
                <a:gridCol w="1050925">
                  <a:extLst>
                    <a:ext uri="{9D8B030D-6E8A-4147-A177-3AD203B41FA5}">
                      <a16:colId xmlns:a16="http://schemas.microsoft.com/office/drawing/2014/main" val="20002"/>
                    </a:ext>
                  </a:extLst>
                </a:gridCol>
                <a:gridCol w="792163">
                  <a:extLst>
                    <a:ext uri="{9D8B030D-6E8A-4147-A177-3AD203B41FA5}">
                      <a16:colId xmlns:a16="http://schemas.microsoft.com/office/drawing/2014/main" val="20003"/>
                    </a:ext>
                  </a:extLst>
                </a:gridCol>
                <a:gridCol w="2278062">
                  <a:extLst>
                    <a:ext uri="{9D8B030D-6E8A-4147-A177-3AD203B41FA5}">
                      <a16:colId xmlns:a16="http://schemas.microsoft.com/office/drawing/2014/main" val="20004"/>
                    </a:ext>
                  </a:extLst>
                </a:gridCol>
              </a:tblGrid>
              <a:tr h="428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Descrizione</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R</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smtClean="0">
                          <a:ln>
                            <a:noFill/>
                          </a:ln>
                          <a:solidFill>
                            <a:schemeClr val="tx1"/>
                          </a:solidFill>
                          <a:effectLst/>
                          <a:latin typeface="Arial" charset="0"/>
                          <a:ea typeface="ＭＳ Ｐゴシック" charset="-128"/>
                        </a:rPr>
                        <a:t>I A</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smtClean="0">
                          <a:ln>
                            <a:noFill/>
                          </a:ln>
                          <a:solidFill>
                            <a:schemeClr val="tx1"/>
                          </a:solidFill>
                          <a:effectLst/>
                          <a:latin typeface="Arial" charset="0"/>
                          <a:ea typeface="ＭＳ Ｐゴシック" charset="-128"/>
                        </a:rPr>
                        <a:t>II A</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smtClean="0">
                          <a:ln>
                            <a:noFill/>
                          </a:ln>
                          <a:solidFill>
                            <a:schemeClr val="tx1"/>
                          </a:solidFill>
                          <a:effectLst/>
                          <a:latin typeface="Arial" charset="0"/>
                          <a:ea typeface="ＭＳ Ｐゴシック" charset="-128"/>
                        </a:rPr>
                        <a:t>Note</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1896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400" dirty="0" smtClean="0"/>
                        <a:t>Manutenzione Firewall CNAF PA-5250 con sottoscrizione </a:t>
                      </a:r>
                      <a:r>
                        <a:rPr lang="it-IT" sz="1400" dirty="0" err="1" smtClean="0"/>
                        <a:t>Signature-Threat+antivirus</a:t>
                      </a:r>
                      <a:r>
                        <a:rPr lang="it-IT" sz="1400" dirty="0" smtClean="0"/>
                        <a:t> </a:t>
                      </a:r>
                      <a:r>
                        <a:rPr lang="it-IT" sz="1400" dirty="0" err="1" smtClean="0"/>
                        <a:t>signature</a:t>
                      </a: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charset="-128"/>
                        </a:rPr>
                        <a:t>13.0</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13.0</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ＭＳ Ｐゴシック" charset="-128"/>
                      </a:endParaRP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Aggiornamento </a:t>
                      </a:r>
                      <a:r>
                        <a:rPr kumimoji="0" lang="it-IT" sz="1400" b="0" i="0" u="none" strike="noStrike" cap="none" normalizeH="0" baseline="0" dirty="0" err="1" smtClean="0">
                          <a:ln>
                            <a:noFill/>
                          </a:ln>
                          <a:solidFill>
                            <a:schemeClr val="tx1"/>
                          </a:solidFill>
                          <a:effectLst/>
                          <a:latin typeface="Arial" charset="0"/>
                          <a:ea typeface="ＭＳ Ｐゴシック" charset="-128"/>
                        </a:rPr>
                        <a:t>signature</a:t>
                      </a:r>
                      <a:r>
                        <a:rPr kumimoji="0" lang="it-IT" sz="1400" b="0" i="0" u="none" strike="noStrike" cap="none" normalizeH="0" baseline="0" dirty="0" smtClean="0">
                          <a:ln>
                            <a:noFill/>
                          </a:ln>
                          <a:solidFill>
                            <a:schemeClr val="tx1"/>
                          </a:solidFill>
                          <a:effectLst/>
                          <a:latin typeface="Arial" charset="0"/>
                          <a:ea typeface="ＭＳ Ｐゴシック" charset="-128"/>
                        </a:rPr>
                        <a:t> indispensabile</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81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400" dirty="0" smtClean="0"/>
                        <a:t>Manutenzione Firewall (premium </a:t>
                      </a:r>
                      <a:r>
                        <a:rPr lang="it-IT" sz="1400" dirty="0" err="1" smtClean="0"/>
                        <a:t>support</a:t>
                      </a:r>
                      <a:r>
                        <a:rPr lang="it-IT" sz="1400" dirty="0" smtClean="0"/>
                        <a:t>) PA220 Presidenza INFN + </a:t>
                      </a:r>
                      <a:r>
                        <a:rPr lang="it-IT" sz="1400" dirty="0" err="1" smtClean="0"/>
                        <a:t>Signature</a:t>
                      </a:r>
                      <a:r>
                        <a:rPr lang="it-IT" sz="1400" dirty="0" smtClean="0"/>
                        <a:t> </a:t>
                      </a:r>
                      <a:r>
                        <a:rPr lang="it-IT" sz="1400" dirty="0" err="1" smtClean="0"/>
                        <a:t>Trheat</a:t>
                      </a:r>
                      <a:r>
                        <a:rPr lang="it-IT" sz="1400" dirty="0" smtClean="0"/>
                        <a:t> </a:t>
                      </a:r>
                      <a:r>
                        <a:rPr lang="it-IT" sz="1400" dirty="0" err="1" smtClean="0"/>
                        <a:t>Prevention</a:t>
                      </a:r>
                      <a:r>
                        <a:rPr lang="it-IT" sz="1400" dirty="0" smtClean="0"/>
                        <a:t>, Global </a:t>
                      </a:r>
                      <a:r>
                        <a:rPr lang="it-IT" sz="1400" dirty="0" err="1" smtClean="0"/>
                        <a:t>Protect</a:t>
                      </a:r>
                      <a:r>
                        <a:rPr lang="it-IT" sz="1400" dirty="0" smtClean="0"/>
                        <a:t> e </a:t>
                      </a:r>
                      <a:r>
                        <a:rPr lang="it-IT" sz="1400" dirty="0" err="1" smtClean="0"/>
                        <a:t>Â§Sarebbero</a:t>
                      </a:r>
                      <a:r>
                        <a:rPr lang="it-IT" sz="1400" dirty="0" smtClean="0"/>
                        <a:t> Circa 700€</a:t>
                      </a: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1.0</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1.0</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ＭＳ Ｐゴシック" charset="-128"/>
                      </a:endParaRP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Indispensabile per la Presidenza</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06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TOTALE</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14.0</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14.0</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ＭＳ Ｐゴシック" charset="-128"/>
                      </a:endParaRP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dirty="0" smtClean="0">
                          <a:ln>
                            <a:noFill/>
                          </a:ln>
                          <a:solidFill>
                            <a:schemeClr val="tx1"/>
                          </a:solidFill>
                          <a:effectLst/>
                          <a:latin typeface="Arial" charset="0"/>
                          <a:ea typeface="ＭＳ Ｐゴシック" charset="-128"/>
                        </a:rPr>
                        <a:t>             14.0</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82659655"/>
                  </a:ext>
                </a:extLst>
              </a:tr>
            </a:tbl>
          </a:graphicData>
        </a:graphic>
      </p:graphicFrame>
      <p:sp>
        <p:nvSpPr>
          <p:cNvPr id="2" name="Segnaposto piè di pagina 1"/>
          <p:cNvSpPr>
            <a:spLocks noGrp="1"/>
          </p:cNvSpPr>
          <p:nvPr>
            <p:ph type="ftr" sz="quarter" idx="11"/>
          </p:nvPr>
        </p:nvSpPr>
        <p:spPr/>
        <p:txBody>
          <a:bodyPr/>
          <a:lstStyle/>
          <a:p>
            <a:r>
              <a:rPr lang="it-IT" dirty="0"/>
              <a:t>Presidenza, CCR 9-10-11/9/2019</a:t>
            </a:r>
          </a:p>
          <a:p>
            <a:endParaRPr lang="it-IT" dirty="0"/>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1678" y="34317"/>
            <a:ext cx="2242322" cy="101411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61"/>
          <p:cNvGraphicFramePr>
            <a:graphicFrameLocks noGrp="1"/>
          </p:cNvGraphicFramePr>
          <p:nvPr>
            <p:extLst>
              <p:ext uri="{D42A27DB-BD31-4B8C-83A1-F6EECF244321}">
                <p14:modId xmlns:p14="http://schemas.microsoft.com/office/powerpoint/2010/main" val="443777415"/>
              </p:ext>
            </p:extLst>
          </p:nvPr>
        </p:nvGraphicFramePr>
        <p:xfrm>
          <a:off x="277813" y="1916832"/>
          <a:ext cx="8610600" cy="1957374"/>
        </p:xfrm>
        <a:graphic>
          <a:graphicData uri="http://schemas.openxmlformats.org/drawingml/2006/table">
            <a:tbl>
              <a:tblPr/>
              <a:tblGrid>
                <a:gridCol w="3476625">
                  <a:extLst>
                    <a:ext uri="{9D8B030D-6E8A-4147-A177-3AD203B41FA5}">
                      <a16:colId xmlns:a16="http://schemas.microsoft.com/office/drawing/2014/main" val="20000"/>
                    </a:ext>
                  </a:extLst>
                </a:gridCol>
                <a:gridCol w="822325">
                  <a:extLst>
                    <a:ext uri="{9D8B030D-6E8A-4147-A177-3AD203B41FA5}">
                      <a16:colId xmlns:a16="http://schemas.microsoft.com/office/drawing/2014/main" val="20001"/>
                    </a:ext>
                  </a:extLst>
                </a:gridCol>
                <a:gridCol w="852488">
                  <a:extLst>
                    <a:ext uri="{9D8B030D-6E8A-4147-A177-3AD203B41FA5}">
                      <a16:colId xmlns:a16="http://schemas.microsoft.com/office/drawing/2014/main" val="20002"/>
                    </a:ext>
                  </a:extLst>
                </a:gridCol>
                <a:gridCol w="768350">
                  <a:extLst>
                    <a:ext uri="{9D8B030D-6E8A-4147-A177-3AD203B41FA5}">
                      <a16:colId xmlns:a16="http://schemas.microsoft.com/office/drawing/2014/main" val="20003"/>
                    </a:ext>
                  </a:extLst>
                </a:gridCol>
                <a:gridCol w="2690812">
                  <a:extLst>
                    <a:ext uri="{9D8B030D-6E8A-4147-A177-3AD203B41FA5}">
                      <a16:colId xmlns:a16="http://schemas.microsoft.com/office/drawing/2014/main" val="20004"/>
                    </a:ext>
                  </a:extLst>
                </a:gridCol>
              </a:tblGrid>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dirty="0" smtClean="0">
                          <a:ln>
                            <a:noFill/>
                          </a:ln>
                          <a:solidFill>
                            <a:schemeClr val="tx1"/>
                          </a:solidFill>
                          <a:effectLst/>
                          <a:latin typeface="Arial" charset="0"/>
                          <a:ea typeface="ＭＳ Ｐゴシック" charset="-128"/>
                        </a:rPr>
                        <a:t>Descrizione</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R</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I A</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II A</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Note</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0559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600" dirty="0" smtClean="0"/>
                        <a:t>Sostituzione router di Sezione Cisco C6509 in </a:t>
                      </a:r>
                      <a:r>
                        <a:rPr lang="it-IT" sz="1600" dirty="0" err="1" smtClean="0"/>
                        <a:t>EndOfLife</a:t>
                      </a:r>
                      <a:r>
                        <a:rPr lang="it-IT" sz="1600" dirty="0" smtClean="0"/>
                        <a:t> 2015, </a:t>
                      </a:r>
                      <a:r>
                        <a:rPr lang="it-IT" sz="1600" dirty="0" err="1" smtClean="0"/>
                        <a:t>EndOfSupport</a:t>
                      </a:r>
                      <a:r>
                        <a:rPr lang="it-IT" sz="1600" dirty="0" smtClean="0"/>
                        <a:t> 2021 con </a:t>
                      </a:r>
                      <a:r>
                        <a:rPr lang="it-IT" sz="1600" dirty="0" err="1" smtClean="0"/>
                        <a:t>switch</a:t>
                      </a:r>
                      <a:r>
                        <a:rPr lang="it-IT" sz="1600" dirty="0" smtClean="0"/>
                        <a:t> Cisco </a:t>
                      </a:r>
                      <a:r>
                        <a:rPr lang="it-IT" sz="1600" dirty="0" err="1" smtClean="0"/>
                        <a:t>Catalyst</a:t>
                      </a:r>
                      <a:r>
                        <a:rPr lang="it-IT" sz="1600" dirty="0" smtClean="0"/>
                        <a:t> C9500-40X-A.</a:t>
                      </a:r>
                      <a:endParaRPr kumimoji="0" lang="it-IT" sz="1600" b="0" i="0" u="none" strike="noStrike" cap="none" normalizeH="0" baseline="0" dirty="0" smtClean="0">
                        <a:ln>
                          <a:noFill/>
                        </a:ln>
                        <a:solidFill>
                          <a:schemeClr val="tx1"/>
                        </a:solidFill>
                        <a:effectLst/>
                        <a:latin typeface="Arial" charset="0"/>
                        <a:ea typeface="ＭＳ Ｐゴシック" charset="-128"/>
                      </a:endParaRP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28.0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kern="1200" cap="none" normalizeH="0" baseline="0" dirty="0" smtClean="0">
                        <a:ln>
                          <a:noFill/>
                        </a:ln>
                        <a:solidFill>
                          <a:schemeClr val="tx1"/>
                        </a:solidFill>
                        <a:effectLst/>
                        <a:latin typeface="Arial" charset="0"/>
                        <a:ea typeface="ＭＳ Ｐゴシック" charset="-128"/>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kern="1200" cap="none" normalizeH="0" baseline="0" dirty="0" smtClean="0">
                          <a:ln>
                            <a:noFill/>
                          </a:ln>
                          <a:solidFill>
                            <a:schemeClr val="tx1"/>
                          </a:solidFill>
                          <a:effectLst/>
                          <a:latin typeface="Arial" charset="0"/>
                          <a:ea typeface="ＭＳ Ｐゴシック" charset="-128"/>
                          <a:cs typeface="+mn-cs"/>
                        </a:rPr>
                        <a:t>28.0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Apparato di core in End of </a:t>
                      </a:r>
                      <a:r>
                        <a:rPr kumimoji="0" lang="it-IT" sz="1600" b="0" i="0" u="none" strike="noStrike" cap="none" normalizeH="0" baseline="0" dirty="0" err="1" smtClean="0">
                          <a:ln>
                            <a:noFill/>
                          </a:ln>
                          <a:solidFill>
                            <a:schemeClr val="tx1"/>
                          </a:solidFill>
                          <a:effectLst/>
                          <a:latin typeface="Arial" charset="0"/>
                          <a:ea typeface="ＭＳ Ｐゴシック" charset="-128"/>
                        </a:rPr>
                        <a:t>Support</a:t>
                      </a:r>
                      <a:endParaRPr kumimoji="0" lang="it-IT" sz="1600" b="0" i="0" u="none" strike="noStrike" cap="none" normalizeH="0" baseline="0" dirty="0" smtClean="0">
                        <a:ln>
                          <a:noFill/>
                        </a:ln>
                        <a:solidFill>
                          <a:schemeClr val="tx1"/>
                        </a:solidFill>
                        <a:effectLst/>
                        <a:latin typeface="Arial" charset="0"/>
                        <a:ea typeface="ＭＳ Ｐゴシック" charset="-128"/>
                      </a:endParaRP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4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TOTALE</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28.0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   28.0</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charset="0"/>
                        <a:ea typeface="ＭＳ Ｐゴシック"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smtClean="0">
                          <a:ln>
                            <a:noFill/>
                          </a:ln>
                          <a:solidFill>
                            <a:schemeClr val="tx1"/>
                          </a:solidFill>
                          <a:effectLst/>
                          <a:latin typeface="Arial" charset="0"/>
                          <a:ea typeface="ＭＳ Ｐゴシック" charset="-128"/>
                        </a:rPr>
                        <a:t>28.0</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9502" name="Rectangle 36"/>
          <p:cNvSpPr>
            <a:spLocks noChangeArrowheads="1"/>
          </p:cNvSpPr>
          <p:nvPr/>
        </p:nvSpPr>
        <p:spPr bwMode="auto">
          <a:xfrm>
            <a:off x="468313" y="-242888"/>
            <a:ext cx="8229600" cy="1143001"/>
          </a:xfrm>
          <a:prstGeom prst="rect">
            <a:avLst/>
          </a:prstGeom>
          <a:noFill/>
          <a:ln w="9525">
            <a:noFill/>
            <a:miter lim="800000"/>
            <a:headEnd/>
            <a:tailEnd/>
          </a:ln>
        </p:spPr>
        <p:txBody>
          <a:bodyPr anchor="ctr"/>
          <a:lstStyle/>
          <a:p>
            <a:pPr algn="ctr"/>
            <a:r>
              <a:rPr lang="it-IT" sz="3600" dirty="0" smtClean="0">
                <a:solidFill>
                  <a:schemeClr val="tx2"/>
                </a:solidFill>
              </a:rPr>
              <a:t>Sezione di </a:t>
            </a:r>
            <a:r>
              <a:rPr lang="it-IT" sz="3600" b="1" dirty="0" smtClean="0">
                <a:solidFill>
                  <a:schemeClr val="tx2"/>
                </a:solidFill>
              </a:rPr>
              <a:t>CATANIA</a:t>
            </a:r>
            <a:endParaRPr lang="it-IT" sz="4000" b="1" dirty="0">
              <a:solidFill>
                <a:schemeClr val="tx2"/>
              </a:solidFill>
            </a:endParaRPr>
          </a:p>
        </p:txBody>
      </p:sp>
      <p:sp>
        <p:nvSpPr>
          <p:cNvPr id="4" name="Segnaposto piè di pagina 3"/>
          <p:cNvSpPr>
            <a:spLocks noGrp="1"/>
          </p:cNvSpPr>
          <p:nvPr>
            <p:ph type="ftr" sz="quarter" idx="11"/>
          </p:nvPr>
        </p:nvSpPr>
        <p:spPr>
          <a:xfrm>
            <a:off x="2699792" y="6245225"/>
            <a:ext cx="3320008" cy="476250"/>
          </a:xfrm>
        </p:spPr>
        <p:txBody>
          <a:bodyPr/>
          <a:lstStyle/>
          <a:p>
            <a:endParaRPr lang="it-IT" dirty="0"/>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1678" y="34317"/>
            <a:ext cx="2242322" cy="1014115"/>
          </a:xfrm>
          <a:prstGeom prst="rect">
            <a:avLst/>
          </a:prstGeom>
        </p:spPr>
      </p:pic>
    </p:spTree>
    <p:extLst>
      <p:ext uri="{BB962C8B-B14F-4D97-AF65-F5344CB8AC3E}">
        <p14:creationId xmlns:p14="http://schemas.microsoft.com/office/powerpoint/2010/main" val="2952799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61"/>
          <p:cNvGraphicFramePr>
            <a:graphicFrameLocks noGrp="1"/>
          </p:cNvGraphicFramePr>
          <p:nvPr>
            <p:extLst>
              <p:ext uri="{D42A27DB-BD31-4B8C-83A1-F6EECF244321}">
                <p14:modId xmlns:p14="http://schemas.microsoft.com/office/powerpoint/2010/main" val="866222782"/>
              </p:ext>
            </p:extLst>
          </p:nvPr>
        </p:nvGraphicFramePr>
        <p:xfrm>
          <a:off x="277813" y="2204864"/>
          <a:ext cx="8610600" cy="2688894"/>
        </p:xfrm>
        <a:graphic>
          <a:graphicData uri="http://schemas.openxmlformats.org/drawingml/2006/table">
            <a:tbl>
              <a:tblPr/>
              <a:tblGrid>
                <a:gridCol w="3476625">
                  <a:extLst>
                    <a:ext uri="{9D8B030D-6E8A-4147-A177-3AD203B41FA5}">
                      <a16:colId xmlns:a16="http://schemas.microsoft.com/office/drawing/2014/main" val="20000"/>
                    </a:ext>
                  </a:extLst>
                </a:gridCol>
                <a:gridCol w="822325">
                  <a:extLst>
                    <a:ext uri="{9D8B030D-6E8A-4147-A177-3AD203B41FA5}">
                      <a16:colId xmlns:a16="http://schemas.microsoft.com/office/drawing/2014/main" val="20001"/>
                    </a:ext>
                  </a:extLst>
                </a:gridCol>
                <a:gridCol w="852488">
                  <a:extLst>
                    <a:ext uri="{9D8B030D-6E8A-4147-A177-3AD203B41FA5}">
                      <a16:colId xmlns:a16="http://schemas.microsoft.com/office/drawing/2014/main" val="20002"/>
                    </a:ext>
                  </a:extLst>
                </a:gridCol>
                <a:gridCol w="768350">
                  <a:extLst>
                    <a:ext uri="{9D8B030D-6E8A-4147-A177-3AD203B41FA5}">
                      <a16:colId xmlns:a16="http://schemas.microsoft.com/office/drawing/2014/main" val="20003"/>
                    </a:ext>
                  </a:extLst>
                </a:gridCol>
                <a:gridCol w="2690812">
                  <a:extLst>
                    <a:ext uri="{9D8B030D-6E8A-4147-A177-3AD203B41FA5}">
                      <a16:colId xmlns:a16="http://schemas.microsoft.com/office/drawing/2014/main" val="20004"/>
                    </a:ext>
                  </a:extLst>
                </a:gridCol>
              </a:tblGrid>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dirty="0" smtClean="0">
                          <a:ln>
                            <a:noFill/>
                          </a:ln>
                          <a:solidFill>
                            <a:schemeClr val="tx1"/>
                          </a:solidFill>
                          <a:effectLst/>
                          <a:latin typeface="Arial" charset="0"/>
                          <a:ea typeface="ＭＳ Ｐゴシック" charset="-128"/>
                        </a:rPr>
                        <a:t>Descrizione</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R</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I A</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II A</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Note</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1773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600" dirty="0" smtClean="0"/>
                        <a:t>Sostituzione di tutti gli </a:t>
                      </a:r>
                      <a:r>
                        <a:rPr lang="it-IT" sz="1600" dirty="0" err="1" smtClean="0"/>
                        <a:t>access</a:t>
                      </a:r>
                      <a:r>
                        <a:rPr lang="it-IT" sz="1600" dirty="0" smtClean="0"/>
                        <a:t> </a:t>
                      </a:r>
                      <a:r>
                        <a:rPr lang="it-IT" sz="1600" dirty="0" err="1" smtClean="0"/>
                        <a:t>point</a:t>
                      </a:r>
                      <a:r>
                        <a:rPr lang="it-IT" sz="1600" dirty="0" smtClean="0"/>
                        <a:t> ormai obsoleti ed inutilizzabili con: 20 x </a:t>
                      </a:r>
                      <a:r>
                        <a:rPr lang="it-IT" sz="1600" dirty="0" err="1" smtClean="0"/>
                        <a:t>Huawei</a:t>
                      </a:r>
                      <a:r>
                        <a:rPr lang="it-IT" sz="1600" dirty="0" smtClean="0"/>
                        <a:t> Access Point AP6150DN-C, 1 x </a:t>
                      </a:r>
                      <a:r>
                        <a:rPr lang="it-IT" sz="1600" dirty="0" err="1" smtClean="0"/>
                        <a:t>Huawei</a:t>
                      </a:r>
                      <a:r>
                        <a:rPr lang="it-IT" sz="1600" dirty="0" smtClean="0"/>
                        <a:t> Access Controller AC6005.</a:t>
                      </a:r>
                      <a:r>
                        <a:rPr lang="it-IT" sz="1600" baseline="0" dirty="0" smtClean="0"/>
                        <a:t> </a:t>
                      </a:r>
                      <a:r>
                        <a:rPr lang="it-IT" sz="1600" dirty="0" smtClean="0"/>
                        <a:t>Reperibili in </a:t>
                      </a:r>
                      <a:r>
                        <a:rPr lang="it-IT" sz="1600" dirty="0" err="1" smtClean="0"/>
                        <a:t>conv</a:t>
                      </a:r>
                      <a:r>
                        <a:rPr lang="it-IT" sz="1600" dirty="0" smtClean="0"/>
                        <a:t>. </a:t>
                      </a:r>
                      <a:r>
                        <a:rPr lang="it-IT" sz="1600" dirty="0" err="1" smtClean="0"/>
                        <a:t>Consip</a:t>
                      </a:r>
                      <a:r>
                        <a:rPr lang="it-IT" sz="1600" dirty="0" smtClean="0"/>
                        <a:t> LAN6 e </a:t>
                      </a:r>
                      <a:r>
                        <a:rPr lang="it-IT" sz="1600" dirty="0" err="1" smtClean="0"/>
                        <a:t>MePA</a:t>
                      </a:r>
                      <a:r>
                        <a:rPr lang="it-IT" sz="1600" dirty="0" smtClean="0"/>
                        <a:t> allo stesso prezzo della convenzione</a:t>
                      </a:r>
                      <a:endParaRPr kumimoji="0" lang="it-IT" sz="1600" b="0" i="0" u="none" strike="noStrike" cap="none" normalizeH="0" baseline="0" dirty="0" smtClean="0">
                        <a:ln>
                          <a:noFill/>
                        </a:ln>
                        <a:solidFill>
                          <a:schemeClr val="tx1"/>
                        </a:solidFill>
                        <a:effectLst/>
                        <a:latin typeface="Arial" charset="0"/>
                        <a:ea typeface="ＭＳ Ｐゴシック" charset="-128"/>
                      </a:endParaRP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3.5</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kern="1200" cap="none" normalizeH="0" baseline="0" dirty="0" smtClean="0">
                        <a:ln>
                          <a:noFill/>
                        </a:ln>
                        <a:solidFill>
                          <a:schemeClr val="tx1"/>
                        </a:solidFill>
                        <a:effectLst/>
                        <a:latin typeface="Arial" charset="0"/>
                        <a:ea typeface="ＭＳ Ｐゴシック" charset="-128"/>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kern="1200" cap="none" normalizeH="0" baseline="0" dirty="0" smtClean="0">
                        <a:ln>
                          <a:noFill/>
                        </a:ln>
                        <a:solidFill>
                          <a:schemeClr val="tx1"/>
                        </a:solidFill>
                        <a:effectLst/>
                        <a:latin typeface="Arial" charset="0"/>
                        <a:ea typeface="ＭＳ Ｐゴシック" charset="-128"/>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kern="1200" cap="none" normalizeH="0" baseline="0" dirty="0" smtClean="0">
                          <a:ln>
                            <a:noFill/>
                          </a:ln>
                          <a:solidFill>
                            <a:schemeClr val="tx1"/>
                          </a:solidFill>
                          <a:effectLst/>
                          <a:latin typeface="Arial" charset="0"/>
                          <a:ea typeface="ＭＳ Ｐゴシック" charset="-128"/>
                          <a:cs typeface="+mn-cs"/>
                        </a:rPr>
                        <a:t>3.5</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Assegnato integralmente visto il basso importo</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4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TOTALE</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3.5</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charset="0"/>
                          <a:ea typeface="ＭＳ Ｐゴシック" charset="-128"/>
                        </a:rPr>
                        <a:t>   3.5</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charset="0"/>
                        <a:ea typeface="ＭＳ Ｐゴシック" charset="-128"/>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0" u="none" strike="noStrike" cap="none" normalizeH="0" baseline="0" dirty="0" smtClean="0">
                          <a:ln>
                            <a:noFill/>
                          </a:ln>
                          <a:solidFill>
                            <a:schemeClr val="tx1"/>
                          </a:solidFill>
                          <a:effectLst/>
                          <a:latin typeface="Arial" charset="0"/>
                          <a:ea typeface="ＭＳ Ｐゴシック" charset="-128"/>
                        </a:rPr>
                        <a:t>3.5</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9502" name="Rectangle 36"/>
          <p:cNvSpPr>
            <a:spLocks noChangeArrowheads="1"/>
          </p:cNvSpPr>
          <p:nvPr/>
        </p:nvSpPr>
        <p:spPr bwMode="auto">
          <a:xfrm>
            <a:off x="468313" y="-242888"/>
            <a:ext cx="8229600" cy="1143001"/>
          </a:xfrm>
          <a:prstGeom prst="rect">
            <a:avLst/>
          </a:prstGeom>
          <a:noFill/>
          <a:ln w="9525">
            <a:noFill/>
            <a:miter lim="800000"/>
            <a:headEnd/>
            <a:tailEnd/>
          </a:ln>
        </p:spPr>
        <p:txBody>
          <a:bodyPr anchor="ctr"/>
          <a:lstStyle/>
          <a:p>
            <a:pPr algn="ctr"/>
            <a:r>
              <a:rPr lang="it-IT" sz="3600" dirty="0" smtClean="0">
                <a:solidFill>
                  <a:schemeClr val="tx2"/>
                </a:solidFill>
              </a:rPr>
              <a:t>Sezione di </a:t>
            </a:r>
            <a:r>
              <a:rPr lang="it-IT" sz="3600" b="1" dirty="0" smtClean="0">
                <a:solidFill>
                  <a:schemeClr val="tx2"/>
                </a:solidFill>
              </a:rPr>
              <a:t>FIRENZE</a:t>
            </a:r>
            <a:endParaRPr lang="it-IT" sz="4000" b="1" dirty="0">
              <a:solidFill>
                <a:schemeClr val="tx2"/>
              </a:solidFill>
            </a:endParaRPr>
          </a:p>
        </p:txBody>
      </p:sp>
      <p:sp>
        <p:nvSpPr>
          <p:cNvPr id="4" name="Segnaposto piè di pagina 3"/>
          <p:cNvSpPr>
            <a:spLocks noGrp="1"/>
          </p:cNvSpPr>
          <p:nvPr>
            <p:ph type="ftr" sz="quarter" idx="11"/>
          </p:nvPr>
        </p:nvSpPr>
        <p:spPr>
          <a:xfrm>
            <a:off x="2699792" y="6245225"/>
            <a:ext cx="3320008" cy="476250"/>
          </a:xfrm>
        </p:spPr>
        <p:txBody>
          <a:bodyPr/>
          <a:lstStyle/>
          <a:p>
            <a:r>
              <a:rPr lang="it-IT" dirty="0"/>
              <a:t>Presidenza, CCR 9-10-11/9/2019</a:t>
            </a:r>
          </a:p>
          <a:p>
            <a:endParaRPr lang="it-IT" dirty="0"/>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1678" y="34317"/>
            <a:ext cx="2242322" cy="1014115"/>
          </a:xfrm>
          <a:prstGeom prst="rect">
            <a:avLst/>
          </a:prstGeom>
        </p:spPr>
      </p:pic>
    </p:spTree>
    <p:extLst>
      <p:ext uri="{BB962C8B-B14F-4D97-AF65-F5344CB8AC3E}">
        <p14:creationId xmlns:p14="http://schemas.microsoft.com/office/powerpoint/2010/main" val="514552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07504" y="131698"/>
            <a:ext cx="7056437" cy="1143001"/>
          </a:xfrm>
        </p:spPr>
        <p:txBody>
          <a:bodyPr/>
          <a:lstStyle/>
          <a:p>
            <a:pPr eaLnBrk="1" hangingPunct="1"/>
            <a:r>
              <a:rPr lang="it-IT" sz="3600" dirty="0" smtClean="0"/>
              <a:t>Laboratori Nazionali di </a:t>
            </a:r>
            <a:r>
              <a:rPr lang="it-IT" sz="3600" b="1" dirty="0" smtClean="0"/>
              <a:t>Frascati</a:t>
            </a:r>
          </a:p>
        </p:txBody>
      </p:sp>
      <p:graphicFrame>
        <p:nvGraphicFramePr>
          <p:cNvPr id="27696" name="Group 48"/>
          <p:cNvGraphicFramePr>
            <a:graphicFrameLocks noGrp="1"/>
          </p:cNvGraphicFramePr>
          <p:nvPr>
            <p:ph idx="1"/>
            <p:extLst>
              <p:ext uri="{D42A27DB-BD31-4B8C-83A1-F6EECF244321}">
                <p14:modId xmlns:p14="http://schemas.microsoft.com/office/powerpoint/2010/main" val="3466756411"/>
              </p:ext>
            </p:extLst>
          </p:nvPr>
        </p:nvGraphicFramePr>
        <p:xfrm>
          <a:off x="483504" y="2420888"/>
          <a:ext cx="8229600" cy="2056536"/>
        </p:xfrm>
        <a:graphic>
          <a:graphicData uri="http://schemas.openxmlformats.org/drawingml/2006/table">
            <a:tbl>
              <a:tblPr/>
              <a:tblGrid>
                <a:gridCol w="3322637">
                  <a:extLst>
                    <a:ext uri="{9D8B030D-6E8A-4147-A177-3AD203B41FA5}">
                      <a16:colId xmlns:a16="http://schemas.microsoft.com/office/drawing/2014/main" val="20000"/>
                    </a:ext>
                  </a:extLst>
                </a:gridCol>
                <a:gridCol w="785813">
                  <a:extLst>
                    <a:ext uri="{9D8B030D-6E8A-4147-A177-3AD203B41FA5}">
                      <a16:colId xmlns:a16="http://schemas.microsoft.com/office/drawing/2014/main" val="20001"/>
                    </a:ext>
                  </a:extLst>
                </a:gridCol>
                <a:gridCol w="1050925">
                  <a:extLst>
                    <a:ext uri="{9D8B030D-6E8A-4147-A177-3AD203B41FA5}">
                      <a16:colId xmlns:a16="http://schemas.microsoft.com/office/drawing/2014/main" val="20002"/>
                    </a:ext>
                  </a:extLst>
                </a:gridCol>
                <a:gridCol w="792162">
                  <a:extLst>
                    <a:ext uri="{9D8B030D-6E8A-4147-A177-3AD203B41FA5}">
                      <a16:colId xmlns:a16="http://schemas.microsoft.com/office/drawing/2014/main" val="20003"/>
                    </a:ext>
                  </a:extLst>
                </a:gridCol>
                <a:gridCol w="2278063">
                  <a:extLst>
                    <a:ext uri="{9D8B030D-6E8A-4147-A177-3AD203B41FA5}">
                      <a16:colId xmlns:a16="http://schemas.microsoft.com/office/drawing/2014/main" val="20004"/>
                    </a:ext>
                  </a:extLst>
                </a:gridCol>
              </a:tblGrid>
              <a:tr h="44903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dirty="0" smtClean="0">
                          <a:ln>
                            <a:noFill/>
                          </a:ln>
                          <a:solidFill>
                            <a:schemeClr val="tx1"/>
                          </a:solidFill>
                          <a:effectLst/>
                          <a:latin typeface="Arial" charset="0"/>
                          <a:ea typeface="ＭＳ Ｐゴシック" charset="-128"/>
                        </a:rPr>
                        <a:t>Descrizione</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R</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I A</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II A</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Note</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310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400" dirty="0" smtClean="0"/>
                        <a:t>Switch di rete L2/L3 con 32 porte 10 </a:t>
                      </a:r>
                      <a:r>
                        <a:rPr lang="it-IT" sz="1400" dirty="0" err="1" smtClean="0"/>
                        <a:t>Gb</a:t>
                      </a:r>
                      <a:r>
                        <a:rPr lang="it-IT" sz="1400" dirty="0" smtClean="0"/>
                        <a:t>/s, inclusivo di </a:t>
                      </a:r>
                      <a:r>
                        <a:rPr lang="it-IT" sz="1400" dirty="0" err="1" smtClean="0"/>
                        <a:t>transceiver</a:t>
                      </a:r>
                      <a:r>
                        <a:rPr lang="it-IT" sz="1400" dirty="0" smtClean="0"/>
                        <a:t> ottici Short </a:t>
                      </a:r>
                      <a:r>
                        <a:rPr lang="it-IT" sz="1400" dirty="0" err="1" smtClean="0"/>
                        <a:t>Range</a:t>
                      </a: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15.0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15.0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Da verificare l'urgenza e se non sia possibile  utilizzare un WS-C3850-48XS su </a:t>
                      </a:r>
                      <a:r>
                        <a:rPr kumimoji="0" lang="it-IT" sz="1400" b="0" i="0" u="none" strike="noStrike" cap="none" normalizeH="0" baseline="0" dirty="0" err="1" smtClean="0">
                          <a:ln>
                            <a:noFill/>
                          </a:ln>
                          <a:solidFill>
                            <a:schemeClr val="tx1"/>
                          </a:solidFill>
                          <a:effectLst/>
                          <a:latin typeface="Arial" charset="0"/>
                          <a:ea typeface="ＭＳ Ｐゴシック" charset="-128"/>
                        </a:rPr>
                        <a:t>MEPa</a:t>
                      </a:r>
                      <a:r>
                        <a:rPr kumimoji="0" lang="it-IT" sz="1400" b="0" i="0" u="none" strike="noStrike" cap="none" normalizeH="0" baseline="0" dirty="0" smtClean="0">
                          <a:ln>
                            <a:noFill/>
                          </a:ln>
                          <a:solidFill>
                            <a:schemeClr val="tx1"/>
                          </a:solidFill>
                          <a:effectLst/>
                          <a:latin typeface="Arial" charset="0"/>
                          <a:ea typeface="ＭＳ Ｐゴシック" charset="-128"/>
                        </a:rPr>
                        <a:t> come da convenzione CONSIP</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9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TOTALE</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15.0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15.0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dirty="0" smtClean="0">
                          <a:ln>
                            <a:noFill/>
                          </a:ln>
                          <a:solidFill>
                            <a:schemeClr val="tx1"/>
                          </a:solidFill>
                          <a:effectLst/>
                          <a:latin typeface="Arial" charset="0"/>
                          <a:ea typeface="ＭＳ Ｐゴシック" charset="-128"/>
                        </a:rPr>
                        <a:t>15.0</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 name="Segnaposto piè di pagina 2"/>
          <p:cNvSpPr>
            <a:spLocks noGrp="1"/>
          </p:cNvSpPr>
          <p:nvPr>
            <p:ph type="ftr" sz="quarter" idx="11"/>
          </p:nvPr>
        </p:nvSpPr>
        <p:spPr/>
        <p:txBody>
          <a:bodyPr/>
          <a:lstStyle/>
          <a:p>
            <a:r>
              <a:rPr lang="it-IT" dirty="0"/>
              <a:t>Presidenza, CCR 9-10-11/9/2019</a:t>
            </a:r>
          </a:p>
          <a:p>
            <a:endParaRPr lang="it-IT" dirty="0"/>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1678" y="34317"/>
            <a:ext cx="2242322" cy="1014115"/>
          </a:xfrm>
          <a:prstGeom prst="rect">
            <a:avLst/>
          </a:prstGeom>
        </p:spPr>
      </p:pic>
    </p:spTree>
    <p:extLst>
      <p:ext uri="{BB962C8B-B14F-4D97-AF65-F5344CB8AC3E}">
        <p14:creationId xmlns:p14="http://schemas.microsoft.com/office/powerpoint/2010/main" val="3493844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68313" y="103684"/>
            <a:ext cx="7056437" cy="1143001"/>
          </a:xfrm>
        </p:spPr>
        <p:txBody>
          <a:bodyPr/>
          <a:lstStyle/>
          <a:p>
            <a:pPr eaLnBrk="1" hangingPunct="1"/>
            <a:r>
              <a:rPr lang="it-IT" sz="3600" dirty="0" smtClean="0"/>
              <a:t>Laboratori Nazionali del </a:t>
            </a:r>
            <a:br>
              <a:rPr lang="it-IT" sz="3600" dirty="0" smtClean="0"/>
            </a:br>
            <a:r>
              <a:rPr lang="it-IT" sz="3600" b="1" dirty="0" smtClean="0"/>
              <a:t>GRAN SASSO</a:t>
            </a:r>
            <a:endParaRPr lang="it-IT" sz="3600" dirty="0" smtClean="0"/>
          </a:p>
        </p:txBody>
      </p:sp>
      <p:graphicFrame>
        <p:nvGraphicFramePr>
          <p:cNvPr id="27696" name="Group 48"/>
          <p:cNvGraphicFramePr>
            <a:graphicFrameLocks noGrp="1"/>
          </p:cNvGraphicFramePr>
          <p:nvPr>
            <p:ph idx="1"/>
            <p:extLst>
              <p:ext uri="{D42A27DB-BD31-4B8C-83A1-F6EECF244321}">
                <p14:modId xmlns:p14="http://schemas.microsoft.com/office/powerpoint/2010/main" val="3744811880"/>
              </p:ext>
            </p:extLst>
          </p:nvPr>
        </p:nvGraphicFramePr>
        <p:xfrm>
          <a:off x="483504" y="2420888"/>
          <a:ext cx="8229600" cy="2269896"/>
        </p:xfrm>
        <a:graphic>
          <a:graphicData uri="http://schemas.openxmlformats.org/drawingml/2006/table">
            <a:tbl>
              <a:tblPr/>
              <a:tblGrid>
                <a:gridCol w="3322637">
                  <a:extLst>
                    <a:ext uri="{9D8B030D-6E8A-4147-A177-3AD203B41FA5}">
                      <a16:colId xmlns:a16="http://schemas.microsoft.com/office/drawing/2014/main" val="20000"/>
                    </a:ext>
                  </a:extLst>
                </a:gridCol>
                <a:gridCol w="785813">
                  <a:extLst>
                    <a:ext uri="{9D8B030D-6E8A-4147-A177-3AD203B41FA5}">
                      <a16:colId xmlns:a16="http://schemas.microsoft.com/office/drawing/2014/main" val="20001"/>
                    </a:ext>
                  </a:extLst>
                </a:gridCol>
                <a:gridCol w="1050925">
                  <a:extLst>
                    <a:ext uri="{9D8B030D-6E8A-4147-A177-3AD203B41FA5}">
                      <a16:colId xmlns:a16="http://schemas.microsoft.com/office/drawing/2014/main" val="20002"/>
                    </a:ext>
                  </a:extLst>
                </a:gridCol>
                <a:gridCol w="792162">
                  <a:extLst>
                    <a:ext uri="{9D8B030D-6E8A-4147-A177-3AD203B41FA5}">
                      <a16:colId xmlns:a16="http://schemas.microsoft.com/office/drawing/2014/main" val="20003"/>
                    </a:ext>
                  </a:extLst>
                </a:gridCol>
                <a:gridCol w="2278063">
                  <a:extLst>
                    <a:ext uri="{9D8B030D-6E8A-4147-A177-3AD203B41FA5}">
                      <a16:colId xmlns:a16="http://schemas.microsoft.com/office/drawing/2014/main" val="20004"/>
                    </a:ext>
                  </a:extLst>
                </a:gridCol>
              </a:tblGrid>
              <a:tr h="44903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dirty="0" smtClean="0">
                          <a:ln>
                            <a:noFill/>
                          </a:ln>
                          <a:solidFill>
                            <a:schemeClr val="tx1"/>
                          </a:solidFill>
                          <a:effectLst/>
                          <a:latin typeface="Arial" charset="0"/>
                          <a:ea typeface="ＭＳ Ｐゴシック" charset="-128"/>
                        </a:rPr>
                        <a:t>Descrizione</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R</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I A</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II A</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ea typeface="ＭＳ Ｐゴシック" charset="-128"/>
                        </a:rPr>
                        <a:t>Note</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310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it-IT" sz="1400" dirty="0" smtClean="0"/>
                        <a:t>Switch HPE FF 5940 4-slot bundle; modulo 24p SFP+; modulo 24 p 10GbaseT; ottiche 10Gb SR; 2 ottiche 40Gb per collegamento a centro-stella. Prezzi dalla convenzione </a:t>
                      </a:r>
                      <a:r>
                        <a:rPr lang="it-IT" sz="1400" dirty="0" err="1" smtClean="0"/>
                        <a:t>consip</a:t>
                      </a:r>
                      <a:r>
                        <a:rPr lang="it-IT" sz="1400" dirty="0" smtClean="0"/>
                        <a:t> reti locali </a:t>
                      </a: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9.5</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9.5</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Arial" charset="0"/>
                        <a:ea typeface="ＭＳ Ｐゴシック" charset="-128"/>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tx1"/>
                          </a:solidFill>
                          <a:effectLst/>
                          <a:latin typeface="Arial" charset="0"/>
                          <a:ea typeface="ＭＳ Ｐゴシック" charset="-128"/>
                        </a:rPr>
                        <a:t>Assegnato</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9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TOTALE</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9.5.0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latin typeface="Arial" charset="0"/>
                          <a:ea typeface="ＭＳ Ｐゴシック" charset="-128"/>
                        </a:rPr>
                        <a:t>9.5</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charset="0"/>
                        <a:ea typeface="ＭＳ Ｐゴシック" charset="-128"/>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dirty="0" smtClean="0">
                          <a:ln>
                            <a:noFill/>
                          </a:ln>
                          <a:solidFill>
                            <a:schemeClr val="tx1"/>
                          </a:solidFill>
                          <a:effectLst/>
                          <a:latin typeface="Arial" charset="0"/>
                          <a:ea typeface="ＭＳ Ｐゴシック" charset="-128"/>
                        </a:rPr>
                        <a:t>9.5</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 name="Segnaposto piè di pagina 2"/>
          <p:cNvSpPr>
            <a:spLocks noGrp="1"/>
          </p:cNvSpPr>
          <p:nvPr>
            <p:ph type="ftr" sz="quarter" idx="11"/>
          </p:nvPr>
        </p:nvSpPr>
        <p:spPr/>
        <p:txBody>
          <a:bodyPr/>
          <a:lstStyle/>
          <a:p>
            <a:r>
              <a:rPr lang="it-IT" dirty="0"/>
              <a:t>Presidenza, CCR 9-10-11/9/2019</a:t>
            </a:r>
          </a:p>
          <a:p>
            <a:endParaRPr lang="it-IT" dirty="0"/>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1678" y="34317"/>
            <a:ext cx="2242322" cy="1014115"/>
          </a:xfrm>
          <a:prstGeom prst="rect">
            <a:avLst/>
          </a:prstGeom>
        </p:spPr>
      </p:pic>
    </p:spTree>
    <p:extLst>
      <p:ext uri="{BB962C8B-B14F-4D97-AF65-F5344CB8AC3E}">
        <p14:creationId xmlns:p14="http://schemas.microsoft.com/office/powerpoint/2010/main" val="1503522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1777</Words>
  <Application>Microsoft Office PowerPoint</Application>
  <PresentationFormat>Presentazione su schermo (4:3)</PresentationFormat>
  <Paragraphs>499</Paragraphs>
  <Slides>23</Slides>
  <Notes>1</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23</vt:i4>
      </vt:variant>
    </vt:vector>
  </HeadingPairs>
  <TitlesOfParts>
    <vt:vector size="26" baseType="lpstr">
      <vt:lpstr>ＭＳ Ｐゴシック</vt:lpstr>
      <vt:lpstr>Arial</vt:lpstr>
      <vt:lpstr>Struttura predefinita</vt:lpstr>
      <vt:lpstr>Referaggio apparati di rete 2020 </vt:lpstr>
      <vt:lpstr> </vt:lpstr>
      <vt:lpstr>Presentazione standard di PowerPoint</vt:lpstr>
      <vt:lpstr>Presentazione standard di PowerPoint</vt:lpstr>
      <vt:lpstr>INFN CNAF</vt:lpstr>
      <vt:lpstr>Presentazione standard di PowerPoint</vt:lpstr>
      <vt:lpstr>Presentazione standard di PowerPoint</vt:lpstr>
      <vt:lpstr>Laboratori Nazionali di Frascati</vt:lpstr>
      <vt:lpstr>Laboratori Nazionali del  GRAN SASSO</vt:lpstr>
      <vt:lpstr>Laboratori Nazionali di  Legnaro</vt:lpstr>
      <vt:lpstr>Laboratori Nazionali del SUD</vt:lpstr>
      <vt:lpstr>Sezione di MILANO</vt:lpstr>
      <vt:lpstr>Sezione di NAPOLI</vt:lpstr>
      <vt:lpstr>Sezione di PADOVA</vt:lpstr>
      <vt:lpstr>Sezione di PADOVA  seguito</vt:lpstr>
      <vt:lpstr>            Sezione di PAVIA</vt:lpstr>
      <vt:lpstr>Sezione di PERUGIA</vt:lpstr>
      <vt:lpstr>            Sezione di PISA</vt:lpstr>
      <vt:lpstr>Sezione di  ROMA 1</vt:lpstr>
      <vt:lpstr>Sezione di TORINO</vt:lpstr>
      <vt:lpstr>Sezione di TORINO seguito</vt:lpstr>
      <vt:lpstr>Sezione di TRIESTE</vt:lpstr>
      <vt:lpstr>    Considerazioni finali</vt:lpstr>
    </vt:vector>
  </TitlesOfParts>
  <Company>INFN Napoli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Referaggio apparati di rete</dc:title>
  <dc:creator>Paolo Lo Re</dc:creator>
  <cp:lastModifiedBy>Paolo</cp:lastModifiedBy>
  <cp:revision>330</cp:revision>
  <cp:lastPrinted>2010-02-26T18:39:13Z</cp:lastPrinted>
  <dcterms:created xsi:type="dcterms:W3CDTF">2011-10-01T13:26:20Z</dcterms:created>
  <dcterms:modified xsi:type="dcterms:W3CDTF">2019-09-09T14:06:31Z</dcterms:modified>
</cp:coreProperties>
</file>