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2"/>
  </p:notesMasterIdLst>
  <p:sldIdLst>
    <p:sldId id="258" r:id="rId2"/>
    <p:sldId id="256" r:id="rId3"/>
    <p:sldId id="259" r:id="rId4"/>
    <p:sldId id="261" r:id="rId5"/>
    <p:sldId id="263" r:id="rId6"/>
    <p:sldId id="264" r:id="rId7"/>
    <p:sldId id="265" r:id="rId8"/>
    <p:sldId id="266" r:id="rId9"/>
    <p:sldId id="268" r:id="rId10"/>
    <p:sldId id="270" r:id="rId11"/>
    <p:sldId id="271" r:id="rId12"/>
    <p:sldId id="273" r:id="rId13"/>
    <p:sldId id="274" r:id="rId14"/>
    <p:sldId id="275" r:id="rId15"/>
    <p:sldId id="276" r:id="rId16"/>
    <p:sldId id="277" r:id="rId17"/>
    <p:sldId id="278" r:id="rId18"/>
    <p:sldId id="280" r:id="rId19"/>
    <p:sldId id="279" r:id="rId20"/>
    <p:sldId id="281" r:id="rId2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4" d="100"/>
          <a:sy n="114" d="100"/>
        </p:scale>
        <p:origin x="3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B581EF-7BE9-4D4B-815E-7A0C685ACA31}" type="datetimeFigureOut">
              <a:rPr lang="uk-UA" smtClean="0"/>
              <a:t>18.10.2019</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C282F-204A-4506-8AE2-7BF8B953CAF6}" type="slidenum">
              <a:rPr lang="uk-UA" smtClean="0"/>
              <a:t>‹№›</a:t>
            </a:fld>
            <a:endParaRPr lang="uk-UA"/>
          </a:p>
        </p:txBody>
      </p:sp>
    </p:spTree>
    <p:extLst>
      <p:ext uri="{BB962C8B-B14F-4D97-AF65-F5344CB8AC3E}">
        <p14:creationId xmlns:p14="http://schemas.microsoft.com/office/powerpoint/2010/main" val="459575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ECD7A7A2-D1E1-47D1-BBA8-8D1B80DC1E86}" type="datetime1">
              <a:rPr lang="uk-UA" smtClean="0"/>
              <a:t>18.10.2019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AB6F589-8554-4391-8605-8EBA7D813BC0}" type="slidenum">
              <a:rPr lang="uk-UA" smtClean="0"/>
              <a:t>‹№›</a:t>
            </a:fld>
            <a:endParaRPr lang="uk-UA"/>
          </a:p>
        </p:txBody>
      </p:sp>
    </p:spTree>
    <p:extLst>
      <p:ext uri="{BB962C8B-B14F-4D97-AF65-F5344CB8AC3E}">
        <p14:creationId xmlns:p14="http://schemas.microsoft.com/office/powerpoint/2010/main" val="327640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305349D5-CE12-43FD-88D2-895A36BD3585}" type="datetime1">
              <a:rPr lang="uk-UA" smtClean="0"/>
              <a:t>18.10.2019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AB6F589-8554-4391-8605-8EBA7D813BC0}" type="slidenum">
              <a:rPr lang="uk-UA" smtClean="0"/>
              <a:t>‹№›</a:t>
            </a:fld>
            <a:endParaRPr lang="uk-UA"/>
          </a:p>
        </p:txBody>
      </p:sp>
    </p:spTree>
    <p:extLst>
      <p:ext uri="{BB962C8B-B14F-4D97-AF65-F5344CB8AC3E}">
        <p14:creationId xmlns:p14="http://schemas.microsoft.com/office/powerpoint/2010/main" val="27850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3A177E4C-E770-43D7-A867-8CEC251F7BDA}" type="datetime1">
              <a:rPr lang="uk-UA" smtClean="0"/>
              <a:t>18.10.2019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AB6F589-8554-4391-8605-8EBA7D813BC0}" type="slidenum">
              <a:rPr lang="uk-UA" smtClean="0"/>
              <a:t>‹№›</a:t>
            </a:fld>
            <a:endParaRPr lang="uk-UA"/>
          </a:p>
        </p:txBody>
      </p:sp>
    </p:spTree>
    <p:extLst>
      <p:ext uri="{BB962C8B-B14F-4D97-AF65-F5344CB8AC3E}">
        <p14:creationId xmlns:p14="http://schemas.microsoft.com/office/powerpoint/2010/main" val="3286099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855B1D4B-5F4B-435B-AB12-1F3E42116353}" type="datetime1">
              <a:rPr lang="uk-UA" smtClean="0"/>
              <a:t>18.10.2019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AB6F589-8554-4391-8605-8EBA7D813BC0}" type="slidenum">
              <a:rPr lang="uk-UA" smtClean="0"/>
              <a:t>‹№›</a:t>
            </a:fld>
            <a:endParaRPr lang="uk-UA"/>
          </a:p>
        </p:txBody>
      </p:sp>
    </p:spTree>
    <p:extLst>
      <p:ext uri="{BB962C8B-B14F-4D97-AF65-F5344CB8AC3E}">
        <p14:creationId xmlns:p14="http://schemas.microsoft.com/office/powerpoint/2010/main" val="286301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7DA96B7-4199-4507-A687-6DAB9FEF1E8B}" type="datetime1">
              <a:rPr lang="uk-UA" smtClean="0"/>
              <a:t>18.10.2019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AB6F589-8554-4391-8605-8EBA7D813BC0}" type="slidenum">
              <a:rPr lang="uk-UA" smtClean="0"/>
              <a:t>‹№›</a:t>
            </a:fld>
            <a:endParaRPr lang="uk-UA"/>
          </a:p>
        </p:txBody>
      </p:sp>
    </p:spTree>
    <p:extLst>
      <p:ext uri="{BB962C8B-B14F-4D97-AF65-F5344CB8AC3E}">
        <p14:creationId xmlns:p14="http://schemas.microsoft.com/office/powerpoint/2010/main" val="12643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DCF12888-3A39-46C0-BA22-245B7C94B9B3}" type="datetime1">
              <a:rPr lang="uk-UA" smtClean="0"/>
              <a:t>18.10.2019</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AB6F589-8554-4391-8605-8EBA7D813BC0}" type="slidenum">
              <a:rPr lang="uk-UA" smtClean="0"/>
              <a:t>‹№›</a:t>
            </a:fld>
            <a:endParaRPr lang="uk-UA"/>
          </a:p>
        </p:txBody>
      </p:sp>
    </p:spTree>
    <p:extLst>
      <p:ext uri="{BB962C8B-B14F-4D97-AF65-F5344CB8AC3E}">
        <p14:creationId xmlns:p14="http://schemas.microsoft.com/office/powerpoint/2010/main" val="60794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33714755-499E-4EB2-8D6A-39DC581F92D4}" type="datetime1">
              <a:rPr lang="uk-UA" smtClean="0"/>
              <a:t>18.10.2019</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EAB6F589-8554-4391-8605-8EBA7D813BC0}" type="slidenum">
              <a:rPr lang="uk-UA" smtClean="0"/>
              <a:t>‹№›</a:t>
            </a:fld>
            <a:endParaRPr lang="uk-UA"/>
          </a:p>
        </p:txBody>
      </p:sp>
    </p:spTree>
    <p:extLst>
      <p:ext uri="{BB962C8B-B14F-4D97-AF65-F5344CB8AC3E}">
        <p14:creationId xmlns:p14="http://schemas.microsoft.com/office/powerpoint/2010/main" val="489649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A5C11331-259B-4C65-AC32-9BBD9BE0E487}" type="datetime1">
              <a:rPr lang="uk-UA" smtClean="0"/>
              <a:t>18.10.2019</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EAB6F589-8554-4391-8605-8EBA7D813BC0}" type="slidenum">
              <a:rPr lang="uk-UA" smtClean="0"/>
              <a:t>‹№›</a:t>
            </a:fld>
            <a:endParaRPr lang="uk-UA"/>
          </a:p>
        </p:txBody>
      </p:sp>
    </p:spTree>
    <p:extLst>
      <p:ext uri="{BB962C8B-B14F-4D97-AF65-F5344CB8AC3E}">
        <p14:creationId xmlns:p14="http://schemas.microsoft.com/office/powerpoint/2010/main" val="3799593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7DD899B-57B1-4FB9-9E82-EB40EC1B722F}" type="datetime1">
              <a:rPr lang="uk-UA" smtClean="0"/>
              <a:t>18.10.2019</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EAB6F589-8554-4391-8605-8EBA7D813BC0}" type="slidenum">
              <a:rPr lang="uk-UA" smtClean="0"/>
              <a:t>‹№›</a:t>
            </a:fld>
            <a:endParaRPr lang="uk-UA"/>
          </a:p>
        </p:txBody>
      </p:sp>
    </p:spTree>
    <p:extLst>
      <p:ext uri="{BB962C8B-B14F-4D97-AF65-F5344CB8AC3E}">
        <p14:creationId xmlns:p14="http://schemas.microsoft.com/office/powerpoint/2010/main" val="242944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D1E80A5-2A8F-4BF2-AD12-B4B77FED9387}" type="datetime1">
              <a:rPr lang="uk-UA" smtClean="0"/>
              <a:t>18.10.2019</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AB6F589-8554-4391-8605-8EBA7D813BC0}" type="slidenum">
              <a:rPr lang="uk-UA" smtClean="0"/>
              <a:t>‹№›</a:t>
            </a:fld>
            <a:endParaRPr lang="uk-UA"/>
          </a:p>
        </p:txBody>
      </p:sp>
    </p:spTree>
    <p:extLst>
      <p:ext uri="{BB962C8B-B14F-4D97-AF65-F5344CB8AC3E}">
        <p14:creationId xmlns:p14="http://schemas.microsoft.com/office/powerpoint/2010/main" val="3281813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DF087AC-2208-493F-A9CB-F4BD3D64ECC5}" type="datetime1">
              <a:rPr lang="uk-UA" smtClean="0"/>
              <a:t>18.10.2019</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AB6F589-8554-4391-8605-8EBA7D813BC0}" type="slidenum">
              <a:rPr lang="uk-UA" smtClean="0"/>
              <a:t>‹№›</a:t>
            </a:fld>
            <a:endParaRPr lang="uk-UA"/>
          </a:p>
        </p:txBody>
      </p:sp>
    </p:spTree>
    <p:extLst>
      <p:ext uri="{BB962C8B-B14F-4D97-AF65-F5344CB8AC3E}">
        <p14:creationId xmlns:p14="http://schemas.microsoft.com/office/powerpoint/2010/main" val="275645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08CB7-0401-46A8-AFC3-A386DFAD1F38}" type="datetime1">
              <a:rPr lang="uk-UA" smtClean="0"/>
              <a:t>18.10.2019</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6F589-8554-4391-8605-8EBA7D813BC0}" type="slidenum">
              <a:rPr lang="uk-UA" smtClean="0"/>
              <a:t>‹№›</a:t>
            </a:fld>
            <a:endParaRPr lang="uk-UA"/>
          </a:p>
        </p:txBody>
      </p:sp>
    </p:spTree>
    <p:extLst>
      <p:ext uri="{BB962C8B-B14F-4D97-AF65-F5344CB8AC3E}">
        <p14:creationId xmlns:p14="http://schemas.microsoft.com/office/powerpoint/2010/main" val="992117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3.tiff"/><Relationship Id="rId5" Type="http://schemas.openxmlformats.org/officeDocument/2006/relationships/image" Target="../media/image12.png"/><Relationship Id="rId4" Type="http://schemas.openxmlformats.org/officeDocument/2006/relationships/image" Target="../media/image11.tif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41582" y="505169"/>
            <a:ext cx="9610210" cy="1095946"/>
          </a:xfrm>
        </p:spPr>
        <p:txBody>
          <a:bodyPr>
            <a:normAutofit fontScale="90000"/>
          </a:bodyPr>
          <a:lstStyle/>
          <a:p>
            <a:r>
              <a:rPr lang="en-US" sz="4000" b="1" dirty="0">
                <a:latin typeface="Times New Roman" panose="02020603050405020304" pitchFamily="18" charset="0"/>
                <a:cs typeface="Times New Roman" panose="02020603050405020304" pitchFamily="18" charset="0"/>
              </a:rPr>
              <a:t>Resonance phenomena in the grating and possible applications of such periodic structures</a:t>
            </a:r>
            <a:endParaRPr lang="uk-UA" sz="4000" dirty="0"/>
          </a:p>
        </p:txBody>
      </p:sp>
      <p:sp>
        <p:nvSpPr>
          <p:cNvPr id="3" name="Подзаголовок 2"/>
          <p:cNvSpPr>
            <a:spLocks noGrp="1"/>
          </p:cNvSpPr>
          <p:nvPr>
            <p:ph type="subTitle" idx="1"/>
          </p:nvPr>
        </p:nvSpPr>
        <p:spPr>
          <a:xfrm>
            <a:off x="1734312" y="1847622"/>
            <a:ext cx="9144000" cy="3885665"/>
          </a:xfrm>
        </p:spPr>
        <p:txBody>
          <a:bodyPr>
            <a:normAutofit fontScale="25000" lnSpcReduction="20000"/>
          </a:bodyPr>
          <a:lstStyle/>
          <a:p>
            <a:endParaRPr lang="en-US" dirty="0"/>
          </a:p>
          <a:p>
            <a:r>
              <a:rPr lang="en-US" sz="11200" dirty="0"/>
              <a:t>A. </a:t>
            </a:r>
            <a:r>
              <a:rPr lang="en-US" sz="11200" dirty="0" err="1"/>
              <a:t>Bendziak</a:t>
            </a:r>
            <a:r>
              <a:rPr lang="en-US" sz="11200" dirty="0"/>
              <a:t>, V. </a:t>
            </a:r>
            <a:r>
              <a:rPr lang="en-US" sz="11200" dirty="0" err="1"/>
              <a:t>Fito</a:t>
            </a:r>
            <a:endParaRPr lang="en-US" sz="11200" dirty="0"/>
          </a:p>
          <a:p>
            <a:pPr>
              <a:spcBef>
                <a:spcPct val="0"/>
              </a:spcBef>
            </a:pPr>
            <a:endParaRPr lang="en-US" altLang="uk-UA" sz="9600" i="1" dirty="0">
              <a:latin typeface="Times New Roman" panose="02020603050405020304" pitchFamily="18" charset="0"/>
            </a:endParaRPr>
          </a:p>
          <a:p>
            <a:pPr>
              <a:spcBef>
                <a:spcPct val="0"/>
              </a:spcBef>
            </a:pPr>
            <a:endParaRPr lang="en-US" altLang="uk-UA" sz="9600" i="1" dirty="0">
              <a:latin typeface="Times New Roman" panose="02020603050405020304" pitchFamily="18" charset="0"/>
            </a:endParaRPr>
          </a:p>
          <a:p>
            <a:pPr>
              <a:spcBef>
                <a:spcPct val="0"/>
              </a:spcBef>
            </a:pPr>
            <a:r>
              <a:rPr lang="en-US" altLang="uk-UA" sz="9600" i="1" dirty="0">
                <a:latin typeface="Times New Roman" panose="02020603050405020304" pitchFamily="18" charset="0"/>
              </a:rPr>
              <a:t>Department of Photonics, </a:t>
            </a:r>
            <a:r>
              <a:rPr lang="en-US" altLang="uk-UA" sz="9600" i="1" dirty="0" err="1">
                <a:latin typeface="Times New Roman" panose="02020603050405020304" pitchFamily="18" charset="0"/>
              </a:rPr>
              <a:t>Lviv</a:t>
            </a:r>
            <a:r>
              <a:rPr lang="en-US" altLang="uk-UA" sz="9600" i="1" dirty="0">
                <a:latin typeface="Times New Roman" panose="02020603050405020304" pitchFamily="18" charset="0"/>
              </a:rPr>
              <a:t> Polytechnic National University,</a:t>
            </a:r>
          </a:p>
          <a:p>
            <a:pPr>
              <a:spcBef>
                <a:spcPct val="0"/>
              </a:spcBef>
            </a:pPr>
            <a:r>
              <a:rPr lang="en-US" altLang="uk-UA" sz="9600" i="1" dirty="0">
                <a:latin typeface="Times New Roman" panose="02020603050405020304" pitchFamily="18" charset="0"/>
              </a:rPr>
              <a:t>12, S. Bandera Str., </a:t>
            </a:r>
            <a:r>
              <a:rPr lang="en-US" altLang="uk-UA" sz="9600" i="1" dirty="0" err="1">
                <a:latin typeface="Times New Roman" panose="02020603050405020304" pitchFamily="18" charset="0"/>
              </a:rPr>
              <a:t>Lviv</a:t>
            </a:r>
            <a:r>
              <a:rPr lang="en-US" altLang="uk-UA" sz="9600" i="1" dirty="0">
                <a:latin typeface="Times New Roman" panose="02020603050405020304" pitchFamily="18" charset="0"/>
              </a:rPr>
              <a:t> 79013, Ukraine</a:t>
            </a:r>
          </a:p>
          <a:p>
            <a:pPr>
              <a:spcBef>
                <a:spcPct val="0"/>
              </a:spcBef>
            </a:pPr>
            <a:r>
              <a:rPr lang="fr-FR" altLang="uk-UA" sz="8800" i="1" dirty="0">
                <a:latin typeface="Times New Roman" panose="02020603050405020304" pitchFamily="18" charset="0"/>
                <a:cs typeface="Times New Roman" panose="02020603050405020304" pitchFamily="18" charset="0"/>
              </a:rPr>
              <a:t>v.m.fitio@gmail.com</a:t>
            </a:r>
            <a:endParaRPr lang="en-US" altLang="uk-UA" sz="8800" i="1" dirty="0">
              <a:latin typeface="Times New Roman" panose="02020603050405020304" pitchFamily="18" charset="0"/>
              <a:cs typeface="Times New Roman" panose="02020603050405020304" pitchFamily="18" charset="0"/>
            </a:endParaRPr>
          </a:p>
          <a:p>
            <a:pPr>
              <a:lnSpc>
                <a:spcPct val="120000"/>
              </a:lnSpc>
            </a:pPr>
            <a:endParaRPr lang="en-US" sz="11200" dirty="0"/>
          </a:p>
          <a:p>
            <a:pPr>
              <a:lnSpc>
                <a:spcPct val="120000"/>
              </a:lnSpc>
            </a:pPr>
            <a:r>
              <a:rPr lang="en-US" sz="11200" dirty="0"/>
              <a:t>This work was financially supported by NATO-Ukraine Project G 5351  “Nanocomposite based photonic crystal sensors of biological and chemical agents”</a:t>
            </a:r>
            <a:endParaRPr lang="uk-UA" sz="11200" b="1" dirty="0"/>
          </a:p>
          <a:p>
            <a:r>
              <a:rPr lang="en-US" sz="11200" dirty="0"/>
              <a:t>   </a:t>
            </a:r>
            <a:endParaRPr lang="uk-UA" sz="11200" dirty="0"/>
          </a:p>
        </p:txBody>
      </p:sp>
      <p:pic>
        <p:nvPicPr>
          <p:cNvPr id="6" name="Picture 43">
            <a:extLst>
              <a:ext uri="{FF2B5EF4-FFF2-40B4-BE49-F238E27FC236}">
                <a16:creationId xmlns:a16="http://schemas.microsoft.com/office/drawing/2014/main" id="{426A7ABA-1792-46C0-97CD-A5D3E3647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48" y="359183"/>
            <a:ext cx="1981334" cy="18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237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2295278" y="1444753"/>
                <a:ext cx="9774802" cy="1234440"/>
              </a:xfrm>
            </p:spPr>
            <p:txBody>
              <a:bodyPr>
                <a:normAutofit fontScale="90000"/>
              </a:bodyPr>
              <a:lstStyle/>
              <a:p>
                <a:pPr>
                  <a:lnSpc>
                    <a:spcPct val="100000"/>
                  </a:lnSpc>
                </a:pP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                               Phase grating</a:t>
                </a:r>
                <a:br>
                  <a:rPr lang="en-US" sz="24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Table 3 shows the resonance angles </a:t>
                </a:r>
                <a14:m>
                  <m:oMath xmlns:m="http://schemas.openxmlformats.org/officeDocument/2006/math">
                    <m:sSub>
                      <m:sSubPr>
                        <m:ctrlPr>
                          <a:rPr lang="uk-UA" sz="2200" i="1">
                            <a:latin typeface="Cambria Math" panose="02040503050406030204" pitchFamily="18" charset="0"/>
                          </a:rPr>
                        </m:ctrlPr>
                      </m:sSubPr>
                      <m:e>
                        <m:r>
                          <m:rPr>
                            <m:sty m:val="p"/>
                          </m:rPr>
                          <a:rPr lang="en-US" sz="2200">
                            <a:latin typeface="Cambria Math" panose="02040503050406030204" pitchFamily="18" charset="0"/>
                          </a:rPr>
                          <m:t>θ</m:t>
                        </m:r>
                      </m:e>
                      <m:sub>
                        <m:r>
                          <m:rPr>
                            <m:sty m:val="p"/>
                          </m:rPr>
                          <a:rPr lang="en-US" sz="2200">
                            <a:latin typeface="Cambria Math" panose="02040503050406030204" pitchFamily="18" charset="0"/>
                          </a:rPr>
                          <m:t>res</m:t>
                        </m:r>
                      </m:sub>
                    </m:sSub>
                  </m:oMath>
                </a14:m>
                <a:r>
                  <a:rPr lang="en-US" sz="2200" dirty="0">
                    <a:latin typeface="Times New Roman" panose="02020603050405020304" pitchFamily="18" charset="0"/>
                    <a:cs typeface="Times New Roman" panose="02020603050405020304" pitchFamily="18" charset="0"/>
                  </a:rPr>
                  <a:t> for the wavelength of the test laser 665 nm for different refractive indices of the test medium in the presence of  the buffer layer with the refractive index of 1.38,  </a:t>
                </a:r>
                <a14:m>
                  <m:oMath xmlns:m="http://schemas.openxmlformats.org/officeDocument/2006/math">
                    <m:sSub>
                      <m:sSubPr>
                        <m:ctrlPr>
                          <a:rPr lang="uk-UA" sz="2200" i="1">
                            <a:latin typeface="Cambria Math" panose="02040503050406030204" pitchFamily="18" charset="0"/>
                          </a:rPr>
                        </m:ctrlPr>
                      </m:sSubPr>
                      <m:e>
                        <m:r>
                          <a:rPr lang="en-US" sz="2200" i="1">
                            <a:latin typeface="Cambria Math" panose="02040503050406030204" pitchFamily="18" charset="0"/>
                          </a:rPr>
                          <m:t>𝑛</m:t>
                        </m:r>
                      </m:e>
                      <m:sub>
                        <m:r>
                          <a:rPr lang="en-US" sz="2200" i="1">
                            <a:latin typeface="Cambria Math" panose="02040503050406030204" pitchFamily="18" charset="0"/>
                          </a:rPr>
                          <m:t>𝑠</m:t>
                        </m:r>
                      </m:sub>
                    </m:sSub>
                    <m:r>
                      <a:rPr lang="en-US" sz="2200" i="1">
                        <a:latin typeface="Cambria Math" panose="02040503050406030204" pitchFamily="18" charset="0"/>
                      </a:rPr>
                      <m:t>=1.515</m:t>
                    </m:r>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uk-UA" sz="2200" i="1">
                            <a:latin typeface="Cambria Math" panose="02040503050406030204" pitchFamily="18" charset="0"/>
                          </a:rPr>
                        </m:ctrlPr>
                      </m:sSubPr>
                      <m:e>
                        <m:r>
                          <a:rPr lang="en-US" sz="2200" i="1">
                            <a:latin typeface="Cambria Math" panose="02040503050406030204" pitchFamily="18" charset="0"/>
                          </a:rPr>
                          <m:t>𝑛</m:t>
                        </m:r>
                      </m:e>
                      <m:sub>
                        <m:r>
                          <a:rPr lang="en-US" sz="2200" i="1">
                            <a:latin typeface="Cambria Math" panose="02040503050406030204" pitchFamily="18" charset="0"/>
                          </a:rPr>
                          <m:t>𝑔</m:t>
                        </m:r>
                      </m:sub>
                    </m:sSub>
                    <m:r>
                      <a:rPr lang="en-US" sz="2200" i="1">
                        <a:latin typeface="Cambria Math" panose="02040503050406030204" pitchFamily="18" charset="0"/>
                      </a:rPr>
                      <m:t>=1.525,</m:t>
                    </m:r>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rPr>
                      <m:t>𝑑</m:t>
                    </m:r>
                    <m:r>
                      <a:rPr lang="en-US" sz="2200" i="1">
                        <a:latin typeface="Cambria Math" panose="02040503050406030204" pitchFamily="18" charset="0"/>
                      </a:rPr>
                      <m:t>=1.3 </m:t>
                    </m:r>
                    <m:r>
                      <a:rPr lang="en-US" sz="2200" i="1">
                        <a:latin typeface="Cambria Math" panose="02040503050406030204" pitchFamily="18" charset="0"/>
                      </a:rPr>
                      <m:t>𝜇</m:t>
                    </m:r>
                    <m:r>
                      <a:rPr lang="en-US" sz="2200" i="1">
                        <a:latin typeface="Cambria Math" panose="02040503050406030204" pitchFamily="18" charset="0"/>
                      </a:rPr>
                      <m:t>𝑚</m:t>
                    </m:r>
                    <m:r>
                      <a:rPr lang="en-US" sz="2200" i="1">
                        <a:latin typeface="Cambria Math" panose="02040503050406030204" pitchFamily="18" charset="0"/>
                      </a:rPr>
                      <m:t>.</m:t>
                    </m:r>
                  </m:oMath>
                </a14:m>
                <a:br>
                  <a:rPr lang="en-US" sz="2200" dirty="0">
                    <a:latin typeface="Times New Roman" panose="02020603050405020304" pitchFamily="18" charset="0"/>
                  </a:rPr>
                </a:br>
                <a:br>
                  <a:rPr lang="en-US" sz="2200" dirty="0">
                    <a:latin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Table 3. Results of calculation of resonant incidence angles and angular sensitivities for some refractive indices of the studied environment</a:t>
                </a:r>
                <a:r>
                  <a:rPr lang="en-US" sz="2200" dirty="0">
                    <a:latin typeface="Times New Roman" panose="02020603050405020304" pitchFamily="18" charset="0"/>
                    <a:cs typeface="Times New Roman" panose="02020603050405020304" pitchFamily="18" charset="0"/>
                  </a:rPr>
                  <a:t>.</a:t>
                </a: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br>
                  <a:rPr lang="uk-UA" dirty="0"/>
                </a:br>
                <a:br>
                  <a:rPr lang="en-US" sz="2200" dirty="0">
                    <a:latin typeface="Times New Roman" panose="02020603050405020304" pitchFamily="18" charset="0"/>
                    <a:cs typeface="Times New Roman" panose="02020603050405020304" pitchFamily="18" charset="0"/>
                  </a:rPr>
                </a:br>
                <a:br>
                  <a:rPr lang="uk-UA" dirty="0"/>
                </a:br>
                <a:br>
                  <a:rPr lang="en-US" sz="2700" dirty="0">
                    <a:latin typeface="Times New Roman" panose="02020603050405020304" pitchFamily="18" charset="0"/>
                    <a:cs typeface="Times New Roman" panose="02020603050405020304" pitchFamily="18" charset="0"/>
                  </a:rPr>
                </a:br>
                <a:br>
                  <a:rPr lang="en-US" sz="2700" dirty="0">
                    <a:latin typeface="Times New Roman" panose="02020603050405020304" pitchFamily="18" charset="0"/>
                    <a:cs typeface="Times New Roman" panose="02020603050405020304" pitchFamily="18" charset="0"/>
                  </a:rPr>
                </a:br>
                <a:br>
                  <a:rPr lang="en-US" sz="2700"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endParaRPr lang="uk-UA" sz="3100"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2295278" y="1444753"/>
                <a:ext cx="9774802" cy="1234440"/>
              </a:xfrm>
              <a:blipFill>
                <a:blip r:embed="rId2"/>
                <a:stretch>
                  <a:fillRect l="-686" t="-80788" b="-59606"/>
                </a:stretch>
              </a:blipFill>
            </p:spPr>
            <p:txBody>
              <a:bodyPr/>
              <a:lstStyle/>
              <a:p>
                <a:r>
                  <a:rPr lang="uk-UA">
                    <a:noFill/>
                  </a:rPr>
                  <a:t> </a:t>
                </a:r>
              </a:p>
            </p:txBody>
          </p:sp>
        </mc:Fallback>
      </mc:AlternateContent>
      <p:pic>
        <p:nvPicPr>
          <p:cNvPr id="4" name="Picture 43">
            <a:extLst>
              <a:ext uri="{FF2B5EF4-FFF2-40B4-BE49-F238E27FC236}">
                <a16:creationId xmlns:a16="http://schemas.microsoft.com/office/drawing/2014/main" id="{426A7ABA-1792-46C0-97CD-A5D3E3647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944" y="134286"/>
            <a:ext cx="1981334" cy="18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graphicFrame>
            <p:nvGraphicFramePr>
              <p:cNvPr id="3" name="Таблица 2"/>
              <p:cNvGraphicFramePr>
                <a:graphicFrameLocks noGrp="1"/>
              </p:cNvGraphicFramePr>
              <p:nvPr>
                <p:extLst>
                  <p:ext uri="{D42A27DB-BD31-4B8C-83A1-F6EECF244321}">
                    <p14:modId xmlns:p14="http://schemas.microsoft.com/office/powerpoint/2010/main" val="2257463244"/>
                  </p:ext>
                </p:extLst>
              </p:nvPr>
            </p:nvGraphicFramePr>
            <p:xfrm>
              <a:off x="2075688" y="3324636"/>
              <a:ext cx="8933688" cy="3389412"/>
            </p:xfrm>
            <a:graphic>
              <a:graphicData uri="http://schemas.openxmlformats.org/drawingml/2006/table">
                <a:tbl>
                  <a:tblPr firstRow="1" firstCol="1" bandRow="1">
                    <a:tableStyleId>{5C22544A-7EE6-4342-B048-85BDC9FD1C3A}</a:tableStyleId>
                  </a:tblPr>
                  <a:tblGrid>
                    <a:gridCol w="2611286">
                      <a:extLst>
                        <a:ext uri="{9D8B030D-6E8A-4147-A177-3AD203B41FA5}">
                          <a16:colId xmlns:a16="http://schemas.microsoft.com/office/drawing/2014/main" val="50050327"/>
                        </a:ext>
                      </a:extLst>
                    </a:gridCol>
                    <a:gridCol w="2116162">
                      <a:extLst>
                        <a:ext uri="{9D8B030D-6E8A-4147-A177-3AD203B41FA5}">
                          <a16:colId xmlns:a16="http://schemas.microsoft.com/office/drawing/2014/main" val="3280819060"/>
                        </a:ext>
                      </a:extLst>
                    </a:gridCol>
                    <a:gridCol w="1920240">
                      <a:extLst>
                        <a:ext uri="{9D8B030D-6E8A-4147-A177-3AD203B41FA5}">
                          <a16:colId xmlns:a16="http://schemas.microsoft.com/office/drawing/2014/main" val="2828183914"/>
                        </a:ext>
                      </a:extLst>
                    </a:gridCol>
                    <a:gridCol w="2286000">
                      <a:extLst>
                        <a:ext uri="{9D8B030D-6E8A-4147-A177-3AD203B41FA5}">
                          <a16:colId xmlns:a16="http://schemas.microsoft.com/office/drawing/2014/main" val="41095193"/>
                        </a:ext>
                      </a:extLst>
                    </a:gridCol>
                  </a:tblGrid>
                  <a:tr h="406080">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uk-UA" sz="2000" i="1">
                                        <a:effectLst/>
                                        <a:latin typeface="Cambria Math" panose="02040503050406030204" pitchFamily="18" charset="0"/>
                                      </a:rPr>
                                    </m:ctrlPr>
                                  </m:sSubPr>
                                  <m:e>
                                    <m:r>
                                      <a:rPr lang="en-US" sz="2000">
                                        <a:effectLst/>
                                        <a:latin typeface="Cambria Math" panose="02040503050406030204" pitchFamily="18" charset="0"/>
                                      </a:rPr>
                                      <m:t>𝑛</m:t>
                                    </m:r>
                                  </m:e>
                                  <m:sub>
                                    <m:r>
                                      <a:rPr lang="uk-UA" sz="2000">
                                        <a:effectLst/>
                                        <a:latin typeface="Cambria Math" panose="02040503050406030204" pitchFamily="18" charset="0"/>
                                      </a:rPr>
                                      <m:t>𝑎</m:t>
                                    </m:r>
                                  </m:sub>
                                </m:sSub>
                              </m:oMath>
                            </m:oMathPara>
                          </a14:m>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uk-UA" sz="2000" i="1">
                                        <a:effectLst/>
                                        <a:latin typeface="Cambria Math" panose="02040503050406030204" pitchFamily="18" charset="0"/>
                                      </a:rPr>
                                    </m:ctrlPr>
                                  </m:sSubPr>
                                  <m:e>
                                    <m:r>
                                      <m:rPr>
                                        <m:sty m:val="p"/>
                                      </m:rPr>
                                      <a:rPr lang="uk-UA" sz="2000">
                                        <a:effectLst/>
                                        <a:latin typeface="Cambria Math" panose="02040503050406030204" pitchFamily="18" charset="0"/>
                                      </a:rPr>
                                      <m:t>θ</m:t>
                                    </m:r>
                                  </m:e>
                                  <m:sub>
                                    <m:r>
                                      <m:rPr>
                                        <m:sty m:val="p"/>
                                      </m:rPr>
                                      <a:rPr lang="en-US" sz="2000">
                                        <a:effectLst/>
                                        <a:latin typeface="Cambria Math" panose="02040503050406030204" pitchFamily="18" charset="0"/>
                                      </a:rPr>
                                      <m:t>res</m:t>
                                    </m:r>
                                  </m:sub>
                                </m:sSub>
                              </m:oMath>
                            </m:oMathPara>
                          </a14:m>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b="0" dirty="0">
                              <a:effectLst/>
                            </a:rPr>
                            <a:t>S</a:t>
                          </a:r>
                          <a:r>
                            <a:rPr lang="en-US" sz="2000" b="0" baseline="-25000" dirty="0">
                              <a:effectLst/>
                            </a:rPr>
                            <a:t>n</a:t>
                          </a:r>
                          <a:r>
                            <a:rPr lang="en-US" sz="2000" dirty="0">
                              <a:effectLst/>
                            </a:rPr>
                            <a:t>, </a:t>
                          </a:r>
                          <a14:m>
                            <m:oMath xmlns:m="http://schemas.openxmlformats.org/officeDocument/2006/math">
                              <m:sSup>
                                <m:sSupPr>
                                  <m:ctrlPr>
                                    <a:rPr lang="uk-UA" sz="2000" i="1">
                                      <a:effectLst/>
                                      <a:latin typeface="Cambria Math" panose="02040503050406030204" pitchFamily="18" charset="0"/>
                                    </a:rPr>
                                  </m:ctrlPr>
                                </m:sSupPr>
                                <m:e>
                                  <m:r>
                                    <a:rPr lang="ru-RU" sz="2000">
                                      <a:effectLst/>
                                      <a:latin typeface="Cambria Math" panose="02040503050406030204" pitchFamily="18" charset="0"/>
                                    </a:rPr>
                                    <m:t>𝜇</m:t>
                                  </m:r>
                                  <m:r>
                                    <a:rPr lang="ru-RU" sz="2000">
                                      <a:effectLst/>
                                      <a:latin typeface="Cambria Math" panose="02040503050406030204" pitchFamily="18" charset="0"/>
                                    </a:rPr>
                                    <m:t>𝑚</m:t>
                                  </m:r>
                                </m:e>
                                <m:sup>
                                  <m:r>
                                    <a:rPr lang="en-US" sz="2000">
                                      <a:effectLst/>
                                      <a:latin typeface="Cambria Math" panose="02040503050406030204" pitchFamily="18" charset="0"/>
                                    </a:rPr>
                                    <m:t>−1</m:t>
                                  </m:r>
                                </m:sup>
                              </m:sSup>
                            </m:oMath>
                          </a14:m>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uk-UA" sz="2000" i="1">
                                      <a:effectLst/>
                                      <a:latin typeface="Cambria Math" panose="02040503050406030204" pitchFamily="18" charset="0"/>
                                    </a:rPr>
                                  </m:ctrlPr>
                                </m:sSubPr>
                                <m:e>
                                  <m:r>
                                    <a:rPr lang="uk-UA" sz="2000">
                                      <a:effectLst/>
                                      <a:latin typeface="Cambria Math" panose="02040503050406030204" pitchFamily="18" charset="0"/>
                                    </a:rPr>
                                    <m:t>𝑆</m:t>
                                  </m:r>
                                </m:e>
                                <m:sub>
                                  <m:r>
                                    <m:rPr>
                                      <m:sty m:val="p"/>
                                    </m:rPr>
                                    <a:rPr lang="uk-UA" sz="2000">
                                      <a:effectLst/>
                                      <a:latin typeface="Cambria Math" panose="02040503050406030204" pitchFamily="18" charset="0"/>
                                    </a:rPr>
                                    <m:t>θ</m:t>
                                  </m:r>
                                </m:sub>
                              </m:sSub>
                            </m:oMath>
                          </a14:m>
                          <a:r>
                            <a:rPr lang="en-US" sz="2000" dirty="0">
                              <a:effectLst/>
                              <a:latin typeface="Times New Roman" panose="02020603050405020304" pitchFamily="18" charset="0"/>
                              <a:ea typeface="Calibri" panose="020F0502020204030204" pitchFamily="34" charset="0"/>
                            </a:rPr>
                            <a:t>,</a:t>
                          </a:r>
                          <a:r>
                            <a:rPr lang="en-US" sz="2000" dirty="0">
                              <a:effectLst/>
                            </a:rPr>
                            <a:t> </a:t>
                          </a:r>
                          <a14:m>
                            <m:oMath xmlns:m="http://schemas.openxmlformats.org/officeDocument/2006/math">
                              <m:r>
                                <a:rPr lang="en-US" sz="2000">
                                  <a:effectLst/>
                                  <a:latin typeface="Cambria Math" panose="02040503050406030204" pitchFamily="18" charset="0"/>
                                </a:rPr>
                                <m:t>𝑎𝑛𝑔𝑙𝑒</m:t>
                              </m:r>
                              <m:r>
                                <a:rPr lang="en-US" sz="2000">
                                  <a:effectLst/>
                                  <a:latin typeface="Cambria Math" panose="02040503050406030204" pitchFamily="18" charset="0"/>
                                </a:rPr>
                                <m:t> </m:t>
                              </m:r>
                              <m:r>
                                <a:rPr lang="en-US" sz="2000">
                                  <a:effectLst/>
                                  <a:latin typeface="Cambria Math" panose="02040503050406030204" pitchFamily="18" charset="0"/>
                                </a:rPr>
                                <m:t>𝑑𝑒𝑔𝑟𝑒𝑒𝑠</m:t>
                              </m:r>
                            </m:oMath>
                          </a14:m>
                          <a:endParaRPr lang="uk-UA" sz="2000" dirty="0">
                            <a:effectLst/>
                            <a:latin typeface="Times New Roman" panose="02020603050405020304" pitchFamily="18" charset="0"/>
                            <a:ea typeface="Calibri" panose="020F0502020204030204" pitchFamily="34" charset="0"/>
                          </a:endParaRPr>
                        </a:p>
                        <a:p>
                          <a:pPr algn="ctr">
                            <a:spcAft>
                              <a:spcPts val="0"/>
                            </a:spcAft>
                          </a:pPr>
                          <a:endParaRPr lang="uk-UA"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069202372"/>
                      </a:ext>
                    </a:extLst>
                  </a:tr>
                  <a:tr h="397116">
                    <a:tc>
                      <a:txBody>
                        <a:bodyPr/>
                        <a:lstStyle/>
                        <a:p>
                          <a:pPr algn="ctr">
                            <a:spcAft>
                              <a:spcPts val="0"/>
                            </a:spcAft>
                          </a:pPr>
                          <a:r>
                            <a:rPr lang="uk-UA" sz="2000" dirty="0">
                              <a:effectLst/>
                            </a:rPr>
                            <a:t>1</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uk-UA" sz="2000">
                              <a:effectLst/>
                            </a:rPr>
                            <a:t>2</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uk-UA" sz="2000">
                              <a:effectLst/>
                            </a:rPr>
                            <a:t>3</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uk-UA" sz="2000">
                              <a:effectLst/>
                            </a:rPr>
                            <a:t>4</a:t>
                          </a:r>
                          <a:endParaRPr lang="uk-UA"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651683681"/>
                      </a:ext>
                    </a:extLst>
                  </a:tr>
                  <a:tr h="397116">
                    <a:tc>
                      <a:txBody>
                        <a:bodyPr/>
                        <a:lstStyle/>
                        <a:p>
                          <a:pPr algn="ctr">
                            <a:spcAft>
                              <a:spcPts val="0"/>
                            </a:spcAft>
                          </a:pPr>
                          <a:r>
                            <a:rPr lang="uk-UA" sz="2000" dirty="0">
                              <a:effectLst/>
                            </a:rPr>
                            <a:t>1</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9.014702</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0.0128</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0.0788</a:t>
                          </a:r>
                          <a:endParaRPr lang="uk-UA"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810707193"/>
                      </a:ext>
                    </a:extLst>
                  </a:tr>
                  <a:tr h="397116">
                    <a:tc>
                      <a:txBody>
                        <a:bodyPr/>
                        <a:lstStyle/>
                        <a:p>
                          <a:pPr algn="ctr">
                            <a:spcAft>
                              <a:spcPts val="0"/>
                            </a:spcAft>
                          </a:pPr>
                          <a:r>
                            <a:rPr lang="uk-UA" sz="2000" dirty="0">
                              <a:effectLst/>
                            </a:rPr>
                            <a:t>1.332</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8.599422</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0.0590</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0.360</a:t>
                          </a:r>
                          <a:endParaRPr lang="uk-UA"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030670270"/>
                      </a:ext>
                    </a:extLst>
                  </a:tr>
                  <a:tr h="397116">
                    <a:tc>
                      <a:txBody>
                        <a:bodyPr/>
                        <a:lstStyle/>
                        <a:p>
                          <a:pPr algn="ctr">
                            <a:spcAft>
                              <a:spcPts val="0"/>
                            </a:spcAft>
                          </a:pPr>
                          <a:r>
                            <a:rPr lang="en-US" sz="2000" dirty="0">
                              <a:effectLst/>
                            </a:rPr>
                            <a:t>1.35</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8.952432</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0.0679</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0.417</a:t>
                          </a:r>
                          <a:endParaRPr lang="uk-UA"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695978650"/>
                      </a:ext>
                    </a:extLst>
                  </a:tr>
                  <a:tr h="397116">
                    <a:tc>
                      <a:txBody>
                        <a:bodyPr/>
                        <a:lstStyle/>
                        <a:p>
                          <a:pPr algn="ctr">
                            <a:spcAft>
                              <a:spcPts val="0"/>
                            </a:spcAft>
                          </a:pPr>
                          <a:r>
                            <a:rPr lang="en-US" sz="2000" dirty="0">
                              <a:effectLst/>
                            </a:rPr>
                            <a:t>1.4</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8.926031</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0.1100</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0.681</a:t>
                          </a:r>
                          <a:endParaRPr lang="uk-UA"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414283226"/>
                      </a:ext>
                    </a:extLst>
                  </a:tr>
                  <a:tr h="397116">
                    <a:tc>
                      <a:txBody>
                        <a:bodyPr/>
                        <a:lstStyle/>
                        <a:p>
                          <a:pPr algn="ctr">
                            <a:spcAft>
                              <a:spcPts val="0"/>
                            </a:spcAft>
                          </a:pPr>
                          <a:r>
                            <a:rPr lang="en-US" sz="2000" dirty="0">
                              <a:effectLst/>
                            </a:rPr>
                            <a:t>1.45</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8.878374</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0.2234</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1.37</a:t>
                          </a:r>
                          <a:endParaRPr lang="uk-UA"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444869864"/>
                      </a:ext>
                    </a:extLst>
                  </a:tr>
                  <a:tr h="397116">
                    <a:tc>
                      <a:txBody>
                        <a:bodyPr/>
                        <a:lstStyle/>
                        <a:p>
                          <a:pPr algn="ctr">
                            <a:spcAft>
                              <a:spcPts val="0"/>
                            </a:spcAft>
                          </a:pPr>
                          <a:r>
                            <a:rPr lang="en-US" sz="2000" dirty="0">
                              <a:effectLst/>
                            </a:rPr>
                            <a:t>1.5</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8.7</a:t>
                          </a:r>
                          <a:r>
                            <a:rPr lang="uk-UA" sz="2000" dirty="0">
                              <a:effectLst/>
                            </a:rPr>
                            <a:t>39596</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0.9801</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6.01</a:t>
                          </a:r>
                          <a:endParaRPr lang="uk-UA"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64452381"/>
                      </a:ext>
                    </a:extLst>
                  </a:tr>
                </a:tbl>
              </a:graphicData>
            </a:graphic>
          </p:graphicFrame>
        </mc:Choice>
        <mc:Fallback xmlns="">
          <p:graphicFrame>
            <p:nvGraphicFramePr>
              <p:cNvPr id="3" name="Таблица 2"/>
              <p:cNvGraphicFramePr>
                <a:graphicFrameLocks noGrp="1"/>
              </p:cNvGraphicFramePr>
              <p:nvPr>
                <p:extLst>
                  <p:ext uri="{D42A27DB-BD31-4B8C-83A1-F6EECF244321}">
                    <p14:modId xmlns:p14="http://schemas.microsoft.com/office/powerpoint/2010/main" val="2257463244"/>
                  </p:ext>
                </p:extLst>
              </p:nvPr>
            </p:nvGraphicFramePr>
            <p:xfrm>
              <a:off x="2075688" y="3324636"/>
              <a:ext cx="8933688" cy="3389412"/>
            </p:xfrm>
            <a:graphic>
              <a:graphicData uri="http://schemas.openxmlformats.org/drawingml/2006/table">
                <a:tbl>
                  <a:tblPr firstRow="1" firstCol="1" bandRow="1">
                    <a:tableStyleId>{5C22544A-7EE6-4342-B048-85BDC9FD1C3A}</a:tableStyleId>
                  </a:tblPr>
                  <a:tblGrid>
                    <a:gridCol w="2611286">
                      <a:extLst>
                        <a:ext uri="{9D8B030D-6E8A-4147-A177-3AD203B41FA5}">
                          <a16:colId xmlns:a16="http://schemas.microsoft.com/office/drawing/2014/main" val="50050327"/>
                        </a:ext>
                      </a:extLst>
                    </a:gridCol>
                    <a:gridCol w="2116162">
                      <a:extLst>
                        <a:ext uri="{9D8B030D-6E8A-4147-A177-3AD203B41FA5}">
                          <a16:colId xmlns:a16="http://schemas.microsoft.com/office/drawing/2014/main" val="3280819060"/>
                        </a:ext>
                      </a:extLst>
                    </a:gridCol>
                    <a:gridCol w="1920240">
                      <a:extLst>
                        <a:ext uri="{9D8B030D-6E8A-4147-A177-3AD203B41FA5}">
                          <a16:colId xmlns:a16="http://schemas.microsoft.com/office/drawing/2014/main" val="2828183914"/>
                        </a:ext>
                      </a:extLst>
                    </a:gridCol>
                    <a:gridCol w="2286000">
                      <a:extLst>
                        <a:ext uri="{9D8B030D-6E8A-4147-A177-3AD203B41FA5}">
                          <a16:colId xmlns:a16="http://schemas.microsoft.com/office/drawing/2014/main" val="41095193"/>
                        </a:ext>
                      </a:extLst>
                    </a:gridCol>
                  </a:tblGrid>
                  <a:tr h="609600">
                    <a:tc>
                      <a:txBody>
                        <a:bodyPr/>
                        <a:lstStyle/>
                        <a:p>
                          <a:endParaRPr lang="uk-UA"/>
                        </a:p>
                      </a:txBody>
                      <a:tcPr marL="68580" marR="68580" marT="0" marB="0">
                        <a:blipFill>
                          <a:blip r:embed="rId4"/>
                          <a:stretch>
                            <a:fillRect l="-233" t="-14000" r="-242890" b="-467000"/>
                          </a:stretch>
                        </a:blipFill>
                      </a:tcPr>
                    </a:tc>
                    <a:tc>
                      <a:txBody>
                        <a:bodyPr/>
                        <a:lstStyle/>
                        <a:p>
                          <a:endParaRPr lang="uk-UA"/>
                        </a:p>
                      </a:txBody>
                      <a:tcPr marL="68580" marR="68580" marT="0" marB="0">
                        <a:blipFill>
                          <a:blip r:embed="rId4"/>
                          <a:stretch>
                            <a:fillRect l="-123919" t="-14000" r="-200288" b="-467000"/>
                          </a:stretch>
                        </a:blipFill>
                      </a:tcPr>
                    </a:tc>
                    <a:tc>
                      <a:txBody>
                        <a:bodyPr/>
                        <a:lstStyle/>
                        <a:p>
                          <a:endParaRPr lang="uk-UA"/>
                        </a:p>
                      </a:txBody>
                      <a:tcPr marL="68580" marR="68580" marT="0" marB="0">
                        <a:blipFill>
                          <a:blip r:embed="rId4"/>
                          <a:stretch>
                            <a:fillRect l="-246667" t="-14000" r="-120635" b="-467000"/>
                          </a:stretch>
                        </a:blipFill>
                      </a:tcPr>
                    </a:tc>
                    <a:tc>
                      <a:txBody>
                        <a:bodyPr/>
                        <a:lstStyle/>
                        <a:p>
                          <a:endParaRPr lang="uk-UA"/>
                        </a:p>
                      </a:txBody>
                      <a:tcPr marL="68580" marR="68580" marT="0" marB="0">
                        <a:blipFill>
                          <a:blip r:embed="rId4"/>
                          <a:stretch>
                            <a:fillRect l="-291200" t="-14000" r="-1333" b="-467000"/>
                          </a:stretch>
                        </a:blipFill>
                      </a:tcPr>
                    </a:tc>
                    <a:extLst>
                      <a:ext uri="{0D108BD9-81ED-4DB2-BD59-A6C34878D82A}">
                        <a16:rowId xmlns:a16="http://schemas.microsoft.com/office/drawing/2014/main" val="3069202372"/>
                      </a:ext>
                    </a:extLst>
                  </a:tr>
                  <a:tr h="397116">
                    <a:tc>
                      <a:txBody>
                        <a:bodyPr/>
                        <a:lstStyle/>
                        <a:p>
                          <a:pPr algn="ctr">
                            <a:spcAft>
                              <a:spcPts val="0"/>
                            </a:spcAft>
                          </a:pPr>
                          <a:r>
                            <a:rPr lang="uk-UA" sz="2000" dirty="0">
                              <a:effectLst/>
                            </a:rPr>
                            <a:t>1</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uk-UA" sz="2000">
                              <a:effectLst/>
                            </a:rPr>
                            <a:t>2</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uk-UA" sz="2000">
                              <a:effectLst/>
                            </a:rPr>
                            <a:t>3</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uk-UA" sz="2000">
                              <a:effectLst/>
                            </a:rPr>
                            <a:t>4</a:t>
                          </a:r>
                          <a:endParaRPr lang="uk-UA"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651683681"/>
                      </a:ext>
                    </a:extLst>
                  </a:tr>
                  <a:tr h="397116">
                    <a:tc>
                      <a:txBody>
                        <a:bodyPr/>
                        <a:lstStyle/>
                        <a:p>
                          <a:pPr algn="ctr">
                            <a:spcAft>
                              <a:spcPts val="0"/>
                            </a:spcAft>
                          </a:pPr>
                          <a:r>
                            <a:rPr lang="uk-UA" sz="2000" dirty="0">
                              <a:effectLst/>
                            </a:rPr>
                            <a:t>1</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9.014702</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0.0128</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0.0788</a:t>
                          </a:r>
                          <a:endParaRPr lang="uk-UA"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810707193"/>
                      </a:ext>
                    </a:extLst>
                  </a:tr>
                  <a:tr h="397116">
                    <a:tc>
                      <a:txBody>
                        <a:bodyPr/>
                        <a:lstStyle/>
                        <a:p>
                          <a:pPr algn="ctr">
                            <a:spcAft>
                              <a:spcPts val="0"/>
                            </a:spcAft>
                          </a:pPr>
                          <a:r>
                            <a:rPr lang="uk-UA" sz="2000" dirty="0">
                              <a:effectLst/>
                            </a:rPr>
                            <a:t>1.332</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8.599422</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0.0590</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0.360</a:t>
                          </a:r>
                          <a:endParaRPr lang="uk-UA"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030670270"/>
                      </a:ext>
                    </a:extLst>
                  </a:tr>
                  <a:tr h="397116">
                    <a:tc>
                      <a:txBody>
                        <a:bodyPr/>
                        <a:lstStyle/>
                        <a:p>
                          <a:pPr algn="ctr">
                            <a:spcAft>
                              <a:spcPts val="0"/>
                            </a:spcAft>
                          </a:pPr>
                          <a:r>
                            <a:rPr lang="en-US" sz="2000" dirty="0">
                              <a:effectLst/>
                            </a:rPr>
                            <a:t>1.35</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8.952432</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0.0679</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0.417</a:t>
                          </a:r>
                          <a:endParaRPr lang="uk-UA"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695978650"/>
                      </a:ext>
                    </a:extLst>
                  </a:tr>
                  <a:tr h="397116">
                    <a:tc>
                      <a:txBody>
                        <a:bodyPr/>
                        <a:lstStyle/>
                        <a:p>
                          <a:pPr algn="ctr">
                            <a:spcAft>
                              <a:spcPts val="0"/>
                            </a:spcAft>
                          </a:pPr>
                          <a:r>
                            <a:rPr lang="en-US" sz="2000" dirty="0">
                              <a:effectLst/>
                            </a:rPr>
                            <a:t>1.4</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8.926031</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0.1100</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0.681</a:t>
                          </a:r>
                          <a:endParaRPr lang="uk-UA"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414283226"/>
                      </a:ext>
                    </a:extLst>
                  </a:tr>
                  <a:tr h="397116">
                    <a:tc>
                      <a:txBody>
                        <a:bodyPr/>
                        <a:lstStyle/>
                        <a:p>
                          <a:pPr algn="ctr">
                            <a:spcAft>
                              <a:spcPts val="0"/>
                            </a:spcAft>
                          </a:pPr>
                          <a:r>
                            <a:rPr lang="en-US" sz="2000" dirty="0">
                              <a:effectLst/>
                            </a:rPr>
                            <a:t>1.45</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8.878374</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0.2234</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1.37</a:t>
                          </a:r>
                          <a:endParaRPr lang="uk-UA"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444869864"/>
                      </a:ext>
                    </a:extLst>
                  </a:tr>
                  <a:tr h="397116">
                    <a:tc>
                      <a:txBody>
                        <a:bodyPr/>
                        <a:lstStyle/>
                        <a:p>
                          <a:pPr algn="ctr">
                            <a:spcAft>
                              <a:spcPts val="0"/>
                            </a:spcAft>
                          </a:pPr>
                          <a:r>
                            <a:rPr lang="en-US" sz="2000" dirty="0">
                              <a:effectLst/>
                            </a:rPr>
                            <a:t>1.5</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8.7</a:t>
                          </a:r>
                          <a:r>
                            <a:rPr lang="uk-UA" sz="2000" dirty="0">
                              <a:effectLst/>
                            </a:rPr>
                            <a:t>39596</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0.9801</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6.01</a:t>
                          </a:r>
                          <a:endParaRPr lang="uk-UA"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64452381"/>
                      </a:ext>
                    </a:extLst>
                  </a:tr>
                </a:tbl>
              </a:graphicData>
            </a:graphic>
          </p:graphicFrame>
        </mc:Fallback>
      </mc:AlternateContent>
    </p:spTree>
    <p:extLst>
      <p:ext uri="{BB962C8B-B14F-4D97-AF65-F5344CB8AC3E}">
        <p14:creationId xmlns:p14="http://schemas.microsoft.com/office/powerpoint/2010/main" val="538687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5536" y="273686"/>
            <a:ext cx="6693408" cy="1713250"/>
          </a:xfrm>
        </p:spPr>
        <p:txBody>
          <a:bodyPr>
            <a:normAutofit fontScale="90000"/>
          </a:bodyPr>
          <a:lstStyle/>
          <a:p>
            <a:pPr algn="ctr">
              <a:lnSpc>
                <a:spcPct val="100000"/>
              </a:lnSpc>
            </a:pP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Phase</a:t>
            </a:r>
            <a:r>
              <a:rPr lang="en-US" sz="3600" b="1" dirty="0">
                <a:latin typeface="Times New Roman" panose="02020603050405020304" pitchFamily="18" charset="0"/>
                <a:cs typeface="Times New Roman" panose="02020603050405020304" pitchFamily="18" charset="0"/>
              </a:rPr>
              <a:t> </a:t>
            </a:r>
            <a:r>
              <a:rPr lang="en-US" sz="3100" b="1" dirty="0">
                <a:latin typeface="Times New Roman" panose="02020603050405020304" pitchFamily="18" charset="0"/>
                <a:cs typeface="Times New Roman" panose="02020603050405020304" pitchFamily="18" charset="0"/>
              </a:rPr>
              <a:t>grating </a:t>
            </a:r>
            <a:br>
              <a:rPr lang="en-US" sz="31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br>
              <a:rPr lang="uk-UA" sz="2200" dirty="0">
                <a:latin typeface="Times New Roman" panose="02020603050405020304" pitchFamily="18" charset="0"/>
                <a:cs typeface="Times New Roman" panose="02020603050405020304" pitchFamily="18" charset="0"/>
              </a:rPr>
            </a:br>
            <a:endParaRPr lang="uk-UA" sz="22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EAB6F589-8554-4391-8605-8EBA7D813BC0}" type="slidenum">
              <a:rPr lang="uk-UA" smtClean="0"/>
              <a:t>11</a:t>
            </a:fld>
            <a:endParaRPr lang="uk-UA"/>
          </a:p>
        </p:txBody>
      </p:sp>
      <p:pic>
        <p:nvPicPr>
          <p:cNvPr id="4" name="Picture 43">
            <a:extLst>
              <a:ext uri="{FF2B5EF4-FFF2-40B4-BE49-F238E27FC236}">
                <a16:creationId xmlns:a16="http://schemas.microsoft.com/office/drawing/2014/main" id="{426A7ABA-1792-46C0-97CD-A5D3E3647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44" y="134286"/>
            <a:ext cx="1981334" cy="18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5" name="Прямоугольник 4"/>
              <p:cNvSpPr/>
              <p:nvPr/>
            </p:nvSpPr>
            <p:spPr>
              <a:xfrm>
                <a:off x="313944" y="1986935"/>
                <a:ext cx="11795760" cy="5447645"/>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As we can see from Table 3, the angular sensitivities increase with the increase of the refractive index of the test medium. Moreover, a particularly sharp increase is observed when the refractive index of the test medium approaches the grating refractive index.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half-width of the spectral curve is </a:t>
                </a:r>
                <a14:m>
                  <m:oMath xmlns:m="http://schemas.openxmlformats.org/officeDocument/2006/math">
                    <m:sSub>
                      <m:sSubPr>
                        <m:ctrlPr>
                          <a:rPr lang="uk-UA" sz="2400" i="1">
                            <a:latin typeface="Cambria Math" panose="02040503050406030204" pitchFamily="18" charset="0"/>
                          </a:rPr>
                        </m:ctrlPr>
                      </m:sSubPr>
                      <m:e>
                        <m:r>
                          <m:rPr>
                            <m:sty m:val="p"/>
                          </m:rPr>
                          <a:rPr lang="en-US" sz="2400">
                            <a:latin typeface="Cambria Math" panose="02040503050406030204" pitchFamily="18" charset="0"/>
                          </a:rPr>
                          <m:t>δλ</m:t>
                        </m:r>
                      </m:e>
                      <m:sub>
                        <m:r>
                          <a:rPr lang="en-US" sz="2400" i="1">
                            <a:latin typeface="Cambria Math" panose="02040503050406030204" pitchFamily="18" charset="0"/>
                          </a:rPr>
                          <m:t>0.5</m:t>
                        </m:r>
                      </m:sub>
                    </m:sSub>
                    <m:r>
                      <a:rPr lang="en-US" sz="2400" i="1">
                        <a:latin typeface="Cambria Math" panose="02040503050406030204" pitchFamily="18" charset="0"/>
                      </a:rPr>
                      <m:t>=0.003 </m:t>
                    </m:r>
                  </m:oMath>
                </a14:m>
                <a:r>
                  <a:rPr lang="en-US" sz="2400" dirty="0">
                    <a:latin typeface="Times New Roman" panose="02020603050405020304" pitchFamily="18" charset="0"/>
                    <a:cs typeface="Times New Roman" panose="02020603050405020304" pitchFamily="18" charset="0"/>
                  </a:rPr>
                  <a:t> nm. From Table 1 follows that the sensitivity S = 53 nm at the incidence angle of the beam 20</a:t>
                </a:r>
                <a:r>
                  <a:rPr lang="en-US" sz="2400" baseline="30000"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 for the refractive index of the test medium 1.5. If the refractive index change is 0.0001, then the change in the resonance wavelength will be 0.0053 nm, which is about 1.8 times the spectral width of the resonance curve. At a wavelength of 665 nm, the angular sensitivity (see Table 3) to the change in the active medium is 6.01</a:t>
                </a:r>
                <a14:m>
                  <m:oMath xmlns:m="http://schemas.openxmlformats.org/officeDocument/2006/math">
                    <m:r>
                      <m:rPr>
                        <m:sty m:val="p"/>
                      </m:rPr>
                      <a:rPr lang="en-US" sz="2400" i="0">
                        <a:latin typeface="Cambria Math" panose="02040503050406030204" pitchFamily="18" charset="0"/>
                      </a:rPr>
                      <m:t>angle</m:t>
                    </m:r>
                    <m:r>
                      <a:rPr lang="en-US" sz="2400" i="0">
                        <a:latin typeface="Cambria Math" panose="02040503050406030204" pitchFamily="18" charset="0"/>
                      </a:rPr>
                      <m:t> </m:t>
                    </m:r>
                    <m:r>
                      <m:rPr>
                        <m:sty m:val="p"/>
                      </m:rPr>
                      <a:rPr lang="en-US" sz="2400" i="0">
                        <a:latin typeface="Cambria Math" panose="02040503050406030204" pitchFamily="18" charset="0"/>
                      </a:rPr>
                      <m:t>degrees</m:t>
                    </m:r>
                  </m:oMath>
                </a14:m>
                <a:r>
                  <a:rPr lang="en-US" sz="2400" dirty="0">
                    <a:latin typeface="Times New Roman" panose="02020603050405020304" pitchFamily="18" charset="0"/>
                    <a:cs typeface="Times New Roman" panose="02020603050405020304" pitchFamily="18" charset="0"/>
                  </a:rPr>
                  <a:t>. If the refractive index of the active medium changes by 0.0001, then the resonance angle will change by 0.0006</a:t>
                </a:r>
                <a14:m>
                  <m:oMath xmlns:m="http://schemas.openxmlformats.org/officeDocument/2006/math">
                    <m:r>
                      <a:rPr lang="en-US" sz="2400" b="0" i="0" smtClean="0">
                        <a:latin typeface="Cambria Math" panose="02040503050406030204" pitchFamily="18" charset="0"/>
                      </a:rPr>
                      <m:t> </m:t>
                    </m:r>
                    <m:r>
                      <m:rPr>
                        <m:sty m:val="p"/>
                      </m:rPr>
                      <a:rPr lang="en-US" sz="2400" i="0">
                        <a:latin typeface="Cambria Math" panose="02040503050406030204" pitchFamily="18" charset="0"/>
                      </a:rPr>
                      <m:t>angle</m:t>
                    </m:r>
                    <m:r>
                      <a:rPr lang="en-US" sz="2400" i="0">
                        <a:latin typeface="Cambria Math" panose="02040503050406030204" pitchFamily="18" charset="0"/>
                      </a:rPr>
                      <m:t> </m:t>
                    </m:r>
                    <m:r>
                      <m:rPr>
                        <m:sty m:val="p"/>
                      </m:rPr>
                      <a:rPr lang="en-US" sz="2400" i="0">
                        <a:latin typeface="Cambria Math" panose="02040503050406030204" pitchFamily="18" charset="0"/>
                      </a:rPr>
                      <m:t>degrees</m:t>
                    </m:r>
                  </m:oMath>
                </a14:m>
                <a:r>
                  <a:rPr lang="en-US" sz="2400" dirty="0">
                    <a:latin typeface="Times New Roman" panose="02020603050405020304" pitchFamily="18" charset="0"/>
                    <a:cs typeface="Times New Roman" panose="02020603050405020304" pitchFamily="18" charset="0"/>
                  </a:rPr>
                  <a:t>, which corresponds to 2.16 </a:t>
                </a:r>
                <a:r>
                  <a:rPr lang="en-US" sz="2400" dirty="0" err="1">
                    <a:latin typeface="Times New Roman" panose="02020603050405020304" pitchFamily="18" charset="0"/>
                    <a:cs typeface="Times New Roman" panose="02020603050405020304" pitchFamily="18" charset="0"/>
                  </a:rPr>
                  <a:t>arcseconds</a:t>
                </a:r>
                <a:r>
                  <a:rPr lang="en-US" sz="2400" dirty="0">
                    <a:latin typeface="Times New Roman" panose="02020603050405020304" pitchFamily="18" charset="0"/>
                    <a:cs typeface="Times New Roman" panose="02020603050405020304" pitchFamily="18" charset="0"/>
                  </a:rPr>
                  <a:t>, which is about 7 times the angular width of the resonance curve. That is, theoretical analysis shows that the sensor based on the phase grating can sense a change in the refractive index of the study environment 0.0001.</a:t>
                </a:r>
              </a:p>
              <a:p>
                <a:pPr algn="just"/>
                <a:br>
                  <a:rPr lang="en-US" dirty="0">
                    <a:latin typeface="Times New Roman" panose="02020603050405020304" pitchFamily="18" charset="0"/>
                    <a:cs typeface="Times New Roman" panose="02020603050405020304" pitchFamily="18" charset="0"/>
                  </a:rPr>
                </a:br>
                <a:endParaRPr lang="uk-UA" dirty="0"/>
              </a:p>
            </p:txBody>
          </p:sp>
        </mc:Choice>
        <mc:Fallback>
          <p:sp>
            <p:nvSpPr>
              <p:cNvPr id="5" name="Прямоугольник 4"/>
              <p:cNvSpPr>
                <a:spLocks noRot="1" noChangeAspect="1" noMove="1" noResize="1" noEditPoints="1" noAdjustHandles="1" noChangeArrowheads="1" noChangeShapeType="1" noTextEdit="1"/>
              </p:cNvSpPr>
              <p:nvPr/>
            </p:nvSpPr>
            <p:spPr>
              <a:xfrm>
                <a:off x="313944" y="1986935"/>
                <a:ext cx="11795760" cy="5447645"/>
              </a:xfrm>
              <a:prstGeom prst="rect">
                <a:avLst/>
              </a:prstGeom>
              <a:blipFill>
                <a:blip r:embed="rId3"/>
                <a:stretch>
                  <a:fillRect l="-827" t="-895" r="-775"/>
                </a:stretch>
              </a:blipFill>
            </p:spPr>
            <p:txBody>
              <a:bodyPr/>
              <a:lstStyle/>
              <a:p>
                <a:r>
                  <a:rPr lang="uk-UA">
                    <a:noFill/>
                  </a:rPr>
                  <a:t> </a:t>
                </a:r>
              </a:p>
            </p:txBody>
          </p:sp>
        </mc:Fallback>
      </mc:AlternateContent>
    </p:spTree>
    <p:extLst>
      <p:ext uri="{BB962C8B-B14F-4D97-AF65-F5344CB8AC3E}">
        <p14:creationId xmlns:p14="http://schemas.microsoft.com/office/powerpoint/2010/main" val="44517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95278" y="320040"/>
            <a:ext cx="9555346" cy="640080"/>
          </a:xfrm>
        </p:spPr>
        <p:txBody>
          <a:bodyPr>
            <a:normAutofit fontScale="90000"/>
          </a:bodyPr>
          <a:lstStyle/>
          <a:p>
            <a:pPr algn="ctr">
              <a:lnSpc>
                <a:spcPct val="100000"/>
              </a:lnSpc>
            </a:pP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Dielectric or metal grating on the metal substrate</a:t>
            </a:r>
            <a:br>
              <a:rPr lang="en-US" sz="31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With </a:t>
            </a:r>
            <a:r>
              <a:rPr lang="en-US" sz="2700" dirty="0">
                <a:latin typeface="Times New Roman" panose="02020603050405020304" pitchFamily="18" charset="0"/>
                <a:cs typeface="Times New Roman" panose="02020603050405020304" pitchFamily="18" charset="0"/>
              </a:rPr>
              <a:t>resonant</a:t>
            </a:r>
            <a:r>
              <a:rPr lang="en-US" sz="3100" dirty="0">
                <a:latin typeface="Times New Roman" panose="02020603050405020304" pitchFamily="18" charset="0"/>
                <a:cs typeface="Times New Roman" panose="02020603050405020304" pitchFamily="18" charset="0"/>
              </a:rPr>
              <a:t> excitation of a surface </a:t>
            </a:r>
            <a:r>
              <a:rPr lang="en-US" sz="3100" dirty="0" err="1">
                <a:latin typeface="Times New Roman" panose="02020603050405020304" pitchFamily="18" charset="0"/>
                <a:cs typeface="Times New Roman" panose="02020603050405020304" pitchFamily="18" charset="0"/>
              </a:rPr>
              <a:t>plasmon-polariton</a:t>
            </a:r>
            <a:r>
              <a:rPr lang="en-US" sz="3100" dirty="0">
                <a:latin typeface="Times New Roman" panose="02020603050405020304" pitchFamily="18" charset="0"/>
                <a:cs typeface="Times New Roman" panose="02020603050405020304" pitchFamily="18" charset="0"/>
              </a:rPr>
              <a:t> wave with normal incidence of a plane wave, the following conditions must be satisfied. At resonance the reflection coefficient is zero.</a:t>
            </a:r>
            <a:br>
              <a:rPr lang="uk-UA" sz="2200" dirty="0">
                <a:latin typeface="Times New Roman" panose="02020603050405020304" pitchFamily="18" charset="0"/>
                <a:cs typeface="Times New Roman" panose="02020603050405020304" pitchFamily="18" charset="0"/>
              </a:rPr>
            </a:br>
            <a:endParaRPr lang="uk-UA" sz="22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EAB6F589-8554-4391-8605-8EBA7D813BC0}" type="slidenum">
              <a:rPr lang="uk-UA" smtClean="0"/>
              <a:t>12</a:t>
            </a:fld>
            <a:endParaRPr lang="uk-UA"/>
          </a:p>
        </p:txBody>
      </p:sp>
      <p:pic>
        <p:nvPicPr>
          <p:cNvPr id="4" name="Picture 43">
            <a:extLst>
              <a:ext uri="{FF2B5EF4-FFF2-40B4-BE49-F238E27FC236}">
                <a16:creationId xmlns:a16="http://schemas.microsoft.com/office/drawing/2014/main" id="{426A7ABA-1792-46C0-97CD-A5D3E3647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44" y="134286"/>
            <a:ext cx="1981334" cy="18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313944" y="1986935"/>
            <a:ext cx="11795760" cy="646331"/>
          </a:xfrm>
          <a:prstGeom prst="rect">
            <a:avLst/>
          </a:prstGeom>
        </p:spPr>
        <p:txBody>
          <a:bodyPr wrap="square">
            <a:spAutoFit/>
          </a:bodyPr>
          <a:lstStyle/>
          <a:p>
            <a:pPr algn="just"/>
            <a:br>
              <a:rPr lang="en-US" dirty="0">
                <a:latin typeface="Times New Roman" panose="02020603050405020304" pitchFamily="18" charset="0"/>
                <a:cs typeface="Times New Roman" panose="02020603050405020304" pitchFamily="18" charset="0"/>
              </a:rPr>
            </a:br>
            <a:endParaRPr lang="uk-UA" dirty="0"/>
          </a:p>
        </p:txBody>
      </p:sp>
      <mc:AlternateContent xmlns:mc="http://schemas.openxmlformats.org/markup-compatibility/2006" xmlns:a14="http://schemas.microsoft.com/office/drawing/2010/main">
        <mc:Choice Requires="a14">
          <p:sp>
            <p:nvSpPr>
              <p:cNvPr id="8" name="Прямоугольник 7"/>
              <p:cNvSpPr/>
              <p:nvPr/>
            </p:nvSpPr>
            <p:spPr>
              <a:xfrm>
                <a:off x="612648" y="2373828"/>
                <a:ext cx="11091672" cy="3590791"/>
              </a:xfrm>
              <a:prstGeom prst="rect">
                <a:avLst/>
              </a:prstGeom>
            </p:spPr>
            <p:txBody>
              <a:bodyPr wrap="square">
                <a:spAutoFit/>
              </a:bodyPr>
              <a:lstStyle/>
              <a:p>
                <a:pPr indent="449580" algn="ctr">
                  <a:lnSpc>
                    <a:spcPct val="150000"/>
                  </a:lnSpc>
                  <a:spcAft>
                    <a:spcPts val="0"/>
                  </a:spcAft>
                </a:pPr>
                <a14:m>
                  <m:oMath xmlns:m="http://schemas.openxmlformats.org/officeDocument/2006/math">
                    <m:f>
                      <m:fPr>
                        <m:ctrlPr>
                          <a:rPr lang="uk-UA" sz="2400" i="1" smtClean="0">
                            <a:latin typeface="Cambria Math" panose="02040503050406030204" pitchFamily="18" charset="0"/>
                            <a:ea typeface="Calibri" panose="020F0502020204030204" pitchFamily="34" charset="0"/>
                          </a:rPr>
                        </m:ctrlPr>
                      </m:fPr>
                      <m:num>
                        <m:r>
                          <a:rPr lang="uk-UA" sz="2400" i="1">
                            <a:latin typeface="Cambria Math" panose="02040503050406030204" pitchFamily="18" charset="0"/>
                            <a:ea typeface="Calibri" panose="020F0502020204030204" pitchFamily="34" charset="0"/>
                          </a:rPr>
                          <m:t>2</m:t>
                        </m:r>
                        <m:r>
                          <a:rPr lang="uk-UA" sz="2400" i="1">
                            <a:latin typeface="Cambria Math" panose="02040503050406030204" pitchFamily="18" charset="0"/>
                            <a:ea typeface="Calibri" panose="020F0502020204030204" pitchFamily="34" charset="0"/>
                          </a:rPr>
                          <m:t>𝜋</m:t>
                        </m:r>
                      </m:num>
                      <m:den>
                        <m:r>
                          <m:rPr>
                            <m:sty m:val="p"/>
                          </m:rPr>
                          <a:rPr lang="uk-UA" sz="2400">
                            <a:latin typeface="Cambria Math" panose="02040503050406030204" pitchFamily="18" charset="0"/>
                            <a:ea typeface="Calibri" panose="020F0502020204030204" pitchFamily="34" charset="0"/>
                          </a:rPr>
                          <m:t>Λ</m:t>
                        </m:r>
                      </m:den>
                    </m:f>
                    <m:r>
                      <a:rPr lang="uk-UA" sz="2400" i="1">
                        <a:latin typeface="Cambria Math" panose="02040503050406030204" pitchFamily="18" charset="0"/>
                        <a:ea typeface="Calibri" panose="020F0502020204030204" pitchFamily="34" charset="0"/>
                      </a:rPr>
                      <m:t>≈</m:t>
                    </m:r>
                    <m:r>
                      <m:rPr>
                        <m:sty m:val="p"/>
                      </m:rPr>
                      <a:rPr lang="en-US" sz="2400">
                        <a:latin typeface="Cambria Math" panose="02040503050406030204" pitchFamily="18" charset="0"/>
                        <a:ea typeface="Calibri" panose="020F0502020204030204" pitchFamily="34" charset="0"/>
                      </a:rPr>
                      <m:t>Re</m:t>
                    </m:r>
                    <m:d>
                      <m:dPr>
                        <m:ctrlPr>
                          <a:rPr lang="uk-UA" sz="2400" i="1">
                            <a:latin typeface="Cambria Math" panose="02040503050406030204" pitchFamily="18" charset="0"/>
                            <a:ea typeface="Calibri" panose="020F0502020204030204" pitchFamily="34" charset="0"/>
                          </a:rPr>
                        </m:ctrlPr>
                      </m:dPr>
                      <m:e>
                        <m:f>
                          <m:fPr>
                            <m:ctrlPr>
                              <a:rPr lang="uk-UA" sz="2400" i="1">
                                <a:latin typeface="Cambria Math" panose="02040503050406030204" pitchFamily="18" charset="0"/>
                                <a:ea typeface="Calibri" panose="020F0502020204030204" pitchFamily="34" charset="0"/>
                              </a:rPr>
                            </m:ctrlPr>
                          </m:fPr>
                          <m:num>
                            <m:r>
                              <a:rPr lang="uk-UA" sz="2400" i="1">
                                <a:latin typeface="Cambria Math" panose="02040503050406030204" pitchFamily="18" charset="0"/>
                                <a:ea typeface="Calibri" panose="020F0502020204030204" pitchFamily="34" charset="0"/>
                              </a:rPr>
                              <m:t>2</m:t>
                            </m:r>
                            <m:r>
                              <a:rPr lang="uk-UA" sz="2400" i="1">
                                <a:latin typeface="Cambria Math" panose="02040503050406030204" pitchFamily="18" charset="0"/>
                                <a:ea typeface="Calibri" panose="020F0502020204030204" pitchFamily="34" charset="0"/>
                              </a:rPr>
                              <m:t>𝜋</m:t>
                            </m:r>
                          </m:num>
                          <m:den>
                            <m:r>
                              <a:rPr lang="en-US" sz="2400" i="1">
                                <a:latin typeface="Cambria Math" panose="02040503050406030204" pitchFamily="18" charset="0"/>
                                <a:ea typeface="Calibri" panose="020F0502020204030204" pitchFamily="34" charset="0"/>
                              </a:rPr>
                              <m:t>𝜆</m:t>
                            </m:r>
                          </m:den>
                        </m:f>
                        <m:rad>
                          <m:radPr>
                            <m:degHide m:val="on"/>
                            <m:ctrlPr>
                              <a:rPr lang="uk-UA" sz="2400" i="1">
                                <a:latin typeface="Cambria Math" panose="02040503050406030204" pitchFamily="18" charset="0"/>
                                <a:ea typeface="Calibri" panose="020F0502020204030204" pitchFamily="34" charset="0"/>
                              </a:rPr>
                            </m:ctrlPr>
                          </m:radPr>
                          <m:deg/>
                          <m:e>
                            <m:f>
                              <m:fPr>
                                <m:ctrlPr>
                                  <a:rPr lang="uk-UA" sz="2400" i="1">
                                    <a:latin typeface="Cambria Math" panose="02040503050406030204" pitchFamily="18" charset="0"/>
                                    <a:ea typeface="Calibri" panose="020F0502020204030204" pitchFamily="34" charset="0"/>
                                  </a:rPr>
                                </m:ctrlPr>
                              </m:fPr>
                              <m:num>
                                <m:sSub>
                                  <m:sSubPr>
                                    <m:ctrlPr>
                                      <a:rPr lang="uk-UA" sz="2400" i="1">
                                        <a:latin typeface="Cambria Math" panose="02040503050406030204" pitchFamily="18" charset="0"/>
                                        <a:ea typeface="Calibri" panose="020F0502020204030204" pitchFamily="34" charset="0"/>
                                      </a:rPr>
                                    </m:ctrlPr>
                                  </m:sSubPr>
                                  <m:e>
                                    <m:r>
                                      <a:rPr lang="en-US" sz="2400" i="1">
                                        <a:latin typeface="Cambria Math" panose="02040503050406030204" pitchFamily="18" charset="0"/>
                                        <a:ea typeface="Calibri" panose="020F0502020204030204" pitchFamily="34" charset="0"/>
                                      </a:rPr>
                                      <m:t>𝜀</m:t>
                                    </m:r>
                                  </m:e>
                                  <m:sub>
                                    <m:r>
                                      <a:rPr lang="en-US" sz="2400" i="1">
                                        <a:latin typeface="Cambria Math" panose="02040503050406030204" pitchFamily="18" charset="0"/>
                                        <a:ea typeface="Calibri" panose="020F0502020204030204" pitchFamily="34" charset="0"/>
                                      </a:rPr>
                                      <m:t>𝑎</m:t>
                                    </m:r>
                                  </m:sub>
                                </m:sSub>
                                <m:sSub>
                                  <m:sSubPr>
                                    <m:ctrlPr>
                                      <a:rPr lang="uk-UA" sz="2400" i="1">
                                        <a:latin typeface="Cambria Math" panose="02040503050406030204" pitchFamily="18" charset="0"/>
                                        <a:ea typeface="Calibri" panose="020F0502020204030204" pitchFamily="34" charset="0"/>
                                      </a:rPr>
                                    </m:ctrlPr>
                                  </m:sSubPr>
                                  <m:e>
                                    <m:r>
                                      <a:rPr lang="en-US" sz="2400" i="1">
                                        <a:latin typeface="Cambria Math" panose="02040503050406030204" pitchFamily="18" charset="0"/>
                                        <a:ea typeface="Calibri" panose="020F0502020204030204" pitchFamily="34" charset="0"/>
                                      </a:rPr>
                                      <m:t>𝜀</m:t>
                                    </m:r>
                                  </m:e>
                                  <m:sub>
                                    <m:r>
                                      <a:rPr lang="en-US" sz="2400" i="1">
                                        <a:latin typeface="Cambria Math" panose="02040503050406030204" pitchFamily="18" charset="0"/>
                                        <a:ea typeface="Calibri" panose="020F0502020204030204" pitchFamily="34" charset="0"/>
                                      </a:rPr>
                                      <m:t>𝑚</m:t>
                                    </m:r>
                                  </m:sub>
                                </m:sSub>
                              </m:num>
                              <m:den>
                                <m:sSub>
                                  <m:sSubPr>
                                    <m:ctrlPr>
                                      <a:rPr lang="uk-UA" sz="2400" i="1">
                                        <a:latin typeface="Cambria Math" panose="02040503050406030204" pitchFamily="18" charset="0"/>
                                        <a:ea typeface="Calibri" panose="020F0502020204030204" pitchFamily="34" charset="0"/>
                                      </a:rPr>
                                    </m:ctrlPr>
                                  </m:sSubPr>
                                  <m:e>
                                    <m:r>
                                      <a:rPr lang="en-US" sz="2400" i="1">
                                        <a:latin typeface="Cambria Math" panose="02040503050406030204" pitchFamily="18" charset="0"/>
                                        <a:ea typeface="Calibri" panose="020F0502020204030204" pitchFamily="34" charset="0"/>
                                      </a:rPr>
                                      <m:t>𝜀</m:t>
                                    </m:r>
                                  </m:e>
                                  <m:sub>
                                    <m:r>
                                      <a:rPr lang="en-US" sz="2400" i="1">
                                        <a:latin typeface="Cambria Math" panose="02040503050406030204" pitchFamily="18" charset="0"/>
                                        <a:ea typeface="Calibri" panose="020F0502020204030204" pitchFamily="34" charset="0"/>
                                      </a:rPr>
                                      <m:t>𝑎</m:t>
                                    </m:r>
                                  </m:sub>
                                </m:sSub>
                                <m:r>
                                  <a:rPr lang="uk-UA" sz="2400" i="1">
                                    <a:latin typeface="Cambria Math" panose="02040503050406030204" pitchFamily="18" charset="0"/>
                                    <a:ea typeface="Calibri" panose="020F0502020204030204" pitchFamily="34" charset="0"/>
                                  </a:rPr>
                                  <m:t>+</m:t>
                                </m:r>
                                <m:sSub>
                                  <m:sSubPr>
                                    <m:ctrlPr>
                                      <a:rPr lang="uk-UA" sz="2400" i="1">
                                        <a:latin typeface="Cambria Math" panose="02040503050406030204" pitchFamily="18" charset="0"/>
                                        <a:ea typeface="Calibri" panose="020F0502020204030204" pitchFamily="34" charset="0"/>
                                      </a:rPr>
                                    </m:ctrlPr>
                                  </m:sSubPr>
                                  <m:e>
                                    <m:r>
                                      <a:rPr lang="en-US" sz="2400" i="1">
                                        <a:latin typeface="Cambria Math" panose="02040503050406030204" pitchFamily="18" charset="0"/>
                                        <a:ea typeface="Calibri" panose="020F0502020204030204" pitchFamily="34" charset="0"/>
                                      </a:rPr>
                                      <m:t>𝜀</m:t>
                                    </m:r>
                                  </m:e>
                                  <m:sub>
                                    <m:r>
                                      <a:rPr lang="en-US" sz="2400" i="1">
                                        <a:latin typeface="Cambria Math" panose="02040503050406030204" pitchFamily="18" charset="0"/>
                                        <a:ea typeface="Calibri" panose="020F0502020204030204" pitchFamily="34" charset="0"/>
                                      </a:rPr>
                                      <m:t>𝑚</m:t>
                                    </m:r>
                                  </m:sub>
                                </m:sSub>
                              </m:den>
                            </m:f>
                          </m:e>
                        </m:rad>
                      </m:e>
                    </m:d>
                  </m:oMath>
                </a14:m>
                <a:r>
                  <a:rPr lang="en-US" sz="24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𝜀</m:t>
                        </m:r>
                      </m:e>
                      <m:sub>
                        <m:r>
                          <a:rPr lang="en-US" sz="2400" b="0" i="1" smtClean="0">
                            <a:latin typeface="Cambria Math" panose="02040503050406030204" pitchFamily="18" charset="0"/>
                          </a:rPr>
                          <m:t>𝑎</m:t>
                        </m:r>
                      </m:sub>
                    </m:sSub>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𝑛</m:t>
                        </m:r>
                      </m:e>
                      <m:sub>
                        <m:r>
                          <a:rPr lang="en-US" sz="2400" b="0" i="1" smtClean="0">
                            <a:latin typeface="Cambria Math" panose="02040503050406030204" pitchFamily="18" charset="0"/>
                          </a:rPr>
                          <m:t>𝑎</m:t>
                        </m:r>
                      </m:sub>
                      <m:sup>
                        <m:r>
                          <a:rPr lang="en-US" sz="2400" b="0" i="1" smtClean="0">
                            <a:latin typeface="Cambria Math" panose="02040503050406030204" pitchFamily="18" charset="0"/>
                          </a:rPr>
                          <m:t>2</m:t>
                        </m:r>
                      </m:sup>
                    </m:sSubSup>
                  </m:oMath>
                </a14:m>
                <a:endParaRPr lang="en-US" sz="2400" dirty="0">
                  <a:latin typeface="Times New Roman" panose="02020603050405020304" pitchFamily="18" charset="0"/>
                  <a:ea typeface="Times New Roman" panose="02020603050405020304" pitchFamily="18" charset="0"/>
                </a:endParaRPr>
              </a:p>
              <a:p>
                <a:pPr indent="449580" algn="ctr">
                  <a:lnSpc>
                    <a:spcPct val="150000"/>
                  </a:lnSpc>
                  <a:spcAft>
                    <a:spcPts val="0"/>
                  </a:spcAft>
                </a:pPr>
                <a:r>
                  <a:rPr lang="en-US" sz="2400" dirty="0">
                    <a:latin typeface="Times New Roman" panose="02020603050405020304" pitchFamily="18" charset="0"/>
                    <a:ea typeface="Times New Roman" panose="02020603050405020304" pitchFamily="18" charset="0"/>
                  </a:rPr>
                  <a:t>Based on this relationship, it is possible to calculate the sensitivity of the resonant wavelength to a change in the refractive index of the test material</a:t>
                </a:r>
              </a:p>
              <a:p>
                <a:pPr indent="449580" algn="ctr">
                  <a:lnSpc>
                    <a:spcPct val="150000"/>
                  </a:lnSpc>
                  <a:spcAft>
                    <a:spcPts val="0"/>
                  </a:spcAft>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libri" panose="020F0502020204030204" pitchFamily="34" charset="0"/>
                        </a:rPr>
                        <m:t>𝑆</m:t>
                      </m:r>
                      <m:r>
                        <a:rPr lang="en-US" sz="2400" b="0" i="1" dirty="0"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𝜆</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𝑎</m:t>
                              </m:r>
                            </m:sub>
                          </m:sSub>
                        </m:den>
                      </m:f>
                    </m:oMath>
                  </m:oMathPara>
                </a14:m>
                <a:endParaRPr lang="uk-UA" sz="2400" dirty="0">
                  <a:latin typeface="Times New Roman" panose="02020603050405020304" pitchFamily="18" charset="0"/>
                  <a:ea typeface="Calibri" panose="020F0502020204030204" pitchFamily="34" charset="0"/>
                </a:endParaRPr>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612648" y="2373828"/>
                <a:ext cx="11091672" cy="3590791"/>
              </a:xfrm>
              <a:prstGeom prst="rect">
                <a:avLst/>
              </a:prstGeom>
              <a:blipFill>
                <a:blip r:embed="rId3"/>
                <a:stretch>
                  <a:fillRect/>
                </a:stretch>
              </a:blipFill>
            </p:spPr>
            <p:txBody>
              <a:bodyPr/>
              <a:lstStyle/>
              <a:p>
                <a:r>
                  <a:rPr lang="uk-UA">
                    <a:noFill/>
                  </a:rPr>
                  <a:t> </a:t>
                </a:r>
              </a:p>
            </p:txBody>
          </p:sp>
        </mc:Fallback>
      </mc:AlternateContent>
    </p:spTree>
    <p:extLst>
      <p:ext uri="{BB962C8B-B14F-4D97-AF65-F5344CB8AC3E}">
        <p14:creationId xmlns:p14="http://schemas.microsoft.com/office/powerpoint/2010/main" val="2276007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25496" y="529940"/>
            <a:ext cx="7726680" cy="1061339"/>
          </a:xfrm>
        </p:spPr>
        <p:txBody>
          <a:bodyPr>
            <a:normAutofit fontScale="90000"/>
          </a:bodyPr>
          <a:lstStyle/>
          <a:p>
            <a:r>
              <a:rPr lang="en-US" sz="3100" b="1" dirty="0">
                <a:latin typeface="Times New Roman" panose="02020603050405020304" pitchFamily="18" charset="0"/>
                <a:cs typeface="Times New Roman" panose="02020603050405020304" pitchFamily="18" charset="0"/>
              </a:rPr>
              <a:t>Dielectric or metal grating on the metal substrate</a:t>
            </a:r>
            <a:br>
              <a:rPr lang="en-US" b="1" dirty="0">
                <a:latin typeface="Times New Roman" panose="02020603050405020304" pitchFamily="18" charset="0"/>
                <a:cs typeface="Times New Roman" panose="02020603050405020304" pitchFamily="18" charset="0"/>
              </a:rPr>
            </a:br>
            <a:endParaRPr lang="uk-UA" dirty="0"/>
          </a:p>
        </p:txBody>
      </p:sp>
      <p:sp>
        <p:nvSpPr>
          <p:cNvPr id="3" name="Номер слайда 2"/>
          <p:cNvSpPr>
            <a:spLocks noGrp="1"/>
          </p:cNvSpPr>
          <p:nvPr>
            <p:ph type="sldNum" sz="quarter" idx="12"/>
          </p:nvPr>
        </p:nvSpPr>
        <p:spPr/>
        <p:txBody>
          <a:bodyPr/>
          <a:lstStyle/>
          <a:p>
            <a:fld id="{EAB6F589-8554-4391-8605-8EBA7D813BC0}" type="slidenum">
              <a:rPr lang="uk-UA" smtClean="0"/>
              <a:t>13</a:t>
            </a:fld>
            <a:endParaRPr lang="uk-UA"/>
          </a:p>
        </p:txBody>
      </p:sp>
      <p:pic>
        <p:nvPicPr>
          <p:cNvPr id="4" name="Picture 43">
            <a:extLst>
              <a:ext uri="{FF2B5EF4-FFF2-40B4-BE49-F238E27FC236}">
                <a16:creationId xmlns:a16="http://schemas.microsoft.com/office/drawing/2014/main" id="{426A7ABA-1792-46C0-97CD-A5D3E3647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44" y="134286"/>
            <a:ext cx="1981334" cy="18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075688" y="1676960"/>
            <a:ext cx="9948672" cy="2139047"/>
          </a:xfrm>
          <a:prstGeom prst="rect">
            <a:avLst/>
          </a:prstGeom>
        </p:spPr>
        <p:txBody>
          <a:bodyPr wrap="square">
            <a:spAutoFit/>
          </a:bodyPr>
          <a:lstStyle/>
          <a:p>
            <a:pPr indent="182880" algn="just">
              <a:lnSpc>
                <a:spcPct val="95000"/>
              </a:lnSpc>
              <a:spcAft>
                <a:spcPts val="0"/>
              </a:spcAft>
              <a:tabLst>
                <a:tab pos="182880" algn="l"/>
              </a:tabLst>
            </a:pPr>
            <a:r>
              <a:rPr lang="en-US" sz="2000" spc="-5" dirty="0">
                <a:latin typeface="Times New Roman" panose="02020603050405020304" pitchFamily="18" charset="0"/>
                <a:ea typeface="SimSun" panose="02010600030101010101" pitchFamily="2" charset="-122"/>
              </a:rPr>
              <a:t>Resonance absorption of the electromagnetic wave energy is observed at carefully selected parameters of the grating and wavelength. The grating parameters and the resonant wavelengths are given in Table 4 for a silver substrate. </a:t>
            </a:r>
          </a:p>
          <a:p>
            <a:pPr indent="182880" algn="just">
              <a:lnSpc>
                <a:spcPct val="95000"/>
              </a:lnSpc>
              <a:spcAft>
                <a:spcPts val="0"/>
              </a:spcAft>
              <a:tabLst>
                <a:tab pos="182880" algn="l"/>
              </a:tabLst>
            </a:pPr>
            <a:endParaRPr lang="en-US" sz="2000" spc="-5" dirty="0">
              <a:latin typeface="Times New Roman" panose="02020603050405020304" pitchFamily="18" charset="0"/>
              <a:ea typeface="SimSun" panose="02010600030101010101" pitchFamily="2" charset="-122"/>
            </a:endParaRPr>
          </a:p>
          <a:p>
            <a:pPr indent="182880" algn="just">
              <a:lnSpc>
                <a:spcPct val="95000"/>
              </a:lnSpc>
              <a:tabLst>
                <a:tab pos="182880" algn="l"/>
              </a:tabLst>
            </a:pPr>
            <a:r>
              <a:rPr lang="uk-UA" sz="2000" b="1" dirty="0" err="1">
                <a:latin typeface="Times New Roman" panose="02020603050405020304" pitchFamily="18" charset="0"/>
                <a:cs typeface="Times New Roman" panose="02020603050405020304" pitchFamily="18" charset="0"/>
              </a:rPr>
              <a:t>Table</a:t>
            </a:r>
            <a:r>
              <a:rPr lang="uk-UA"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4</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Parameters</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of</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periodic</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structures</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with</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silver</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substrate</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and</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resonances</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wave</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lengths</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defined</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by</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the</a:t>
            </a:r>
            <a:r>
              <a:rPr lang="uk-UA" sz="2000" b="1" dirty="0">
                <a:latin typeface="Times New Roman" panose="02020603050405020304" pitchFamily="18" charset="0"/>
                <a:cs typeface="Times New Roman" panose="02020603050405020304" pitchFamily="18" charset="0"/>
              </a:rPr>
              <a:t> RCWA </a:t>
            </a:r>
            <a:r>
              <a:rPr lang="uk-UA" sz="2000" b="1" dirty="0" err="1">
                <a:latin typeface="Times New Roman" panose="02020603050405020304" pitchFamily="18" charset="0"/>
                <a:cs typeface="Times New Roman" panose="02020603050405020304" pitchFamily="18" charset="0"/>
              </a:rPr>
              <a:t>and</a:t>
            </a:r>
            <a:r>
              <a:rPr lang="uk-UA" sz="2000" b="1" dirty="0">
                <a:latin typeface="Times New Roman" panose="02020603050405020304" pitchFamily="18" charset="0"/>
                <a:cs typeface="Times New Roman" panose="02020603050405020304" pitchFamily="18" charset="0"/>
              </a:rPr>
              <a:t> FEM</a:t>
            </a:r>
          </a:p>
          <a:p>
            <a:pPr indent="182880" algn="just">
              <a:lnSpc>
                <a:spcPct val="95000"/>
              </a:lnSpc>
              <a:spcAft>
                <a:spcPts val="0"/>
              </a:spcAft>
              <a:tabLst>
                <a:tab pos="182880" algn="l"/>
              </a:tabLst>
            </a:pPr>
            <a:endParaRPr lang="uk-UA" sz="2000" spc="-5" dirty="0">
              <a:effectLst/>
              <a:latin typeface="Times New Roman" panose="02020603050405020304" pitchFamily="18" charset="0"/>
              <a:ea typeface="SimSun" panose="02010600030101010101" pitchFamily="2" charset="-122"/>
            </a:endParaRPr>
          </a:p>
        </p:txBody>
      </p:sp>
      <p:graphicFrame>
        <p:nvGraphicFramePr>
          <p:cNvPr id="8" name="Таблица 7"/>
          <p:cNvGraphicFramePr>
            <a:graphicFrameLocks noGrp="1"/>
          </p:cNvGraphicFramePr>
          <p:nvPr>
            <p:extLst>
              <p:ext uri="{D42A27DB-BD31-4B8C-83A1-F6EECF244321}">
                <p14:modId xmlns:p14="http://schemas.microsoft.com/office/powerpoint/2010/main" val="894402679"/>
              </p:ext>
            </p:extLst>
          </p:nvPr>
        </p:nvGraphicFramePr>
        <p:xfrm>
          <a:off x="1033272" y="3438146"/>
          <a:ext cx="10607039" cy="3291840"/>
        </p:xfrm>
        <a:graphic>
          <a:graphicData uri="http://schemas.openxmlformats.org/drawingml/2006/table">
            <a:tbl>
              <a:tblPr firstRow="1" firstCol="1" bandRow="1">
                <a:tableStyleId>{5C22544A-7EE6-4342-B048-85BDC9FD1C3A}</a:tableStyleId>
              </a:tblPr>
              <a:tblGrid>
                <a:gridCol w="1101225">
                  <a:extLst>
                    <a:ext uri="{9D8B030D-6E8A-4147-A177-3AD203B41FA5}">
                      <a16:colId xmlns:a16="http://schemas.microsoft.com/office/drawing/2014/main" val="1277869045"/>
                    </a:ext>
                  </a:extLst>
                </a:gridCol>
                <a:gridCol w="1101225">
                  <a:extLst>
                    <a:ext uri="{9D8B030D-6E8A-4147-A177-3AD203B41FA5}">
                      <a16:colId xmlns:a16="http://schemas.microsoft.com/office/drawing/2014/main" val="1398709303"/>
                    </a:ext>
                  </a:extLst>
                </a:gridCol>
                <a:gridCol w="545266">
                  <a:extLst>
                    <a:ext uri="{9D8B030D-6E8A-4147-A177-3AD203B41FA5}">
                      <a16:colId xmlns:a16="http://schemas.microsoft.com/office/drawing/2014/main" val="3276339963"/>
                    </a:ext>
                  </a:extLst>
                </a:gridCol>
                <a:gridCol w="808278">
                  <a:extLst>
                    <a:ext uri="{9D8B030D-6E8A-4147-A177-3AD203B41FA5}">
                      <a16:colId xmlns:a16="http://schemas.microsoft.com/office/drawing/2014/main" val="1265842842"/>
                    </a:ext>
                  </a:extLst>
                </a:gridCol>
                <a:gridCol w="1802587">
                  <a:extLst>
                    <a:ext uri="{9D8B030D-6E8A-4147-A177-3AD203B41FA5}">
                      <a16:colId xmlns:a16="http://schemas.microsoft.com/office/drawing/2014/main" val="1158701344"/>
                    </a:ext>
                  </a:extLst>
                </a:gridCol>
                <a:gridCol w="1809002">
                  <a:extLst>
                    <a:ext uri="{9D8B030D-6E8A-4147-A177-3AD203B41FA5}">
                      <a16:colId xmlns:a16="http://schemas.microsoft.com/office/drawing/2014/main" val="3936479497"/>
                    </a:ext>
                  </a:extLst>
                </a:gridCol>
                <a:gridCol w="1809002">
                  <a:extLst>
                    <a:ext uri="{9D8B030D-6E8A-4147-A177-3AD203B41FA5}">
                      <a16:colId xmlns:a16="http://schemas.microsoft.com/office/drawing/2014/main" val="3479838360"/>
                    </a:ext>
                  </a:extLst>
                </a:gridCol>
                <a:gridCol w="1630454">
                  <a:extLst>
                    <a:ext uri="{9D8B030D-6E8A-4147-A177-3AD203B41FA5}">
                      <a16:colId xmlns:a16="http://schemas.microsoft.com/office/drawing/2014/main" val="2157312096"/>
                    </a:ext>
                  </a:extLst>
                </a:gridCol>
              </a:tblGrid>
              <a:tr h="569136">
                <a:tc rowSpan="2">
                  <a:txBody>
                    <a:bodyPr/>
                    <a:lstStyle/>
                    <a:p>
                      <a:pPr algn="ctr">
                        <a:spcAft>
                          <a:spcPts val="0"/>
                        </a:spcAft>
                      </a:pPr>
                      <a:r>
                        <a:rPr lang="uk-UA" sz="2400" dirty="0">
                          <a:effectLst/>
                        </a:rPr>
                        <a:t>№</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en-US" sz="2400">
                          <a:effectLst/>
                        </a:rPr>
                        <a:t>d</a:t>
                      </a:r>
                      <a:r>
                        <a:rPr lang="en-US" sz="2400" baseline="-25000">
                          <a:effectLst/>
                        </a:rPr>
                        <a:t>res</a:t>
                      </a:r>
                      <a:r>
                        <a:rPr lang="en-US" sz="2400">
                          <a:effectLst/>
                        </a:rPr>
                        <a:t>, nm</a:t>
                      </a:r>
                      <a:endParaRPr lang="uk-UA" sz="2400" b="1">
                        <a:effectLst/>
                        <a:latin typeface="Times New Roman" panose="02020603050405020304" pitchFamily="18" charset="0"/>
                        <a:ea typeface="SimSun" panose="02010600030101010101" pitchFamily="2" charset="-122"/>
                        <a:cs typeface="Calibri" panose="020F0502020204030204" pitchFamily="34" charset="0"/>
                      </a:endParaRPr>
                    </a:p>
                  </a:txBody>
                  <a:tcPr marL="68580" marR="68580" marT="0" marB="0"/>
                </a:tc>
                <a:tc>
                  <a:txBody>
                    <a:bodyPr/>
                    <a:lstStyle/>
                    <a:p>
                      <a:pPr algn="ctr">
                        <a:spcAft>
                          <a:spcPts val="0"/>
                        </a:spcAft>
                      </a:pPr>
                      <a:r>
                        <a:rPr lang="en-US" sz="2400">
                          <a:effectLst/>
                        </a:rPr>
                        <a:t>ɛ</a:t>
                      </a:r>
                      <a:r>
                        <a:rPr lang="en-US" sz="2400" baseline="-25000">
                          <a:effectLst/>
                        </a:rPr>
                        <a:t>1</a:t>
                      </a:r>
                      <a:endParaRPr lang="uk-UA" sz="2400" b="1">
                        <a:effectLst/>
                        <a:latin typeface="Times New Roman" panose="02020603050405020304" pitchFamily="18" charset="0"/>
                        <a:ea typeface="SimSun" panose="02010600030101010101" pitchFamily="2" charset="-122"/>
                        <a:cs typeface="Calibri" panose="020F0502020204030204" pitchFamily="34" charset="0"/>
                      </a:endParaRPr>
                    </a:p>
                  </a:txBody>
                  <a:tcPr marL="68580" marR="68580" marT="0" marB="0"/>
                </a:tc>
                <a:tc>
                  <a:txBody>
                    <a:bodyPr/>
                    <a:lstStyle/>
                    <a:p>
                      <a:pPr algn="ctr">
                        <a:spcAft>
                          <a:spcPts val="0"/>
                        </a:spcAft>
                      </a:pPr>
                      <a:r>
                        <a:rPr lang="en-US" sz="2400">
                          <a:effectLst/>
                        </a:rPr>
                        <a:t>ɛ</a:t>
                      </a:r>
                      <a:r>
                        <a:rPr lang="en-US" sz="2400" baseline="-25000">
                          <a:effectLst/>
                        </a:rPr>
                        <a:t>22</a:t>
                      </a:r>
                      <a:endParaRPr lang="uk-UA" sz="2400" b="1">
                        <a:effectLst/>
                        <a:latin typeface="Times New Roman" panose="02020603050405020304" pitchFamily="18" charset="0"/>
                        <a:ea typeface="SimSun" panose="02010600030101010101" pitchFamily="2" charset="-122"/>
                        <a:cs typeface="Calibri" panose="020F0502020204030204" pitchFamily="34" charset="0"/>
                      </a:endParaRPr>
                    </a:p>
                  </a:txBody>
                  <a:tcPr marL="68580" marR="68580" marT="0" marB="0"/>
                </a:tc>
                <a:tc>
                  <a:txBody>
                    <a:bodyPr/>
                    <a:lstStyle/>
                    <a:p>
                      <a:pPr algn="ctr">
                        <a:spcAft>
                          <a:spcPts val="0"/>
                        </a:spcAft>
                      </a:pPr>
                      <a:r>
                        <a:rPr lang="en-US" sz="2400">
                          <a:effectLst/>
                        </a:rPr>
                        <a:t>F</a:t>
                      </a:r>
                      <a:endParaRPr lang="uk-UA" sz="2400" b="1">
                        <a:effectLst/>
                        <a:latin typeface="Times New Roman" panose="02020603050405020304" pitchFamily="18" charset="0"/>
                        <a:ea typeface="SimSun" panose="02010600030101010101" pitchFamily="2" charset="-122"/>
                        <a:cs typeface="Calibri" panose="020F0502020204030204" pitchFamily="34" charset="0"/>
                      </a:endParaRPr>
                    </a:p>
                  </a:txBody>
                  <a:tcPr marL="68580" marR="68580" marT="0" marB="0"/>
                </a:tc>
                <a:tc>
                  <a:txBody>
                    <a:bodyPr/>
                    <a:lstStyle/>
                    <a:p>
                      <a:pPr algn="ctr">
                        <a:spcAft>
                          <a:spcPts val="0"/>
                        </a:spcAft>
                      </a:pPr>
                      <a:r>
                        <a:rPr lang="en-US" sz="2400">
                          <a:effectLst/>
                        </a:rPr>
                        <a:t>λ</a:t>
                      </a:r>
                      <a:r>
                        <a:rPr lang="en-US" sz="2400" baseline="-25000">
                          <a:effectLst/>
                        </a:rPr>
                        <a:t>res</a:t>
                      </a:r>
                      <a:r>
                        <a:rPr lang="en-US" sz="2400">
                          <a:effectLst/>
                        </a:rPr>
                        <a:t>, µm, (RCWA)</a:t>
                      </a:r>
                      <a:endParaRPr lang="uk-UA" sz="2400" b="1">
                        <a:effectLst/>
                        <a:latin typeface="Times New Roman" panose="02020603050405020304" pitchFamily="18" charset="0"/>
                        <a:ea typeface="SimSun" panose="02010600030101010101" pitchFamily="2" charset="-122"/>
                        <a:cs typeface="Calibri" panose="020F0502020204030204" pitchFamily="34" charset="0"/>
                      </a:endParaRPr>
                    </a:p>
                  </a:txBody>
                  <a:tcPr marL="68580" marR="68580" marT="0" marB="0"/>
                </a:tc>
                <a:tc>
                  <a:txBody>
                    <a:bodyPr/>
                    <a:lstStyle/>
                    <a:p>
                      <a:pPr algn="ctr">
                        <a:spcAft>
                          <a:spcPts val="0"/>
                        </a:spcAft>
                      </a:pPr>
                      <a:r>
                        <a:rPr lang="en-US" sz="2400">
                          <a:effectLst/>
                        </a:rPr>
                        <a:t>λ</a:t>
                      </a:r>
                      <a:r>
                        <a:rPr lang="en-US" sz="2400" baseline="-25000">
                          <a:effectLst/>
                        </a:rPr>
                        <a:t>res</a:t>
                      </a:r>
                      <a:r>
                        <a:rPr lang="en-US" sz="2400">
                          <a:effectLst/>
                        </a:rPr>
                        <a:t>, µm, (FEM)</a:t>
                      </a:r>
                      <a:endParaRPr lang="uk-UA" sz="2400" b="1">
                        <a:effectLst/>
                        <a:latin typeface="Times New Roman" panose="02020603050405020304" pitchFamily="18" charset="0"/>
                        <a:ea typeface="SimSun" panose="02010600030101010101" pitchFamily="2" charset="-122"/>
                        <a:cs typeface="Calibri" panose="020F0502020204030204" pitchFamily="34" charset="0"/>
                      </a:endParaRPr>
                    </a:p>
                  </a:txBody>
                  <a:tcPr marL="68580" marR="68580" marT="0" marB="0"/>
                </a:tc>
                <a:tc>
                  <a:txBody>
                    <a:bodyPr/>
                    <a:lstStyle/>
                    <a:p>
                      <a:pPr algn="ctr">
                        <a:spcAft>
                          <a:spcPts val="0"/>
                        </a:spcAft>
                      </a:pPr>
                      <a:r>
                        <a:rPr lang="en-US" sz="2400">
                          <a:effectLst/>
                        </a:rPr>
                        <a:t>Δλ, nm</a:t>
                      </a:r>
                      <a:endParaRPr lang="uk-UA" sz="2400" b="1">
                        <a:effectLst/>
                        <a:latin typeface="Times New Roman" panose="02020603050405020304" pitchFamily="18"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74417431"/>
                  </a:ext>
                </a:extLst>
              </a:tr>
              <a:tr h="284568">
                <a:tc vMerge="1">
                  <a:txBody>
                    <a:bodyPr/>
                    <a:lstStyle/>
                    <a:p>
                      <a:endParaRPr lang="uk-UA"/>
                    </a:p>
                  </a:txBody>
                  <a:tcPr/>
                </a:tc>
                <a:tc>
                  <a:txBody>
                    <a:bodyPr/>
                    <a:lstStyle/>
                    <a:p>
                      <a:pPr algn="ctr">
                        <a:spcAft>
                          <a:spcPts val="0"/>
                        </a:spcAft>
                      </a:pPr>
                      <a:r>
                        <a:rPr lang="uk-UA" sz="2400">
                          <a:effectLst/>
                        </a:rPr>
                        <a:t>1</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2</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3</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4</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5</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6</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7</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95783777"/>
                  </a:ext>
                </a:extLst>
              </a:tr>
              <a:tr h="284568">
                <a:tc>
                  <a:txBody>
                    <a:bodyPr/>
                    <a:lstStyle/>
                    <a:p>
                      <a:pPr algn="ctr">
                        <a:spcAft>
                          <a:spcPts val="0"/>
                        </a:spcAft>
                      </a:pPr>
                      <a:r>
                        <a:rPr lang="uk-UA" sz="2400" dirty="0">
                          <a:effectLst/>
                        </a:rPr>
                        <a:t>1</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25</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en-US" sz="2400" dirty="0">
                          <a:effectLst/>
                        </a:rPr>
                        <a:t>1</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en-US" sz="2400" dirty="0">
                          <a:effectLst/>
                        </a:rPr>
                        <a:t>Ag</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en-US" sz="2400" dirty="0">
                          <a:effectLst/>
                        </a:rPr>
                        <a:t>0.857</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1.0184</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1.0181</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1.1</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049526860"/>
                  </a:ext>
                </a:extLst>
              </a:tr>
              <a:tr h="284568">
                <a:tc>
                  <a:txBody>
                    <a:bodyPr/>
                    <a:lstStyle/>
                    <a:p>
                      <a:pPr algn="ctr">
                        <a:spcAft>
                          <a:spcPts val="0"/>
                        </a:spcAft>
                      </a:pPr>
                      <a:r>
                        <a:rPr lang="uk-UA" sz="2400" dirty="0">
                          <a:effectLst/>
                        </a:rPr>
                        <a:t>2</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dirty="0">
                          <a:effectLst/>
                        </a:rPr>
                        <a:t>50</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1</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Ag</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dirty="0">
                          <a:effectLst/>
                        </a:rPr>
                        <a:t>0.143</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1.0035</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1.0039</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0.6</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247789584"/>
                  </a:ext>
                </a:extLst>
              </a:tr>
              <a:tr h="284568">
                <a:tc>
                  <a:txBody>
                    <a:bodyPr/>
                    <a:lstStyle/>
                    <a:p>
                      <a:pPr algn="ctr">
                        <a:spcAft>
                          <a:spcPts val="0"/>
                        </a:spcAft>
                      </a:pPr>
                      <a:r>
                        <a:rPr lang="uk-UA" sz="2400" dirty="0">
                          <a:effectLst/>
                        </a:rPr>
                        <a:t>3</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dirty="0">
                          <a:effectLst/>
                        </a:rPr>
                        <a:t>13.4</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1</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Ag</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0.5</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1.0109</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1.0107</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0.8</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443701212"/>
                  </a:ext>
                </a:extLst>
              </a:tr>
              <a:tr h="284568">
                <a:tc>
                  <a:txBody>
                    <a:bodyPr/>
                    <a:lstStyle/>
                    <a:p>
                      <a:pPr algn="ctr">
                        <a:spcAft>
                          <a:spcPts val="0"/>
                        </a:spcAft>
                      </a:pPr>
                      <a:r>
                        <a:rPr lang="uk-UA" sz="2400">
                          <a:effectLst/>
                        </a:rPr>
                        <a:t>4</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dirty="0">
                          <a:effectLst/>
                        </a:rPr>
                        <a:t>50</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en-US" sz="2400" dirty="0">
                          <a:effectLst/>
                          <a:latin typeface="+mn-lt"/>
                          <a:ea typeface="+mn-ea"/>
                          <a:cs typeface="+mn-cs"/>
                        </a:rPr>
                        <a:t>1</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en-US" sz="2400" dirty="0">
                          <a:effectLst/>
                        </a:rPr>
                        <a:t>9</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dirty="0">
                          <a:effectLst/>
                        </a:rPr>
                        <a:t>0.</a:t>
                      </a:r>
                      <a:r>
                        <a:rPr lang="en-US" sz="2400" dirty="0">
                          <a:effectLst/>
                        </a:rPr>
                        <a:t>857</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1.1469</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1.1450</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6</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027559611"/>
                  </a:ext>
                </a:extLst>
              </a:tr>
              <a:tr h="284568">
                <a:tc>
                  <a:txBody>
                    <a:bodyPr/>
                    <a:lstStyle/>
                    <a:p>
                      <a:pPr algn="ctr">
                        <a:spcAft>
                          <a:spcPts val="0"/>
                        </a:spcAft>
                      </a:pPr>
                      <a:r>
                        <a:rPr lang="uk-UA" sz="2400">
                          <a:effectLst/>
                        </a:rPr>
                        <a:t>5</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dirty="0">
                          <a:effectLst/>
                        </a:rPr>
                        <a:t>55</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dirty="0">
                          <a:effectLst/>
                        </a:rPr>
                        <a:t>1</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dirty="0">
                          <a:effectLst/>
                        </a:rPr>
                        <a:t>9</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dirty="0">
                          <a:effectLst/>
                        </a:rPr>
                        <a:t>0.143</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1.0251</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1.0244</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2.3</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446554594"/>
                  </a:ext>
                </a:extLst>
              </a:tr>
              <a:tr h="284568">
                <a:tc>
                  <a:txBody>
                    <a:bodyPr/>
                    <a:lstStyle/>
                    <a:p>
                      <a:pPr algn="ctr">
                        <a:spcAft>
                          <a:spcPts val="0"/>
                        </a:spcAft>
                      </a:pPr>
                      <a:r>
                        <a:rPr lang="uk-UA" sz="2400">
                          <a:effectLst/>
                        </a:rPr>
                        <a:t>6</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a:effectLst/>
                        </a:rPr>
                        <a:t>129.1</a:t>
                      </a:r>
                      <a:endParaRPr lang="uk-UA" sz="24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dirty="0">
                          <a:effectLst/>
                        </a:rPr>
                        <a:t>1</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dirty="0">
                          <a:effectLst/>
                        </a:rPr>
                        <a:t>2</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dirty="0">
                          <a:effectLst/>
                        </a:rPr>
                        <a:t>0.5</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dirty="0">
                          <a:effectLst/>
                        </a:rPr>
                        <a:t>1.073</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dirty="0">
                          <a:effectLst/>
                        </a:rPr>
                        <a:t>1.0722</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uk-UA" sz="2400" dirty="0">
                          <a:effectLst/>
                        </a:rPr>
                        <a:t>2.5</a:t>
                      </a:r>
                      <a:endParaRPr lang="uk-UA" sz="24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52823121"/>
                  </a:ext>
                </a:extLst>
              </a:tr>
            </a:tbl>
          </a:graphicData>
        </a:graphic>
      </p:graphicFrame>
    </p:spTree>
    <p:extLst>
      <p:ext uri="{BB962C8B-B14F-4D97-AF65-F5344CB8AC3E}">
        <p14:creationId xmlns:p14="http://schemas.microsoft.com/office/powerpoint/2010/main" val="1944640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41320" y="452787"/>
            <a:ext cx="7839456" cy="607823"/>
          </a:xfrm>
        </p:spPr>
        <p:txBody>
          <a:bodyPr>
            <a:normAutofit/>
          </a:bodyPr>
          <a:lstStyle/>
          <a:p>
            <a:r>
              <a:rPr lang="en-US" sz="2800" b="1" dirty="0">
                <a:latin typeface="Times New Roman" panose="02020603050405020304" pitchFamily="18" charset="0"/>
                <a:cs typeface="Times New Roman" panose="02020603050405020304" pitchFamily="18" charset="0"/>
              </a:rPr>
              <a:t>Dielectric or metal grating on the metal substrate</a:t>
            </a:r>
            <a:endParaRPr lang="uk-UA" sz="2800" dirty="0"/>
          </a:p>
        </p:txBody>
      </p:sp>
      <p:sp>
        <p:nvSpPr>
          <p:cNvPr id="3" name="Номер слайда 2"/>
          <p:cNvSpPr>
            <a:spLocks noGrp="1"/>
          </p:cNvSpPr>
          <p:nvPr>
            <p:ph type="sldNum" sz="quarter" idx="12"/>
          </p:nvPr>
        </p:nvSpPr>
        <p:spPr/>
        <p:txBody>
          <a:bodyPr/>
          <a:lstStyle/>
          <a:p>
            <a:fld id="{EAB6F589-8554-4391-8605-8EBA7D813BC0}" type="slidenum">
              <a:rPr lang="uk-UA" smtClean="0"/>
              <a:t>14</a:t>
            </a:fld>
            <a:endParaRPr lang="uk-UA"/>
          </a:p>
        </p:txBody>
      </p:sp>
      <p:pic>
        <p:nvPicPr>
          <p:cNvPr id="4" name="Picture 43">
            <a:extLst>
              <a:ext uri="{FF2B5EF4-FFF2-40B4-BE49-F238E27FC236}">
                <a16:creationId xmlns:a16="http://schemas.microsoft.com/office/drawing/2014/main" id="{426A7ABA-1792-46C0-97CD-A5D3E3647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44" y="134286"/>
            <a:ext cx="1981334" cy="18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2191512" y="1228904"/>
            <a:ext cx="9906000" cy="969496"/>
          </a:xfrm>
          <a:prstGeom prst="rect">
            <a:avLst/>
          </a:prstGeom>
        </p:spPr>
        <p:txBody>
          <a:bodyPr wrap="square">
            <a:spAutoFit/>
          </a:bodyPr>
          <a:lstStyle/>
          <a:p>
            <a:pPr indent="182880" algn="just">
              <a:lnSpc>
                <a:spcPct val="95000"/>
              </a:lnSpc>
              <a:spcAft>
                <a:spcPts val="0"/>
              </a:spcAft>
              <a:tabLst>
                <a:tab pos="182880" algn="l"/>
              </a:tabLst>
            </a:pPr>
            <a:r>
              <a:rPr lang="en-US" sz="2000" spc="-5" dirty="0">
                <a:latin typeface="Times New Roman" panose="02020603050405020304" pitchFamily="18" charset="0"/>
                <a:ea typeface="SimSun" panose="02010600030101010101" pitchFamily="2" charset="-122"/>
              </a:rPr>
              <a:t>Comparison of columns 5 and 6 shows a good fitting of the resonant wavelengths determined by two methods. The angle of incidence of the optical wave on the grating is normal in all calculations. The grating period is 1 </a:t>
            </a:r>
            <a:r>
              <a:rPr lang="en-US" sz="2000" spc="-5" dirty="0" err="1">
                <a:latin typeface="Times New Roman" panose="02020603050405020304" pitchFamily="18" charset="0"/>
                <a:ea typeface="SimSun" panose="02010600030101010101" pitchFamily="2" charset="-122"/>
              </a:rPr>
              <a:t>μm</a:t>
            </a:r>
            <a:r>
              <a:rPr lang="en-US" sz="2000" spc="-5" dirty="0">
                <a:latin typeface="Times New Roman" panose="02020603050405020304" pitchFamily="18" charset="0"/>
                <a:ea typeface="SimSun" panose="02010600030101010101" pitchFamily="2" charset="-122"/>
              </a:rPr>
              <a:t> for all examples.</a:t>
            </a:r>
            <a:endParaRPr lang="uk-UA" sz="2000" spc="-5" dirty="0">
              <a:effectLst/>
              <a:latin typeface="Times New Roman" panose="02020603050405020304" pitchFamily="18" charset="0"/>
              <a:ea typeface="SimSun" panose="02010600030101010101" pitchFamily="2" charset="-122"/>
            </a:endParaRPr>
          </a:p>
        </p:txBody>
      </p:sp>
      <p:sp>
        <p:nvSpPr>
          <p:cNvPr id="6" name="Прямоугольник 5"/>
          <p:cNvSpPr/>
          <p:nvPr/>
        </p:nvSpPr>
        <p:spPr>
          <a:xfrm>
            <a:off x="313944" y="2198400"/>
            <a:ext cx="11646408" cy="1015663"/>
          </a:xfrm>
          <a:prstGeom prst="rect">
            <a:avLst/>
          </a:prstGeom>
        </p:spPr>
        <p:txBody>
          <a:bodyPr wrap="square">
            <a:spAutoFit/>
          </a:bodyPr>
          <a:lstStyle/>
          <a:p>
            <a:r>
              <a:rPr lang="en-US" sz="2000" dirty="0">
                <a:latin typeface="Times New Roman" panose="02020603050405020304" pitchFamily="18" charset="0"/>
                <a:ea typeface="Calibri" panose="020F0502020204030204" pitchFamily="34" charset="0"/>
                <a:cs typeface="Calibri" panose="020F0502020204030204" pitchFamily="34" charset="0"/>
              </a:rPr>
              <a:t>Figure 2 shows the spectral dependence of the reflection coefficient for the structure number 3. The width of the resonance curve is equal to 0.8 nm, that is, the Q-factor is equal to Q = </a:t>
            </a:r>
            <a:r>
              <a:rPr lang="en-US" sz="2000" dirty="0" err="1">
                <a:latin typeface="Times New Roman" panose="02020603050405020304" pitchFamily="18" charset="0"/>
                <a:ea typeface="Calibri" panose="020F0502020204030204" pitchFamily="34" charset="0"/>
                <a:cs typeface="Calibri" panose="020F0502020204030204" pitchFamily="34" charset="0"/>
              </a:rPr>
              <a:t>λres</a:t>
            </a:r>
            <a:r>
              <a:rPr lang="en-US" sz="2000" dirty="0">
                <a:latin typeface="Times New Roman" panose="02020603050405020304" pitchFamily="18" charset="0"/>
                <a:ea typeface="Calibri" panose="020F0502020204030204" pitchFamily="34" charset="0"/>
                <a:cs typeface="Calibri" panose="020F0502020204030204" pitchFamily="34" charset="0"/>
              </a:rPr>
              <a:t>/</a:t>
            </a:r>
            <a:r>
              <a:rPr lang="en-US" sz="2000" dirty="0" err="1">
                <a:latin typeface="Times New Roman" panose="02020603050405020304" pitchFamily="18" charset="0"/>
                <a:ea typeface="Calibri" panose="020F0502020204030204" pitchFamily="34" charset="0"/>
                <a:cs typeface="Calibri" panose="020F0502020204030204" pitchFamily="34" charset="0"/>
              </a:rPr>
              <a:t>Δλ</a:t>
            </a:r>
            <a:r>
              <a:rPr lang="en-US" sz="2000" dirty="0">
                <a:latin typeface="Times New Roman" panose="02020603050405020304" pitchFamily="18" charset="0"/>
                <a:ea typeface="Calibri" panose="020F0502020204030204" pitchFamily="34" charset="0"/>
                <a:cs typeface="Calibri" panose="020F0502020204030204" pitchFamily="34" charset="0"/>
              </a:rPr>
              <a:t>=1264. </a:t>
            </a:r>
            <a:r>
              <a:rPr lang="en-US" sz="2000" dirty="0"/>
              <a:t>Therefore, such structures can be used as sensitive sensor elements.</a:t>
            </a:r>
            <a:endParaRPr lang="uk-UA" sz="2000" dirty="0"/>
          </a:p>
        </p:txBody>
      </p:sp>
      <p:pic>
        <p:nvPicPr>
          <p:cNvPr id="10242"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148" y="3046765"/>
            <a:ext cx="5049739" cy="367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563880" y="3425528"/>
            <a:ext cx="5553456" cy="1015663"/>
          </a:xfrm>
          <a:prstGeom prst="rect">
            <a:avLst/>
          </a:prstGeom>
        </p:spPr>
        <p:txBody>
          <a:bodyPr wrap="square">
            <a:spAutoFit/>
          </a:bodyPr>
          <a:lstStyle/>
          <a:p>
            <a:r>
              <a:rPr lang="en-US" sz="2000" dirty="0">
                <a:latin typeface="Times New Roman" panose="02020603050405020304" pitchFamily="18" charset="0"/>
                <a:ea typeface="Calibri" panose="020F0502020204030204" pitchFamily="34" charset="0"/>
                <a:cs typeface="Calibri" panose="020F0502020204030204" pitchFamily="34" charset="0"/>
              </a:rPr>
              <a:t>Fig.8, </a:t>
            </a:r>
            <a:r>
              <a:rPr lang="uk-UA" sz="2000" dirty="0" err="1">
                <a:latin typeface="Times New Roman" panose="02020603050405020304" pitchFamily="18" charset="0"/>
                <a:ea typeface="Calibri" panose="020F0502020204030204" pitchFamily="34" charset="0"/>
                <a:cs typeface="Calibri" panose="020F0502020204030204" pitchFamily="34" charset="0"/>
              </a:rPr>
              <a:t>Spectral</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dependence</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of</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the</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reflection</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Dots</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are</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calculated</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by</a:t>
            </a:r>
            <a:r>
              <a:rPr lang="uk-UA" sz="2000" dirty="0">
                <a:latin typeface="Times New Roman" panose="02020603050405020304" pitchFamily="18" charset="0"/>
                <a:ea typeface="Calibri" panose="020F0502020204030204" pitchFamily="34" charset="0"/>
                <a:cs typeface="Calibri" panose="020F0502020204030204" pitchFamily="34" charset="0"/>
              </a:rPr>
              <a:t> RCWA </a:t>
            </a:r>
            <a:r>
              <a:rPr lang="uk-UA" sz="2000" dirty="0" err="1">
                <a:latin typeface="Times New Roman" panose="02020603050405020304" pitchFamily="18" charset="0"/>
                <a:ea typeface="Calibri" panose="020F0502020204030204" pitchFamily="34" charset="0"/>
                <a:cs typeface="Calibri" panose="020F0502020204030204" pitchFamily="34" charset="0"/>
              </a:rPr>
              <a:t>and</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the</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continuous</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curve</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is</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described</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by</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the</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Lorentz</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function</a:t>
            </a:r>
            <a:r>
              <a:rPr lang="uk-UA" sz="2000" dirty="0">
                <a:latin typeface="Times New Roman" panose="02020603050405020304" pitchFamily="18" charset="0"/>
                <a:ea typeface="Calibri" panose="020F0502020204030204" pitchFamily="34" charset="0"/>
                <a:cs typeface="Calibri" panose="020F0502020204030204" pitchFamily="34" charset="0"/>
              </a:rPr>
              <a:t>. </a:t>
            </a:r>
            <a:endParaRPr lang="uk-UA" sz="2000" dirty="0"/>
          </a:p>
        </p:txBody>
      </p:sp>
    </p:spTree>
    <p:extLst>
      <p:ext uri="{BB962C8B-B14F-4D97-AF65-F5344CB8AC3E}">
        <p14:creationId xmlns:p14="http://schemas.microsoft.com/office/powerpoint/2010/main" val="3656202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06040" y="256042"/>
            <a:ext cx="9217152" cy="677291"/>
          </a:xfrm>
        </p:spPr>
        <p:txBody>
          <a:bodyPr>
            <a:normAutofit fontScale="90000"/>
          </a:bodyPr>
          <a:lstStyle/>
          <a:p>
            <a:pPr>
              <a:lnSpc>
                <a:spcPct val="100000"/>
              </a:lnSpc>
            </a:pPr>
            <a:br>
              <a:rPr lang="en-US" sz="2800" b="1" dirty="0">
                <a:latin typeface="Times New Roman" panose="02020603050405020304" pitchFamily="18" charset="0"/>
                <a:cs typeface="Times New Roman" panose="02020603050405020304" pitchFamily="18" charset="0"/>
              </a:rPr>
            </a:br>
            <a:br>
              <a:rPr lang="en-US" sz="28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Dielectric or metal grating on the metal substrate</a:t>
            </a:r>
            <a:br>
              <a:rPr lang="en-US" sz="3100" b="1"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The distribution of the electric field above the grating for the periodic structure No.3 is shown in Fig. 9. It can be seen that the strongest field is concentrated in a rather small volume. Fig. 10 shows the distribution of the magnetic field above the grating. It should be noted that the strongest field occupying a significant volume above the grating.</a:t>
            </a:r>
            <a:endParaRPr lang="uk-UA" sz="2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594360" y="2370137"/>
            <a:ext cx="5219956" cy="4351338"/>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uk-UA" dirty="0"/>
          </a:p>
        </p:txBody>
      </p:sp>
      <p:sp>
        <p:nvSpPr>
          <p:cNvPr id="5" name="Номер слайда 4"/>
          <p:cNvSpPr>
            <a:spLocks noGrp="1"/>
          </p:cNvSpPr>
          <p:nvPr>
            <p:ph type="sldNum" sz="quarter" idx="12"/>
          </p:nvPr>
        </p:nvSpPr>
        <p:spPr/>
        <p:txBody>
          <a:bodyPr/>
          <a:lstStyle/>
          <a:p>
            <a:fld id="{EAB6F589-8554-4391-8605-8EBA7D813BC0}" type="slidenum">
              <a:rPr lang="uk-UA" smtClean="0"/>
              <a:t>15</a:t>
            </a:fld>
            <a:endParaRPr lang="uk-UA"/>
          </a:p>
        </p:txBody>
      </p:sp>
      <p:pic>
        <p:nvPicPr>
          <p:cNvPr id="6" name="Picture 43">
            <a:extLst>
              <a:ext uri="{FF2B5EF4-FFF2-40B4-BE49-F238E27FC236}">
                <a16:creationId xmlns:a16="http://schemas.microsoft.com/office/drawing/2014/main" id="{426A7ABA-1792-46C0-97CD-A5D3E3647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44" y="134286"/>
            <a:ext cx="1981334" cy="18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Рисунок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136" y="2383030"/>
            <a:ext cx="4270761" cy="256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457200" y="5175932"/>
            <a:ext cx="5357116" cy="1323439"/>
          </a:xfrm>
          <a:prstGeom prst="rect">
            <a:avLst/>
          </a:prstGeom>
        </p:spPr>
        <p:txBody>
          <a:bodyPr wrap="square">
            <a:spAutoFit/>
          </a:bodyPr>
          <a:lstStyle/>
          <a:p>
            <a:r>
              <a:rPr lang="en-US" sz="2000" dirty="0">
                <a:latin typeface="Times New Roman" panose="02020603050405020304" pitchFamily="18" charset="0"/>
                <a:ea typeface="Calibri" panose="020F0502020204030204" pitchFamily="34" charset="0"/>
                <a:cs typeface="Calibri" panose="020F0502020204030204" pitchFamily="34" charset="0"/>
              </a:rPr>
              <a:t>Fig. 9. </a:t>
            </a:r>
            <a:r>
              <a:rPr lang="uk-UA" sz="2000" dirty="0" err="1">
                <a:latin typeface="Times New Roman" panose="02020603050405020304" pitchFamily="18" charset="0"/>
                <a:ea typeface="Calibri" panose="020F0502020204030204" pitchFamily="34" charset="0"/>
                <a:cs typeface="Calibri" panose="020F0502020204030204" pitchFamily="34" charset="0"/>
              </a:rPr>
              <a:t>Distribution</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of</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the</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electric</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field</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above</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the</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grating</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near</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the</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right</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angle</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in</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the</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metal</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at</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the</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resonant</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wavelength</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of</a:t>
            </a:r>
            <a:r>
              <a:rPr lang="uk-UA" sz="2000" dirty="0">
                <a:latin typeface="Times New Roman" panose="02020603050405020304" pitchFamily="18" charset="0"/>
                <a:ea typeface="Calibri" panose="020F0502020204030204" pitchFamily="34" charset="0"/>
                <a:cs typeface="Calibri" panose="020F0502020204030204" pitchFamily="34" charset="0"/>
              </a:rPr>
              <a:t> 1010.7 </a:t>
            </a:r>
            <a:r>
              <a:rPr lang="uk-UA" sz="2000" dirty="0" err="1">
                <a:latin typeface="Times New Roman" panose="02020603050405020304" pitchFamily="18" charset="0"/>
                <a:ea typeface="Calibri" panose="020F0502020204030204" pitchFamily="34" charset="0"/>
                <a:cs typeface="Calibri" panose="020F0502020204030204" pitchFamily="34" charset="0"/>
              </a:rPr>
              <a:t>nm</a:t>
            </a:r>
            <a:r>
              <a:rPr lang="en-US"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for</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the</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periodic</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structure</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No</a:t>
            </a:r>
            <a:r>
              <a:rPr lang="uk-UA" sz="2000" dirty="0">
                <a:latin typeface="Times New Roman" panose="02020603050405020304" pitchFamily="18" charset="0"/>
                <a:ea typeface="Calibri" panose="020F0502020204030204" pitchFamily="34" charset="0"/>
                <a:cs typeface="Calibri" panose="020F0502020204030204" pitchFamily="34" charset="0"/>
              </a:rPr>
              <a:t>. 3.</a:t>
            </a:r>
            <a:r>
              <a:rPr lang="en-US" sz="2000" dirty="0">
                <a:latin typeface="Times New Roman" panose="02020603050405020304" pitchFamily="18" charset="0"/>
                <a:ea typeface="Calibri" panose="020F0502020204030204" pitchFamily="34" charset="0"/>
                <a:cs typeface="Calibri" panose="020F0502020204030204" pitchFamily="34" charset="0"/>
              </a:rPr>
              <a:t> </a:t>
            </a:r>
            <a:endParaRPr lang="uk-UA" sz="2000" dirty="0"/>
          </a:p>
        </p:txBody>
      </p:sp>
      <p:pic>
        <p:nvPicPr>
          <p:cNvPr id="1030" name="Рисунок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1220" y="2336231"/>
            <a:ext cx="4402580" cy="265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6757416" y="5175932"/>
            <a:ext cx="4754880" cy="1015663"/>
          </a:xfrm>
          <a:prstGeom prst="rect">
            <a:avLst/>
          </a:prstGeom>
        </p:spPr>
        <p:txBody>
          <a:bodyPr wrap="square">
            <a:spAutoFit/>
          </a:bodyPr>
          <a:lstStyle/>
          <a:p>
            <a:r>
              <a:rPr lang="en-US" sz="2000" dirty="0">
                <a:latin typeface="Times New Roman" panose="02020603050405020304" pitchFamily="18" charset="0"/>
                <a:ea typeface="Calibri" panose="020F0502020204030204" pitchFamily="34" charset="0"/>
                <a:cs typeface="Calibri" panose="020F0502020204030204" pitchFamily="34" charset="0"/>
              </a:rPr>
              <a:t>Fig.10. </a:t>
            </a:r>
            <a:r>
              <a:rPr lang="uk-UA" sz="2000" dirty="0" err="1">
                <a:latin typeface="Times New Roman" panose="02020603050405020304" pitchFamily="18" charset="0"/>
                <a:ea typeface="Calibri" panose="020F0502020204030204" pitchFamily="34" charset="0"/>
                <a:cs typeface="Calibri" panose="020F0502020204030204" pitchFamily="34" charset="0"/>
              </a:rPr>
              <a:t>The</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distribution</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of</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the</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magnetic</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field</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in</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the</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grating</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at</a:t>
            </a:r>
            <a:r>
              <a:rPr lang="uk-UA" sz="2000" dirty="0">
                <a:latin typeface="Times New Roman" panose="02020603050405020304" pitchFamily="18" charset="0"/>
                <a:ea typeface="Calibri" panose="020F0502020204030204" pitchFamily="34" charset="0"/>
                <a:cs typeface="Calibri" panose="020F0502020204030204" pitchFamily="34" charset="0"/>
              </a:rPr>
              <a:t> a </a:t>
            </a:r>
            <a:r>
              <a:rPr lang="uk-UA" sz="2000" dirty="0" err="1">
                <a:latin typeface="Times New Roman" panose="02020603050405020304" pitchFamily="18" charset="0"/>
                <a:ea typeface="Calibri" panose="020F0502020204030204" pitchFamily="34" charset="0"/>
                <a:cs typeface="Calibri" panose="020F0502020204030204" pitchFamily="34" charset="0"/>
              </a:rPr>
              <a:t>resonant</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wavelength</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of</a:t>
            </a:r>
            <a:r>
              <a:rPr lang="uk-UA" sz="2000" dirty="0">
                <a:latin typeface="Times New Roman" panose="02020603050405020304" pitchFamily="18" charset="0"/>
                <a:ea typeface="Calibri" panose="020F0502020204030204" pitchFamily="34" charset="0"/>
                <a:cs typeface="Calibri" panose="020F0502020204030204" pitchFamily="34" charset="0"/>
              </a:rPr>
              <a:t> 1010.7 </a:t>
            </a:r>
            <a:r>
              <a:rPr lang="uk-UA" sz="2000" dirty="0" err="1">
                <a:latin typeface="Times New Roman" panose="02020603050405020304" pitchFamily="18" charset="0"/>
                <a:ea typeface="Calibri" panose="020F0502020204030204" pitchFamily="34" charset="0"/>
                <a:cs typeface="Calibri" panose="020F0502020204030204" pitchFamily="34" charset="0"/>
              </a:rPr>
              <a:t>nm</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for</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the</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periodic</a:t>
            </a:r>
            <a:r>
              <a:rPr lang="uk-UA" sz="2000" dirty="0">
                <a:latin typeface="Times New Roman" panose="02020603050405020304" pitchFamily="18" charset="0"/>
                <a:ea typeface="Calibri" panose="020F0502020204030204" pitchFamily="34" charset="0"/>
                <a:cs typeface="Calibri" panose="020F0502020204030204" pitchFamily="34" charset="0"/>
              </a:rPr>
              <a:t> </a:t>
            </a:r>
            <a:r>
              <a:rPr lang="uk-UA" sz="2000" dirty="0" err="1">
                <a:latin typeface="Times New Roman" panose="02020603050405020304" pitchFamily="18" charset="0"/>
                <a:ea typeface="Calibri" panose="020F0502020204030204" pitchFamily="34" charset="0"/>
                <a:cs typeface="Calibri" panose="020F0502020204030204" pitchFamily="34" charset="0"/>
              </a:rPr>
              <a:t>structure</a:t>
            </a:r>
            <a:r>
              <a:rPr lang="uk-UA" sz="2000" dirty="0">
                <a:latin typeface="Times New Roman" panose="02020603050405020304" pitchFamily="18" charset="0"/>
                <a:ea typeface="Calibri" panose="020F0502020204030204" pitchFamily="34" charset="0"/>
                <a:cs typeface="Calibri" panose="020F0502020204030204" pitchFamily="34" charset="0"/>
              </a:rPr>
              <a:t> No. 3</a:t>
            </a:r>
            <a:r>
              <a:rPr lang="en-US" sz="2000" dirty="0">
                <a:latin typeface="Times New Roman" panose="02020603050405020304" pitchFamily="18" charset="0"/>
                <a:cs typeface="Times New Roman" panose="02020603050405020304" pitchFamily="18" charset="0"/>
              </a:rPr>
              <a:t>.</a:t>
            </a:r>
            <a:endParaRPr lang="uk-UA" sz="2000" dirty="0"/>
          </a:p>
        </p:txBody>
      </p:sp>
    </p:spTree>
    <p:extLst>
      <p:ext uri="{BB962C8B-B14F-4D97-AF65-F5344CB8AC3E}">
        <p14:creationId xmlns:p14="http://schemas.microsoft.com/office/powerpoint/2010/main" val="149744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95278" y="282829"/>
            <a:ext cx="9058522" cy="466979"/>
          </a:xfrm>
        </p:spPr>
        <p:txBody>
          <a:bodyPr>
            <a:normAutofit fontScale="90000"/>
          </a:bodyPr>
          <a:lstStyle/>
          <a:p>
            <a:pPr>
              <a:lnSpc>
                <a:spcPct val="100000"/>
              </a:lnSpc>
            </a:pPr>
            <a:br>
              <a:rPr lang="en-US" sz="2800" b="1" dirty="0">
                <a:latin typeface="Times New Roman" panose="02020603050405020304" pitchFamily="18" charset="0"/>
                <a:cs typeface="Times New Roman" panose="02020603050405020304" pitchFamily="18" charset="0"/>
              </a:rPr>
            </a:br>
            <a:br>
              <a:rPr lang="en-US" sz="2800" b="1" dirty="0">
                <a:latin typeface="Times New Roman" panose="02020603050405020304" pitchFamily="18" charset="0"/>
                <a:cs typeface="Times New Roman" panose="02020603050405020304" pitchFamily="18" charset="0"/>
              </a:rPr>
            </a:br>
            <a:br>
              <a:rPr lang="en-US" sz="2800" b="1" dirty="0">
                <a:latin typeface="Times New Roman" panose="02020603050405020304" pitchFamily="18" charset="0"/>
                <a:cs typeface="Times New Roman" panose="02020603050405020304" pitchFamily="18" charset="0"/>
              </a:rPr>
            </a:br>
            <a:br>
              <a:rPr lang="en-US" sz="2800" b="1" dirty="0">
                <a:latin typeface="Times New Roman" panose="02020603050405020304" pitchFamily="18" charset="0"/>
                <a:cs typeface="Times New Roman" panose="02020603050405020304" pitchFamily="18" charset="0"/>
              </a:rPr>
            </a:br>
            <a:br>
              <a:rPr lang="en-US" sz="2800" b="1" dirty="0">
                <a:latin typeface="Times New Roman" panose="02020603050405020304" pitchFamily="18" charset="0"/>
                <a:cs typeface="Times New Roman" panose="02020603050405020304" pitchFamily="18" charset="0"/>
              </a:rPr>
            </a:br>
            <a:br>
              <a:rPr lang="en-US" sz="2800" b="1" dirty="0">
                <a:latin typeface="Times New Roman" panose="02020603050405020304" pitchFamily="18" charset="0"/>
                <a:cs typeface="Times New Roman" panose="02020603050405020304" pitchFamily="18" charset="0"/>
              </a:rPr>
            </a:br>
            <a:br>
              <a:rPr lang="en-US" sz="2800" b="1" dirty="0">
                <a:latin typeface="Times New Roman" panose="02020603050405020304" pitchFamily="18" charset="0"/>
                <a:cs typeface="Times New Roman" panose="02020603050405020304" pitchFamily="18" charset="0"/>
              </a:rPr>
            </a:b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a:t>
            </a:r>
            <a:r>
              <a:rPr lang="en-US" sz="3100" b="1" dirty="0">
                <a:latin typeface="Times New Roman" panose="02020603050405020304" pitchFamily="18" charset="0"/>
                <a:cs typeface="Times New Roman" panose="02020603050405020304" pitchFamily="18" charset="0"/>
              </a:rPr>
              <a:t>Dielectric</a:t>
            </a:r>
            <a:r>
              <a:rPr lang="en-US" sz="2800" b="1" dirty="0">
                <a:latin typeface="Times New Roman" panose="02020603050405020304" pitchFamily="18" charset="0"/>
                <a:cs typeface="Times New Roman" panose="02020603050405020304" pitchFamily="18" charset="0"/>
              </a:rPr>
              <a:t> or </a:t>
            </a:r>
            <a:r>
              <a:rPr lang="en-US" sz="3100" b="1" dirty="0">
                <a:latin typeface="Times New Roman" panose="02020603050405020304" pitchFamily="18" charset="0"/>
                <a:cs typeface="Times New Roman" panose="02020603050405020304" pitchFamily="18" charset="0"/>
              </a:rPr>
              <a:t>metal</a:t>
            </a:r>
            <a:r>
              <a:rPr lang="en-US" sz="2800" b="1" dirty="0">
                <a:latin typeface="Times New Roman" panose="02020603050405020304" pitchFamily="18" charset="0"/>
                <a:cs typeface="Times New Roman" panose="02020603050405020304" pitchFamily="18" charset="0"/>
              </a:rPr>
              <a:t> grating on the metal </a:t>
            </a:r>
            <a:r>
              <a:rPr lang="en-US" sz="3100" b="1" dirty="0">
                <a:latin typeface="Times New Roman" panose="02020603050405020304" pitchFamily="18" charset="0"/>
                <a:cs typeface="Times New Roman" panose="02020603050405020304" pitchFamily="18" charset="0"/>
              </a:rPr>
              <a:t>substrate</a:t>
            </a:r>
            <a:br>
              <a:rPr lang="en-US" sz="2800" b="1" dirty="0">
                <a:latin typeface="Times New Roman" panose="02020603050405020304" pitchFamily="18" charset="0"/>
                <a:cs typeface="Times New Roman" panose="02020603050405020304" pitchFamily="18" charset="0"/>
              </a:rPr>
            </a:br>
            <a:br>
              <a:rPr lang="en-US" sz="2800" b="1"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It is known that gold is more resistant to external influences, and its characteristics from the point of view of the resonance of </a:t>
            </a:r>
            <a:r>
              <a:rPr lang="en-US" sz="2200" dirty="0" err="1">
                <a:latin typeface="Times New Roman" panose="02020603050405020304" pitchFamily="18" charset="0"/>
                <a:cs typeface="Times New Roman" panose="02020603050405020304" pitchFamily="18" charset="0"/>
              </a:rPr>
              <a:t>plasmon-polariton</a:t>
            </a:r>
            <a:r>
              <a:rPr lang="en-US" sz="2200" dirty="0">
                <a:latin typeface="Times New Roman" panose="02020603050405020304" pitchFamily="18" charset="0"/>
                <a:cs typeface="Times New Roman" panose="02020603050405020304" pitchFamily="18" charset="0"/>
              </a:rPr>
              <a:t> waves are slightly worse than silver. Table 5 shows the parameters of the SPP resonance for the gold substrate. The angle of incidence of the optical wave on the grating is normal in all calculations. In addition, the width of the resonances for the gold substrate is greater than for the silver substrate. This is due to the fact that the imaginary part of gold dielectric permittivity is higher than the imaginary part of the silver permittivity.</a:t>
            </a:r>
            <a:br>
              <a:rPr lang="uk-UA" sz="2200" dirty="0">
                <a:latin typeface="Times New Roman" panose="02020603050405020304" pitchFamily="18" charset="0"/>
                <a:cs typeface="Times New Roman" panose="02020603050405020304" pitchFamily="18" charset="0"/>
              </a:rPr>
            </a:br>
            <a:br>
              <a:rPr lang="uk-UA" dirty="0"/>
            </a:br>
            <a:endParaRPr lang="uk-UA" sz="2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01752" y="2396046"/>
            <a:ext cx="11655552" cy="3960304"/>
          </a:xfrm>
        </p:spPr>
        <p:txBody>
          <a:bodyPr/>
          <a:lstStyle/>
          <a:p>
            <a:pPr marL="0" indent="0">
              <a:buNone/>
            </a:pPr>
            <a:endParaRPr lang="en-US" sz="2000" b="1" dirty="0">
              <a:latin typeface="Times New Roman" panose="02020603050405020304" pitchFamily="18" charset="0"/>
              <a:cs typeface="Times New Roman" panose="02020603050405020304" pitchFamily="18" charset="0"/>
            </a:endParaRPr>
          </a:p>
          <a:p>
            <a:pPr marL="0" indent="0">
              <a:buNone/>
            </a:pPr>
            <a:endParaRPr lang="en-US" sz="2000" b="1" dirty="0">
              <a:latin typeface="Times New Roman" panose="02020603050405020304" pitchFamily="18" charset="0"/>
              <a:cs typeface="Times New Roman" panose="02020603050405020304" pitchFamily="18" charset="0"/>
            </a:endParaRPr>
          </a:p>
          <a:p>
            <a:pPr marL="0" indent="0">
              <a:buNone/>
            </a:pPr>
            <a:r>
              <a:rPr lang="x-none" sz="2000" b="1" dirty="0">
                <a:latin typeface="Times New Roman" panose="02020603050405020304" pitchFamily="18" charset="0"/>
                <a:cs typeface="Times New Roman" panose="02020603050405020304" pitchFamily="18" charset="0"/>
              </a:rPr>
              <a:t>Table </a:t>
            </a:r>
            <a:r>
              <a:rPr lang="en-US" sz="2000" b="1" dirty="0">
                <a:latin typeface="Times New Roman" panose="02020603050405020304" pitchFamily="18" charset="0"/>
                <a:cs typeface="Times New Roman" panose="02020603050405020304" pitchFamily="18" charset="0"/>
              </a:rPr>
              <a:t>5</a:t>
            </a:r>
            <a:r>
              <a:rPr lang="x-none"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P</a:t>
            </a:r>
            <a:r>
              <a:rPr lang="x-none" sz="2000" b="1" dirty="0">
                <a:latin typeface="Times New Roman" panose="02020603050405020304" pitchFamily="18" charset="0"/>
                <a:cs typeface="Times New Roman" panose="02020603050405020304" pitchFamily="18" charset="0"/>
              </a:rPr>
              <a:t>arameters of periodic structures with gold substrate and resonances wave defined by the RCWA and FEM.</a:t>
            </a:r>
            <a:endParaRPr lang="uk-UA" dirty="0"/>
          </a:p>
        </p:txBody>
      </p:sp>
      <p:sp>
        <p:nvSpPr>
          <p:cNvPr id="4" name="Номер слайда 3"/>
          <p:cNvSpPr>
            <a:spLocks noGrp="1"/>
          </p:cNvSpPr>
          <p:nvPr>
            <p:ph type="sldNum" sz="quarter" idx="12"/>
          </p:nvPr>
        </p:nvSpPr>
        <p:spPr/>
        <p:txBody>
          <a:bodyPr/>
          <a:lstStyle/>
          <a:p>
            <a:fld id="{EAB6F589-8554-4391-8605-8EBA7D813BC0}" type="slidenum">
              <a:rPr lang="uk-UA" smtClean="0"/>
              <a:t>16</a:t>
            </a:fld>
            <a:endParaRPr lang="uk-UA"/>
          </a:p>
        </p:txBody>
      </p:sp>
      <p:pic>
        <p:nvPicPr>
          <p:cNvPr id="5" name="Picture 43">
            <a:extLst>
              <a:ext uri="{FF2B5EF4-FFF2-40B4-BE49-F238E27FC236}">
                <a16:creationId xmlns:a16="http://schemas.microsoft.com/office/drawing/2014/main" id="{426A7ABA-1792-46C0-97CD-A5D3E3647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44" y="134286"/>
            <a:ext cx="1981334" cy="18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Таблица 5"/>
          <p:cNvGraphicFramePr>
            <a:graphicFrameLocks noGrp="1"/>
          </p:cNvGraphicFramePr>
          <p:nvPr>
            <p:extLst>
              <p:ext uri="{D42A27DB-BD31-4B8C-83A1-F6EECF244321}">
                <p14:modId xmlns:p14="http://schemas.microsoft.com/office/powerpoint/2010/main" val="40149958"/>
              </p:ext>
            </p:extLst>
          </p:nvPr>
        </p:nvGraphicFramePr>
        <p:xfrm>
          <a:off x="905256" y="3846205"/>
          <a:ext cx="10448544" cy="2281545"/>
        </p:xfrm>
        <a:graphic>
          <a:graphicData uri="http://schemas.openxmlformats.org/drawingml/2006/table">
            <a:tbl>
              <a:tblPr firstRow="1" firstCol="1" bandRow="1">
                <a:tableStyleId>{5C22544A-7EE6-4342-B048-85BDC9FD1C3A}</a:tableStyleId>
              </a:tblPr>
              <a:tblGrid>
                <a:gridCol w="999916">
                  <a:extLst>
                    <a:ext uri="{9D8B030D-6E8A-4147-A177-3AD203B41FA5}">
                      <a16:colId xmlns:a16="http://schemas.microsoft.com/office/drawing/2014/main" val="849970197"/>
                    </a:ext>
                  </a:extLst>
                </a:gridCol>
                <a:gridCol w="1085168">
                  <a:extLst>
                    <a:ext uri="{9D8B030D-6E8A-4147-A177-3AD203B41FA5}">
                      <a16:colId xmlns:a16="http://schemas.microsoft.com/office/drawing/2014/main" val="2179987004"/>
                    </a:ext>
                  </a:extLst>
                </a:gridCol>
                <a:gridCol w="1421296">
                  <a:extLst>
                    <a:ext uri="{9D8B030D-6E8A-4147-A177-3AD203B41FA5}">
                      <a16:colId xmlns:a16="http://schemas.microsoft.com/office/drawing/2014/main" val="1581771126"/>
                    </a:ext>
                  </a:extLst>
                </a:gridCol>
                <a:gridCol w="882479">
                  <a:extLst>
                    <a:ext uri="{9D8B030D-6E8A-4147-A177-3AD203B41FA5}">
                      <a16:colId xmlns:a16="http://schemas.microsoft.com/office/drawing/2014/main" val="309654037"/>
                    </a:ext>
                  </a:extLst>
                </a:gridCol>
                <a:gridCol w="1070740">
                  <a:extLst>
                    <a:ext uri="{9D8B030D-6E8A-4147-A177-3AD203B41FA5}">
                      <a16:colId xmlns:a16="http://schemas.microsoft.com/office/drawing/2014/main" val="2141703739"/>
                    </a:ext>
                  </a:extLst>
                </a:gridCol>
                <a:gridCol w="1753191">
                  <a:extLst>
                    <a:ext uri="{9D8B030D-6E8A-4147-A177-3AD203B41FA5}">
                      <a16:colId xmlns:a16="http://schemas.microsoft.com/office/drawing/2014/main" val="3239349140"/>
                    </a:ext>
                  </a:extLst>
                </a:gridCol>
                <a:gridCol w="1694358">
                  <a:extLst>
                    <a:ext uri="{9D8B030D-6E8A-4147-A177-3AD203B41FA5}">
                      <a16:colId xmlns:a16="http://schemas.microsoft.com/office/drawing/2014/main" val="435638972"/>
                    </a:ext>
                  </a:extLst>
                </a:gridCol>
                <a:gridCol w="1541396">
                  <a:extLst>
                    <a:ext uri="{9D8B030D-6E8A-4147-A177-3AD203B41FA5}">
                      <a16:colId xmlns:a16="http://schemas.microsoft.com/office/drawing/2014/main" val="109422635"/>
                    </a:ext>
                  </a:extLst>
                </a:gridCol>
              </a:tblGrid>
              <a:tr h="783839">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Ʌ, nm</a:t>
                      </a:r>
                      <a:endParaRPr lang="uk-UA" sz="20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d</a:t>
                      </a:r>
                      <a:r>
                        <a:rPr lang="en-US" sz="2000" baseline="-25000">
                          <a:effectLst/>
                          <a:latin typeface="Times New Roman" panose="02020603050405020304" pitchFamily="18" charset="0"/>
                          <a:cs typeface="Times New Roman" panose="02020603050405020304" pitchFamily="18" charset="0"/>
                        </a:rPr>
                        <a:t>res</a:t>
                      </a:r>
                      <a:r>
                        <a:rPr lang="en-US" sz="2000">
                          <a:effectLst/>
                          <a:latin typeface="Times New Roman" panose="02020603050405020304" pitchFamily="18" charset="0"/>
                          <a:cs typeface="Times New Roman" panose="02020603050405020304" pitchFamily="18" charset="0"/>
                        </a:rPr>
                        <a:t>, nm</a:t>
                      </a:r>
                      <a:endParaRPr lang="uk-UA" sz="2000" b="1">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ɛ</a:t>
                      </a:r>
                      <a:r>
                        <a:rPr lang="en-US" sz="2000" baseline="-25000">
                          <a:effectLst/>
                          <a:latin typeface="Times New Roman" panose="02020603050405020304" pitchFamily="18" charset="0"/>
                          <a:cs typeface="Times New Roman" panose="02020603050405020304" pitchFamily="18" charset="0"/>
                        </a:rPr>
                        <a:t>1</a:t>
                      </a:r>
                      <a:endParaRPr lang="uk-UA" sz="2000" b="1">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ɛ</a:t>
                      </a:r>
                      <a:r>
                        <a:rPr lang="en-US" sz="2000" baseline="-25000">
                          <a:effectLst/>
                          <a:latin typeface="Times New Roman" panose="02020603050405020304" pitchFamily="18" charset="0"/>
                          <a:cs typeface="Times New Roman" panose="02020603050405020304" pitchFamily="18" charset="0"/>
                        </a:rPr>
                        <a:t>22</a:t>
                      </a:r>
                      <a:endParaRPr lang="uk-UA" sz="2000" b="1">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F</a:t>
                      </a:r>
                      <a:endParaRPr lang="uk-UA" sz="2000" b="1">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λ</a:t>
                      </a:r>
                      <a:r>
                        <a:rPr lang="en-US" sz="2000" baseline="-25000">
                          <a:effectLst/>
                          <a:latin typeface="Times New Roman" panose="02020603050405020304" pitchFamily="18" charset="0"/>
                          <a:cs typeface="Times New Roman" panose="02020603050405020304" pitchFamily="18" charset="0"/>
                        </a:rPr>
                        <a:t>res</a:t>
                      </a:r>
                      <a:r>
                        <a:rPr lang="en-US" sz="2000">
                          <a:effectLst/>
                          <a:latin typeface="Times New Roman" panose="02020603050405020304" pitchFamily="18" charset="0"/>
                          <a:cs typeface="Times New Roman" panose="02020603050405020304" pitchFamily="18" charset="0"/>
                        </a:rPr>
                        <a:t>, µm, (RCWA)</a:t>
                      </a:r>
                      <a:endParaRPr lang="uk-UA" sz="2000" b="1">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λ</a:t>
                      </a:r>
                      <a:r>
                        <a:rPr lang="en-US" sz="2000" baseline="-25000">
                          <a:effectLst/>
                          <a:latin typeface="Times New Roman" panose="02020603050405020304" pitchFamily="18" charset="0"/>
                          <a:cs typeface="Times New Roman" panose="02020603050405020304" pitchFamily="18" charset="0"/>
                        </a:rPr>
                        <a:t>res</a:t>
                      </a:r>
                      <a:r>
                        <a:rPr lang="en-US" sz="2000">
                          <a:effectLst/>
                          <a:latin typeface="Times New Roman" panose="02020603050405020304" pitchFamily="18" charset="0"/>
                          <a:cs typeface="Times New Roman" panose="02020603050405020304" pitchFamily="18" charset="0"/>
                        </a:rPr>
                        <a:t>, µm, (FEM)</a:t>
                      </a:r>
                      <a:endParaRPr lang="uk-UA" sz="2000" b="1">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Δλ, nm</a:t>
                      </a:r>
                      <a:endParaRPr lang="uk-UA" sz="2000" b="1">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74314367"/>
                  </a:ext>
                </a:extLst>
              </a:tr>
              <a:tr h="372323">
                <a:tc>
                  <a:txBody>
                    <a:bodyPr/>
                    <a:lstStyle/>
                    <a:p>
                      <a:pPr indent="182880" algn="ctr">
                        <a:lnSpc>
                          <a:spcPct val="95000"/>
                        </a:lnSpc>
                        <a:spcAft>
                          <a:spcPts val="0"/>
                        </a:spcAft>
                        <a:tabLst>
                          <a:tab pos="182880" algn="l"/>
                        </a:tabLst>
                      </a:pPr>
                      <a:r>
                        <a:rPr lang="en-US" sz="2000" spc="-5" dirty="0">
                          <a:effectLst/>
                          <a:latin typeface="Times New Roman" panose="02020603050405020304" pitchFamily="18" charset="0"/>
                          <a:cs typeface="Times New Roman" panose="02020603050405020304" pitchFamily="18" charset="0"/>
                        </a:rPr>
                        <a:t>1</a:t>
                      </a:r>
                      <a:endParaRPr lang="uk-UA" sz="2000" spc="-5"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dirty="0">
                          <a:effectLst/>
                          <a:latin typeface="Times New Roman" panose="02020603050405020304" pitchFamily="18" charset="0"/>
                          <a:cs typeface="Times New Roman" panose="02020603050405020304" pitchFamily="18" charset="0"/>
                        </a:rPr>
                        <a:t>2</a:t>
                      </a:r>
                      <a:endParaRPr lang="uk-UA" sz="2000" spc="-5"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a:effectLst/>
                          <a:latin typeface="Times New Roman" panose="02020603050405020304" pitchFamily="18" charset="0"/>
                          <a:cs typeface="Times New Roman" panose="02020603050405020304" pitchFamily="18" charset="0"/>
                        </a:rPr>
                        <a:t>3</a:t>
                      </a:r>
                      <a:endParaRPr lang="uk-UA" sz="2000" spc="-5">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a:effectLst/>
                          <a:latin typeface="Times New Roman" panose="02020603050405020304" pitchFamily="18" charset="0"/>
                          <a:cs typeface="Times New Roman" panose="02020603050405020304" pitchFamily="18" charset="0"/>
                        </a:rPr>
                        <a:t>4</a:t>
                      </a:r>
                      <a:endParaRPr lang="uk-UA" sz="2000" spc="-5">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a:effectLst/>
                          <a:latin typeface="Times New Roman" panose="02020603050405020304" pitchFamily="18" charset="0"/>
                          <a:cs typeface="Times New Roman" panose="02020603050405020304" pitchFamily="18" charset="0"/>
                        </a:rPr>
                        <a:t>5</a:t>
                      </a:r>
                      <a:endParaRPr lang="uk-UA" sz="2000" spc="-5">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a:effectLst/>
                          <a:latin typeface="Times New Roman" panose="02020603050405020304" pitchFamily="18" charset="0"/>
                          <a:cs typeface="Times New Roman" panose="02020603050405020304" pitchFamily="18" charset="0"/>
                        </a:rPr>
                        <a:t>6</a:t>
                      </a:r>
                      <a:endParaRPr lang="uk-UA" sz="2000" spc="-5">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a:effectLst/>
                          <a:latin typeface="Times New Roman" panose="02020603050405020304" pitchFamily="18" charset="0"/>
                          <a:cs typeface="Times New Roman" panose="02020603050405020304" pitchFamily="18" charset="0"/>
                        </a:rPr>
                        <a:t>7</a:t>
                      </a:r>
                      <a:endParaRPr lang="uk-UA" sz="2000" spc="-5">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a:effectLst/>
                          <a:latin typeface="Times New Roman" panose="02020603050405020304" pitchFamily="18" charset="0"/>
                          <a:cs typeface="Times New Roman" panose="02020603050405020304" pitchFamily="18" charset="0"/>
                        </a:rPr>
                        <a:t>8</a:t>
                      </a:r>
                      <a:endParaRPr lang="uk-UA" sz="2000" spc="-5">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946897536"/>
                  </a:ext>
                </a:extLst>
              </a:tr>
              <a:tr h="394730">
                <a:tc>
                  <a:txBody>
                    <a:bodyPr/>
                    <a:lstStyle/>
                    <a:p>
                      <a:pPr indent="182880" algn="ctr">
                        <a:lnSpc>
                          <a:spcPct val="95000"/>
                        </a:lnSpc>
                        <a:spcAft>
                          <a:spcPts val="0"/>
                        </a:spcAft>
                        <a:tabLst>
                          <a:tab pos="182880" algn="l"/>
                        </a:tabLst>
                      </a:pPr>
                      <a:r>
                        <a:rPr lang="en-US" sz="2000" spc="-5">
                          <a:effectLst/>
                          <a:latin typeface="Times New Roman" panose="02020603050405020304" pitchFamily="18" charset="0"/>
                          <a:cs typeface="Times New Roman" panose="02020603050405020304" pitchFamily="18" charset="0"/>
                        </a:rPr>
                        <a:t>1000</a:t>
                      </a:r>
                      <a:endParaRPr lang="uk-UA" sz="2000" spc="-5">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dirty="0">
                          <a:effectLst/>
                          <a:latin typeface="Times New Roman" panose="02020603050405020304" pitchFamily="18" charset="0"/>
                          <a:cs typeface="Times New Roman" panose="02020603050405020304" pitchFamily="18" charset="0"/>
                        </a:rPr>
                        <a:t>14.81</a:t>
                      </a:r>
                      <a:endParaRPr lang="uk-UA" sz="2000" spc="-5"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a:effectLst/>
                          <a:latin typeface="Times New Roman" panose="02020603050405020304" pitchFamily="18" charset="0"/>
                          <a:cs typeface="Times New Roman" panose="02020603050405020304" pitchFamily="18" charset="0"/>
                        </a:rPr>
                        <a:t>1</a:t>
                      </a:r>
                      <a:endParaRPr lang="uk-UA" sz="2000" spc="-5">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a:effectLst/>
                          <a:latin typeface="Times New Roman" panose="02020603050405020304" pitchFamily="18" charset="0"/>
                          <a:cs typeface="Times New Roman" panose="02020603050405020304" pitchFamily="18" charset="0"/>
                        </a:rPr>
                        <a:t>Au</a:t>
                      </a:r>
                      <a:endParaRPr lang="uk-UA" sz="2000" spc="-5">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a:effectLst/>
                          <a:latin typeface="Times New Roman" panose="02020603050405020304" pitchFamily="18" charset="0"/>
                          <a:cs typeface="Times New Roman" panose="02020603050405020304" pitchFamily="18" charset="0"/>
                        </a:rPr>
                        <a:t>0.5</a:t>
                      </a:r>
                      <a:endParaRPr lang="uk-UA" sz="2000" spc="-5">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a:effectLst/>
                          <a:latin typeface="Times New Roman" panose="02020603050405020304" pitchFamily="18" charset="0"/>
                          <a:cs typeface="Times New Roman" panose="02020603050405020304" pitchFamily="18" charset="0"/>
                        </a:rPr>
                        <a:t>1.0124</a:t>
                      </a:r>
                      <a:endParaRPr lang="uk-UA" sz="2000" spc="-5">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a:effectLst/>
                          <a:latin typeface="Times New Roman" panose="02020603050405020304" pitchFamily="18" charset="0"/>
                          <a:cs typeface="Times New Roman" panose="02020603050405020304" pitchFamily="18" charset="0"/>
                        </a:rPr>
                        <a:t>1.0125</a:t>
                      </a:r>
                      <a:endParaRPr lang="uk-UA" sz="2000" spc="-5">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a:effectLst/>
                          <a:latin typeface="Times New Roman" panose="02020603050405020304" pitchFamily="18" charset="0"/>
                          <a:cs typeface="Times New Roman" panose="02020603050405020304" pitchFamily="18" charset="0"/>
                        </a:rPr>
                        <a:t>1.3</a:t>
                      </a:r>
                      <a:endParaRPr lang="uk-UA" sz="2000" spc="-5">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349343407"/>
                  </a:ext>
                </a:extLst>
              </a:tr>
              <a:tr h="347472">
                <a:tc>
                  <a:txBody>
                    <a:bodyPr/>
                    <a:lstStyle/>
                    <a:p>
                      <a:pPr indent="182880" algn="ctr">
                        <a:lnSpc>
                          <a:spcPct val="95000"/>
                        </a:lnSpc>
                        <a:spcAft>
                          <a:spcPts val="0"/>
                        </a:spcAft>
                        <a:tabLst>
                          <a:tab pos="182880" algn="l"/>
                        </a:tabLst>
                      </a:pPr>
                      <a:r>
                        <a:rPr lang="en-US" sz="2000" spc="-5">
                          <a:effectLst/>
                          <a:latin typeface="Times New Roman" panose="02020603050405020304" pitchFamily="18" charset="0"/>
                          <a:cs typeface="Times New Roman" panose="02020603050405020304" pitchFamily="18" charset="0"/>
                        </a:rPr>
                        <a:t>1000</a:t>
                      </a:r>
                      <a:endParaRPr lang="uk-UA" sz="2000" spc="-5">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dirty="0">
                          <a:effectLst/>
                          <a:latin typeface="Times New Roman" panose="02020603050405020304" pitchFamily="18" charset="0"/>
                          <a:cs typeface="Times New Roman" panose="02020603050405020304" pitchFamily="18" charset="0"/>
                        </a:rPr>
                        <a:t>55</a:t>
                      </a:r>
                      <a:endParaRPr lang="uk-UA" sz="2000" spc="-5"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dirty="0">
                          <a:effectLst/>
                          <a:latin typeface="Times New Roman" panose="02020603050405020304" pitchFamily="18" charset="0"/>
                          <a:cs typeface="Times New Roman" panose="02020603050405020304" pitchFamily="18" charset="0"/>
                        </a:rPr>
                        <a:t>1</a:t>
                      </a:r>
                      <a:endParaRPr lang="uk-UA" sz="2000" spc="-5"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a:effectLst/>
                          <a:latin typeface="Times New Roman" panose="02020603050405020304" pitchFamily="18" charset="0"/>
                          <a:cs typeface="Times New Roman" panose="02020603050405020304" pitchFamily="18" charset="0"/>
                        </a:rPr>
                        <a:t>9</a:t>
                      </a:r>
                      <a:endParaRPr lang="uk-UA" sz="2000" spc="-5">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a:effectLst/>
                          <a:latin typeface="Times New Roman" panose="02020603050405020304" pitchFamily="18" charset="0"/>
                          <a:cs typeface="Times New Roman" panose="02020603050405020304" pitchFamily="18" charset="0"/>
                        </a:rPr>
                        <a:t>0.16</a:t>
                      </a:r>
                      <a:endParaRPr lang="uk-UA" sz="2000" spc="-5">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a:effectLst/>
                          <a:latin typeface="Times New Roman" panose="02020603050405020304" pitchFamily="18" charset="0"/>
                          <a:cs typeface="Times New Roman" panose="02020603050405020304" pitchFamily="18" charset="0"/>
                        </a:rPr>
                        <a:t>1.03417</a:t>
                      </a:r>
                      <a:endParaRPr lang="uk-UA" sz="2000" spc="-5">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a:effectLst/>
                          <a:latin typeface="Times New Roman" panose="02020603050405020304" pitchFamily="18" charset="0"/>
                          <a:cs typeface="Times New Roman" panose="02020603050405020304" pitchFamily="18" charset="0"/>
                        </a:rPr>
                        <a:t>1.03421</a:t>
                      </a:r>
                      <a:endParaRPr lang="uk-UA" sz="2000" spc="-5">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a:effectLst/>
                          <a:latin typeface="Times New Roman" panose="02020603050405020304" pitchFamily="18" charset="0"/>
                          <a:cs typeface="Times New Roman" panose="02020603050405020304" pitchFamily="18" charset="0"/>
                        </a:rPr>
                        <a:t>2.6</a:t>
                      </a:r>
                      <a:endParaRPr lang="uk-UA" sz="2000" spc="-5">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996306006"/>
                  </a:ext>
                </a:extLst>
              </a:tr>
              <a:tr h="383181">
                <a:tc>
                  <a:txBody>
                    <a:bodyPr/>
                    <a:lstStyle/>
                    <a:p>
                      <a:pPr indent="182880" algn="ctr">
                        <a:lnSpc>
                          <a:spcPct val="95000"/>
                        </a:lnSpc>
                        <a:spcAft>
                          <a:spcPts val="0"/>
                        </a:spcAft>
                        <a:tabLst>
                          <a:tab pos="182880" algn="l"/>
                        </a:tabLst>
                      </a:pPr>
                      <a:r>
                        <a:rPr lang="en-US" sz="2000" spc="-5">
                          <a:effectLst/>
                          <a:latin typeface="Times New Roman" panose="02020603050405020304" pitchFamily="18" charset="0"/>
                          <a:cs typeface="Times New Roman" panose="02020603050405020304" pitchFamily="18" charset="0"/>
                        </a:rPr>
                        <a:t>750</a:t>
                      </a:r>
                      <a:endParaRPr lang="uk-UA" sz="2000" spc="-5">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a:effectLst/>
                          <a:latin typeface="Times New Roman" panose="02020603050405020304" pitchFamily="18" charset="0"/>
                          <a:cs typeface="Times New Roman" panose="02020603050405020304" pitchFamily="18" charset="0"/>
                        </a:rPr>
                        <a:t>55.3</a:t>
                      </a:r>
                      <a:endParaRPr lang="uk-UA" sz="2000" spc="-5">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dirty="0">
                          <a:effectLst/>
                          <a:latin typeface="Times New Roman" panose="02020603050405020304" pitchFamily="18" charset="0"/>
                          <a:cs typeface="Times New Roman" panose="02020603050405020304" pitchFamily="18" charset="0"/>
                        </a:rPr>
                        <a:t>1.777</a:t>
                      </a:r>
                      <a:endParaRPr lang="uk-UA" sz="2000" spc="-5"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dirty="0">
                          <a:effectLst/>
                          <a:latin typeface="Times New Roman" panose="02020603050405020304" pitchFamily="18" charset="0"/>
                          <a:cs typeface="Times New Roman" panose="02020603050405020304" pitchFamily="18" charset="0"/>
                        </a:rPr>
                        <a:t>9</a:t>
                      </a:r>
                      <a:endParaRPr lang="uk-UA" sz="2000" spc="-5"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dirty="0">
                          <a:effectLst/>
                          <a:latin typeface="Times New Roman" panose="02020603050405020304" pitchFamily="18" charset="0"/>
                          <a:cs typeface="Times New Roman" panose="02020603050405020304" pitchFamily="18" charset="0"/>
                        </a:rPr>
                        <a:t>0.2</a:t>
                      </a:r>
                      <a:endParaRPr lang="uk-UA" sz="2000" spc="-5"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dirty="0">
                          <a:effectLst/>
                          <a:latin typeface="Times New Roman" panose="02020603050405020304" pitchFamily="18" charset="0"/>
                          <a:cs typeface="Times New Roman" panose="02020603050405020304" pitchFamily="18" charset="0"/>
                        </a:rPr>
                        <a:t>1.0519</a:t>
                      </a:r>
                      <a:endParaRPr lang="uk-UA" sz="2000" spc="-5"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dirty="0">
                          <a:effectLst/>
                          <a:latin typeface="Times New Roman" panose="02020603050405020304" pitchFamily="18" charset="0"/>
                          <a:cs typeface="Times New Roman" panose="02020603050405020304" pitchFamily="18" charset="0"/>
                        </a:rPr>
                        <a:t>1.0519</a:t>
                      </a:r>
                      <a:endParaRPr lang="uk-UA" sz="2000" spc="-5"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indent="182880" algn="ctr">
                        <a:lnSpc>
                          <a:spcPct val="95000"/>
                        </a:lnSpc>
                        <a:spcAft>
                          <a:spcPts val="0"/>
                        </a:spcAft>
                        <a:tabLst>
                          <a:tab pos="182880" algn="l"/>
                        </a:tabLst>
                      </a:pPr>
                      <a:r>
                        <a:rPr lang="en-US" sz="2000" spc="-5" dirty="0">
                          <a:effectLst/>
                          <a:latin typeface="Times New Roman" panose="02020603050405020304" pitchFamily="18" charset="0"/>
                          <a:cs typeface="Times New Roman" panose="02020603050405020304" pitchFamily="18" charset="0"/>
                        </a:rPr>
                        <a:t>6.1</a:t>
                      </a:r>
                      <a:endParaRPr lang="uk-UA" sz="2000" spc="-5"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534606737"/>
                  </a:ext>
                </a:extLst>
              </a:tr>
            </a:tbl>
          </a:graphicData>
        </a:graphic>
      </p:graphicFrame>
    </p:spTree>
    <p:extLst>
      <p:ext uri="{BB962C8B-B14F-4D97-AF65-F5344CB8AC3E}">
        <p14:creationId xmlns:p14="http://schemas.microsoft.com/office/powerpoint/2010/main" val="3414964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404" y="410751"/>
            <a:ext cx="9792956" cy="476123"/>
          </a:xfrm>
        </p:spPr>
        <p:txBody>
          <a:bodyPr>
            <a:normAutofit fontScale="90000"/>
          </a:bodyPr>
          <a:lstStyle/>
          <a:p>
            <a:br>
              <a:rPr lang="en-US" sz="3100" dirty="0">
                <a:latin typeface="Times New Roman" panose="02020603050405020304" pitchFamily="18" charset="0"/>
                <a:cs typeface="Times New Roman" panose="02020603050405020304" pitchFamily="18" charset="0"/>
              </a:rPr>
            </a:br>
            <a:br>
              <a:rPr lang="en-US" sz="3100" dirty="0">
                <a:latin typeface="Times New Roman" panose="02020603050405020304" pitchFamily="18" charset="0"/>
                <a:cs typeface="Times New Roman" panose="02020603050405020304" pitchFamily="18" charset="0"/>
              </a:rPr>
            </a:br>
            <a:br>
              <a:rPr lang="en-US" sz="3100" dirty="0">
                <a:latin typeface="Times New Roman" panose="02020603050405020304" pitchFamily="18" charset="0"/>
                <a:cs typeface="Times New Roman" panose="02020603050405020304" pitchFamily="18" charset="0"/>
              </a:rPr>
            </a:br>
            <a:br>
              <a:rPr lang="en-US" sz="3100" dirty="0">
                <a:latin typeface="Times New Roman" panose="02020603050405020304" pitchFamily="18" charset="0"/>
                <a:cs typeface="Times New Roman" panose="02020603050405020304" pitchFamily="18" charset="0"/>
              </a:rPr>
            </a:br>
            <a:br>
              <a:rPr lang="en-US" sz="3100" dirty="0">
                <a:latin typeface="Times New Roman" panose="02020603050405020304" pitchFamily="18" charset="0"/>
                <a:cs typeface="Times New Roman" panose="02020603050405020304" pitchFamily="18" charset="0"/>
              </a:rPr>
            </a:br>
            <a:br>
              <a:rPr lang="en-US" sz="3100" dirty="0">
                <a:latin typeface="Times New Roman" panose="02020603050405020304" pitchFamily="18" charset="0"/>
                <a:cs typeface="Times New Roman" panose="02020603050405020304" pitchFamily="18" charset="0"/>
              </a:rPr>
            </a:br>
            <a:br>
              <a:rPr lang="en-US" sz="3100" dirty="0">
                <a:latin typeface="Times New Roman" panose="02020603050405020304" pitchFamily="18" charset="0"/>
                <a:cs typeface="Times New Roman" panose="02020603050405020304" pitchFamily="18" charset="0"/>
              </a:rPr>
            </a:b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           Dielectric or metal grating on the metal substrate</a:t>
            </a:r>
            <a:br>
              <a:rPr lang="en-US" sz="3100" dirty="0">
                <a:latin typeface="Times New Roman" panose="02020603050405020304" pitchFamily="18" charset="0"/>
                <a:cs typeface="Times New Roman" panose="02020603050405020304" pitchFamily="18" charset="0"/>
              </a:rPr>
            </a:br>
            <a:br>
              <a:rPr lang="en-US" sz="31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The distribution of the electric field in the periodic structure at the resonant wavelength is shown in Fig. 11. It can be seen that the strongest field is concentrated in a fairly small volume. Therefore, the strong field will come in contact with the test substance in a small volume. However the magnetic field takes up a significant volume above the grating and will strongly interact with the test substance. Fig. 12 shows the distribution of the magnetic field in the grating on gold substrate. The enhanced field occupies a considerable volume above the grating.</a:t>
            </a:r>
            <a:br>
              <a:rPr lang="uk-UA" sz="2400" dirty="0">
                <a:latin typeface="Times New Roman" panose="02020603050405020304" pitchFamily="18" charset="0"/>
                <a:cs typeface="Times New Roman" panose="02020603050405020304" pitchFamily="18" charset="0"/>
              </a:rPr>
            </a:br>
            <a:br>
              <a:rPr lang="uk-UA" dirty="0">
                <a:latin typeface="Times New Roman" panose="02020603050405020304" pitchFamily="18" charset="0"/>
                <a:cs typeface="Times New Roman" panose="02020603050405020304" pitchFamily="18" charset="0"/>
              </a:rPr>
            </a:b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859536" y="3257791"/>
            <a:ext cx="5303520" cy="3353321"/>
          </a:xfrm>
        </p:spPr>
        <p:txBody>
          <a:bodyPr>
            <a:normAutofit fontScale="92500" lnSpcReduction="10000"/>
          </a:bodyPr>
          <a:lstStyle/>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Fig. 11. </a:t>
            </a:r>
            <a:r>
              <a:rPr lang="uk-UA" sz="2000" dirty="0" err="1">
                <a:latin typeface="Times New Roman" panose="02020603050405020304" pitchFamily="18" charset="0"/>
                <a:cs typeface="Times New Roman" panose="02020603050405020304" pitchFamily="18" charset="0"/>
              </a:rPr>
              <a:t>Distribution</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of</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the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electric</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field</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above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the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grating</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near</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the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right</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angle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in</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the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metal</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at</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the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resonant</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wavelength</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of</a:t>
            </a:r>
            <a:r>
              <a:rPr lang="uk-UA" sz="2000" dirty="0">
                <a:latin typeface="Times New Roman" panose="02020603050405020304" pitchFamily="18" charset="0"/>
                <a:cs typeface="Times New Roman" panose="02020603050405020304" pitchFamily="18" charset="0"/>
              </a:rPr>
              <a:t> 1012.5 </a:t>
            </a:r>
            <a:r>
              <a:rPr lang="uk-UA" sz="2000" dirty="0" err="1">
                <a:latin typeface="Times New Roman" panose="02020603050405020304" pitchFamily="18" charset="0"/>
                <a:cs typeface="Times New Roman" panose="02020603050405020304" pitchFamily="18" charset="0"/>
              </a:rPr>
              <a:t>nm</a:t>
            </a:r>
            <a:r>
              <a:rPr lang="en-US"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for</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the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periodic</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structure</a:t>
            </a:r>
            <a:r>
              <a:rPr lang="uk-UA" sz="2000" dirty="0">
                <a:latin typeface="Times New Roman" panose="02020603050405020304" pitchFamily="18" charset="0"/>
                <a:cs typeface="Times New Roman" panose="02020603050405020304" pitchFamily="18" charset="0"/>
              </a:rPr>
              <a:t> No 1.</a:t>
            </a:r>
            <a:endParaRPr lang="uk-UA" sz="22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6544056" y="3257791"/>
            <a:ext cx="5041392" cy="3353321"/>
          </a:xfrm>
        </p:spPr>
        <p:txBody>
          <a:bodyPr>
            <a:normAutofit fontScale="92500" lnSpcReduction="10000"/>
          </a:bodyPr>
          <a:lstStyle/>
          <a:p>
            <a:pPr marL="0" indent="0">
              <a:buNone/>
            </a:pPr>
            <a:endParaRPr lang="en-US" sz="2000" i="1" dirty="0">
              <a:latin typeface="Times New Roman" panose="02020603050405020304" pitchFamily="18" charset="0"/>
              <a:cs typeface="Times New Roman" panose="02020603050405020304" pitchFamily="18" charset="0"/>
            </a:endParaRPr>
          </a:p>
          <a:p>
            <a:pPr marL="0" indent="0">
              <a:buNone/>
            </a:pPr>
            <a:endParaRPr lang="en-US" sz="2000" i="1" dirty="0">
              <a:latin typeface="Times New Roman" panose="02020603050405020304" pitchFamily="18" charset="0"/>
              <a:cs typeface="Times New Roman" panose="02020603050405020304" pitchFamily="18" charset="0"/>
            </a:endParaRPr>
          </a:p>
          <a:p>
            <a:pPr marL="0" indent="0">
              <a:buNone/>
            </a:pPr>
            <a:endParaRPr lang="en-US" sz="2000" i="1" dirty="0">
              <a:latin typeface="Times New Roman" panose="02020603050405020304" pitchFamily="18" charset="0"/>
              <a:cs typeface="Times New Roman" panose="02020603050405020304" pitchFamily="18" charset="0"/>
            </a:endParaRPr>
          </a:p>
          <a:p>
            <a:pPr marL="0" indent="0">
              <a:buNone/>
            </a:pPr>
            <a:endParaRPr lang="en-US" sz="2000" i="1" dirty="0">
              <a:latin typeface="Times New Roman" panose="02020603050405020304" pitchFamily="18" charset="0"/>
              <a:cs typeface="Times New Roman" panose="02020603050405020304" pitchFamily="18" charset="0"/>
            </a:endParaRPr>
          </a:p>
          <a:p>
            <a:pPr marL="0" indent="0">
              <a:buNone/>
            </a:pPr>
            <a:endParaRPr lang="en-US" sz="2000" i="1"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Fig.12. </a:t>
            </a:r>
            <a:r>
              <a:rPr lang="uk-UA" sz="2000" dirty="0" err="1">
                <a:latin typeface="Times New Roman" panose="02020603050405020304" pitchFamily="18" charset="0"/>
                <a:cs typeface="Times New Roman" panose="02020603050405020304" pitchFamily="18" charset="0"/>
              </a:rPr>
              <a:t>The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distribution</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of</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the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magnetic</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field</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in</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the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grating</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at</a:t>
            </a:r>
            <a:r>
              <a:rPr lang="uk-UA" sz="2000" dirty="0">
                <a:latin typeface="Times New Roman" panose="02020603050405020304" pitchFamily="18" charset="0"/>
                <a:cs typeface="Times New Roman" panose="02020603050405020304" pitchFamily="18" charset="0"/>
              </a:rPr>
              <a:t> a </a:t>
            </a:r>
            <a:r>
              <a:rPr lang="uk-UA" sz="2000" dirty="0" err="1">
                <a:latin typeface="Times New Roman" panose="02020603050405020304" pitchFamily="18" charset="0"/>
                <a:cs typeface="Times New Roman" panose="02020603050405020304" pitchFamily="18" charset="0"/>
              </a:rPr>
              <a:t>resonant</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wavelength</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of</a:t>
            </a:r>
            <a:r>
              <a:rPr lang="uk-UA" sz="2000" dirty="0">
                <a:latin typeface="Times New Roman" panose="02020603050405020304" pitchFamily="18" charset="0"/>
                <a:cs typeface="Times New Roman" panose="02020603050405020304" pitchFamily="18" charset="0"/>
              </a:rPr>
              <a:t> 1012.5 </a:t>
            </a:r>
            <a:r>
              <a:rPr lang="uk-UA" sz="2000" dirty="0" err="1">
                <a:latin typeface="Times New Roman" panose="02020603050405020304" pitchFamily="18" charset="0"/>
                <a:cs typeface="Times New Roman" panose="02020603050405020304" pitchFamily="18" charset="0"/>
              </a:rPr>
              <a:t>nm</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for</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the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periodic</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structure</a:t>
            </a:r>
            <a:r>
              <a:rPr lang="uk-UA" sz="2000" dirty="0">
                <a:latin typeface="Times New Roman" panose="02020603050405020304" pitchFamily="18" charset="0"/>
                <a:cs typeface="Times New Roman" panose="02020603050405020304" pitchFamily="18" charset="0"/>
              </a:rPr>
              <a:t> No 1.</a:t>
            </a:r>
          </a:p>
        </p:txBody>
      </p:sp>
      <p:sp>
        <p:nvSpPr>
          <p:cNvPr id="5" name="Номер слайда 4"/>
          <p:cNvSpPr>
            <a:spLocks noGrp="1"/>
          </p:cNvSpPr>
          <p:nvPr>
            <p:ph type="sldNum" sz="quarter" idx="12"/>
          </p:nvPr>
        </p:nvSpPr>
        <p:spPr/>
        <p:txBody>
          <a:bodyPr/>
          <a:lstStyle/>
          <a:p>
            <a:fld id="{EAB6F589-8554-4391-8605-8EBA7D813BC0}" type="slidenum">
              <a:rPr lang="uk-UA" smtClean="0"/>
              <a:t>17</a:t>
            </a:fld>
            <a:endParaRPr lang="uk-UA"/>
          </a:p>
        </p:txBody>
      </p:sp>
      <p:pic>
        <p:nvPicPr>
          <p:cNvPr id="6" name="Picture 43">
            <a:extLst>
              <a:ext uri="{FF2B5EF4-FFF2-40B4-BE49-F238E27FC236}">
                <a16:creationId xmlns:a16="http://schemas.microsoft.com/office/drawing/2014/main" id="{426A7ABA-1792-46C0-97CD-A5D3E3647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70" y="198294"/>
            <a:ext cx="1981334" cy="18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Рисунок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244" y="3257791"/>
            <a:ext cx="4079562" cy="194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Рисунок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257791"/>
            <a:ext cx="3977640" cy="194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870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13283"/>
          </a:xfrm>
        </p:spPr>
        <p:txBody>
          <a:bodyPr>
            <a:normAutofit/>
          </a:bodyPr>
          <a:lstStyle/>
          <a:p>
            <a:pPr algn="ctr"/>
            <a:r>
              <a:rPr lang="en-US" sz="2800" b="1" dirty="0">
                <a:latin typeface="Times New Roman" panose="02020603050405020304" pitchFamily="18" charset="0"/>
                <a:cs typeface="Times New Roman" panose="02020603050405020304" pitchFamily="18" charset="0"/>
              </a:rPr>
              <a:t>Dielectric or metal grating on the metal substrate</a:t>
            </a:r>
            <a:endParaRPr lang="uk-UA" sz="2800" b="1" dirty="0"/>
          </a:p>
        </p:txBody>
      </p:sp>
      <p:pic>
        <p:nvPicPr>
          <p:cNvPr id="6" name="Picture 43">
            <a:extLst>
              <a:ext uri="{FF2B5EF4-FFF2-40B4-BE49-F238E27FC236}">
                <a16:creationId xmlns:a16="http://schemas.microsoft.com/office/drawing/2014/main" id="{426A7ABA-1792-46C0-97CD-A5D3E3647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70" y="198294"/>
            <a:ext cx="1981334" cy="18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157984" y="978408"/>
            <a:ext cx="9939528" cy="1846659"/>
          </a:xfrm>
          <a:prstGeom prst="rect">
            <a:avLst/>
          </a:prstGeom>
        </p:spPr>
        <p:txBody>
          <a:bodyPr wrap="square">
            <a:spAutoFit/>
          </a:bodyPr>
          <a:lstStyle/>
          <a:p>
            <a:pPr indent="182880" algn="just">
              <a:lnSpc>
                <a:spcPct val="95000"/>
              </a:lnSpc>
              <a:spcAft>
                <a:spcPts val="0"/>
              </a:spcAft>
              <a:tabLst>
                <a:tab pos="182880" algn="l"/>
              </a:tabLst>
            </a:pPr>
            <a:r>
              <a:rPr lang="en-US" sz="2000" spc="-5" dirty="0">
                <a:latin typeface="Times New Roman" panose="02020603050405020304" pitchFamily="18" charset="0"/>
                <a:ea typeface="SimSun" panose="02010600030101010101" pitchFamily="2" charset="-122"/>
              </a:rPr>
              <a:t>Fig. 13 shows the change in the wavelength of the resonance for the structure No 2 (Fig. 13a) and No 3 (Fig. 13b) from Table 5. It can be concluded from Fig. 13 that there is the strong linear dependence of the change in the resonant wavelength on the change in the refractive index. The sensitivity for structure № 2 will be 910 nm (gas), and for structure №3 (water solutions) the sensitivity is equal to 670 nm. The change in the resonant wavelength is proportional to the change in the refractive index of the medium.</a:t>
            </a:r>
            <a:endParaRPr lang="uk-UA" sz="2000" spc="-5" dirty="0">
              <a:effectLst/>
              <a:latin typeface="Times New Roman" panose="02020603050405020304" pitchFamily="18" charset="0"/>
              <a:ea typeface="SimSun" panose="02010600030101010101" pitchFamily="2" charset="-122"/>
            </a:endParaRPr>
          </a:p>
        </p:txBody>
      </p:sp>
      <p:pic>
        <p:nvPicPr>
          <p:cNvPr id="4098" name="Рисунок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988" y="2825068"/>
            <a:ext cx="6628589" cy="303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250070" y="5946940"/>
            <a:ext cx="11710282" cy="707886"/>
          </a:xfrm>
          <a:prstGeom prst="rect">
            <a:avLst/>
          </a:prstGeom>
        </p:spPr>
        <p:txBody>
          <a:bodyPr wrap="square">
            <a:spAutoFit/>
          </a:bodyPr>
          <a:lstStyle/>
          <a:p>
            <a:pPr algn="ctr">
              <a:spcBef>
                <a:spcPts val="400"/>
              </a:spcBef>
              <a:spcAft>
                <a:spcPts val="0"/>
              </a:spcAft>
              <a:tabLst>
                <a:tab pos="338455" algn="l"/>
              </a:tabLst>
            </a:pPr>
            <a:r>
              <a:rPr lang="en-US" sz="2000" dirty="0">
                <a:latin typeface="Times New Roman" panose="02020603050405020304" pitchFamily="18" charset="0"/>
                <a:ea typeface="SimSun" panose="02010600030101010101" pitchFamily="2" charset="-122"/>
              </a:rPr>
              <a:t>Fig. 13 Dependences of the change in the resonance wavelength on the refractive index of medium which contacts with the dielectric grating on the metal substrate for gas media (a) and aqueous solutions (b).</a:t>
            </a:r>
            <a:endParaRPr lang="uk-UA" sz="20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917790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8608" y="377595"/>
            <a:ext cx="7936992" cy="547688"/>
          </a:xfrm>
        </p:spPr>
        <p:txBody>
          <a:bodyPr>
            <a:normAutofit/>
          </a:bodyPr>
          <a:lstStyle/>
          <a:p>
            <a:pPr algn="ctr"/>
            <a:r>
              <a:rPr lang="en-US" sz="2800" b="1" dirty="0">
                <a:latin typeface="Times New Roman" panose="02020603050405020304" pitchFamily="18" charset="0"/>
                <a:cs typeface="Times New Roman" panose="02020603050405020304" pitchFamily="18" charset="0"/>
              </a:rPr>
              <a:t>Dielectric or metal grating on the metal substrate</a:t>
            </a:r>
            <a:endParaRPr lang="uk-UA" sz="2800" b="1" dirty="0"/>
          </a:p>
        </p:txBody>
      </p:sp>
      <p:sp>
        <p:nvSpPr>
          <p:cNvPr id="3" name="Номер слайда 2"/>
          <p:cNvSpPr>
            <a:spLocks noGrp="1"/>
          </p:cNvSpPr>
          <p:nvPr>
            <p:ph type="sldNum" sz="quarter" idx="12"/>
          </p:nvPr>
        </p:nvSpPr>
        <p:spPr/>
        <p:txBody>
          <a:bodyPr/>
          <a:lstStyle/>
          <a:p>
            <a:fld id="{EAB6F589-8554-4391-8605-8EBA7D813BC0}" type="slidenum">
              <a:rPr lang="uk-UA" smtClean="0"/>
              <a:t>19</a:t>
            </a:fld>
            <a:endParaRPr lang="uk-UA"/>
          </a:p>
        </p:txBody>
      </p:sp>
      <p:pic>
        <p:nvPicPr>
          <p:cNvPr id="4" name="Picture 43">
            <a:extLst>
              <a:ext uri="{FF2B5EF4-FFF2-40B4-BE49-F238E27FC236}">
                <a16:creationId xmlns:a16="http://schemas.microsoft.com/office/drawing/2014/main" id="{426A7ABA-1792-46C0-97CD-A5D3E3647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70" y="198294"/>
            <a:ext cx="1981334" cy="18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2231404" y="1028343"/>
            <a:ext cx="9884396" cy="3108543"/>
          </a:xfrm>
          <a:prstGeom prst="rect">
            <a:avLst/>
          </a:prstGeom>
        </p:spPr>
        <p:txBody>
          <a:bodyPr wrap="square">
            <a:spAutoFit/>
          </a:bodyPr>
          <a:lstStyle/>
          <a:p>
            <a:r>
              <a:rPr lang="en-US" sz="2800" dirty="0">
                <a:latin typeface="Times New Roman" panose="02020603050405020304" pitchFamily="18" charset="0"/>
                <a:ea typeface="Calibri" panose="020F0502020204030204" pitchFamily="34" charset="0"/>
                <a:cs typeface="Calibri" panose="020F0502020204030204" pitchFamily="34" charset="0"/>
              </a:rPr>
              <a:t>Thus, it is appropriate to use such a structure (Fig. 10) to study luminescence excited by magnetic-dipole interaction. The strong magnetic field is concentrated in the dielectric for the dielectric grating (No. 2 and 3 of </a:t>
            </a:r>
            <a:r>
              <a:rPr lang="en-US" sz="2800" dirty="0" err="1">
                <a:latin typeface="Times New Roman" panose="02020603050405020304" pitchFamily="18" charset="0"/>
                <a:ea typeface="Calibri" panose="020F0502020204030204" pitchFamily="34" charset="0"/>
                <a:cs typeface="Calibri" panose="020F0502020204030204" pitchFamily="34" charset="0"/>
              </a:rPr>
              <a:t>Tabl</a:t>
            </a:r>
            <a:r>
              <a:rPr lang="en-US" sz="2800" dirty="0">
                <a:latin typeface="Times New Roman" panose="02020603050405020304" pitchFamily="18" charset="0"/>
                <a:ea typeface="Calibri" panose="020F0502020204030204" pitchFamily="34" charset="0"/>
                <a:cs typeface="Calibri" panose="020F0502020204030204" pitchFamily="34" charset="0"/>
              </a:rPr>
              <a:t>. 5) on the gold substrate and this field will not contact with test the substance. However, there is a strong electric field in these structures, which occupies a large volume above the grating. </a:t>
            </a:r>
            <a:endParaRPr lang="uk-UA" sz="2800" dirty="0"/>
          </a:p>
        </p:txBody>
      </p:sp>
      <p:sp>
        <p:nvSpPr>
          <p:cNvPr id="6" name="Прямоугольник 5"/>
          <p:cNvSpPr/>
          <p:nvPr/>
        </p:nvSpPr>
        <p:spPr>
          <a:xfrm>
            <a:off x="597408" y="4270407"/>
            <a:ext cx="11594592" cy="2246769"/>
          </a:xfrm>
          <a:prstGeom prst="rect">
            <a:avLst/>
          </a:prstGeom>
        </p:spPr>
        <p:txBody>
          <a:bodyPr wrap="square">
            <a:spAutoFit/>
          </a:bodyPr>
          <a:lstStyle/>
          <a:p>
            <a:r>
              <a:rPr lang="en-US" sz="2800" dirty="0">
                <a:latin typeface="Times New Roman" panose="02020603050405020304" pitchFamily="18" charset="0"/>
                <a:ea typeface="Calibri" panose="020F0502020204030204" pitchFamily="34" charset="0"/>
                <a:cs typeface="Calibri" panose="020F0502020204030204" pitchFamily="34" charset="0"/>
              </a:rPr>
              <a:t>It is obviously that such structures under </a:t>
            </a:r>
            <a:r>
              <a:rPr lang="en-US" sz="2800" dirty="0" err="1">
                <a:latin typeface="Times New Roman" panose="02020603050405020304" pitchFamily="18" charset="0"/>
                <a:ea typeface="Calibri" panose="020F0502020204030204" pitchFamily="34" charset="0"/>
                <a:cs typeface="Calibri" panose="020F0502020204030204" pitchFamily="34" charset="0"/>
              </a:rPr>
              <a:t>plasmon-polariton</a:t>
            </a:r>
            <a:r>
              <a:rPr lang="en-US" sz="2800" dirty="0">
                <a:latin typeface="Times New Roman" panose="02020603050405020304" pitchFamily="18" charset="0"/>
                <a:ea typeface="Calibri" panose="020F0502020204030204" pitchFamily="34" charset="0"/>
                <a:cs typeface="Calibri" panose="020F0502020204030204" pitchFamily="34" charset="0"/>
              </a:rPr>
              <a:t> resonance are expediently used for Raman spectroscopy and to the study of luminescence excited during electrically dipole interaction. Structure No. 3 can be used to study the aqueous solutions of active substances, because the wavelength of the resonance is determined by the refractive index of the solution. </a:t>
            </a:r>
            <a:endParaRPr lang="uk-UA" sz="2800" dirty="0"/>
          </a:p>
        </p:txBody>
      </p:sp>
    </p:spTree>
    <p:extLst>
      <p:ext uri="{BB962C8B-B14F-4D97-AF65-F5344CB8AC3E}">
        <p14:creationId xmlns:p14="http://schemas.microsoft.com/office/powerpoint/2010/main" val="1013539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176272" y="412043"/>
            <a:ext cx="10015728" cy="1270070"/>
          </a:xfrm>
        </p:spPr>
        <p:txBody>
          <a:bodyPr>
            <a:normAutofit/>
          </a:bodyPr>
          <a:lstStyle/>
          <a:p>
            <a:pPr algn="ctr"/>
            <a:r>
              <a:rPr lang="en-US" sz="3600" b="1" dirty="0">
                <a:latin typeface="Times New Roman" panose="02020603050405020304" pitchFamily="18" charset="0"/>
                <a:cs typeface="Times New Roman" panose="02020603050405020304" pitchFamily="18" charset="0"/>
              </a:rPr>
              <a:t>Resonance phenomena in the grating and </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possible applications of such periodic structures</a:t>
            </a:r>
            <a:endParaRPr lang="uk-UA" sz="3600" b="1"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sz="half" idx="1"/>
          </p:nvPr>
        </p:nvSpPr>
        <p:spPr>
          <a:xfrm>
            <a:off x="433366" y="1914399"/>
            <a:ext cx="5608320" cy="5188685"/>
          </a:xfrm>
        </p:spPr>
        <p:txBody>
          <a:bodyPr/>
          <a:lstStyle/>
          <a:p>
            <a:pPr marL="0" indent="0" algn="ctr">
              <a:buNone/>
            </a:pPr>
            <a:r>
              <a:rPr lang="en-US" dirty="0">
                <a:latin typeface="Times New Roman" panose="02020603050405020304" pitchFamily="18" charset="0"/>
                <a:cs typeface="Times New Roman" panose="02020603050405020304" pitchFamily="18" charset="0"/>
              </a:rPr>
              <a:t>        Volume phase grating</a:t>
            </a:r>
          </a:p>
          <a:p>
            <a:pPr marL="0" indent="0" algn="ctr">
              <a:buNone/>
            </a:pPr>
            <a:endParaRPr lang="uk-UA" dirty="0"/>
          </a:p>
        </p:txBody>
      </p:sp>
      <p:sp>
        <p:nvSpPr>
          <p:cNvPr id="9" name="Объект 8"/>
          <p:cNvSpPr>
            <a:spLocks noGrp="1"/>
          </p:cNvSpPr>
          <p:nvPr>
            <p:ph sz="half" idx="2"/>
          </p:nvPr>
        </p:nvSpPr>
        <p:spPr>
          <a:xfrm>
            <a:off x="6048882" y="1778694"/>
            <a:ext cx="5181600" cy="4082987"/>
          </a:xfrm>
        </p:spPr>
        <p:txBody>
          <a:bodyPr/>
          <a:lstStyle/>
          <a:p>
            <a:pPr marL="0" indent="0" algn="ctr">
              <a:lnSpc>
                <a:spcPct val="100000"/>
              </a:lnSpc>
              <a:buNone/>
            </a:pPr>
            <a:r>
              <a:rPr lang="en-US" dirty="0">
                <a:latin typeface="Times New Roman" panose="02020603050405020304" pitchFamily="18" charset="0"/>
                <a:cs typeface="Times New Roman" panose="02020603050405020304" pitchFamily="18" charset="0"/>
              </a:rPr>
              <a:t>Dielectric or metal grating on </a:t>
            </a:r>
          </a:p>
          <a:p>
            <a:pPr marL="0" indent="0" algn="ctr">
              <a:lnSpc>
                <a:spcPct val="100000"/>
              </a:lnSpc>
              <a:buNone/>
            </a:pPr>
            <a:r>
              <a:rPr lang="en-US" dirty="0">
                <a:latin typeface="Times New Roman" panose="02020603050405020304" pitchFamily="18" charset="0"/>
                <a:cs typeface="Times New Roman" panose="02020603050405020304" pitchFamily="18" charset="0"/>
              </a:rPr>
              <a:t>a metal substrate</a:t>
            </a:r>
          </a:p>
        </p:txBody>
      </p:sp>
      <p:sp>
        <p:nvSpPr>
          <p:cNvPr id="11" name="Объект 6"/>
          <p:cNvSpPr txBox="1">
            <a:spLocks/>
          </p:cNvSpPr>
          <p:nvPr/>
        </p:nvSpPr>
        <p:spPr>
          <a:xfrm>
            <a:off x="6501384" y="2904617"/>
            <a:ext cx="512673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endParaRPr lang="uk-UA"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6165122" y="4862587"/>
            <a:ext cx="5925312" cy="1477328"/>
          </a:xfrm>
          <a:prstGeom prst="rect">
            <a:avLst/>
          </a:prstGeom>
        </p:spPr>
        <p:txBody>
          <a:bodyPr wrap="square">
            <a:spAutoFit/>
          </a:bodyPr>
          <a:lstStyle/>
          <a:p>
            <a:pPr algn="just">
              <a:spcBef>
                <a:spcPts val="400"/>
              </a:spcBef>
              <a:spcAft>
                <a:spcPts val="0"/>
              </a:spcAft>
              <a:tabLst>
                <a:tab pos="338455" algn="l"/>
              </a:tabLst>
            </a:pPr>
            <a:r>
              <a:rPr lang="en-US" dirty="0">
                <a:latin typeface="Times New Roman" panose="02020603050405020304" pitchFamily="18" charset="0"/>
                <a:ea typeface="SimSun" panose="02010600030101010101" pitchFamily="2" charset="-122"/>
              </a:rPr>
              <a:t>Fig. 2. Grating with a rectangular profile, where Λ is the grating period, ε</a:t>
            </a:r>
            <a:r>
              <a:rPr lang="en-US" baseline="-25000" dirty="0">
                <a:latin typeface="Times New Roman" panose="02020603050405020304" pitchFamily="18" charset="0"/>
                <a:ea typeface="SimSun" panose="02010600030101010101" pitchFamily="2" charset="-122"/>
              </a:rPr>
              <a:t>3</a:t>
            </a:r>
            <a:r>
              <a:rPr lang="en-US" dirty="0">
                <a:latin typeface="Times New Roman" panose="02020603050405020304" pitchFamily="18" charset="0"/>
                <a:ea typeface="SimSun" panose="02010600030101010101" pitchFamily="2" charset="-122"/>
              </a:rPr>
              <a:t>= </a:t>
            </a:r>
            <a:r>
              <a:rPr lang="en-US" dirty="0" err="1">
                <a:latin typeface="Times New Roman" panose="02020603050405020304" pitchFamily="18" charset="0"/>
                <a:ea typeface="SimSun" panose="02010600030101010101" pitchFamily="2" charset="-122"/>
              </a:rPr>
              <a:t>ε</a:t>
            </a:r>
            <a:r>
              <a:rPr lang="en-US" sz="1400" dirty="0" err="1">
                <a:latin typeface="Times New Roman" panose="02020603050405020304" pitchFamily="18" charset="0"/>
                <a:ea typeface="SimSun" panose="02010600030101010101" pitchFamily="2" charset="-122"/>
              </a:rPr>
              <a:t>m</a:t>
            </a:r>
            <a:r>
              <a:rPr lang="en-US" dirty="0">
                <a:latin typeface="Times New Roman" panose="02020603050405020304" pitchFamily="18" charset="0"/>
                <a:ea typeface="SimSun" panose="02010600030101010101" pitchFamily="2" charset="-122"/>
              </a:rPr>
              <a:t> is the dielectric constant of the metal (gold or silver), ε</a:t>
            </a:r>
            <a:r>
              <a:rPr lang="en-US" baseline="-25000" dirty="0">
                <a:latin typeface="Times New Roman" panose="02020603050405020304" pitchFamily="18" charset="0"/>
                <a:ea typeface="SimSun" panose="02010600030101010101" pitchFamily="2" charset="-122"/>
              </a:rPr>
              <a:t>1</a:t>
            </a:r>
            <a:r>
              <a:rPr lang="en-US" dirty="0">
                <a:latin typeface="Times New Roman" panose="02020603050405020304" pitchFamily="18" charset="0"/>
                <a:ea typeface="SimSun" panose="02010600030101010101" pitchFamily="2" charset="-122"/>
              </a:rPr>
              <a:t>=ɛ</a:t>
            </a:r>
            <a:r>
              <a:rPr lang="en-US" baseline="-25000" dirty="0">
                <a:latin typeface="Times New Roman" panose="02020603050405020304" pitchFamily="18" charset="0"/>
                <a:ea typeface="SimSun" panose="02010600030101010101" pitchFamily="2" charset="-122"/>
              </a:rPr>
              <a:t>21 </a:t>
            </a:r>
            <a:r>
              <a:rPr lang="en-US" dirty="0">
                <a:latin typeface="Times New Roman" panose="02020603050405020304" pitchFamily="18" charset="0"/>
                <a:ea typeface="SimSun" panose="02010600030101010101" pitchFamily="2" charset="-122"/>
              </a:rPr>
              <a:t>=</a:t>
            </a:r>
            <a:r>
              <a:rPr lang="en-US" dirty="0" err="1">
                <a:latin typeface="Times New Roman" panose="02020603050405020304" pitchFamily="18" charset="0"/>
                <a:ea typeface="SimSun" panose="02010600030101010101" pitchFamily="2" charset="-122"/>
              </a:rPr>
              <a:t>ε</a:t>
            </a:r>
            <a:r>
              <a:rPr lang="en-US" sz="1400" dirty="0" err="1">
                <a:latin typeface="Times New Roman" panose="02020603050405020304" pitchFamily="18" charset="0"/>
                <a:ea typeface="SimSun" panose="02010600030101010101" pitchFamily="2" charset="-122"/>
              </a:rPr>
              <a:t>a</a:t>
            </a:r>
            <a:r>
              <a:rPr lang="en-US" sz="1400" dirty="0">
                <a:latin typeface="Times New Roman" panose="02020603050405020304" pitchFamily="18" charset="0"/>
                <a:ea typeface="SimSun" panose="02010600030101010101" pitchFamily="2" charset="-122"/>
              </a:rPr>
              <a:t>, </a:t>
            </a:r>
            <a:r>
              <a:rPr lang="en-US" dirty="0">
                <a:latin typeface="Times New Roman" panose="02020603050405020304" pitchFamily="18" charset="0"/>
                <a:ea typeface="SimSun" panose="02010600030101010101" pitchFamily="2" charset="-122"/>
              </a:rPr>
              <a:t>is the dielectric constant of the investigated medium, ɛ</a:t>
            </a:r>
            <a:r>
              <a:rPr lang="en-US" baseline="-25000" dirty="0">
                <a:latin typeface="Times New Roman" panose="02020603050405020304" pitchFamily="18" charset="0"/>
                <a:ea typeface="SimSun" panose="02010600030101010101" pitchFamily="2" charset="-122"/>
              </a:rPr>
              <a:t>22</a:t>
            </a:r>
            <a:r>
              <a:rPr lang="en-US" dirty="0">
                <a:latin typeface="Times New Roman" panose="02020603050405020304" pitchFamily="18" charset="0"/>
                <a:ea typeface="SimSun" panose="02010600030101010101" pitchFamily="2" charset="-122"/>
              </a:rPr>
              <a:t> is the dielectric constant of the metal or dielectric.</a:t>
            </a:r>
            <a:endParaRPr lang="uk-UA" sz="1100" dirty="0">
              <a:effectLst/>
              <a:latin typeface="Times New Roman" panose="02020603050405020304" pitchFamily="18" charset="0"/>
              <a:ea typeface="SimSun" panose="02010600030101010101" pitchFamily="2" charset="-122"/>
            </a:endParaRPr>
          </a:p>
        </p:txBody>
      </p:sp>
      <p:sp>
        <p:nvSpPr>
          <p:cNvPr id="13" name="Прямоугольник 12"/>
          <p:cNvSpPr/>
          <p:nvPr/>
        </p:nvSpPr>
        <p:spPr>
          <a:xfrm>
            <a:off x="202967" y="6147640"/>
            <a:ext cx="6068568" cy="646331"/>
          </a:xfrm>
          <a:prstGeom prst="rect">
            <a:avLst/>
          </a:prstGeom>
        </p:spPr>
        <p:txBody>
          <a:bodyPr wrap="square">
            <a:spAutoFit/>
          </a:bodyPr>
          <a:lstStyle/>
          <a:p>
            <a:pPr algn="ctr">
              <a:spcAft>
                <a:spcPts val="0"/>
              </a:spcAft>
            </a:pPr>
            <a:r>
              <a:rPr lang="en-US" dirty="0">
                <a:latin typeface="Times New Roman" panose="02020603050405020304" pitchFamily="18" charset="0"/>
                <a:ea typeface="Times New Roman" panose="02020603050405020304" pitchFamily="18" charset="0"/>
              </a:rPr>
              <a:t>Fig. 1. A sensitive element based on a phase grating with </a:t>
            </a:r>
          </a:p>
          <a:p>
            <a:pPr algn="ctr">
              <a:spcAft>
                <a:spcPts val="0"/>
              </a:spcAft>
            </a:pPr>
            <a:r>
              <a:rPr lang="en-US" dirty="0">
                <a:latin typeface="Times New Roman" panose="02020603050405020304" pitchFamily="18" charset="0"/>
                <a:ea typeface="Times New Roman" panose="02020603050405020304" pitchFamily="18" charset="0"/>
              </a:rPr>
              <a:t>a combined substrate</a:t>
            </a:r>
            <a:endParaRPr lang="uk-UA" dirty="0">
              <a:latin typeface="Times New Roman" panose="02020603050405020304" pitchFamily="18" charset="0"/>
              <a:ea typeface="Calibri" panose="020F0502020204030204" pitchFamily="34" charset="0"/>
            </a:endParaRPr>
          </a:p>
        </p:txBody>
      </p:sp>
      <p:pic>
        <p:nvPicPr>
          <p:cNvPr id="15" name="Picture 43">
            <a:extLst>
              <a:ext uri="{FF2B5EF4-FFF2-40B4-BE49-F238E27FC236}">
                <a16:creationId xmlns:a16="http://schemas.microsoft.com/office/drawing/2014/main" id="{426A7ABA-1792-46C0-97CD-A5D3E3647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44" y="179756"/>
            <a:ext cx="1981334" cy="18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Рисунок 28" descr="Grat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272" y="2924539"/>
            <a:ext cx="4203637" cy="198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6124" y="2789467"/>
            <a:ext cx="3758050" cy="3125887"/>
          </a:xfrm>
          <a:prstGeom prst="rect">
            <a:avLst/>
          </a:prstGeom>
        </p:spPr>
      </p:pic>
    </p:spTree>
    <p:extLst>
      <p:ext uri="{BB962C8B-B14F-4D97-AF65-F5344CB8AC3E}">
        <p14:creationId xmlns:p14="http://schemas.microsoft.com/office/powerpoint/2010/main" val="2945492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AB6F589-8554-4391-8605-8EBA7D813BC0}" type="slidenum">
              <a:rPr lang="uk-UA" smtClean="0"/>
              <a:t>20</a:t>
            </a:fld>
            <a:endParaRPr lang="uk-UA"/>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4840" y="1799843"/>
            <a:ext cx="3131820" cy="4177967"/>
          </a:xfrm>
          <a:prstGeom prst="rect">
            <a:avLst/>
          </a:prstGeom>
        </p:spPr>
      </p:pic>
      <p:sp>
        <p:nvSpPr>
          <p:cNvPr id="4" name="TextBox 3">
            <a:extLst>
              <a:ext uri="{FF2B5EF4-FFF2-40B4-BE49-F238E27FC236}">
                <a16:creationId xmlns:a16="http://schemas.microsoft.com/office/drawing/2014/main" id="{0348B411-8650-4860-B4C9-40CF80BAD48B}"/>
              </a:ext>
            </a:extLst>
          </p:cNvPr>
          <p:cNvSpPr txBox="1"/>
          <p:nvPr/>
        </p:nvSpPr>
        <p:spPr>
          <a:xfrm>
            <a:off x="2801924" y="880190"/>
            <a:ext cx="7059946" cy="769441"/>
          </a:xfrm>
          <a:prstGeom prst="rect">
            <a:avLst/>
          </a:prstGeom>
          <a:noFill/>
        </p:spPr>
        <p:txBody>
          <a:bodyPr wrap="none" rtlCol="0">
            <a:spAutoFit/>
          </a:bodyPr>
          <a:lstStyle/>
          <a:p>
            <a:r>
              <a:rPr lang="en-US" sz="4400" dirty="0"/>
              <a:t>Thank you for your  attention!</a:t>
            </a:r>
            <a:endParaRPr lang="uk-UA" sz="4400" dirty="0"/>
          </a:p>
        </p:txBody>
      </p:sp>
    </p:spTree>
    <p:extLst>
      <p:ext uri="{BB962C8B-B14F-4D97-AF65-F5344CB8AC3E}">
        <p14:creationId xmlns:p14="http://schemas.microsoft.com/office/powerpoint/2010/main" val="4169811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31136" y="502920"/>
            <a:ext cx="9814560" cy="1306591"/>
          </a:xfrm>
        </p:spPr>
        <p:txBody>
          <a:bodyPr>
            <a:noAutofit/>
          </a:bodyPr>
          <a:lstStyle/>
          <a:p>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Phase grating</a:t>
            </a:r>
            <a:br>
              <a:rPr lang="en-US" sz="2800" b="1" dirty="0">
                <a:latin typeface="Times New Roman" panose="02020603050405020304" pitchFamily="18" charset="0"/>
                <a:cs typeface="Times New Roman" panose="02020603050405020304" pitchFamily="18" charset="0"/>
              </a:rPr>
            </a:br>
            <a:br>
              <a:rPr lang="en-US" sz="36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Approximately resonance conditions can be written as:</a:t>
            </a:r>
            <a:endParaRPr lang="uk-UA" sz="2400" dirty="0"/>
          </a:p>
        </p:txBody>
      </p:sp>
      <p:pic>
        <p:nvPicPr>
          <p:cNvPr id="4" name="Picture 43">
            <a:extLst>
              <a:ext uri="{FF2B5EF4-FFF2-40B4-BE49-F238E27FC236}">
                <a16:creationId xmlns:a16="http://schemas.microsoft.com/office/drawing/2014/main" id="{426A7ABA-1792-46C0-97CD-A5D3E3647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44" y="179756"/>
            <a:ext cx="1981334" cy="18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Прямоугольник 5"/>
              <p:cNvSpPr/>
              <p:nvPr/>
            </p:nvSpPr>
            <p:spPr>
              <a:xfrm>
                <a:off x="4142232" y="2032405"/>
                <a:ext cx="4956048" cy="7861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uk-UA" sz="2400" i="1">
                              <a:latin typeface="Cambria Math" panose="02040503050406030204" pitchFamily="18" charset="0"/>
                            </a:rPr>
                          </m:ctrlPr>
                        </m:fPr>
                        <m:num>
                          <m:r>
                            <a:rPr lang="uk-UA" sz="2400">
                              <a:latin typeface="Cambria Math" panose="02040503050406030204" pitchFamily="18" charset="0"/>
                            </a:rPr>
                            <m:t>2</m:t>
                          </m:r>
                          <m:r>
                            <m:rPr>
                              <m:sty m:val="p"/>
                            </m:rPr>
                            <a:rPr lang="uk-UA" sz="2400" i="0">
                              <a:latin typeface="Cambria Math" panose="02040503050406030204" pitchFamily="18" charset="0"/>
                            </a:rPr>
                            <m:t>π</m:t>
                          </m:r>
                        </m:num>
                        <m:den>
                          <m:r>
                            <m:rPr>
                              <m:sty m:val="p"/>
                            </m:rPr>
                            <a:rPr lang="uk-UA" sz="2400" i="0">
                              <a:latin typeface="Cambria Math" panose="02040503050406030204" pitchFamily="18" charset="0"/>
                            </a:rPr>
                            <m:t>λ</m:t>
                          </m:r>
                        </m:den>
                      </m:f>
                      <m:func>
                        <m:funcPr>
                          <m:ctrlPr>
                            <a:rPr lang="uk-UA" sz="2400" i="1">
                              <a:latin typeface="Cambria Math" panose="02040503050406030204" pitchFamily="18" charset="0"/>
                            </a:rPr>
                          </m:ctrlPr>
                        </m:funcPr>
                        <m:fName>
                          <m:r>
                            <m:rPr>
                              <m:sty m:val="p"/>
                            </m:rPr>
                            <a:rPr lang="uk-UA" sz="2400" i="0">
                              <a:latin typeface="Cambria Math" panose="02040503050406030204" pitchFamily="18" charset="0"/>
                            </a:rPr>
                            <m:t>sin</m:t>
                          </m:r>
                        </m:fName>
                        <m:e>
                          <m:r>
                            <m:rPr>
                              <m:sty m:val="p"/>
                            </m:rPr>
                            <a:rPr lang="uk-UA" sz="2400" i="0">
                              <a:latin typeface="Cambria Math" panose="02040503050406030204" pitchFamily="18" charset="0"/>
                            </a:rPr>
                            <m:t>θ</m:t>
                          </m:r>
                          <m:r>
                            <a:rPr lang="uk-UA" sz="2400" i="0">
                              <a:latin typeface="Cambria Math" panose="02040503050406030204" pitchFamily="18" charset="0"/>
                            </a:rPr>
                            <m:t>±</m:t>
                          </m:r>
                          <m:f>
                            <m:fPr>
                              <m:ctrlPr>
                                <a:rPr lang="uk-UA" sz="2400" i="1">
                                  <a:latin typeface="Cambria Math" panose="02040503050406030204" pitchFamily="18" charset="0"/>
                                </a:rPr>
                              </m:ctrlPr>
                            </m:fPr>
                            <m:num>
                              <m:r>
                                <a:rPr lang="uk-UA" sz="2400" i="0">
                                  <a:latin typeface="Cambria Math" panose="02040503050406030204" pitchFamily="18" charset="0"/>
                                </a:rPr>
                                <m:t>2</m:t>
                              </m:r>
                              <m:r>
                                <m:rPr>
                                  <m:sty m:val="p"/>
                                </m:rPr>
                                <a:rPr lang="uk-UA" sz="2400" i="0">
                                  <a:latin typeface="Cambria Math" panose="02040503050406030204" pitchFamily="18" charset="0"/>
                                </a:rPr>
                                <m:t>π</m:t>
                              </m:r>
                            </m:num>
                            <m:den>
                              <m:r>
                                <m:rPr>
                                  <m:sty m:val="p"/>
                                </m:rPr>
                                <a:rPr lang="uk-UA" sz="2400" i="0">
                                  <a:latin typeface="Cambria Math" panose="02040503050406030204" pitchFamily="18" charset="0"/>
                                </a:rPr>
                                <m:t>Λ</m:t>
                              </m:r>
                            </m:den>
                          </m:f>
                          <m:r>
                            <a:rPr lang="uk-UA" sz="2400" i="0">
                              <a:latin typeface="Cambria Math" panose="02040503050406030204" pitchFamily="18" charset="0"/>
                            </a:rPr>
                            <m:t>≅</m:t>
                          </m:r>
                        </m:e>
                      </m:func>
                      <m:r>
                        <a:rPr lang="uk-UA" sz="2400" i="0">
                          <a:latin typeface="Cambria Math" panose="02040503050406030204" pitchFamily="18" charset="0"/>
                        </a:rPr>
                        <m:t>±</m:t>
                      </m:r>
                      <m:r>
                        <m:rPr>
                          <m:sty m:val="p"/>
                        </m:rPr>
                        <a:rPr lang="uk-UA" sz="2400" i="0">
                          <a:latin typeface="Cambria Math" panose="02040503050406030204" pitchFamily="18" charset="0"/>
                        </a:rPr>
                        <m:t>β</m:t>
                      </m:r>
                      <m:d>
                        <m:dPr>
                          <m:ctrlPr>
                            <a:rPr lang="uk-UA" sz="2400" i="1">
                              <a:latin typeface="Cambria Math" panose="02040503050406030204" pitchFamily="18" charset="0"/>
                            </a:rPr>
                          </m:ctrlPr>
                        </m:dPr>
                        <m:e>
                          <m:r>
                            <m:rPr>
                              <m:sty m:val="p"/>
                            </m:rPr>
                            <a:rPr lang="uk-UA" sz="2400" i="0">
                              <a:latin typeface="Cambria Math" panose="02040503050406030204" pitchFamily="18" charset="0"/>
                            </a:rPr>
                            <m:t>λ</m:t>
                          </m:r>
                          <m:r>
                            <a:rPr lang="uk-UA" sz="2400" i="0">
                              <a:latin typeface="Cambria Math" panose="02040503050406030204" pitchFamily="18" charset="0"/>
                            </a:rPr>
                            <m:t>,</m:t>
                          </m:r>
                          <m:sSub>
                            <m:sSubPr>
                              <m:ctrlPr>
                                <a:rPr lang="uk-UA" sz="2400" i="1">
                                  <a:latin typeface="Cambria Math" panose="02040503050406030204" pitchFamily="18" charset="0"/>
                                </a:rPr>
                              </m:ctrlPr>
                            </m:sSubPr>
                            <m:e>
                              <m:r>
                                <a:rPr lang="uk-UA" sz="2400" i="1">
                                  <a:latin typeface="Cambria Math" panose="02040503050406030204" pitchFamily="18" charset="0"/>
                                </a:rPr>
                                <m:t>𝑛</m:t>
                              </m:r>
                            </m:e>
                            <m:sub>
                              <m:r>
                                <a:rPr lang="uk-UA" sz="2400" i="0">
                                  <a:latin typeface="Cambria Math" panose="02040503050406030204" pitchFamily="18" charset="0"/>
                                </a:rPr>
                                <m:t>а</m:t>
                              </m:r>
                            </m:sub>
                          </m:sSub>
                        </m:e>
                      </m:d>
                    </m:oMath>
                  </m:oMathPara>
                </a14:m>
                <a:endParaRPr lang="uk-UA" sz="2400"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4142232" y="2032405"/>
                <a:ext cx="4956048" cy="786177"/>
              </a:xfrm>
              <a:prstGeom prst="rect">
                <a:avLst/>
              </a:prstGeom>
              <a:blipFill>
                <a:blip r:embed="rId3"/>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7" name="Прямоугольник 6"/>
              <p:cNvSpPr/>
              <p:nvPr/>
            </p:nvSpPr>
            <p:spPr>
              <a:xfrm>
                <a:off x="521208" y="3041476"/>
                <a:ext cx="11119104" cy="3267176"/>
              </a:xfrm>
              <a:prstGeom prst="rect">
                <a:avLst/>
              </a:prstGeom>
            </p:spPr>
            <p:txBody>
              <a:bodyPr wrap="square">
                <a:spAutoFit/>
              </a:bodyPr>
              <a:lstStyle/>
              <a:p>
                <a:pPr indent="449580" algn="just">
                  <a:spcAft>
                    <a:spcPts val="0"/>
                  </a:spcAft>
                </a:pPr>
                <a:r>
                  <a:rPr lang="en-US" sz="2800" dirty="0">
                    <a:solidFill>
                      <a:srgbClr val="000000"/>
                    </a:solidFill>
                    <a:latin typeface="Times New Roman" panose="02020603050405020304" pitchFamily="18" charset="0"/>
                    <a:ea typeface="Times New Roman" panose="02020603050405020304" pitchFamily="18" charset="0"/>
                  </a:rPr>
                  <a:t>Sensitivity of this structure is described by the following equations: </a:t>
                </a:r>
              </a:p>
              <a:p>
                <a:pPr indent="449580" algn="ctr">
                  <a:spcAft>
                    <a:spcPts val="0"/>
                  </a:spcAft>
                </a:pPr>
                <a14:m>
                  <m:oMath xmlns:m="http://schemas.openxmlformats.org/officeDocument/2006/math">
                    <m:sSub>
                      <m:sSubPr>
                        <m:ctrlPr>
                          <a:rPr lang="uk-UA" sz="2800" i="1">
                            <a:latin typeface="Cambria Math" panose="02040503050406030204" pitchFamily="18" charset="0"/>
                            <a:ea typeface="Times New Roman" panose="02020603050405020304" pitchFamily="18" charset="0"/>
                          </a:rPr>
                        </m:ctrlPr>
                      </m:sSubPr>
                      <m:e>
                        <m:r>
                          <a:rPr lang="ru-RU" sz="2800" i="1">
                            <a:latin typeface="Cambria Math" panose="02040503050406030204" pitchFamily="18" charset="0"/>
                            <a:ea typeface="Times New Roman" panose="02020603050405020304" pitchFamily="18" charset="0"/>
                          </a:rPr>
                          <m:t>𝑆</m:t>
                        </m:r>
                      </m:e>
                      <m:sub>
                        <m:r>
                          <a:rPr lang="ru-RU" sz="2800" i="1">
                            <a:latin typeface="Cambria Math" panose="02040503050406030204" pitchFamily="18" charset="0"/>
                            <a:ea typeface="Times New Roman" panose="02020603050405020304" pitchFamily="18" charset="0"/>
                          </a:rPr>
                          <m:t>𝑛</m:t>
                        </m:r>
                      </m:sub>
                    </m:sSub>
                    <m:r>
                      <a:rPr lang="en-US" sz="2800" i="1">
                        <a:latin typeface="Cambria Math" panose="02040503050406030204" pitchFamily="18" charset="0"/>
                        <a:ea typeface="Times New Roman" panose="02020603050405020304" pitchFamily="18" charset="0"/>
                      </a:rPr>
                      <m:t>=</m:t>
                    </m:r>
                    <m:f>
                      <m:fPr>
                        <m:ctrlPr>
                          <a:rPr lang="uk-UA" sz="2800" i="1">
                            <a:latin typeface="Cambria Math" panose="02040503050406030204" pitchFamily="18" charset="0"/>
                            <a:ea typeface="Times New Roman" panose="02020603050405020304" pitchFamily="18" charset="0"/>
                          </a:rPr>
                        </m:ctrlPr>
                      </m:fPr>
                      <m:num>
                        <m:r>
                          <a:rPr lang="uk-UA" sz="2800" i="1">
                            <a:latin typeface="Cambria Math" panose="02040503050406030204" pitchFamily="18" charset="0"/>
                            <a:ea typeface="Calibri" panose="020F0502020204030204" pitchFamily="34" charset="0"/>
                          </a:rPr>
                          <m:t>𝜕</m:t>
                        </m:r>
                        <m:r>
                          <m:rPr>
                            <m:sty m:val="p"/>
                          </m:rPr>
                          <a:rPr lang="uk-UA" sz="2800">
                            <a:latin typeface="Cambria Math" panose="02040503050406030204" pitchFamily="18" charset="0"/>
                            <a:ea typeface="Times New Roman" panose="02020603050405020304" pitchFamily="18" charset="0"/>
                          </a:rPr>
                          <m:t>β</m:t>
                        </m:r>
                      </m:num>
                      <m:den>
                        <m:r>
                          <a:rPr lang="uk-UA" sz="2800" i="1">
                            <a:latin typeface="Cambria Math" panose="02040503050406030204" pitchFamily="18" charset="0"/>
                            <a:ea typeface="Calibri" panose="020F0502020204030204" pitchFamily="34" charset="0"/>
                          </a:rPr>
                          <m:t>𝜕</m:t>
                        </m:r>
                        <m:sSub>
                          <m:sSubPr>
                            <m:ctrlPr>
                              <a:rPr lang="uk-UA" sz="2800" i="1">
                                <a:latin typeface="Cambria Math" panose="02040503050406030204" pitchFamily="18" charset="0"/>
                                <a:ea typeface="Calibri" panose="020F0502020204030204" pitchFamily="34" charset="0"/>
                              </a:rPr>
                            </m:ctrlPr>
                          </m:sSubPr>
                          <m:e>
                            <m:r>
                              <a:rPr lang="en-US" sz="2800" i="1">
                                <a:latin typeface="Cambria Math" panose="02040503050406030204" pitchFamily="18" charset="0"/>
                                <a:ea typeface="Calibri" panose="020F0502020204030204" pitchFamily="34" charset="0"/>
                              </a:rPr>
                              <m:t>𝑛</m:t>
                            </m:r>
                          </m:e>
                          <m:sub>
                            <m:r>
                              <a:rPr lang="uk-UA" sz="2800" i="1">
                                <a:latin typeface="Cambria Math" panose="02040503050406030204" pitchFamily="18" charset="0"/>
                                <a:ea typeface="Calibri" panose="020F0502020204030204" pitchFamily="34" charset="0"/>
                              </a:rPr>
                              <m:t>𝑎</m:t>
                            </m:r>
                          </m:sub>
                        </m:sSub>
                      </m:den>
                    </m:f>
                    <m:r>
                      <a:rPr lang="uk-UA" sz="2800" i="1">
                        <a:latin typeface="Cambria Math" panose="02040503050406030204" pitchFamily="18" charset="0"/>
                        <a:ea typeface="Times New Roman" panose="02020603050405020304" pitchFamily="18" charset="0"/>
                      </a:rPr>
                      <m:t>, </m:t>
                    </m:r>
                    <m:sSub>
                      <m:sSubPr>
                        <m:ctrlPr>
                          <a:rPr lang="uk-UA" sz="2800" i="1">
                            <a:latin typeface="Cambria Math" panose="02040503050406030204" pitchFamily="18" charset="0"/>
                            <a:ea typeface="Times New Roman" panose="02020603050405020304" pitchFamily="18" charset="0"/>
                          </a:rPr>
                        </m:ctrlPr>
                      </m:sSubPr>
                      <m:e>
                        <m:r>
                          <a:rPr lang="ru-RU" sz="2800" i="1">
                            <a:latin typeface="Cambria Math" panose="02040503050406030204" pitchFamily="18" charset="0"/>
                            <a:ea typeface="Times New Roman" panose="02020603050405020304" pitchFamily="18" charset="0"/>
                          </a:rPr>
                          <m:t>𝑆</m:t>
                        </m:r>
                      </m:e>
                      <m:sub>
                        <m:r>
                          <a:rPr lang="ru-RU" sz="2800" i="1">
                            <a:latin typeface="Cambria Math" panose="02040503050406030204" pitchFamily="18" charset="0"/>
                            <a:ea typeface="Times New Roman" panose="02020603050405020304" pitchFamily="18" charset="0"/>
                          </a:rPr>
                          <m:t>𝜆</m:t>
                        </m:r>
                      </m:sub>
                    </m:sSub>
                    <m:r>
                      <a:rPr lang="en-US" sz="2800" i="1">
                        <a:latin typeface="Cambria Math" panose="02040503050406030204" pitchFamily="18" charset="0"/>
                        <a:ea typeface="Times New Roman" panose="02020603050405020304" pitchFamily="18" charset="0"/>
                      </a:rPr>
                      <m:t>=</m:t>
                    </m:r>
                    <m:f>
                      <m:fPr>
                        <m:ctrlPr>
                          <a:rPr lang="uk-UA" sz="2800" i="1">
                            <a:latin typeface="Cambria Math" panose="02040503050406030204" pitchFamily="18" charset="0"/>
                            <a:ea typeface="Times New Roman" panose="02020603050405020304" pitchFamily="18" charset="0"/>
                          </a:rPr>
                        </m:ctrlPr>
                      </m:fPr>
                      <m:num>
                        <m:r>
                          <a:rPr lang="uk-UA" sz="2800" i="1">
                            <a:latin typeface="Cambria Math" panose="02040503050406030204" pitchFamily="18" charset="0"/>
                            <a:ea typeface="Calibri" panose="020F0502020204030204" pitchFamily="34" charset="0"/>
                          </a:rPr>
                          <m:t>𝜕</m:t>
                        </m:r>
                        <m:r>
                          <m:rPr>
                            <m:sty m:val="p"/>
                          </m:rPr>
                          <a:rPr lang="uk-UA" sz="2800">
                            <a:latin typeface="Cambria Math" panose="02040503050406030204" pitchFamily="18" charset="0"/>
                            <a:ea typeface="Times New Roman" panose="02020603050405020304" pitchFamily="18" charset="0"/>
                          </a:rPr>
                          <m:t>β</m:t>
                        </m:r>
                      </m:num>
                      <m:den>
                        <m:r>
                          <a:rPr lang="uk-UA" sz="2800" i="1">
                            <a:latin typeface="Cambria Math" panose="02040503050406030204" pitchFamily="18" charset="0"/>
                            <a:ea typeface="Calibri" panose="020F0502020204030204" pitchFamily="34" charset="0"/>
                          </a:rPr>
                          <m:t>𝜕</m:t>
                        </m:r>
                        <m:r>
                          <m:rPr>
                            <m:sty m:val="p"/>
                          </m:rPr>
                          <a:rPr lang="uk-UA" sz="2800">
                            <a:latin typeface="Cambria Math" panose="02040503050406030204" pitchFamily="18" charset="0"/>
                            <a:ea typeface="Times New Roman" panose="02020603050405020304" pitchFamily="18" charset="0"/>
                          </a:rPr>
                          <m:t>λ</m:t>
                        </m:r>
                      </m:den>
                    </m:f>
                    <m:r>
                      <a:rPr lang="uk-UA" sz="2800" i="1">
                        <a:latin typeface="Cambria Math" panose="02040503050406030204" pitchFamily="18" charset="0"/>
                        <a:ea typeface="Times New Roman" panose="02020603050405020304" pitchFamily="18" charset="0"/>
                      </a:rPr>
                      <m:t>.</m:t>
                    </m:r>
                  </m:oMath>
                </a14:m>
                <a:r>
                  <a:rPr lang="en-US" sz="2800" dirty="0">
                    <a:latin typeface="Times New Roman" panose="02020603050405020304" pitchFamily="18" charset="0"/>
                    <a:ea typeface="Calibri" panose="020F0502020204030204" pitchFamily="34" charset="0"/>
                  </a:rPr>
                  <a:t> </a:t>
                </a:r>
              </a:p>
              <a:p>
                <a:pPr indent="449580" algn="just">
                  <a:spcAft>
                    <a:spcPts val="0"/>
                  </a:spcAft>
                </a:pPr>
                <a:r>
                  <a:rPr lang="en-US" sz="2800" dirty="0">
                    <a:solidFill>
                      <a:srgbClr val="000000"/>
                    </a:solidFill>
                    <a:latin typeface="Times New Roman" panose="02020603050405020304" pitchFamily="18" charset="0"/>
                    <a:ea typeface="Times New Roman" panose="02020603050405020304" pitchFamily="18" charset="0"/>
                  </a:rPr>
                  <a:t>Sensitivity of the resonant wavelength change due to the change of the investigating solution’s refractive index can be described as</a:t>
                </a:r>
                <a:endParaRPr lang="uk-UA" sz="2800" dirty="0">
                  <a:latin typeface="Times New Roman" panose="02020603050405020304" pitchFamily="18" charset="0"/>
                  <a:ea typeface="Calibri" panose="020F0502020204030204" pitchFamily="34" charset="0"/>
                </a:endParaRPr>
              </a:p>
              <a:p>
                <a:pPr indent="449580" algn="just">
                  <a:spcAft>
                    <a:spcPts val="0"/>
                  </a:spcAft>
                </a:pPr>
                <a14:m>
                  <m:oMathPara xmlns:m="http://schemas.openxmlformats.org/officeDocument/2006/math">
                    <m:oMathParaPr>
                      <m:jc m:val="centerGroup"/>
                    </m:oMathParaPr>
                    <m:oMath xmlns:m="http://schemas.openxmlformats.org/officeDocument/2006/math">
                      <m:r>
                        <a:rPr lang="ru-RU" sz="2800" i="1">
                          <a:latin typeface="Cambria Math" panose="02040503050406030204" pitchFamily="18" charset="0"/>
                          <a:ea typeface="Times New Roman" panose="02020603050405020304" pitchFamily="18" charset="0"/>
                        </a:rPr>
                        <m:t>𝑆</m:t>
                      </m:r>
                      <m:r>
                        <a:rPr lang="ru-RU" sz="2800" i="1">
                          <a:latin typeface="Cambria Math" panose="02040503050406030204" pitchFamily="18" charset="0"/>
                          <a:ea typeface="Times New Roman" panose="02020603050405020304" pitchFamily="18" charset="0"/>
                        </a:rPr>
                        <m:t>=</m:t>
                      </m:r>
                      <m:f>
                        <m:fPr>
                          <m:ctrlPr>
                            <a:rPr lang="uk-UA" sz="2800" i="1">
                              <a:latin typeface="Cambria Math" panose="02040503050406030204" pitchFamily="18" charset="0"/>
                              <a:ea typeface="Times New Roman" panose="02020603050405020304" pitchFamily="18" charset="0"/>
                            </a:rPr>
                          </m:ctrlPr>
                        </m:fPr>
                        <m:num>
                          <m:r>
                            <m:rPr>
                              <m:sty m:val="p"/>
                            </m:rPr>
                            <a:rPr lang="uk-UA" sz="2800">
                              <a:latin typeface="Cambria Math" panose="02040503050406030204" pitchFamily="18" charset="0"/>
                              <a:ea typeface="Calibri" panose="020F0502020204030204" pitchFamily="34" charset="0"/>
                            </a:rPr>
                            <m:t>δλ</m:t>
                          </m:r>
                        </m:num>
                        <m:den>
                          <m:r>
                            <m:rPr>
                              <m:sty m:val="p"/>
                            </m:rPr>
                            <a:rPr lang="uk-UA" sz="2800">
                              <a:latin typeface="Cambria Math" panose="02040503050406030204" pitchFamily="18" charset="0"/>
                              <a:ea typeface="Calibri" panose="020F0502020204030204" pitchFamily="34" charset="0"/>
                            </a:rPr>
                            <m:t>δ</m:t>
                          </m:r>
                          <m:sSub>
                            <m:sSubPr>
                              <m:ctrlPr>
                                <a:rPr lang="uk-UA" sz="2800" i="1">
                                  <a:latin typeface="Cambria Math" panose="02040503050406030204" pitchFamily="18" charset="0"/>
                                  <a:ea typeface="Calibri" panose="020F0502020204030204" pitchFamily="34" charset="0"/>
                                </a:rPr>
                              </m:ctrlPr>
                            </m:sSubPr>
                            <m:e>
                              <m:r>
                                <a:rPr lang="en-US" sz="2800" i="1">
                                  <a:latin typeface="Cambria Math" panose="02040503050406030204" pitchFamily="18" charset="0"/>
                                  <a:ea typeface="Calibri" panose="020F0502020204030204" pitchFamily="34" charset="0"/>
                                </a:rPr>
                                <m:t>𝑛</m:t>
                              </m:r>
                            </m:e>
                            <m:sub>
                              <m:r>
                                <a:rPr lang="uk-UA" sz="2800" i="1">
                                  <a:latin typeface="Cambria Math" panose="02040503050406030204" pitchFamily="18" charset="0"/>
                                  <a:ea typeface="Calibri" panose="020F0502020204030204" pitchFamily="34" charset="0"/>
                                </a:rPr>
                                <m:t>а</m:t>
                              </m:r>
                            </m:sub>
                          </m:sSub>
                        </m:den>
                      </m:f>
                      <m:r>
                        <a:rPr lang="ru-RU" sz="2800" i="1">
                          <a:latin typeface="Cambria Math" panose="02040503050406030204" pitchFamily="18" charset="0"/>
                          <a:ea typeface="Times New Roman" panose="02020603050405020304" pitchFamily="18" charset="0"/>
                        </a:rPr>
                        <m:t>=</m:t>
                      </m:r>
                      <m:f>
                        <m:fPr>
                          <m:ctrlPr>
                            <a:rPr lang="uk-UA" sz="2800" i="1">
                              <a:latin typeface="Cambria Math" panose="02040503050406030204" pitchFamily="18" charset="0"/>
                              <a:ea typeface="Times New Roman" panose="02020603050405020304" pitchFamily="18" charset="0"/>
                            </a:rPr>
                          </m:ctrlPr>
                        </m:fPr>
                        <m:num>
                          <m:sSub>
                            <m:sSubPr>
                              <m:ctrlPr>
                                <a:rPr lang="uk-UA" sz="2800" i="1">
                                  <a:latin typeface="Cambria Math" panose="02040503050406030204" pitchFamily="18" charset="0"/>
                                  <a:ea typeface="Times New Roman" panose="02020603050405020304" pitchFamily="18" charset="0"/>
                                </a:rPr>
                              </m:ctrlPr>
                            </m:sSubPr>
                            <m:e>
                              <m:r>
                                <a:rPr lang="ru-RU" sz="2800" i="1">
                                  <a:latin typeface="Cambria Math" panose="02040503050406030204" pitchFamily="18" charset="0"/>
                                  <a:ea typeface="Times New Roman" panose="02020603050405020304" pitchFamily="18" charset="0"/>
                                </a:rPr>
                                <m:t>𝑆</m:t>
                              </m:r>
                            </m:e>
                            <m:sub>
                              <m:r>
                                <a:rPr lang="ru-RU" sz="2800" i="1">
                                  <a:latin typeface="Cambria Math" panose="02040503050406030204" pitchFamily="18" charset="0"/>
                                  <a:ea typeface="Times New Roman" panose="02020603050405020304" pitchFamily="18" charset="0"/>
                                </a:rPr>
                                <m:t>𝑛</m:t>
                              </m:r>
                            </m:sub>
                          </m:sSub>
                        </m:num>
                        <m:den>
                          <m:f>
                            <m:fPr>
                              <m:ctrlPr>
                                <a:rPr lang="uk-UA" sz="2800" i="1">
                                  <a:latin typeface="Cambria Math" panose="02040503050406030204" pitchFamily="18" charset="0"/>
                                  <a:ea typeface="Times New Roman" panose="02020603050405020304" pitchFamily="18" charset="0"/>
                                </a:rPr>
                              </m:ctrlPr>
                            </m:fPr>
                            <m:num>
                              <m:r>
                                <a:rPr lang="uk-UA" sz="2800" i="1">
                                  <a:latin typeface="Cambria Math" panose="02040503050406030204" pitchFamily="18" charset="0"/>
                                  <a:ea typeface="Times New Roman" panose="02020603050405020304" pitchFamily="18" charset="0"/>
                                </a:rPr>
                                <m:t>2</m:t>
                              </m:r>
                              <m:r>
                                <m:rPr>
                                  <m:sty m:val="p"/>
                                </m:rPr>
                                <a:rPr lang="uk-UA" sz="2800">
                                  <a:latin typeface="Cambria Math" panose="02040503050406030204" pitchFamily="18" charset="0"/>
                                  <a:ea typeface="Times New Roman" panose="02020603050405020304" pitchFamily="18" charset="0"/>
                                </a:rPr>
                                <m:t>π</m:t>
                              </m:r>
                              <m:func>
                                <m:funcPr>
                                  <m:ctrlPr>
                                    <a:rPr lang="uk-UA" sz="2800" i="1">
                                      <a:latin typeface="Cambria Math" panose="02040503050406030204" pitchFamily="18" charset="0"/>
                                      <a:ea typeface="Times New Roman" panose="02020603050405020304" pitchFamily="18" charset="0"/>
                                    </a:rPr>
                                  </m:ctrlPr>
                                </m:funcPr>
                                <m:fName>
                                  <m:r>
                                    <m:rPr>
                                      <m:sty m:val="p"/>
                                    </m:rPr>
                                    <a:rPr lang="en-US" sz="2800">
                                      <a:latin typeface="Cambria Math" panose="02040503050406030204" pitchFamily="18" charset="0"/>
                                      <a:ea typeface="Calibri" panose="020F0502020204030204" pitchFamily="34" charset="0"/>
                                    </a:rPr>
                                    <m:t>sin</m:t>
                                  </m:r>
                                </m:fName>
                                <m:e>
                                  <m:r>
                                    <m:rPr>
                                      <m:sty m:val="p"/>
                                    </m:rPr>
                                    <a:rPr lang="en-US" sz="2800">
                                      <a:latin typeface="Cambria Math" panose="02040503050406030204" pitchFamily="18" charset="0"/>
                                      <a:ea typeface="Times New Roman" panose="02020603050405020304" pitchFamily="18" charset="0"/>
                                    </a:rPr>
                                    <m:t>θ</m:t>
                                  </m:r>
                                </m:e>
                              </m:func>
                            </m:num>
                            <m:den>
                              <m:sSup>
                                <m:sSupPr>
                                  <m:ctrlPr>
                                    <a:rPr lang="uk-UA" sz="2800" i="1">
                                      <a:latin typeface="Cambria Math" panose="02040503050406030204" pitchFamily="18" charset="0"/>
                                      <a:ea typeface="Calibri" panose="020F0502020204030204" pitchFamily="34" charset="0"/>
                                    </a:rPr>
                                  </m:ctrlPr>
                                </m:sSupPr>
                                <m:e>
                                  <m:r>
                                    <m:rPr>
                                      <m:sty m:val="p"/>
                                    </m:rPr>
                                    <a:rPr lang="uk-UA" sz="2800">
                                      <a:latin typeface="Cambria Math" panose="02040503050406030204" pitchFamily="18" charset="0"/>
                                      <a:ea typeface="Calibri" panose="020F0502020204030204" pitchFamily="34" charset="0"/>
                                    </a:rPr>
                                    <m:t>λ</m:t>
                                  </m:r>
                                </m:e>
                                <m:sup>
                                  <m:r>
                                    <a:rPr lang="uk-UA" sz="2800">
                                      <a:latin typeface="Cambria Math" panose="02040503050406030204" pitchFamily="18" charset="0"/>
                                      <a:ea typeface="Calibri" panose="020F0502020204030204" pitchFamily="34" charset="0"/>
                                    </a:rPr>
                                    <m:t>2</m:t>
                                  </m:r>
                                </m:sup>
                              </m:sSup>
                            </m:den>
                          </m:f>
                          <m:r>
                            <a:rPr lang="uk-UA" sz="2800" i="1">
                              <a:latin typeface="Cambria Math" panose="02040503050406030204" pitchFamily="18" charset="0"/>
                              <a:ea typeface="Times New Roman" panose="02020603050405020304" pitchFamily="18" charset="0"/>
                            </a:rPr>
                            <m:t>−</m:t>
                          </m:r>
                          <m:sSub>
                            <m:sSubPr>
                              <m:ctrlPr>
                                <a:rPr lang="uk-UA" sz="2800" i="1">
                                  <a:latin typeface="Cambria Math" panose="02040503050406030204" pitchFamily="18" charset="0"/>
                                  <a:ea typeface="Times New Roman" panose="02020603050405020304" pitchFamily="18" charset="0"/>
                                </a:rPr>
                              </m:ctrlPr>
                            </m:sSubPr>
                            <m:e>
                              <m:r>
                                <a:rPr lang="ru-RU" sz="2800" i="1">
                                  <a:latin typeface="Cambria Math" panose="02040503050406030204" pitchFamily="18" charset="0"/>
                                  <a:ea typeface="Times New Roman" panose="02020603050405020304" pitchFamily="18" charset="0"/>
                                </a:rPr>
                                <m:t>𝑆</m:t>
                              </m:r>
                            </m:e>
                            <m:sub>
                              <m:r>
                                <a:rPr lang="ru-RU" sz="2800" i="1">
                                  <a:latin typeface="Cambria Math" panose="02040503050406030204" pitchFamily="18" charset="0"/>
                                  <a:ea typeface="Times New Roman" panose="02020603050405020304" pitchFamily="18" charset="0"/>
                                </a:rPr>
                                <m:t>𝜆</m:t>
                              </m:r>
                            </m:sub>
                          </m:sSub>
                        </m:den>
                      </m:f>
                      <m:r>
                        <a:rPr lang="ru-RU" sz="2800" i="1">
                          <a:latin typeface="Cambria Math" panose="02040503050406030204" pitchFamily="18" charset="0"/>
                          <a:ea typeface="Times New Roman" panose="02020603050405020304" pitchFamily="18" charset="0"/>
                        </a:rPr>
                        <m:t>.</m:t>
                      </m:r>
                    </m:oMath>
                  </m:oMathPara>
                </a14:m>
                <a:endParaRPr lang="uk-UA" sz="2800" dirty="0">
                  <a:latin typeface="Times New Roman" panose="02020603050405020304" pitchFamily="18" charset="0"/>
                  <a:ea typeface="Calibri" panose="020F0502020204030204" pitchFamily="34" charset="0"/>
                </a:endParaRPr>
              </a:p>
            </p:txBody>
          </p:sp>
        </mc:Choice>
        <mc:Fallback>
          <p:sp>
            <p:nvSpPr>
              <p:cNvPr id="7" name="Прямоугольник 6"/>
              <p:cNvSpPr>
                <a:spLocks noRot="1" noChangeAspect="1" noMove="1" noResize="1" noEditPoints="1" noAdjustHandles="1" noChangeArrowheads="1" noChangeShapeType="1" noTextEdit="1"/>
              </p:cNvSpPr>
              <p:nvPr/>
            </p:nvSpPr>
            <p:spPr>
              <a:xfrm>
                <a:off x="521208" y="3041476"/>
                <a:ext cx="11119104" cy="3267176"/>
              </a:xfrm>
              <a:prstGeom prst="rect">
                <a:avLst/>
              </a:prstGeom>
              <a:blipFill>
                <a:blip r:embed="rId4"/>
                <a:stretch>
                  <a:fillRect l="-1151" t="-2052" r="-1096"/>
                </a:stretch>
              </a:blipFill>
            </p:spPr>
            <p:txBody>
              <a:bodyPr/>
              <a:lstStyle/>
              <a:p>
                <a:r>
                  <a:rPr lang="uk-UA">
                    <a:noFill/>
                  </a:rPr>
                  <a:t> </a:t>
                </a:r>
              </a:p>
            </p:txBody>
          </p:sp>
        </mc:Fallback>
      </mc:AlternateContent>
    </p:spTree>
    <p:extLst>
      <p:ext uri="{BB962C8B-B14F-4D97-AF65-F5344CB8AC3E}">
        <p14:creationId xmlns:p14="http://schemas.microsoft.com/office/powerpoint/2010/main" val="2001126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05456" y="621792"/>
            <a:ext cx="7635306" cy="557784"/>
          </a:xfrm>
        </p:spPr>
        <p:txBody>
          <a:bodyPr>
            <a:noAutofit/>
          </a:bodyPr>
          <a:lstStyle/>
          <a:p>
            <a:r>
              <a:rPr lang="en-US" sz="2800" b="1" dirty="0">
                <a:latin typeface="Times New Roman" panose="02020603050405020304" pitchFamily="18" charset="0"/>
                <a:cs typeface="Times New Roman" panose="02020603050405020304" pitchFamily="18" charset="0"/>
              </a:rPr>
              <a:t>Phase grating</a:t>
            </a:r>
            <a:endParaRPr lang="uk-UA" sz="2800" dirty="0"/>
          </a:p>
        </p:txBody>
      </p:sp>
      <p:pic>
        <p:nvPicPr>
          <p:cNvPr id="4" name="Picture 43">
            <a:extLst>
              <a:ext uri="{FF2B5EF4-FFF2-40B4-BE49-F238E27FC236}">
                <a16:creationId xmlns:a16="http://schemas.microsoft.com/office/drawing/2014/main" id="{426A7ABA-1792-46C0-97CD-A5D3E3647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44" y="179756"/>
            <a:ext cx="1981334" cy="18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Прямоугольник 2"/>
              <p:cNvSpPr/>
              <p:nvPr/>
            </p:nvSpPr>
            <p:spPr>
              <a:xfrm>
                <a:off x="551688" y="1947672"/>
                <a:ext cx="11719627" cy="4462697"/>
              </a:xfrm>
              <a:prstGeom prst="rect">
                <a:avLst/>
              </a:prstGeom>
            </p:spPr>
            <p:txBody>
              <a:bodyPr wrap="square">
                <a:spAutoFit/>
              </a:bodyPr>
              <a:lstStyle/>
              <a:p>
                <a:pPr algn="ctr">
                  <a:spcAft>
                    <a:spcPts val="0"/>
                  </a:spcAft>
                </a:pPr>
                <a:r>
                  <a:rPr lang="en-US" sz="2800" dirty="0">
                    <a:latin typeface="Times New Roman" panose="02020603050405020304" pitchFamily="18" charset="0"/>
                    <a:ea typeface="Times New Roman" panose="02020603050405020304" pitchFamily="18" charset="0"/>
                  </a:rPr>
                  <a:t>And sensitivity of the resonant angle change is expressed as:</a:t>
                </a:r>
              </a:p>
              <a:p>
                <a:pPr algn="ctr">
                  <a:spcAft>
                    <a:spcPts val="0"/>
                  </a:spcAft>
                </a:pPr>
                <a:endParaRPr lang="en-US" sz="2800" dirty="0">
                  <a:latin typeface="Cambria Math" panose="02040503050406030204" pitchFamily="18" charset="0"/>
                  <a:ea typeface="Calibri" panose="020F0502020204030204" pitchFamily="34" charset="0"/>
                </a:endParaRPr>
              </a:p>
              <a:p>
                <a:pPr algn="just">
                  <a:spcAft>
                    <a:spcPts val="0"/>
                  </a:spcAft>
                </a:pPr>
                <a14:m>
                  <m:oMathPara xmlns:m="http://schemas.openxmlformats.org/officeDocument/2006/math">
                    <m:oMathParaPr>
                      <m:jc m:val="center"/>
                    </m:oMathParaPr>
                    <m:oMath xmlns:m="http://schemas.openxmlformats.org/officeDocument/2006/math">
                      <m:r>
                        <m:rPr>
                          <m:sty m:val="p"/>
                        </m:rPr>
                        <a:rPr lang="uk-UA" sz="2800">
                          <a:latin typeface="Cambria Math" panose="02040503050406030204" pitchFamily="18" charset="0"/>
                          <a:ea typeface="Calibri" panose="020F0502020204030204" pitchFamily="34" charset="0"/>
                        </a:rPr>
                        <m:t>δθ</m:t>
                      </m:r>
                      <m:r>
                        <a:rPr lang="uk-UA" sz="2800" i="1">
                          <a:latin typeface="Cambria Math" panose="02040503050406030204" pitchFamily="18" charset="0"/>
                          <a:ea typeface="Calibri" panose="020F0502020204030204" pitchFamily="34" charset="0"/>
                        </a:rPr>
                        <m:t>=</m:t>
                      </m:r>
                      <m:f>
                        <m:fPr>
                          <m:ctrlPr>
                            <a:rPr lang="uk-UA" sz="2800" i="1">
                              <a:latin typeface="Cambria Math" panose="02040503050406030204" pitchFamily="18" charset="0"/>
                              <a:ea typeface="Calibri" panose="020F0502020204030204" pitchFamily="34" charset="0"/>
                            </a:rPr>
                          </m:ctrlPr>
                        </m:fPr>
                        <m:num>
                          <m:r>
                            <a:rPr lang="uk-UA" sz="2800" i="1">
                              <a:latin typeface="Cambria Math" panose="02040503050406030204" pitchFamily="18" charset="0"/>
                              <a:ea typeface="Calibri" panose="020F0502020204030204" pitchFamily="34" charset="0"/>
                            </a:rPr>
                            <m:t>±</m:t>
                          </m:r>
                          <m:f>
                            <m:fPr>
                              <m:ctrlPr>
                                <a:rPr lang="uk-UA"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𝑑</m:t>
                              </m:r>
                              <m:r>
                                <m:rPr>
                                  <m:sty m:val="p"/>
                                </m:rPr>
                                <a:rPr lang="en-US" sz="2800">
                                  <a:latin typeface="Cambria Math" panose="02040503050406030204" pitchFamily="18" charset="0"/>
                                  <a:ea typeface="Times New Roman" panose="02020603050405020304" pitchFamily="18" charset="0"/>
                                </a:rPr>
                                <m:t>β</m:t>
                              </m:r>
                            </m:num>
                            <m:den>
                              <m:r>
                                <a:rPr lang="uk-UA" sz="2800" i="1">
                                  <a:latin typeface="Cambria Math" panose="02040503050406030204" pitchFamily="18" charset="0"/>
                                  <a:ea typeface="Times New Roman" panose="02020603050405020304" pitchFamily="18" charset="0"/>
                                </a:rPr>
                                <m:t>𝑑</m:t>
                              </m:r>
                              <m:sSub>
                                <m:sSubPr>
                                  <m:ctrlPr>
                                    <a:rPr lang="uk-UA" sz="2800" i="1">
                                      <a:latin typeface="Cambria Math" panose="02040503050406030204" pitchFamily="18" charset="0"/>
                                      <a:ea typeface="Calibri" panose="020F0502020204030204" pitchFamily="34" charset="0"/>
                                    </a:rPr>
                                  </m:ctrlPr>
                                </m:sSubPr>
                                <m:e>
                                  <m:r>
                                    <a:rPr lang="en-US" sz="2800" i="1">
                                      <a:latin typeface="Cambria Math" panose="02040503050406030204" pitchFamily="18" charset="0"/>
                                      <a:ea typeface="Calibri" panose="020F0502020204030204" pitchFamily="34" charset="0"/>
                                    </a:rPr>
                                    <m:t>𝑛</m:t>
                                  </m:r>
                                </m:e>
                                <m:sub>
                                  <m:r>
                                    <a:rPr lang="uk-UA" sz="2800" i="1">
                                      <a:latin typeface="Cambria Math" panose="02040503050406030204" pitchFamily="18" charset="0"/>
                                      <a:ea typeface="Calibri" panose="020F0502020204030204" pitchFamily="34" charset="0"/>
                                    </a:rPr>
                                    <m:t>𝑎</m:t>
                                  </m:r>
                                </m:sub>
                              </m:sSub>
                            </m:den>
                          </m:f>
                        </m:num>
                        <m:den>
                          <m:f>
                            <m:fPr>
                              <m:ctrlPr>
                                <a:rPr lang="uk-UA" sz="2800" i="1">
                                  <a:latin typeface="Cambria Math" panose="02040503050406030204" pitchFamily="18" charset="0"/>
                                  <a:ea typeface="Calibri" panose="020F0502020204030204" pitchFamily="34" charset="0"/>
                                </a:rPr>
                              </m:ctrlPr>
                            </m:fPr>
                            <m:num>
                              <m:r>
                                <a:rPr lang="uk-UA" sz="2800" i="1">
                                  <a:latin typeface="Cambria Math" panose="02040503050406030204" pitchFamily="18" charset="0"/>
                                  <a:ea typeface="Calibri" panose="020F0502020204030204" pitchFamily="34" charset="0"/>
                                </a:rPr>
                                <m:t>2</m:t>
                              </m:r>
                              <m:r>
                                <m:rPr>
                                  <m:sty m:val="p"/>
                                </m:rPr>
                                <a:rPr lang="uk-UA" sz="2800">
                                  <a:latin typeface="Cambria Math" panose="02040503050406030204" pitchFamily="18" charset="0"/>
                                  <a:ea typeface="Calibri" panose="020F0502020204030204" pitchFamily="34" charset="0"/>
                                </a:rPr>
                                <m:t>π</m:t>
                              </m:r>
                            </m:num>
                            <m:den>
                              <m:r>
                                <m:rPr>
                                  <m:sty m:val="p"/>
                                </m:rPr>
                                <a:rPr lang="uk-UA" sz="2800">
                                  <a:latin typeface="Cambria Math" panose="02040503050406030204" pitchFamily="18" charset="0"/>
                                  <a:ea typeface="Calibri" panose="020F0502020204030204" pitchFamily="34" charset="0"/>
                                </a:rPr>
                                <m:t>λ</m:t>
                              </m:r>
                            </m:den>
                          </m:f>
                          <m:func>
                            <m:funcPr>
                              <m:ctrlPr>
                                <a:rPr lang="uk-UA" sz="2800" i="1">
                                  <a:latin typeface="Cambria Math" panose="02040503050406030204" pitchFamily="18" charset="0"/>
                                  <a:ea typeface="Calibri" panose="020F0502020204030204" pitchFamily="34" charset="0"/>
                                </a:rPr>
                              </m:ctrlPr>
                            </m:funcPr>
                            <m:fName>
                              <m:r>
                                <m:rPr>
                                  <m:sty m:val="p"/>
                                </m:rPr>
                                <a:rPr lang="uk-UA" sz="2800">
                                  <a:latin typeface="Cambria Math" panose="02040503050406030204" pitchFamily="18" charset="0"/>
                                  <a:ea typeface="Calibri" panose="020F0502020204030204" pitchFamily="34" charset="0"/>
                                </a:rPr>
                                <m:t>cos</m:t>
                              </m:r>
                            </m:fName>
                            <m:e>
                              <m:r>
                                <m:rPr>
                                  <m:sty m:val="p"/>
                                </m:rPr>
                                <a:rPr lang="uk-UA" sz="2800">
                                  <a:latin typeface="Cambria Math" panose="02040503050406030204" pitchFamily="18" charset="0"/>
                                  <a:ea typeface="Calibri" panose="020F0502020204030204" pitchFamily="34" charset="0"/>
                                </a:rPr>
                                <m:t>θ</m:t>
                              </m:r>
                            </m:e>
                          </m:func>
                        </m:den>
                      </m:f>
                      <m:sSub>
                        <m:sSubPr>
                          <m:ctrlPr>
                            <a:rPr lang="uk-UA" sz="2800" i="1">
                              <a:latin typeface="Cambria Math" panose="02040503050406030204" pitchFamily="18" charset="0"/>
                              <a:ea typeface="Calibri" panose="020F0502020204030204" pitchFamily="34" charset="0"/>
                            </a:rPr>
                          </m:ctrlPr>
                        </m:sSubPr>
                        <m:e>
                          <m:r>
                            <a:rPr lang="uk-UA" sz="2800" i="1">
                              <a:latin typeface="Cambria Math" panose="02040503050406030204" pitchFamily="18" charset="0"/>
                              <a:ea typeface="Calibri" panose="020F0502020204030204" pitchFamily="34" charset="0"/>
                            </a:rPr>
                            <m:t>𝛿</m:t>
                          </m:r>
                          <m:r>
                            <a:rPr lang="en-US" sz="2800" i="1">
                              <a:latin typeface="Cambria Math" panose="02040503050406030204" pitchFamily="18" charset="0"/>
                              <a:ea typeface="Calibri" panose="020F0502020204030204" pitchFamily="34" charset="0"/>
                            </a:rPr>
                            <m:t>𝑛</m:t>
                          </m:r>
                        </m:e>
                        <m:sub>
                          <m:r>
                            <a:rPr lang="uk-UA" sz="2800" i="1">
                              <a:latin typeface="Cambria Math" panose="02040503050406030204" pitchFamily="18" charset="0"/>
                              <a:ea typeface="Calibri" panose="020F0502020204030204" pitchFamily="34" charset="0"/>
                            </a:rPr>
                            <m:t>𝑎</m:t>
                          </m:r>
                        </m:sub>
                      </m:sSub>
                      <m:r>
                        <a:rPr lang="uk-UA" sz="2800" i="1">
                          <a:latin typeface="Cambria Math" panose="02040503050406030204" pitchFamily="18" charset="0"/>
                          <a:ea typeface="Calibri" panose="020F0502020204030204" pitchFamily="34" charset="0"/>
                        </a:rPr>
                        <m:t>=</m:t>
                      </m:r>
                      <m:d>
                        <m:dPr>
                          <m:ctrlPr>
                            <a:rPr lang="uk-UA" sz="2800" i="1">
                              <a:latin typeface="Cambria Math" panose="02040503050406030204" pitchFamily="18" charset="0"/>
                              <a:ea typeface="Calibri" panose="020F0502020204030204" pitchFamily="34" charset="0"/>
                            </a:rPr>
                          </m:ctrlPr>
                        </m:dPr>
                        <m:e>
                          <m:r>
                            <a:rPr lang="uk-UA" sz="2800" i="1">
                              <a:latin typeface="Cambria Math" panose="02040503050406030204" pitchFamily="18" charset="0"/>
                              <a:ea typeface="Calibri" panose="020F0502020204030204" pitchFamily="34" charset="0"/>
                            </a:rPr>
                            <m:t>±</m:t>
                          </m:r>
                          <m:f>
                            <m:fPr>
                              <m:ctrlPr>
                                <a:rPr lang="uk-UA" sz="2800" i="1">
                                  <a:latin typeface="Cambria Math" panose="02040503050406030204" pitchFamily="18" charset="0"/>
                                  <a:ea typeface="Calibri" panose="020F0502020204030204" pitchFamily="34" charset="0"/>
                                </a:rPr>
                              </m:ctrlPr>
                            </m:fPr>
                            <m:num>
                              <m:r>
                                <m:rPr>
                                  <m:sty m:val="p"/>
                                </m:rPr>
                                <a:rPr lang="uk-UA" sz="2800">
                                  <a:latin typeface="Cambria Math" panose="02040503050406030204" pitchFamily="18" charset="0"/>
                                  <a:ea typeface="Calibri" panose="020F0502020204030204" pitchFamily="34" charset="0"/>
                                </a:rPr>
                                <m:t>λ</m:t>
                              </m:r>
                              <m:sSub>
                                <m:sSubPr>
                                  <m:ctrlPr>
                                    <a:rPr lang="uk-UA" sz="2800" i="1">
                                      <a:latin typeface="Cambria Math" panose="02040503050406030204" pitchFamily="18" charset="0"/>
                                      <a:ea typeface="Calibri" panose="020F0502020204030204" pitchFamily="34" charset="0"/>
                                    </a:rPr>
                                  </m:ctrlPr>
                                </m:sSubPr>
                                <m:e>
                                  <m:r>
                                    <a:rPr lang="en-US" sz="2800" i="1">
                                      <a:latin typeface="Cambria Math" panose="02040503050406030204" pitchFamily="18" charset="0"/>
                                      <a:ea typeface="Calibri" panose="020F0502020204030204" pitchFamily="34" charset="0"/>
                                    </a:rPr>
                                    <m:t>𝑆</m:t>
                                  </m:r>
                                </m:e>
                                <m:sub>
                                  <m:r>
                                    <a:rPr lang="uk-UA" sz="2800" i="1">
                                      <a:latin typeface="Cambria Math" panose="02040503050406030204" pitchFamily="18" charset="0"/>
                                      <a:ea typeface="Calibri" panose="020F0502020204030204" pitchFamily="34" charset="0"/>
                                    </a:rPr>
                                    <m:t>𝑛</m:t>
                                  </m:r>
                                </m:sub>
                              </m:sSub>
                            </m:num>
                            <m:den>
                              <m:r>
                                <a:rPr lang="uk-UA" sz="2800" i="1">
                                  <a:latin typeface="Cambria Math" panose="02040503050406030204" pitchFamily="18" charset="0"/>
                                  <a:ea typeface="Calibri" panose="020F0502020204030204" pitchFamily="34" charset="0"/>
                                </a:rPr>
                                <m:t>2</m:t>
                              </m:r>
                              <m:r>
                                <m:rPr>
                                  <m:sty m:val="p"/>
                                </m:rPr>
                                <a:rPr lang="uk-UA" sz="2800">
                                  <a:latin typeface="Cambria Math" panose="02040503050406030204" pitchFamily="18" charset="0"/>
                                  <a:ea typeface="Calibri" panose="020F0502020204030204" pitchFamily="34" charset="0"/>
                                </a:rPr>
                                <m:t>π</m:t>
                              </m:r>
                              <m:func>
                                <m:funcPr>
                                  <m:ctrlPr>
                                    <a:rPr lang="uk-UA" sz="2800" i="1">
                                      <a:latin typeface="Cambria Math" panose="02040503050406030204" pitchFamily="18" charset="0"/>
                                      <a:ea typeface="Calibri" panose="020F0502020204030204" pitchFamily="34" charset="0"/>
                                    </a:rPr>
                                  </m:ctrlPr>
                                </m:funcPr>
                                <m:fName>
                                  <m:r>
                                    <m:rPr>
                                      <m:sty m:val="p"/>
                                    </m:rPr>
                                    <a:rPr lang="uk-UA" sz="2800">
                                      <a:latin typeface="Cambria Math" panose="02040503050406030204" pitchFamily="18" charset="0"/>
                                      <a:ea typeface="Calibri" panose="020F0502020204030204" pitchFamily="34" charset="0"/>
                                    </a:rPr>
                                    <m:t>cos</m:t>
                                  </m:r>
                                </m:fName>
                                <m:e>
                                  <m:r>
                                    <m:rPr>
                                      <m:sty m:val="p"/>
                                    </m:rPr>
                                    <a:rPr lang="uk-UA" sz="2800">
                                      <a:latin typeface="Cambria Math" panose="02040503050406030204" pitchFamily="18" charset="0"/>
                                      <a:ea typeface="Calibri" panose="020F0502020204030204" pitchFamily="34" charset="0"/>
                                    </a:rPr>
                                    <m:t>θ</m:t>
                                  </m:r>
                                </m:e>
                              </m:func>
                            </m:den>
                          </m:f>
                        </m:e>
                      </m:d>
                      <m:sSub>
                        <m:sSubPr>
                          <m:ctrlPr>
                            <a:rPr lang="uk-UA" sz="2800" i="1">
                              <a:latin typeface="Cambria Math" panose="02040503050406030204" pitchFamily="18" charset="0"/>
                              <a:ea typeface="Calibri" panose="020F0502020204030204" pitchFamily="34" charset="0"/>
                            </a:rPr>
                          </m:ctrlPr>
                        </m:sSubPr>
                        <m:e>
                          <m:r>
                            <a:rPr lang="uk-UA" sz="2800" i="1">
                              <a:latin typeface="Cambria Math" panose="02040503050406030204" pitchFamily="18" charset="0"/>
                              <a:ea typeface="Calibri" panose="020F0502020204030204" pitchFamily="34" charset="0"/>
                            </a:rPr>
                            <m:t>𝛿</m:t>
                          </m:r>
                          <m:r>
                            <a:rPr lang="en-US" sz="2800" i="1">
                              <a:latin typeface="Cambria Math" panose="02040503050406030204" pitchFamily="18" charset="0"/>
                              <a:ea typeface="Calibri" panose="020F0502020204030204" pitchFamily="34" charset="0"/>
                            </a:rPr>
                            <m:t>𝑛</m:t>
                          </m:r>
                        </m:e>
                        <m:sub>
                          <m:r>
                            <a:rPr lang="uk-UA" sz="2800" i="1">
                              <a:latin typeface="Cambria Math" panose="02040503050406030204" pitchFamily="18" charset="0"/>
                              <a:ea typeface="Calibri" panose="020F0502020204030204" pitchFamily="34" charset="0"/>
                            </a:rPr>
                            <m:t>𝑎</m:t>
                          </m:r>
                        </m:sub>
                      </m:sSub>
                      <m:r>
                        <a:rPr lang="uk-UA" sz="2800" i="1">
                          <a:latin typeface="Cambria Math" panose="02040503050406030204" pitchFamily="18" charset="0"/>
                          <a:ea typeface="Calibri" panose="020F0502020204030204" pitchFamily="34" charset="0"/>
                        </a:rPr>
                        <m:t>=</m:t>
                      </m:r>
                      <m:sSub>
                        <m:sSubPr>
                          <m:ctrlPr>
                            <a:rPr lang="uk-UA" sz="2800" i="1">
                              <a:latin typeface="Cambria Math" panose="02040503050406030204" pitchFamily="18" charset="0"/>
                              <a:ea typeface="Calibri" panose="020F0502020204030204" pitchFamily="34" charset="0"/>
                            </a:rPr>
                          </m:ctrlPr>
                        </m:sSubPr>
                        <m:e>
                          <m:r>
                            <a:rPr lang="uk-UA" sz="2800" i="1">
                              <a:latin typeface="Cambria Math" panose="02040503050406030204" pitchFamily="18" charset="0"/>
                              <a:ea typeface="Calibri" panose="020F0502020204030204" pitchFamily="34" charset="0"/>
                            </a:rPr>
                            <m:t>𝑆</m:t>
                          </m:r>
                        </m:e>
                        <m:sub>
                          <m:r>
                            <m:rPr>
                              <m:sty m:val="p"/>
                            </m:rPr>
                            <a:rPr lang="uk-UA" sz="2800">
                              <a:latin typeface="Cambria Math" panose="02040503050406030204" pitchFamily="18" charset="0"/>
                              <a:ea typeface="Calibri" panose="020F0502020204030204" pitchFamily="34" charset="0"/>
                            </a:rPr>
                            <m:t>θ</m:t>
                          </m:r>
                        </m:sub>
                      </m:sSub>
                      <m:sSub>
                        <m:sSubPr>
                          <m:ctrlPr>
                            <a:rPr lang="uk-UA" sz="2800" i="1">
                              <a:latin typeface="Cambria Math" panose="02040503050406030204" pitchFamily="18" charset="0"/>
                              <a:ea typeface="Calibri" panose="020F0502020204030204" pitchFamily="34" charset="0"/>
                            </a:rPr>
                          </m:ctrlPr>
                        </m:sSubPr>
                        <m:e>
                          <m:r>
                            <m:rPr>
                              <m:sty m:val="p"/>
                            </m:rPr>
                            <a:rPr lang="uk-UA" sz="2800">
                              <a:latin typeface="Cambria Math" panose="02040503050406030204" pitchFamily="18" charset="0"/>
                              <a:ea typeface="Calibri" panose="020F0502020204030204" pitchFamily="34" charset="0"/>
                            </a:rPr>
                            <m:t>δ</m:t>
                          </m:r>
                          <m:r>
                            <a:rPr lang="en-US" sz="2800" i="1">
                              <a:latin typeface="Cambria Math" panose="02040503050406030204" pitchFamily="18" charset="0"/>
                              <a:ea typeface="Calibri" panose="020F0502020204030204" pitchFamily="34" charset="0"/>
                            </a:rPr>
                            <m:t>𝑛</m:t>
                          </m:r>
                        </m:e>
                        <m:sub>
                          <m:r>
                            <a:rPr lang="uk-UA" sz="2800" i="1">
                              <a:latin typeface="Cambria Math" panose="02040503050406030204" pitchFamily="18" charset="0"/>
                              <a:ea typeface="Calibri" panose="020F0502020204030204" pitchFamily="34" charset="0"/>
                            </a:rPr>
                            <m:t>𝑎</m:t>
                          </m:r>
                        </m:sub>
                      </m:sSub>
                      <m:r>
                        <a:rPr lang="uk-UA" sz="2800" i="1">
                          <a:latin typeface="Cambria Math" panose="02040503050406030204" pitchFamily="18" charset="0"/>
                          <a:ea typeface="Calibri" panose="020F0502020204030204" pitchFamily="34" charset="0"/>
                        </a:rPr>
                        <m:t>,</m:t>
                      </m:r>
                    </m:oMath>
                  </m:oMathPara>
                </a14:m>
                <a:endParaRPr lang="uk-UA" sz="2800" dirty="0">
                  <a:latin typeface="Times New Roman" panose="02020603050405020304" pitchFamily="18" charset="0"/>
                  <a:ea typeface="Calibri" panose="020F0502020204030204" pitchFamily="34" charset="0"/>
                </a:endParaRPr>
              </a:p>
              <a:p>
                <a:pPr indent="449580" algn="just">
                  <a:spcAft>
                    <a:spcPts val="0"/>
                  </a:spcAft>
                </a:pPr>
                <a:r>
                  <a:rPr lang="en-US" sz="2800" dirty="0">
                    <a:latin typeface="Times New Roman" panose="02020603050405020304" pitchFamily="18" charset="0"/>
                    <a:ea typeface="Times New Roman" panose="02020603050405020304" pitchFamily="18" charset="0"/>
                  </a:rPr>
                  <a:t>where </a:t>
                </a:r>
                <a14:m>
                  <m:oMath xmlns:m="http://schemas.openxmlformats.org/officeDocument/2006/math">
                    <m:sSub>
                      <m:sSubPr>
                        <m:ctrlPr>
                          <a:rPr lang="uk-UA" sz="2800" i="1">
                            <a:latin typeface="Cambria Math" panose="02040503050406030204" pitchFamily="18" charset="0"/>
                            <a:ea typeface="Calibri" panose="020F0502020204030204" pitchFamily="34" charset="0"/>
                          </a:rPr>
                        </m:ctrlPr>
                      </m:sSubPr>
                      <m:e>
                        <m:r>
                          <a:rPr lang="uk-UA" sz="2800" i="1">
                            <a:latin typeface="Cambria Math" panose="02040503050406030204" pitchFamily="18" charset="0"/>
                            <a:ea typeface="Calibri" panose="020F0502020204030204" pitchFamily="34" charset="0"/>
                          </a:rPr>
                          <m:t>𝑆</m:t>
                        </m:r>
                      </m:e>
                      <m:sub>
                        <m:r>
                          <m:rPr>
                            <m:sty m:val="p"/>
                          </m:rPr>
                          <a:rPr lang="uk-UA" sz="2800">
                            <a:latin typeface="Cambria Math" panose="02040503050406030204" pitchFamily="18" charset="0"/>
                            <a:ea typeface="Calibri" panose="020F0502020204030204" pitchFamily="34" charset="0"/>
                          </a:rPr>
                          <m:t>θ</m:t>
                        </m:r>
                      </m:sub>
                    </m:sSub>
                    <m:r>
                      <a:rPr lang="uk-UA" sz="2800" i="1">
                        <a:latin typeface="Cambria Math" panose="02040503050406030204" pitchFamily="18" charset="0"/>
                        <a:ea typeface="Calibri" panose="020F0502020204030204" pitchFamily="34" charset="0"/>
                      </a:rPr>
                      <m:t>=</m:t>
                    </m:r>
                    <m:f>
                      <m:fPr>
                        <m:ctrlPr>
                          <a:rPr lang="uk-UA" sz="2800" i="1">
                            <a:latin typeface="Cambria Math" panose="02040503050406030204" pitchFamily="18" charset="0"/>
                            <a:ea typeface="Calibri" panose="020F0502020204030204" pitchFamily="34" charset="0"/>
                          </a:rPr>
                        </m:ctrlPr>
                      </m:fPr>
                      <m:num>
                        <m:r>
                          <m:rPr>
                            <m:sty m:val="p"/>
                          </m:rPr>
                          <a:rPr lang="uk-UA" sz="2800">
                            <a:latin typeface="Cambria Math" panose="02040503050406030204" pitchFamily="18" charset="0"/>
                            <a:ea typeface="Calibri" panose="020F0502020204030204" pitchFamily="34" charset="0"/>
                          </a:rPr>
                          <m:t>δθ</m:t>
                        </m:r>
                      </m:num>
                      <m:den>
                        <m:sSub>
                          <m:sSubPr>
                            <m:ctrlPr>
                              <a:rPr lang="uk-UA" sz="2800" i="1">
                                <a:latin typeface="Cambria Math" panose="02040503050406030204" pitchFamily="18" charset="0"/>
                                <a:ea typeface="Calibri" panose="020F0502020204030204" pitchFamily="34" charset="0"/>
                              </a:rPr>
                            </m:ctrlPr>
                          </m:sSubPr>
                          <m:e>
                            <m:r>
                              <m:rPr>
                                <m:sty m:val="p"/>
                              </m:rPr>
                              <a:rPr lang="uk-UA" sz="2800">
                                <a:latin typeface="Cambria Math" panose="02040503050406030204" pitchFamily="18" charset="0"/>
                                <a:ea typeface="Calibri" panose="020F0502020204030204" pitchFamily="34" charset="0"/>
                              </a:rPr>
                              <m:t>δ</m:t>
                            </m:r>
                            <m:r>
                              <a:rPr lang="en-US" sz="2800" i="1">
                                <a:latin typeface="Cambria Math" panose="02040503050406030204" pitchFamily="18" charset="0"/>
                                <a:ea typeface="Calibri" panose="020F0502020204030204" pitchFamily="34" charset="0"/>
                              </a:rPr>
                              <m:t>𝑛</m:t>
                            </m:r>
                          </m:e>
                          <m:sub>
                            <m:r>
                              <a:rPr lang="uk-UA" sz="2800" i="1">
                                <a:latin typeface="Cambria Math" panose="02040503050406030204" pitchFamily="18" charset="0"/>
                                <a:ea typeface="Calibri" panose="020F0502020204030204" pitchFamily="34" charset="0"/>
                              </a:rPr>
                              <m:t>𝑎</m:t>
                            </m:r>
                          </m:sub>
                        </m:sSub>
                      </m:den>
                    </m:f>
                    <m:r>
                      <a:rPr lang="uk-UA" sz="2800" i="1">
                        <a:latin typeface="Cambria Math" panose="02040503050406030204" pitchFamily="18" charset="0"/>
                        <a:ea typeface="Calibri" panose="020F0502020204030204" pitchFamily="34" charset="0"/>
                      </a:rPr>
                      <m:t>=</m:t>
                    </m:r>
                    <m:f>
                      <m:fPr>
                        <m:ctrlPr>
                          <a:rPr lang="uk-UA" sz="2800" i="1">
                            <a:latin typeface="Cambria Math" panose="02040503050406030204" pitchFamily="18" charset="0"/>
                            <a:ea typeface="Calibri" panose="020F0502020204030204" pitchFamily="34" charset="0"/>
                          </a:rPr>
                        </m:ctrlPr>
                      </m:fPr>
                      <m:num>
                        <m:r>
                          <m:rPr>
                            <m:sty m:val="p"/>
                          </m:rPr>
                          <a:rPr lang="uk-UA" sz="2800">
                            <a:latin typeface="Cambria Math" panose="02040503050406030204" pitchFamily="18" charset="0"/>
                            <a:ea typeface="Calibri" panose="020F0502020204030204" pitchFamily="34" charset="0"/>
                          </a:rPr>
                          <m:t>λ</m:t>
                        </m:r>
                        <m:sSub>
                          <m:sSubPr>
                            <m:ctrlPr>
                              <a:rPr lang="uk-UA" sz="2800" i="1">
                                <a:latin typeface="Cambria Math" panose="02040503050406030204" pitchFamily="18" charset="0"/>
                                <a:ea typeface="Calibri" panose="020F0502020204030204" pitchFamily="34" charset="0"/>
                              </a:rPr>
                            </m:ctrlPr>
                          </m:sSubPr>
                          <m:e>
                            <m:r>
                              <a:rPr lang="en-US" sz="2800" i="1">
                                <a:latin typeface="Cambria Math" panose="02040503050406030204" pitchFamily="18" charset="0"/>
                                <a:ea typeface="Calibri" panose="020F0502020204030204" pitchFamily="34" charset="0"/>
                              </a:rPr>
                              <m:t>𝑆</m:t>
                            </m:r>
                          </m:e>
                          <m:sub>
                            <m:r>
                              <a:rPr lang="uk-UA" sz="2800" i="1">
                                <a:latin typeface="Cambria Math" panose="02040503050406030204" pitchFamily="18" charset="0"/>
                                <a:ea typeface="Calibri" panose="020F0502020204030204" pitchFamily="34" charset="0"/>
                              </a:rPr>
                              <m:t>𝑛</m:t>
                            </m:r>
                          </m:sub>
                        </m:sSub>
                      </m:num>
                      <m:den>
                        <m:r>
                          <a:rPr lang="uk-UA" sz="2800" i="1">
                            <a:latin typeface="Cambria Math" panose="02040503050406030204" pitchFamily="18" charset="0"/>
                            <a:ea typeface="Calibri" panose="020F0502020204030204" pitchFamily="34" charset="0"/>
                          </a:rPr>
                          <m:t>2</m:t>
                        </m:r>
                        <m:r>
                          <m:rPr>
                            <m:sty m:val="p"/>
                          </m:rPr>
                          <a:rPr lang="uk-UA" sz="2800">
                            <a:latin typeface="Cambria Math" panose="02040503050406030204" pitchFamily="18" charset="0"/>
                            <a:ea typeface="Calibri" panose="020F0502020204030204" pitchFamily="34" charset="0"/>
                          </a:rPr>
                          <m:t>π</m:t>
                        </m:r>
                        <m:func>
                          <m:funcPr>
                            <m:ctrlPr>
                              <a:rPr lang="uk-UA" sz="2800" i="1">
                                <a:latin typeface="Cambria Math" panose="02040503050406030204" pitchFamily="18" charset="0"/>
                                <a:ea typeface="Calibri" panose="020F0502020204030204" pitchFamily="34" charset="0"/>
                              </a:rPr>
                            </m:ctrlPr>
                          </m:funcPr>
                          <m:fName>
                            <m:r>
                              <m:rPr>
                                <m:sty m:val="p"/>
                              </m:rPr>
                              <a:rPr lang="uk-UA" sz="2800">
                                <a:latin typeface="Cambria Math" panose="02040503050406030204" pitchFamily="18" charset="0"/>
                                <a:ea typeface="Calibri" panose="020F0502020204030204" pitchFamily="34" charset="0"/>
                              </a:rPr>
                              <m:t>cos</m:t>
                            </m:r>
                          </m:fName>
                          <m:e>
                            <m:r>
                              <m:rPr>
                                <m:sty m:val="p"/>
                              </m:rPr>
                              <a:rPr lang="uk-UA" sz="2800">
                                <a:latin typeface="Cambria Math" panose="02040503050406030204" pitchFamily="18" charset="0"/>
                                <a:ea typeface="Calibri" panose="020F0502020204030204" pitchFamily="34" charset="0"/>
                              </a:rPr>
                              <m:t>θ</m:t>
                            </m:r>
                          </m:e>
                        </m:func>
                      </m:den>
                    </m:f>
                    <m:r>
                      <a:rPr lang="uk-UA" sz="2800" i="1">
                        <a:latin typeface="Cambria Math" panose="02040503050406030204" pitchFamily="18" charset="0"/>
                        <a:ea typeface="Calibri" panose="020F0502020204030204" pitchFamily="34" charset="0"/>
                      </a:rPr>
                      <m:t>.</m:t>
                    </m:r>
                  </m:oMath>
                </a14:m>
                <a:r>
                  <a:rPr lang="en-US" sz="2800" dirty="0">
                    <a:latin typeface="Times New Roman" panose="02020603050405020304" pitchFamily="18" charset="0"/>
                    <a:ea typeface="Calibri" panose="020F0502020204030204" pitchFamily="34" charset="0"/>
                  </a:rPr>
                  <a:t> </a:t>
                </a:r>
              </a:p>
              <a:p>
                <a:pPr indent="449580" algn="just">
                  <a:spcAft>
                    <a:spcPts val="0"/>
                  </a:spcAft>
                </a:pPr>
                <a:endParaRPr lang="en-US" sz="2800" dirty="0">
                  <a:latin typeface="Times New Roman" panose="02020603050405020304" pitchFamily="18" charset="0"/>
                  <a:ea typeface="Calibri" panose="020F0502020204030204" pitchFamily="34" charset="0"/>
                </a:endParaRPr>
              </a:p>
              <a:p>
                <a:pPr algn="ctr">
                  <a:spcAft>
                    <a:spcPts val="0"/>
                  </a:spcAft>
                </a:pPr>
                <a:r>
                  <a:rPr lang="en-US" sz="2800" dirty="0">
                    <a:latin typeface="Times New Roman" panose="02020603050405020304" pitchFamily="18" charset="0"/>
                    <a:ea typeface="Times New Roman" panose="02020603050405020304" pitchFamily="18" charset="0"/>
                  </a:rPr>
                  <a:t>We can see, that with increasing incident angle and wavelength, </a:t>
                </a:r>
              </a:p>
              <a:p>
                <a:pPr algn="ctr">
                  <a:spcAft>
                    <a:spcPts val="0"/>
                  </a:spcAft>
                </a:pPr>
                <a:r>
                  <a:rPr lang="en-US" sz="2800" dirty="0">
                    <a:latin typeface="Times New Roman" panose="02020603050405020304" pitchFamily="18" charset="0"/>
                    <a:ea typeface="Times New Roman" panose="02020603050405020304" pitchFamily="18" charset="0"/>
                  </a:rPr>
                  <a:t>sensitivity increases.</a:t>
                </a:r>
                <a:endParaRPr lang="uk-UA" sz="2800" dirty="0">
                  <a:latin typeface="Times New Roman" panose="02020603050405020304" pitchFamily="18" charset="0"/>
                  <a:ea typeface="Calibri" panose="020F0502020204030204" pitchFamily="34" charset="0"/>
                </a:endParaRP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551688" y="1947672"/>
                <a:ext cx="11719627" cy="4462697"/>
              </a:xfrm>
              <a:prstGeom prst="rect">
                <a:avLst/>
              </a:prstGeom>
              <a:blipFill>
                <a:blip r:embed="rId3"/>
                <a:stretch>
                  <a:fillRect t="-1503" b="-2732"/>
                </a:stretch>
              </a:blipFill>
            </p:spPr>
            <p:txBody>
              <a:bodyPr/>
              <a:lstStyle/>
              <a:p>
                <a:r>
                  <a:rPr lang="uk-UA">
                    <a:noFill/>
                  </a:rPr>
                  <a:t> </a:t>
                </a:r>
              </a:p>
            </p:txBody>
          </p:sp>
        </mc:Fallback>
      </mc:AlternateContent>
    </p:spTree>
    <p:extLst>
      <p:ext uri="{BB962C8B-B14F-4D97-AF65-F5344CB8AC3E}">
        <p14:creationId xmlns:p14="http://schemas.microsoft.com/office/powerpoint/2010/main" val="2601883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85615" y="179756"/>
            <a:ext cx="5065778" cy="551764"/>
          </a:xfrm>
        </p:spPr>
        <p:txBody>
          <a:bodyPr>
            <a:noAutofit/>
          </a:bodyPr>
          <a:lstStyle/>
          <a:p>
            <a:br>
              <a:rPr lang="en-US" sz="36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Phase grating</a:t>
            </a:r>
            <a:endParaRPr lang="uk-UA" sz="2800" dirty="0"/>
          </a:p>
        </p:txBody>
      </p:sp>
      <p:pic>
        <p:nvPicPr>
          <p:cNvPr id="4" name="Picture 43">
            <a:extLst>
              <a:ext uri="{FF2B5EF4-FFF2-40B4-BE49-F238E27FC236}">
                <a16:creationId xmlns:a16="http://schemas.microsoft.com/office/drawing/2014/main" id="{426A7ABA-1792-46C0-97CD-A5D3E3647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44" y="179756"/>
            <a:ext cx="1981334" cy="18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2029968" y="810350"/>
            <a:ext cx="9994392"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ctr" defTabSz="914400" rtl="0" eaLnBrk="0" fontAlgn="base" latinLnBrk="0" hangingPunct="0">
              <a:lnSpc>
                <a:spcPct val="100000"/>
              </a:lnSpc>
              <a:spcBef>
                <a:spcPct val="0"/>
              </a:spcBef>
              <a:spcAft>
                <a:spcPct val="0"/>
              </a:spcAft>
              <a:buClrTx/>
              <a:buSzTx/>
              <a:buFontTx/>
              <a:buNone/>
              <a:tabLst/>
            </a:pPr>
            <a:r>
              <a:rPr kumimoji="0" lang="en-US" altLang="ko-KR"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Fig. 3 shows the </a:t>
            </a:r>
            <a:r>
              <a:rPr kumimoji="0" lang="en-US" altLang="ko-K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distribution</a:t>
            </a:r>
            <a:r>
              <a:rPr kumimoji="0" lang="en-US" altLang="ko-KR"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of the square modulus of the electric field amplitude for the waveguide mode at a wavelength of 740 nm. </a:t>
            </a:r>
            <a:r>
              <a:rPr kumimoji="0" lang="en-US" altLang="ko-K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ko-KR" sz="900" b="0" i="0" u="none" strike="noStrike" cap="none" normalizeH="0" baseline="0" dirty="0">
              <a:ln>
                <a:noFill/>
              </a:ln>
              <a:solidFill>
                <a:schemeClr val="tx1"/>
              </a:solidFill>
              <a:effectLst/>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uk-UA" altLang="ko-KR" sz="1800" b="0" i="0" u="none" strike="noStrike" cap="none" normalizeH="0" baseline="0" dirty="0">
              <a:ln>
                <a:noFill/>
              </a:ln>
              <a:solidFill>
                <a:schemeClr val="tx1"/>
              </a:solidFill>
              <a:effectLst/>
              <a:latin typeface="Arial" panose="020B0604020202020204" pitchFamily="34" charset="0"/>
            </a:endParaRPr>
          </a:p>
        </p:txBody>
      </p:sp>
      <p:pic>
        <p:nvPicPr>
          <p:cNvPr id="1025" name="Рисунок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927" y="1737361"/>
            <a:ext cx="4920737" cy="36419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94487" y="5314817"/>
            <a:ext cx="1209751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n-US" altLang="ko-KR" sz="2000" b="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Fig. 3. The distribution of the square modulus of the electric field amplitude for the waveguide mode at a wavelength of 740 nm, </a:t>
            </a:r>
            <a:r>
              <a:rPr kumimoji="0" lang="en-US" altLang="ko-KR"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
            </a:r>
            <a:r>
              <a:rPr kumimoji="0" lang="en-US" altLang="ko-KR" sz="2000" b="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 </a:t>
            </a:r>
            <a:r>
              <a:rPr kumimoji="0" lang="en-US" altLang="ko-KR" sz="2000" b="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μm</a:t>
            </a:r>
            <a:r>
              <a:rPr kumimoji="0" lang="en-US" altLang="ko-KR" sz="2000" b="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ko-KR"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kumimoji="0" lang="en-US" altLang="ko-KR" sz="1600" b="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en-US" altLang="ko-KR" sz="2000" b="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=1.525, thickness of the MgF</a:t>
            </a:r>
            <a:r>
              <a:rPr kumimoji="0" lang="en-US" altLang="ko-KR" sz="2000" b="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ko-KR" sz="2000" b="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buffer layer 1 </a:t>
            </a:r>
            <a:r>
              <a:rPr kumimoji="0" lang="en-US" altLang="ko-KR" sz="2000" b="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μm</a:t>
            </a:r>
            <a:r>
              <a:rPr kumimoji="0" lang="en-US" altLang="ko-KR" sz="2000" b="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n=1.38, </a:t>
            </a:r>
            <a:r>
              <a:rPr kumimoji="0" lang="en-US" altLang="ko-KR" sz="2000" b="0" i="1" u="none" strike="noStrike" cap="none" normalizeH="0" baseline="0" dirty="0" err="1">
                <a:ln>
                  <a:noFill/>
                </a:ln>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n</a:t>
            </a:r>
            <a:r>
              <a:rPr kumimoji="0" lang="en-US" altLang="ko-KR" sz="1600" b="0" u="none" strike="noStrike" cap="none" normalizeH="0" baseline="0" dirty="0" err="1">
                <a:ln>
                  <a:noFill/>
                </a:ln>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a</a:t>
            </a:r>
            <a:r>
              <a:rPr kumimoji="0" lang="en-US" altLang="ko-KR" sz="2000" b="0" u="none" strike="noStrike" cap="none" normalizeH="0" baseline="0" dirty="0">
                <a:ln>
                  <a:noFill/>
                </a:ln>
                <a:solidFill>
                  <a:srgbClr val="000000"/>
                </a:solidFill>
                <a:effectLst/>
                <a:ea typeface="Times New Roman" panose="02020603050405020304" pitchFamily="18" charset="0"/>
              </a:rPr>
              <a:t>= </a:t>
            </a:r>
            <a:r>
              <a:rPr kumimoji="0" lang="en-US" altLang="ko-KR" sz="2000" b="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 Green curve - no buffer layer, </a:t>
            </a:r>
            <a:r>
              <a:rPr kumimoji="0" lang="en-US" altLang="ko-KR" sz="2000" b="0" i="1" u="none" strike="noStrike" cap="none" normalizeH="0" baseline="0" dirty="0">
                <a:ln>
                  <a:noFill/>
                </a:ln>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n</a:t>
            </a:r>
            <a:r>
              <a:rPr kumimoji="0" lang="en-US" altLang="ko-KR" sz="1600" b="0" u="none" strike="noStrike" cap="none" normalizeH="0" baseline="0" dirty="0">
                <a:ln>
                  <a:noFill/>
                </a:ln>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s</a:t>
            </a:r>
            <a:r>
              <a:rPr kumimoji="0" lang="en-US" altLang="ko-KR" sz="2000" b="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1.515; blue curve - no buffer layer, </a:t>
            </a:r>
            <a:r>
              <a:rPr kumimoji="0" lang="en-US" altLang="ko-KR" sz="2000" b="0" i="1" u="none" strike="noStrike" cap="none" normalizeH="0" baseline="0" dirty="0">
                <a:ln>
                  <a:noFill/>
                </a:ln>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n</a:t>
            </a:r>
            <a:r>
              <a:rPr kumimoji="0" lang="en-US" altLang="ko-KR" sz="1600" b="0" u="none" strike="noStrike" cap="none" normalizeH="0" baseline="0" dirty="0">
                <a:ln>
                  <a:noFill/>
                </a:ln>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s</a:t>
            </a:r>
            <a:r>
              <a:rPr kumimoji="0" lang="en-US" altLang="ko-KR" sz="2000" b="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1.45; red curve - substrate made of MgF</a:t>
            </a:r>
            <a:r>
              <a:rPr kumimoji="0" lang="en-US" altLang="ko-KR" sz="2000" b="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ko-KR" sz="2000" b="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ko-KR" sz="2000" i="1"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a:t>n</a:t>
            </a:r>
            <a:r>
              <a:rPr lang="en-US" altLang="ko-KR" sz="16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a:t>s</a:t>
            </a:r>
            <a:r>
              <a:rPr lang="en-US" altLang="ko-KR" sz="2000" dirty="0">
                <a:latin typeface="Times New Roman" panose="02020603050405020304" pitchFamily="18" charset="0"/>
                <a:ea typeface="Calibri" panose="020F0502020204030204" pitchFamily="34" charset="0"/>
                <a:cs typeface="Times New Roman" panose="02020603050405020304" pitchFamily="18" charset="0"/>
              </a:rPr>
              <a:t> = 1.332); green </a:t>
            </a:r>
            <a:r>
              <a:rPr kumimoji="0" lang="en-US" altLang="ko-KR" sz="2000" b="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 blue dots - the buffer layer is present, respectively, with the refractive index of the substrate 1.515 and 1.45. </a:t>
            </a:r>
            <a:endParaRPr kumimoji="0" lang="uk-UA" altLang="ko-KR" sz="2000" b="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41363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EAB6F589-8554-4391-8605-8EBA7D813BC0}" type="slidenum">
              <a:rPr lang="uk-UA" smtClean="0"/>
              <a:t>6</a:t>
            </a:fld>
            <a:endParaRPr lang="uk-UA"/>
          </a:p>
        </p:txBody>
      </p:sp>
      <p:pic>
        <p:nvPicPr>
          <p:cNvPr id="7" name="Picture 43">
            <a:extLst>
              <a:ext uri="{FF2B5EF4-FFF2-40B4-BE49-F238E27FC236}">
                <a16:creationId xmlns:a16="http://schemas.microsoft.com/office/drawing/2014/main" id="{426A7ABA-1792-46C0-97CD-A5D3E3647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44" y="88566"/>
            <a:ext cx="1981334" cy="18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2609088" y="354216"/>
            <a:ext cx="7205472" cy="1384995"/>
          </a:xfrm>
          <a:prstGeom prst="rect">
            <a:avLst/>
          </a:prstGeom>
        </p:spPr>
        <p:txBody>
          <a:bodyPr wrap="square">
            <a:spAutoFit/>
          </a:bodyPr>
          <a:lstStyle/>
          <a:p>
            <a:pPr algn="ctr"/>
            <a:endParaRPr lang="en-US" sz="2800" b="1"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Phase grating</a:t>
            </a:r>
          </a:p>
          <a:p>
            <a:pPr algn="ctr"/>
            <a:endParaRPr lang="uk-UA" sz="2800" dirty="0"/>
          </a:p>
        </p:txBody>
      </p:sp>
      <p:sp>
        <p:nvSpPr>
          <p:cNvPr id="15" name="Объект 14"/>
          <p:cNvSpPr>
            <a:spLocks noGrp="1"/>
          </p:cNvSpPr>
          <p:nvPr>
            <p:ph sz="half" idx="1"/>
          </p:nvPr>
        </p:nvSpPr>
        <p:spPr>
          <a:xfrm>
            <a:off x="838200" y="1825624"/>
            <a:ext cx="5181600" cy="4657471"/>
          </a:xfrm>
        </p:spPr>
        <p:txBody>
          <a:bodyPr>
            <a:normAutofit fontScale="2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sz="4400" dirty="0"/>
          </a:p>
          <a:p>
            <a:pPr marL="0" indent="0">
              <a:buNone/>
            </a:pPr>
            <a:endParaRPr lang="en-US" sz="4400" dirty="0"/>
          </a:p>
          <a:p>
            <a:pPr marL="0" indent="0">
              <a:lnSpc>
                <a:spcPct val="120000"/>
              </a:lnSpc>
              <a:buNone/>
            </a:pPr>
            <a:endParaRPr lang="en-US" sz="6200" dirty="0">
              <a:latin typeface="Times New Roman" panose="02020603050405020304" pitchFamily="18" charset="0"/>
              <a:cs typeface="Times New Roman" panose="02020603050405020304" pitchFamily="18" charset="0"/>
            </a:endParaRPr>
          </a:p>
          <a:p>
            <a:pPr marL="0" indent="0">
              <a:lnSpc>
                <a:spcPct val="120000"/>
              </a:lnSpc>
              <a:buNone/>
            </a:pPr>
            <a:endParaRPr lang="en-US" sz="8000" dirty="0">
              <a:latin typeface="Times New Roman" panose="02020603050405020304" pitchFamily="18" charset="0"/>
              <a:cs typeface="Times New Roman" panose="02020603050405020304" pitchFamily="18" charset="0"/>
            </a:endParaRPr>
          </a:p>
          <a:p>
            <a:pPr marL="0" indent="0" algn="just">
              <a:lnSpc>
                <a:spcPct val="120000"/>
              </a:lnSpc>
              <a:buNone/>
            </a:pPr>
            <a:r>
              <a:rPr lang="en-US" sz="8000" dirty="0">
                <a:latin typeface="Times New Roman" panose="02020603050405020304" pitchFamily="18" charset="0"/>
                <a:cs typeface="Times New Roman" panose="02020603050405020304" pitchFamily="18" charset="0"/>
              </a:rPr>
              <a:t>Fig. 4. The amplitude distribution of the field without a buffer layer in the substrate, with refractive index 1.515. Other parameters are the same as in Fig. 3.</a:t>
            </a:r>
            <a:endParaRPr lang="uk-UA" sz="8000" dirty="0">
              <a:latin typeface="Times New Roman" panose="02020603050405020304" pitchFamily="18" charset="0"/>
              <a:cs typeface="Times New Roman" panose="02020603050405020304" pitchFamily="18" charset="0"/>
            </a:endParaRPr>
          </a:p>
        </p:txBody>
      </p:sp>
      <p:pic>
        <p:nvPicPr>
          <p:cNvPr id="16" name="Рисунок 15"/>
          <p:cNvPicPr/>
          <p:nvPr/>
        </p:nvPicPr>
        <p:blipFill>
          <a:blip r:embed="rId3" cstate="print">
            <a:extLst>
              <a:ext uri="{28A0092B-C50C-407E-A947-70E740481C1C}">
                <a14:useLocalDpi xmlns:a14="http://schemas.microsoft.com/office/drawing/2010/main" val="0"/>
              </a:ext>
            </a:extLst>
          </a:blip>
          <a:stretch>
            <a:fillRect/>
          </a:stretch>
        </p:blipFill>
        <p:spPr>
          <a:xfrm>
            <a:off x="1208429" y="1941215"/>
            <a:ext cx="5003395" cy="3397481"/>
          </a:xfrm>
          <a:prstGeom prst="rect">
            <a:avLst/>
          </a:prstGeom>
        </p:spPr>
      </p:pic>
      <p:sp>
        <p:nvSpPr>
          <p:cNvPr id="17" name="Объект 16"/>
          <p:cNvSpPr>
            <a:spLocks noGrp="1"/>
          </p:cNvSpPr>
          <p:nvPr>
            <p:ph sz="half" idx="2"/>
          </p:nvPr>
        </p:nvSpPr>
        <p:spPr>
          <a:xfrm>
            <a:off x="6019800" y="1825625"/>
            <a:ext cx="5876544" cy="4657470"/>
          </a:xfrm>
        </p:spPr>
        <p:txBody>
          <a:bodyPr>
            <a:normAutofit fontScale="2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lnSpc>
                <a:spcPct val="120000"/>
              </a:lnSpc>
              <a:buNone/>
            </a:pPr>
            <a:endParaRPr lang="en-US" sz="8000" dirty="0">
              <a:latin typeface="Times New Roman" panose="02020603050405020304" pitchFamily="18" charset="0"/>
              <a:cs typeface="Times New Roman" panose="02020603050405020304" pitchFamily="18" charset="0"/>
            </a:endParaRPr>
          </a:p>
          <a:p>
            <a:pPr marL="0" indent="0" algn="just">
              <a:lnSpc>
                <a:spcPct val="120000"/>
              </a:lnSpc>
              <a:buNone/>
            </a:pPr>
            <a:r>
              <a:rPr lang="en-US" sz="8000" dirty="0">
                <a:latin typeface="Times New Roman" panose="02020603050405020304" pitchFamily="18" charset="0"/>
                <a:cs typeface="Times New Roman" panose="02020603050405020304" pitchFamily="18" charset="0"/>
              </a:rPr>
              <a:t>Fig.5. Distribution of the field amplitude in the presence of a buffer layer in the substrate with a thickness of 1 </a:t>
            </a:r>
            <a:r>
              <a:rPr lang="en-US" sz="8000" dirty="0" err="1">
                <a:latin typeface="Times New Roman" panose="02020603050405020304" pitchFamily="18" charset="0"/>
                <a:cs typeface="Times New Roman" panose="02020603050405020304" pitchFamily="18" charset="0"/>
              </a:rPr>
              <a:t>μm</a:t>
            </a:r>
            <a:r>
              <a:rPr lang="en-US" sz="8000" dirty="0">
                <a:latin typeface="Times New Roman" panose="02020603050405020304" pitchFamily="18" charset="0"/>
                <a:cs typeface="Times New Roman" panose="02020603050405020304" pitchFamily="18" charset="0"/>
              </a:rPr>
              <a:t>. Other parameters are the same as in Fig. 4.</a:t>
            </a:r>
            <a:endParaRPr lang="en-US" sz="8000" dirty="0"/>
          </a:p>
          <a:p>
            <a:endParaRPr lang="en-US" sz="4000" dirty="0"/>
          </a:p>
          <a:p>
            <a:endParaRPr lang="uk-UA" dirty="0"/>
          </a:p>
        </p:txBody>
      </p:sp>
      <p:pic>
        <p:nvPicPr>
          <p:cNvPr id="18" name="Объект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403848" y="1797007"/>
            <a:ext cx="5420868" cy="3762530"/>
          </a:xfrm>
          <a:prstGeom prst="rect">
            <a:avLst/>
          </a:prstGeom>
        </p:spPr>
      </p:pic>
    </p:spTree>
    <p:extLst>
      <p:ext uri="{BB962C8B-B14F-4D97-AF65-F5344CB8AC3E}">
        <p14:creationId xmlns:p14="http://schemas.microsoft.com/office/powerpoint/2010/main" val="218454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5728" y="320041"/>
            <a:ext cx="9692640" cy="1370648"/>
          </a:xfrm>
        </p:spPr>
        <p:txBody>
          <a:bodyPr>
            <a:normAutofit/>
          </a:bodyPr>
          <a:lstStyle/>
          <a:p>
            <a:pPr algn="ctr"/>
            <a:r>
              <a:rPr lang="en-US" sz="2800" b="1" dirty="0">
                <a:latin typeface="Times New Roman" panose="02020603050405020304" pitchFamily="18" charset="0"/>
                <a:cs typeface="Times New Roman" panose="02020603050405020304" pitchFamily="18" charset="0"/>
              </a:rPr>
              <a:t>Phase grating</a:t>
            </a:r>
          </a:p>
        </p:txBody>
      </p:sp>
      <mc:AlternateContent xmlns:mc="http://schemas.openxmlformats.org/markup-compatibility/2006">
        <mc:Choice xmlns:a14="http://schemas.microsoft.com/office/drawing/2010/main" Requires="a14">
          <p:sp>
            <p:nvSpPr>
              <p:cNvPr id="3" name="Объект 2"/>
              <p:cNvSpPr>
                <a:spLocks noGrp="1"/>
              </p:cNvSpPr>
              <p:nvPr>
                <p:ph sz="half" idx="1"/>
              </p:nvPr>
            </p:nvSpPr>
            <p:spPr>
              <a:xfrm>
                <a:off x="838200" y="1825624"/>
                <a:ext cx="5334000" cy="4895851"/>
              </a:xfrm>
            </p:spPr>
            <p:txBody>
              <a:bodyPr>
                <a:normAutofit fontScale="2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lnSpc>
                    <a:spcPct val="120000"/>
                  </a:lnSpc>
                  <a:buNone/>
                </a:pPr>
                <a:endParaRPr lang="en-US" dirty="0">
                  <a:latin typeface="Times New Roman" panose="02020603050405020304" pitchFamily="18" charset="0"/>
                  <a:cs typeface="Times New Roman" panose="02020603050405020304" pitchFamily="18" charset="0"/>
                </a:endParaRPr>
              </a:p>
              <a:p>
                <a:pPr marL="0" indent="0">
                  <a:lnSpc>
                    <a:spcPct val="120000"/>
                  </a:lnSpc>
                  <a:buNone/>
                </a:pPr>
                <a:endParaRPr lang="en-US" dirty="0">
                  <a:latin typeface="Times New Roman" panose="02020603050405020304" pitchFamily="18" charset="0"/>
                  <a:cs typeface="Times New Roman" panose="02020603050405020304" pitchFamily="18" charset="0"/>
                </a:endParaRPr>
              </a:p>
              <a:p>
                <a:pPr marL="0" indent="0">
                  <a:lnSpc>
                    <a:spcPct val="120000"/>
                  </a:lnSpc>
                  <a:buNone/>
                </a:pPr>
                <a:endParaRPr lang="en-US" sz="4200" dirty="0">
                  <a:latin typeface="Times New Roman" panose="02020603050405020304" pitchFamily="18" charset="0"/>
                  <a:cs typeface="Times New Roman" panose="02020603050405020304" pitchFamily="18" charset="0"/>
                </a:endParaRPr>
              </a:p>
              <a:p>
                <a:pPr marL="0" indent="0">
                  <a:lnSpc>
                    <a:spcPct val="120000"/>
                  </a:lnSpc>
                  <a:buNone/>
                </a:pPr>
                <a:endParaRPr lang="en-US" sz="5000" dirty="0">
                  <a:latin typeface="Times New Roman" panose="02020603050405020304" pitchFamily="18" charset="0"/>
                  <a:cs typeface="Times New Roman" panose="02020603050405020304" pitchFamily="18" charset="0"/>
                </a:endParaRPr>
              </a:p>
              <a:p>
                <a:pPr marL="0" indent="0">
                  <a:lnSpc>
                    <a:spcPct val="120000"/>
                  </a:lnSpc>
                  <a:buNone/>
                </a:pPr>
                <a:r>
                  <a:rPr lang="en-US" sz="8000" dirty="0">
                    <a:latin typeface="Times New Roman" panose="02020603050405020304" pitchFamily="18" charset="0"/>
                    <a:cs typeface="Times New Roman" panose="02020603050405020304" pitchFamily="18" charset="0"/>
                  </a:rPr>
                  <a:t>Fig. 6. The spectral dependence of the reflection coefficient of the grating at the angle of incidence 20</a:t>
                </a:r>
                <a:r>
                  <a:rPr lang="en-US" sz="8000" baseline="30000" dirty="0">
                    <a:latin typeface="Times New Roman" panose="02020603050405020304" pitchFamily="18" charset="0"/>
                    <a:cs typeface="Times New Roman" panose="02020603050405020304" pitchFamily="18" charset="0"/>
                  </a:rPr>
                  <a:t>o</a:t>
                </a:r>
                <a:r>
                  <a:rPr lang="en-US" sz="8000" dirty="0">
                    <a:latin typeface="Times New Roman" panose="02020603050405020304" pitchFamily="18" charset="0"/>
                    <a:cs typeface="Times New Roman" panose="02020603050405020304" pitchFamily="18" charset="0"/>
                  </a:rPr>
                  <a:t> in the presence of the buffer layer with a refractive index of </a:t>
                </a:r>
                <a14:m>
                  <m:oMath xmlns:m="http://schemas.openxmlformats.org/officeDocument/2006/math">
                    <m:sSub>
                      <m:sSubPr>
                        <m:ctrlPr>
                          <a:rPr lang="uk-UA" sz="8000" i="1">
                            <a:latin typeface="Cambria Math" panose="02040503050406030204" pitchFamily="18" charset="0"/>
                          </a:rPr>
                        </m:ctrlPr>
                      </m:sSubPr>
                      <m:e>
                        <m:r>
                          <m:rPr>
                            <m:sty m:val="p"/>
                          </m:rPr>
                          <a:rPr lang="en-US" sz="8000" i="0">
                            <a:latin typeface="Cambria Math" panose="02040503050406030204" pitchFamily="18" charset="0"/>
                          </a:rPr>
                          <m:t>n</m:t>
                        </m:r>
                      </m:e>
                      <m:sub>
                        <m:r>
                          <m:rPr>
                            <m:sty m:val="p"/>
                          </m:rPr>
                          <a:rPr lang="en-US" sz="8000" b="0" i="0" smtClean="0">
                            <a:latin typeface="Cambria Math" panose="02040503050406030204" pitchFamily="18" charset="0"/>
                          </a:rPr>
                          <m:t>a</m:t>
                        </m:r>
                      </m:sub>
                    </m:sSub>
                    <m:r>
                      <a:rPr lang="en-US" sz="8000" i="0">
                        <a:latin typeface="Cambria Math" panose="02040503050406030204" pitchFamily="18" charset="0"/>
                      </a:rPr>
                      <m:t>=1.515</m:t>
                    </m:r>
                  </m:oMath>
                </a14:m>
                <a:r>
                  <a:rPr lang="en-US" sz="8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uk-UA" sz="8000" i="1">
                            <a:latin typeface="Cambria Math" panose="02040503050406030204" pitchFamily="18" charset="0"/>
                          </a:rPr>
                        </m:ctrlPr>
                      </m:sSubPr>
                      <m:e>
                        <m:r>
                          <m:rPr>
                            <m:sty m:val="p"/>
                          </m:rPr>
                          <a:rPr lang="en-US" sz="8000" i="0">
                            <a:latin typeface="Cambria Math" panose="02040503050406030204" pitchFamily="18" charset="0"/>
                          </a:rPr>
                          <m:t>n</m:t>
                        </m:r>
                      </m:e>
                      <m:sub>
                        <m:r>
                          <m:rPr>
                            <m:sty m:val="p"/>
                          </m:rPr>
                          <a:rPr lang="en-US" sz="8000" i="0">
                            <a:latin typeface="Cambria Math" panose="02040503050406030204" pitchFamily="18" charset="0"/>
                          </a:rPr>
                          <m:t>g</m:t>
                        </m:r>
                      </m:sub>
                    </m:sSub>
                    <m:r>
                      <a:rPr lang="en-US" sz="8000" i="0">
                        <a:latin typeface="Cambria Math" panose="02040503050406030204" pitchFamily="18" charset="0"/>
                      </a:rPr>
                      <m:t>=1.525,</m:t>
                    </m:r>
                  </m:oMath>
                </a14:m>
                <a:r>
                  <a:rPr lang="en-US" sz="8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uk-UA" sz="8000" i="1">
                            <a:latin typeface="Cambria Math" panose="02040503050406030204" pitchFamily="18" charset="0"/>
                          </a:rPr>
                        </m:ctrlPr>
                      </m:sSubPr>
                      <m:e>
                        <m:r>
                          <m:rPr>
                            <m:sty m:val="p"/>
                          </m:rPr>
                          <a:rPr lang="en-US" sz="8000">
                            <a:latin typeface="Cambria Math" panose="02040503050406030204" pitchFamily="18" charset="0"/>
                          </a:rPr>
                          <m:t>n</m:t>
                        </m:r>
                      </m:e>
                      <m:sub>
                        <m:r>
                          <m:rPr>
                            <m:sty m:val="p"/>
                          </m:rPr>
                          <a:rPr lang="en-US" sz="8000">
                            <a:latin typeface="Cambria Math" panose="02040503050406030204" pitchFamily="18" charset="0"/>
                          </a:rPr>
                          <m:t>a</m:t>
                        </m:r>
                      </m:sub>
                    </m:sSub>
                    <m:r>
                      <a:rPr lang="en-US" sz="8000" i="1">
                        <a:latin typeface="Cambria Math" panose="02040503050406030204" pitchFamily="18" charset="0"/>
                      </a:rPr>
                      <m:t> </m:t>
                    </m:r>
                  </m:oMath>
                </a14:m>
                <a:r>
                  <a:rPr lang="en-US" sz="8000" dirty="0">
                    <a:latin typeface="Times New Roman" panose="02020603050405020304" pitchFamily="18" charset="0"/>
                    <a:cs typeface="Times New Roman" panose="02020603050405020304" pitchFamily="18" charset="0"/>
                  </a:rPr>
                  <a:t>=1.5, </a:t>
                </a:r>
                <a14:m>
                  <m:oMath xmlns:m="http://schemas.openxmlformats.org/officeDocument/2006/math">
                    <m:r>
                      <m:rPr>
                        <m:sty m:val="p"/>
                      </m:rPr>
                      <a:rPr lang="en-US" sz="8000" i="0">
                        <a:latin typeface="Cambria Math" panose="02040503050406030204" pitchFamily="18" charset="0"/>
                      </a:rPr>
                      <m:t>d</m:t>
                    </m:r>
                    <m:r>
                      <a:rPr lang="en-US" sz="8000" i="0">
                        <a:latin typeface="Cambria Math" panose="02040503050406030204" pitchFamily="18" charset="0"/>
                      </a:rPr>
                      <m:t>=1.3 </m:t>
                    </m:r>
                    <m:r>
                      <m:rPr>
                        <m:sty m:val="p"/>
                      </m:rPr>
                      <a:rPr lang="en-US" sz="8000" i="0">
                        <a:latin typeface="Cambria Math" panose="02040503050406030204" pitchFamily="18" charset="0"/>
                      </a:rPr>
                      <m:t>μm</m:t>
                    </m:r>
                    <m:r>
                      <a:rPr lang="en-US" sz="8000" i="0">
                        <a:latin typeface="Cambria Math" panose="02040503050406030204" pitchFamily="18" charset="0"/>
                      </a:rPr>
                      <m:t>.</m:t>
                    </m:r>
                  </m:oMath>
                </a14:m>
                <a:endParaRPr lang="en-US" sz="8000" dirty="0">
                  <a:latin typeface="Times New Roman" panose="02020603050405020304" pitchFamily="18" charset="0"/>
                  <a:cs typeface="Times New Roman" panose="02020603050405020304" pitchFamily="18" charset="0"/>
                </a:endParaRPr>
              </a:p>
              <a:p>
                <a:endParaRPr lang="uk-UA" dirty="0"/>
              </a:p>
            </p:txBody>
          </p:sp>
        </mc:Choice>
        <mc:Fallback>
          <p:sp>
            <p:nvSpPr>
              <p:cNvPr id="3" name="Объект 2"/>
              <p:cNvSpPr>
                <a:spLocks noGrp="1" noRot="1" noChangeAspect="1" noMove="1" noResize="1" noEditPoints="1" noAdjustHandles="1" noChangeArrowheads="1" noChangeShapeType="1" noTextEdit="1"/>
              </p:cNvSpPr>
              <p:nvPr>
                <p:ph sz="half" idx="1"/>
              </p:nvPr>
            </p:nvSpPr>
            <p:spPr>
              <a:xfrm>
                <a:off x="838200" y="1825624"/>
                <a:ext cx="5334000" cy="4895851"/>
              </a:xfrm>
              <a:blipFill>
                <a:blip r:embed="rId2"/>
                <a:stretch>
                  <a:fillRect l="-1257" r="-457"/>
                </a:stretch>
              </a:blipFill>
            </p:spPr>
            <p:txBody>
              <a:bodyPr/>
              <a:lstStyle/>
              <a:p>
                <a:r>
                  <a:rPr lang="uk-UA">
                    <a:noFill/>
                  </a:rPr>
                  <a:t> </a:t>
                </a:r>
              </a:p>
            </p:txBody>
          </p:sp>
        </mc:Fallback>
      </mc:AlternateContent>
      <p:sp>
        <p:nvSpPr>
          <p:cNvPr id="5" name="Номер слайда 4"/>
          <p:cNvSpPr>
            <a:spLocks noGrp="1"/>
          </p:cNvSpPr>
          <p:nvPr>
            <p:ph type="sldNum" sz="quarter" idx="12"/>
          </p:nvPr>
        </p:nvSpPr>
        <p:spPr/>
        <p:txBody>
          <a:bodyPr/>
          <a:lstStyle/>
          <a:p>
            <a:fld id="{EAB6F589-8554-4391-8605-8EBA7D813BC0}" type="slidenum">
              <a:rPr lang="uk-UA" smtClean="0"/>
              <a:t>7</a:t>
            </a:fld>
            <a:endParaRPr lang="uk-UA"/>
          </a:p>
        </p:txBody>
      </p:sp>
      <p:pic>
        <p:nvPicPr>
          <p:cNvPr id="6" name="Picture 43">
            <a:extLst>
              <a:ext uri="{FF2B5EF4-FFF2-40B4-BE49-F238E27FC236}">
                <a16:creationId xmlns:a16="http://schemas.microsoft.com/office/drawing/2014/main" id="{426A7ABA-1792-46C0-97CD-A5D3E3647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944" y="88566"/>
            <a:ext cx="1981334" cy="18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p:nvPr/>
        </p:nvPicPr>
        <p:blipFill>
          <a:blip r:embed="rId4" cstate="print">
            <a:extLst>
              <a:ext uri="{28A0092B-C50C-407E-A947-70E740481C1C}">
                <a14:useLocalDpi xmlns:a14="http://schemas.microsoft.com/office/drawing/2010/main" val="0"/>
              </a:ext>
            </a:extLst>
          </a:blip>
          <a:stretch>
            <a:fillRect/>
          </a:stretch>
        </p:blipFill>
        <p:spPr>
          <a:xfrm>
            <a:off x="1500379" y="1941215"/>
            <a:ext cx="4538472" cy="3005529"/>
          </a:xfrm>
          <a:prstGeom prst="rect">
            <a:avLst/>
          </a:prstGeom>
        </p:spPr>
      </p:pic>
      <mc:AlternateContent xmlns:mc="http://schemas.openxmlformats.org/markup-compatibility/2006">
        <mc:Choice xmlns:a14="http://schemas.microsoft.com/office/drawing/2010/main" Requires="a14">
          <p:sp>
            <p:nvSpPr>
              <p:cNvPr id="9" name="Объект 8"/>
              <p:cNvSpPr>
                <a:spLocks noGrp="1"/>
              </p:cNvSpPr>
              <p:nvPr>
                <p:ph sz="half" idx="2"/>
              </p:nvPr>
            </p:nvSpPr>
            <p:spPr>
              <a:xfrm>
                <a:off x="6172200" y="1825624"/>
                <a:ext cx="5181600" cy="4530725"/>
              </a:xfrm>
            </p:spPr>
            <p:txBody>
              <a:bodyPr>
                <a:normAutofit fontScale="25000" lnSpcReduction="20000"/>
              </a:bodyPr>
              <a:lstStyle/>
              <a:p>
                <a:endParaRPr lang="en-US" dirty="0"/>
              </a:p>
              <a:p>
                <a:endParaRPr lang="en-US" dirty="0"/>
              </a:p>
              <a:p>
                <a:pPr marL="0" indent="0">
                  <a:buNone/>
                </a:pPr>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nSpc>
                    <a:spcPct val="120000"/>
                  </a:lnSpc>
                  <a:buNone/>
                </a:pPr>
                <a:r>
                  <a:rPr lang="en-US" sz="8000" dirty="0">
                    <a:latin typeface="Times New Roman" panose="02020603050405020304" pitchFamily="18" charset="0"/>
                    <a:cs typeface="Times New Roman" panose="02020603050405020304" pitchFamily="18" charset="0"/>
                  </a:rPr>
                  <a:t>Fig.7. The angular dependence of the reflection coefficient of the grating at the wavelength </a:t>
                </a:r>
                <a:r>
                  <a:rPr lang="en-US" sz="8000" dirty="0">
                    <a:latin typeface="Symbol" panose="05050102010706020507" pitchFamily="18" charset="2"/>
                    <a:cs typeface="Times New Roman" panose="02020603050405020304" pitchFamily="18" charset="0"/>
                  </a:rPr>
                  <a:t>l=</a:t>
                </a:r>
                <a:r>
                  <a:rPr lang="en-US" sz="8000" dirty="0">
                    <a:latin typeface="Times New Roman" panose="02020603050405020304" pitchFamily="18" charset="0"/>
                    <a:cs typeface="Times New Roman" panose="02020603050405020304" pitchFamily="18" charset="0"/>
                  </a:rPr>
                  <a:t>665 nm in the presence of the buffer layer, </a:t>
                </a:r>
                <a14:m>
                  <m:oMath xmlns:m="http://schemas.openxmlformats.org/officeDocument/2006/math">
                    <m:sSub>
                      <m:sSubPr>
                        <m:ctrlPr>
                          <a:rPr lang="uk-UA" sz="8000" i="1">
                            <a:latin typeface="Cambria Math" panose="02040503050406030204" pitchFamily="18" charset="0"/>
                          </a:rPr>
                        </m:ctrlPr>
                      </m:sSubPr>
                      <m:e>
                        <m:r>
                          <m:rPr>
                            <m:sty m:val="p"/>
                          </m:rPr>
                          <a:rPr lang="en-US" sz="8000">
                            <a:latin typeface="Cambria Math" panose="02040503050406030204" pitchFamily="18" charset="0"/>
                          </a:rPr>
                          <m:t>n</m:t>
                        </m:r>
                      </m:e>
                      <m:sub>
                        <m:r>
                          <m:rPr>
                            <m:sty m:val="p"/>
                          </m:rPr>
                          <a:rPr lang="en-US" sz="8000">
                            <a:latin typeface="Cambria Math" panose="02040503050406030204" pitchFamily="18" charset="0"/>
                          </a:rPr>
                          <m:t>s</m:t>
                        </m:r>
                      </m:sub>
                    </m:sSub>
                  </m:oMath>
                </a14:m>
                <a:r>
                  <a:rPr lang="en-US" sz="8000" dirty="0">
                    <a:latin typeface="Times New Roman" panose="02020603050405020304" pitchFamily="18" charset="0"/>
                    <a:cs typeface="Times New Roman" panose="02020603050405020304" pitchFamily="18" charset="0"/>
                  </a:rPr>
                  <a:t> = 1.515, </a:t>
                </a:r>
                <a14:m>
                  <m:oMath xmlns:m="http://schemas.openxmlformats.org/officeDocument/2006/math">
                    <m:sSub>
                      <m:sSubPr>
                        <m:ctrlPr>
                          <a:rPr lang="uk-UA" sz="8000" i="1">
                            <a:latin typeface="Cambria Math" panose="02040503050406030204" pitchFamily="18" charset="0"/>
                          </a:rPr>
                        </m:ctrlPr>
                      </m:sSubPr>
                      <m:e>
                        <m:r>
                          <m:rPr>
                            <m:sty m:val="p"/>
                          </m:rPr>
                          <a:rPr lang="en-US" sz="8000">
                            <a:latin typeface="Cambria Math" panose="02040503050406030204" pitchFamily="18" charset="0"/>
                          </a:rPr>
                          <m:t>n</m:t>
                        </m:r>
                      </m:e>
                      <m:sub>
                        <m:r>
                          <m:rPr>
                            <m:sty m:val="p"/>
                          </m:rPr>
                          <a:rPr lang="en-US" sz="8000">
                            <a:latin typeface="Cambria Math" panose="02040503050406030204" pitchFamily="18" charset="0"/>
                          </a:rPr>
                          <m:t>g</m:t>
                        </m:r>
                      </m:sub>
                    </m:sSub>
                  </m:oMath>
                </a14:m>
                <a:r>
                  <a:rPr lang="en-US" sz="8000" dirty="0">
                    <a:latin typeface="Times New Roman" panose="02020603050405020304" pitchFamily="18" charset="0"/>
                    <a:cs typeface="Times New Roman" panose="02020603050405020304" pitchFamily="18" charset="0"/>
                  </a:rPr>
                  <a:t> = 1.525, d = 1.3 </a:t>
                </a:r>
                <a:r>
                  <a:rPr lang="en-US" sz="8000" dirty="0" err="1">
                    <a:latin typeface="Times New Roman" panose="02020603050405020304" pitchFamily="18" charset="0"/>
                    <a:cs typeface="Times New Roman" panose="02020603050405020304" pitchFamily="18" charset="0"/>
                  </a:rPr>
                  <a:t>μm</a:t>
                </a:r>
                <a:r>
                  <a:rPr lang="en-US" sz="8000" dirty="0">
                    <a:latin typeface="Times New Roman" panose="02020603050405020304" pitchFamily="18" charset="0"/>
                    <a:cs typeface="Times New Roman" panose="02020603050405020304" pitchFamily="18" charset="0"/>
                  </a:rPr>
                  <a:t>.</a:t>
                </a:r>
              </a:p>
              <a:p>
                <a:endParaRPr lang="uk-UA" dirty="0"/>
              </a:p>
            </p:txBody>
          </p:sp>
        </mc:Choice>
        <mc:Fallback>
          <p:sp>
            <p:nvSpPr>
              <p:cNvPr id="9" name="Объект 8"/>
              <p:cNvSpPr>
                <a:spLocks noGrp="1" noRot="1" noChangeAspect="1" noMove="1" noResize="1" noEditPoints="1" noAdjustHandles="1" noChangeArrowheads="1" noChangeShapeType="1" noTextEdit="1"/>
              </p:cNvSpPr>
              <p:nvPr>
                <p:ph sz="half" idx="2"/>
              </p:nvPr>
            </p:nvSpPr>
            <p:spPr>
              <a:xfrm>
                <a:off x="6172200" y="1825624"/>
                <a:ext cx="5181600" cy="4530725"/>
              </a:xfrm>
              <a:blipFill>
                <a:blip r:embed="rId5"/>
                <a:stretch>
                  <a:fillRect l="-1294"/>
                </a:stretch>
              </a:blipFill>
            </p:spPr>
            <p:txBody>
              <a:bodyPr/>
              <a:lstStyle/>
              <a:p>
                <a:r>
                  <a:rPr lang="uk-UA">
                    <a:noFill/>
                  </a:rPr>
                  <a:t> </a:t>
                </a:r>
              </a:p>
            </p:txBody>
          </p:sp>
        </mc:Fallback>
      </mc:AlternateContent>
      <p:pic>
        <p:nvPicPr>
          <p:cNvPr id="10" name="Объект 7"/>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611112" y="1941215"/>
            <a:ext cx="4674109" cy="3005529"/>
          </a:xfrm>
          <a:prstGeom prst="rect">
            <a:avLst/>
          </a:prstGeom>
        </p:spPr>
      </p:pic>
    </p:spTree>
    <p:extLst>
      <p:ext uri="{BB962C8B-B14F-4D97-AF65-F5344CB8AC3E}">
        <p14:creationId xmlns:p14="http://schemas.microsoft.com/office/powerpoint/2010/main" val="1708775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Заголовок 1"/>
              <p:cNvSpPr>
                <a:spLocks noGrp="1"/>
              </p:cNvSpPr>
              <p:nvPr>
                <p:ph type="title"/>
              </p:nvPr>
            </p:nvSpPr>
            <p:spPr>
              <a:xfrm>
                <a:off x="2222914" y="1014890"/>
                <a:ext cx="9866376" cy="1709928"/>
              </a:xfrm>
            </p:spPr>
            <p:txBody>
              <a:bodyPr>
                <a:normAutofit fontScale="90000"/>
              </a:bodyPr>
              <a:lstStyle/>
              <a:p>
                <a:pPr algn="ctr">
                  <a:lnSpc>
                    <a:spcPct val="100000"/>
                  </a:lnSpc>
                </a:pP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Phase grating</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able 1 shows the resonant wavelengths for some angles and the sensitivity </a:t>
                </a:r>
                <a14:m>
                  <m:oMath xmlns:m="http://schemas.openxmlformats.org/officeDocument/2006/math">
                    <m:sSub>
                      <m:sSubPr>
                        <m:ctrlPr>
                          <a:rPr lang="uk-UA" sz="2200" i="1">
                            <a:latin typeface="Cambria Math" panose="02040503050406030204" pitchFamily="18" charset="0"/>
                          </a:rPr>
                        </m:ctrlPr>
                      </m:sSubPr>
                      <m:e>
                        <m:r>
                          <a:rPr lang="en-US" sz="2200" i="1">
                            <a:latin typeface="Cambria Math" panose="02040503050406030204" pitchFamily="18" charset="0"/>
                          </a:rPr>
                          <m:t>𝑆</m:t>
                        </m:r>
                      </m:e>
                      <m:sub>
                        <m:r>
                          <a:rPr lang="en-US" sz="2200" i="1">
                            <a:latin typeface="Cambria Math" panose="02040503050406030204" pitchFamily="18" charset="0"/>
                          </a:rPr>
                          <m:t>𝑛</m:t>
                        </m:r>
                      </m:sub>
                    </m:sSub>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uk-UA" sz="2200" i="1">
                            <a:latin typeface="Cambria Math" panose="02040503050406030204" pitchFamily="18" charset="0"/>
                          </a:rPr>
                        </m:ctrlPr>
                      </m:sSubPr>
                      <m:e>
                        <m:r>
                          <a:rPr lang="en-US" sz="2200" i="1">
                            <a:latin typeface="Cambria Math" panose="02040503050406030204" pitchFamily="18" charset="0"/>
                          </a:rPr>
                          <m:t>𝑆</m:t>
                        </m:r>
                      </m:e>
                      <m:sub>
                        <m:r>
                          <m:rPr>
                            <m:sty m:val="p"/>
                          </m:rPr>
                          <a:rPr lang="en-US" sz="2200">
                            <a:latin typeface="Cambria Math" panose="02040503050406030204" pitchFamily="18" charset="0"/>
                          </a:rPr>
                          <m:t>λ</m:t>
                        </m:r>
                      </m:sub>
                    </m:sSub>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rPr>
                      <m:t>𝑆</m:t>
                    </m:r>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uk-UA" sz="2200" i="1">
                            <a:latin typeface="Cambria Math" panose="02040503050406030204" pitchFamily="18" charset="0"/>
                          </a:rPr>
                        </m:ctrlPr>
                      </m:sSubPr>
                      <m:e>
                        <m:r>
                          <a:rPr lang="en-US" sz="2200" i="1">
                            <a:latin typeface="Cambria Math" panose="02040503050406030204" pitchFamily="18" charset="0"/>
                          </a:rPr>
                          <m:t>𝑆</m:t>
                        </m:r>
                      </m:e>
                      <m:sub>
                        <m:r>
                          <m:rPr>
                            <m:sty m:val="p"/>
                          </m:rPr>
                          <a:rPr lang="en-US" sz="2200">
                            <a:latin typeface="Cambria Math" panose="02040503050406030204" pitchFamily="18" charset="0"/>
                          </a:rPr>
                          <m:t>θ</m:t>
                        </m:r>
                      </m:sub>
                    </m:sSub>
                  </m:oMath>
                </a14:m>
                <a:r>
                  <a:rPr lang="en-US" sz="2200" dirty="0">
                    <a:latin typeface="Times New Roman" panose="02020603050405020304" pitchFamily="18" charset="0"/>
                    <a:cs typeface="Times New Roman" panose="02020603050405020304" pitchFamily="18" charset="0"/>
                  </a:rPr>
                  <a:t> for the following waveguide structure parameters: </a:t>
                </a:r>
                <a14:m>
                  <m:oMath xmlns:m="http://schemas.openxmlformats.org/officeDocument/2006/math">
                    <m:sSub>
                      <m:sSubPr>
                        <m:ctrlPr>
                          <a:rPr lang="uk-UA" sz="2200" i="1">
                            <a:latin typeface="Cambria Math" panose="02040503050406030204" pitchFamily="18" charset="0"/>
                          </a:rPr>
                        </m:ctrlPr>
                      </m:sSubPr>
                      <m:e>
                        <m:r>
                          <a:rPr lang="en-US" sz="2200" i="1">
                            <a:latin typeface="Cambria Math" panose="02040503050406030204" pitchFamily="18" charset="0"/>
                          </a:rPr>
                          <m:t>𝑛</m:t>
                        </m:r>
                      </m:e>
                      <m:sub>
                        <m:r>
                          <a:rPr lang="en-US" sz="2200" i="1">
                            <a:latin typeface="Cambria Math" panose="02040503050406030204" pitchFamily="18" charset="0"/>
                          </a:rPr>
                          <m:t>𝑎</m:t>
                        </m:r>
                      </m:sub>
                    </m:sSub>
                    <m:r>
                      <a:rPr lang="en-US" sz="2200" i="1">
                        <a:latin typeface="Cambria Math" panose="02040503050406030204" pitchFamily="18" charset="0"/>
                      </a:rPr>
                      <m:t>=1.5, </m:t>
                    </m:r>
                    <m:sSub>
                      <m:sSubPr>
                        <m:ctrlPr>
                          <a:rPr lang="uk-UA" sz="2200" i="1">
                            <a:latin typeface="Cambria Math" panose="02040503050406030204" pitchFamily="18" charset="0"/>
                          </a:rPr>
                        </m:ctrlPr>
                      </m:sSubPr>
                      <m:e>
                        <m:r>
                          <a:rPr lang="en-US" sz="2200" i="1">
                            <a:latin typeface="Cambria Math" panose="02040503050406030204" pitchFamily="18" charset="0"/>
                          </a:rPr>
                          <m:t>𝑛</m:t>
                        </m:r>
                      </m:e>
                      <m:sub>
                        <m:r>
                          <a:rPr lang="en-US" sz="2200" i="1">
                            <a:latin typeface="Cambria Math" panose="02040503050406030204" pitchFamily="18" charset="0"/>
                          </a:rPr>
                          <m:t>𝑠</m:t>
                        </m:r>
                      </m:sub>
                    </m:sSub>
                    <m:r>
                      <a:rPr lang="en-US" sz="2200" i="1">
                        <a:latin typeface="Cambria Math" panose="02040503050406030204" pitchFamily="18" charset="0"/>
                      </a:rPr>
                      <m:t>=1.38</m:t>
                    </m:r>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uk-UA" sz="2200" i="1">
                            <a:latin typeface="Cambria Math" panose="02040503050406030204" pitchFamily="18" charset="0"/>
                          </a:rPr>
                        </m:ctrlPr>
                      </m:sSubPr>
                      <m:e>
                        <m:r>
                          <a:rPr lang="en-US" sz="2200" i="1">
                            <a:latin typeface="Cambria Math" panose="02040503050406030204" pitchFamily="18" charset="0"/>
                          </a:rPr>
                          <m:t>𝑛</m:t>
                        </m:r>
                      </m:e>
                      <m:sub>
                        <m:r>
                          <a:rPr lang="en-US" sz="2200" i="1">
                            <a:latin typeface="Cambria Math" panose="02040503050406030204" pitchFamily="18" charset="0"/>
                          </a:rPr>
                          <m:t>𝑔</m:t>
                        </m:r>
                      </m:sub>
                    </m:sSub>
                    <m:r>
                      <a:rPr lang="en-US" sz="2200" i="1">
                        <a:latin typeface="Cambria Math" panose="02040503050406030204" pitchFamily="18" charset="0"/>
                      </a:rPr>
                      <m:t>=1.525,</m:t>
                    </m:r>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rPr>
                      <m:t>𝑑</m:t>
                    </m:r>
                    <m:r>
                      <a:rPr lang="en-US" sz="2200" i="1">
                        <a:latin typeface="Cambria Math" panose="02040503050406030204" pitchFamily="18" charset="0"/>
                      </a:rPr>
                      <m:t>=1.3 </m:t>
                    </m:r>
                    <m:r>
                      <a:rPr lang="en-US" sz="2200" i="1">
                        <a:latin typeface="Cambria Math" panose="02040503050406030204" pitchFamily="18" charset="0"/>
                      </a:rPr>
                      <m:t>𝜇</m:t>
                    </m:r>
                    <m:r>
                      <a:rPr lang="en-US" sz="2200" i="1">
                        <a:latin typeface="Cambria Math" panose="02040503050406030204" pitchFamily="18" charset="0"/>
                      </a:rPr>
                      <m:t>𝑚</m:t>
                    </m:r>
                    <m:r>
                      <a:rPr lang="en-US" sz="2200" i="1">
                        <a:latin typeface="Cambria Math" panose="02040503050406030204" pitchFamily="18" charset="0"/>
                      </a:rPr>
                      <m:t>.</m:t>
                    </m:r>
                    <m:r>
                      <m:rPr>
                        <m:nor/>
                      </m:rPr>
                      <a:rPr lang="en-US" sz="2200" b="0" i="0" smtClean="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According</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to</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Table</m:t>
                    </m:r>
                    <m:r>
                      <m:rPr>
                        <m:nor/>
                      </m:rPr>
                      <a:rPr lang="en-US" sz="2200">
                        <a:latin typeface="Times New Roman" panose="02020603050405020304" pitchFamily="18" charset="0"/>
                        <a:cs typeface="Times New Roman" panose="02020603050405020304" pitchFamily="18" charset="0"/>
                      </a:rPr>
                      <m:t> 1, </m:t>
                    </m:r>
                    <m:r>
                      <m:rPr>
                        <m:nor/>
                      </m:rPr>
                      <a:rPr lang="en-US" sz="2200">
                        <a:latin typeface="Times New Roman" panose="02020603050405020304" pitchFamily="18" charset="0"/>
                        <a:cs typeface="Times New Roman" panose="02020603050405020304" pitchFamily="18" charset="0"/>
                      </a:rPr>
                      <m:t>the</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sensitivity</m:t>
                    </m:r>
                    <m:r>
                      <m:rPr>
                        <m:nor/>
                      </m:rPr>
                      <a:rPr lang="en-US" sz="2200">
                        <a:latin typeface="Times New Roman" panose="02020603050405020304" pitchFamily="18" charset="0"/>
                        <a:cs typeface="Times New Roman" panose="02020603050405020304" pitchFamily="18" charset="0"/>
                      </a:rPr>
                      <m:t> </m:t>
                    </m:r>
                    <m:r>
                      <m:rPr>
                        <m:nor/>
                      </m:rPr>
                      <a:rPr lang="en-US" sz="2200" i="1">
                        <a:latin typeface="Times New Roman" panose="02020603050405020304" pitchFamily="18" charset="0"/>
                        <a:cs typeface="Times New Roman" panose="02020603050405020304" pitchFamily="18" charset="0"/>
                      </a:rPr>
                      <m:t>S</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increases</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with</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increasing</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incidence</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angle</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of</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the</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test</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beam</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due</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to</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the</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increase</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of</m:t>
                    </m:r>
                    <m:r>
                      <m:rPr>
                        <m:nor/>
                      </m:rPr>
                      <a:rPr lang="en-US" sz="2200">
                        <a:latin typeface="Times New Roman" panose="02020603050405020304" pitchFamily="18" charset="0"/>
                        <a:cs typeface="Times New Roman" panose="02020603050405020304" pitchFamily="18" charset="0"/>
                      </a:rPr>
                      <m:t> </m:t>
                    </m:r>
                    <m:r>
                      <m:rPr>
                        <m:nor/>
                      </m:rPr>
                      <a:rPr lang="en-US" sz="2200" i="1">
                        <a:latin typeface="Times New Roman" panose="02020603050405020304" pitchFamily="18" charset="0"/>
                        <a:cs typeface="Times New Roman" panose="02020603050405020304" pitchFamily="18" charset="0"/>
                      </a:rPr>
                      <m:t>S</m:t>
                    </m:r>
                    <m:r>
                      <m:rPr>
                        <m:nor/>
                      </m:rPr>
                      <a:rPr lang="en-US" sz="2200" i="1" baseline="-25000">
                        <a:latin typeface="Times New Roman" panose="02020603050405020304" pitchFamily="18" charset="0"/>
                        <a:cs typeface="Times New Roman" panose="02020603050405020304" pitchFamily="18" charset="0"/>
                      </a:rPr>
                      <m:t>n</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and</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increase</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of</m:t>
                    </m:r>
                    <m:r>
                      <m:rPr>
                        <m:nor/>
                      </m:rPr>
                      <a:rPr lang="en-US" sz="2200">
                        <a:latin typeface="Times New Roman" panose="02020603050405020304" pitchFamily="18" charset="0"/>
                        <a:cs typeface="Times New Roman" panose="02020603050405020304" pitchFamily="18" charset="0"/>
                      </a:rPr>
                      <m:t> </m:t>
                    </m:r>
                    <m:r>
                      <m:rPr>
                        <m:nor/>
                      </m:rPr>
                      <a:rPr lang="en-US" sz="2200" i="1">
                        <a:latin typeface="Times New Roman" panose="02020603050405020304" pitchFamily="18" charset="0"/>
                        <a:cs typeface="Times New Roman" panose="02020603050405020304" pitchFamily="18" charset="0"/>
                      </a:rPr>
                      <m:t>S</m:t>
                    </m:r>
                    <m:r>
                      <m:rPr>
                        <m:nor/>
                      </m:rPr>
                      <a:rPr lang="en-US" sz="2200" i="1" baseline="-25000">
                        <a:latin typeface="Times New Roman" panose="02020603050405020304" pitchFamily="18" charset="0"/>
                        <a:cs typeface="Times New Roman" panose="02020603050405020304" pitchFamily="18" charset="0"/>
                      </a:rPr>
                      <m:t>λ</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decrease</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in</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modulus</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and</m:t>
                    </m:r>
                    <m:r>
                      <m:rPr>
                        <m:nor/>
                      </m:rPr>
                      <a:rPr lang="en-US" sz="2200">
                        <a:latin typeface="Times New Roman" panose="02020603050405020304" pitchFamily="18" charset="0"/>
                        <a:cs typeface="Times New Roman" panose="02020603050405020304" pitchFamily="18" charset="0"/>
                      </a:rPr>
                      <m:t> </m:t>
                    </m:r>
                    <m:r>
                      <m:rPr>
                        <m:nor/>
                      </m:rPr>
                      <a:rPr lang="en-US" sz="2200" i="1">
                        <a:latin typeface="Times New Roman" panose="02020603050405020304" pitchFamily="18" charset="0"/>
                        <a:cs typeface="Times New Roman" panose="02020603050405020304" pitchFamily="18" charset="0"/>
                      </a:rPr>
                      <m:t>S</m:t>
                    </m:r>
                    <m:r>
                      <m:rPr>
                        <m:nor/>
                      </m:rPr>
                      <a:rPr lang="en-US" sz="2200" i="1" baseline="-25000">
                        <a:latin typeface="Times New Roman" panose="02020603050405020304" pitchFamily="18" charset="0"/>
                        <a:cs typeface="Times New Roman" panose="02020603050405020304" pitchFamily="18" charset="0"/>
                      </a:rPr>
                      <m:t>λ</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has</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a</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greater</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influence</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on</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the</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sensitivity</m:t>
                    </m:r>
                    <m:r>
                      <m:rPr>
                        <m:nor/>
                      </m:rPr>
                      <a:rPr lang="en-US" sz="2200">
                        <a:latin typeface="Times New Roman" panose="02020603050405020304" pitchFamily="18" charset="0"/>
                        <a:cs typeface="Times New Roman" panose="02020603050405020304" pitchFamily="18" charset="0"/>
                      </a:rPr>
                      <m:t> </m:t>
                    </m:r>
                    <m:r>
                      <m:rPr>
                        <m:nor/>
                      </m:rPr>
                      <a:rPr lang="en-US" sz="2200" i="1">
                        <a:latin typeface="Times New Roman" panose="02020603050405020304" pitchFamily="18" charset="0"/>
                        <a:cs typeface="Times New Roman" panose="02020603050405020304" pitchFamily="18" charset="0"/>
                      </a:rPr>
                      <m:t>S</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than</m:t>
                    </m:r>
                    <m:r>
                      <m:rPr>
                        <m:nor/>
                      </m:rPr>
                      <a:rPr lang="en-US" sz="2200">
                        <a:latin typeface="Times New Roman" panose="02020603050405020304" pitchFamily="18" charset="0"/>
                        <a:cs typeface="Times New Roman" panose="02020603050405020304" pitchFamily="18" charset="0"/>
                      </a:rPr>
                      <m:t> </m:t>
                    </m:r>
                    <m:r>
                      <m:rPr>
                        <m:nor/>
                      </m:rPr>
                      <a:rPr lang="en-US" sz="2200" i="1">
                        <a:latin typeface="Times New Roman" panose="02020603050405020304" pitchFamily="18" charset="0"/>
                        <a:cs typeface="Times New Roman" panose="02020603050405020304" pitchFamily="18" charset="0"/>
                      </a:rPr>
                      <m:t>S</m:t>
                    </m:r>
                    <m:r>
                      <m:rPr>
                        <m:nor/>
                      </m:rPr>
                      <a:rPr lang="en-US" sz="2200" i="1" baseline="-25000">
                        <a:latin typeface="Times New Roman" panose="02020603050405020304" pitchFamily="18" charset="0"/>
                        <a:cs typeface="Times New Roman" panose="02020603050405020304" pitchFamily="18" charset="0"/>
                      </a:rPr>
                      <m:t>n</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It</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can</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be</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noted</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that</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the</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resonant</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wavelength</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changes</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significantly</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with</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increasing</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incidence</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angle</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on</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the</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sensitive</m:t>
                    </m:r>
                    <m:r>
                      <m:rPr>
                        <m:nor/>
                      </m:rPr>
                      <a:rPr lang="en-US" sz="2200">
                        <a:latin typeface="Times New Roman" panose="02020603050405020304" pitchFamily="18" charset="0"/>
                        <a:cs typeface="Times New Roman" panose="02020603050405020304" pitchFamily="18" charset="0"/>
                      </a:rPr>
                      <m:t> </m:t>
                    </m:r>
                    <m:r>
                      <m:rPr>
                        <m:nor/>
                      </m:rPr>
                      <a:rPr lang="en-US" sz="2200">
                        <a:latin typeface="Times New Roman" panose="02020603050405020304" pitchFamily="18" charset="0"/>
                        <a:cs typeface="Times New Roman" panose="02020603050405020304" pitchFamily="18" charset="0"/>
                      </a:rPr>
                      <m:t>structure</m:t>
                    </m:r>
                    <m:r>
                      <m:rPr>
                        <m:nor/>
                      </m:rPr>
                      <a:rPr lang="en-US" sz="2200">
                        <a:latin typeface="Times New Roman" panose="02020603050405020304" pitchFamily="18" charset="0"/>
                        <a:cs typeface="Times New Roman" panose="02020603050405020304" pitchFamily="18" charset="0"/>
                      </a:rPr>
                      <m:t>.</m:t>
                    </m:r>
                  </m:oMath>
                </a14:m>
                <a:br>
                  <a:rPr lang="en-US" dirty="0"/>
                </a:br>
                <a:r>
                  <a:rPr lang="en-US" sz="2200" b="1" dirty="0">
                    <a:latin typeface="Times New Roman" panose="02020603050405020304" pitchFamily="18" charset="0"/>
                    <a:cs typeface="Times New Roman" panose="02020603050405020304" pitchFamily="18" charset="0"/>
                  </a:rPr>
                  <a:t>Table 1. Results of calculation of resonant wavelengths and sensitivities for some angles.</a:t>
                </a:r>
                <a:br>
                  <a:rPr lang="uk-UA" sz="2200" b="1" dirty="0">
                    <a:latin typeface="Times New Roman" panose="02020603050405020304" pitchFamily="18" charset="0"/>
                    <a:cs typeface="Times New Roman" panose="02020603050405020304" pitchFamily="18" charset="0"/>
                  </a:rPr>
                </a:br>
                <a:br>
                  <a:rPr lang="uk-UA" dirty="0"/>
                </a:br>
                <a:r>
                  <a:rPr lang="en-US" dirty="0"/>
                  <a:t>	</a:t>
                </a:r>
                <a:br>
                  <a:rPr lang="uk-UA" dirty="0"/>
                </a:br>
                <a:br>
                  <a:rPr lang="en-US" sz="2700" dirty="0">
                    <a:latin typeface="Times New Roman" panose="02020603050405020304" pitchFamily="18" charset="0"/>
                    <a:cs typeface="Times New Roman" panose="02020603050405020304" pitchFamily="18" charset="0"/>
                  </a:rPr>
                </a:br>
                <a:br>
                  <a:rPr lang="en-US" sz="2700" dirty="0">
                    <a:latin typeface="Times New Roman" panose="02020603050405020304" pitchFamily="18" charset="0"/>
                    <a:cs typeface="Times New Roman" panose="02020603050405020304" pitchFamily="18" charset="0"/>
                  </a:rPr>
                </a:br>
                <a:br>
                  <a:rPr lang="en-US" sz="2700" dirty="0">
                    <a:latin typeface="Times New Roman" panose="02020603050405020304" pitchFamily="18" charset="0"/>
                    <a:cs typeface="Times New Roman" panose="02020603050405020304" pitchFamily="18" charset="0"/>
                  </a:rPr>
                </a:br>
                <a:br>
                  <a:rPr lang="en-US" sz="2700"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endParaRPr lang="uk-UA" sz="3100" dirty="0"/>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2222914" y="1014890"/>
                <a:ext cx="9866376" cy="1709928"/>
              </a:xfrm>
              <a:blipFill>
                <a:blip r:embed="rId2"/>
                <a:stretch>
                  <a:fillRect t="-52669" r="-124" b="-16370"/>
                </a:stretch>
              </a:blipFill>
            </p:spPr>
            <p:txBody>
              <a:bodyPr/>
              <a:lstStyle/>
              <a:p>
                <a:r>
                  <a:rPr lang="uk-UA">
                    <a:noFill/>
                  </a:rPr>
                  <a:t> </a:t>
                </a:r>
              </a:p>
            </p:txBody>
          </p:sp>
        </mc:Fallback>
      </mc:AlternateContent>
      <p:sp>
        <p:nvSpPr>
          <p:cNvPr id="3" name="Номер слайда 2"/>
          <p:cNvSpPr>
            <a:spLocks noGrp="1"/>
          </p:cNvSpPr>
          <p:nvPr>
            <p:ph type="sldNum" sz="quarter" idx="12"/>
          </p:nvPr>
        </p:nvSpPr>
        <p:spPr/>
        <p:txBody>
          <a:bodyPr/>
          <a:lstStyle/>
          <a:p>
            <a:fld id="{EAB6F589-8554-4391-8605-8EBA7D813BC0}" type="slidenum">
              <a:rPr lang="uk-UA" smtClean="0"/>
              <a:t>8</a:t>
            </a:fld>
            <a:endParaRPr lang="uk-UA"/>
          </a:p>
        </p:txBody>
      </p:sp>
      <p:pic>
        <p:nvPicPr>
          <p:cNvPr id="4" name="Picture 43">
            <a:extLst>
              <a:ext uri="{FF2B5EF4-FFF2-40B4-BE49-F238E27FC236}">
                <a16:creationId xmlns:a16="http://schemas.microsoft.com/office/drawing/2014/main" id="{426A7ABA-1792-46C0-97CD-A5D3E3647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944" y="88566"/>
            <a:ext cx="1981334" cy="18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graphicFrame>
            <p:nvGraphicFramePr>
              <p:cNvPr id="7" name="Таблица 6"/>
              <p:cNvGraphicFramePr>
                <a:graphicFrameLocks noGrp="1"/>
              </p:cNvGraphicFramePr>
              <p:nvPr>
                <p:extLst>
                  <p:ext uri="{D42A27DB-BD31-4B8C-83A1-F6EECF244321}">
                    <p14:modId xmlns:p14="http://schemas.microsoft.com/office/powerpoint/2010/main" val="2803102029"/>
                  </p:ext>
                </p:extLst>
              </p:nvPr>
            </p:nvGraphicFramePr>
            <p:xfrm>
              <a:off x="996697" y="2976843"/>
              <a:ext cx="10597896" cy="3744632"/>
            </p:xfrm>
            <a:graphic>
              <a:graphicData uri="http://schemas.openxmlformats.org/drawingml/2006/table">
                <a:tbl>
                  <a:tblPr firstRow="1" firstCol="1" bandRow="1">
                    <a:tableStyleId>{5C22544A-7EE6-4342-B048-85BDC9FD1C3A}</a:tableStyleId>
                  </a:tblPr>
                  <a:tblGrid>
                    <a:gridCol w="1376871">
                      <a:extLst>
                        <a:ext uri="{9D8B030D-6E8A-4147-A177-3AD203B41FA5}">
                          <a16:colId xmlns:a16="http://schemas.microsoft.com/office/drawing/2014/main" val="3608296405"/>
                        </a:ext>
                      </a:extLst>
                    </a:gridCol>
                    <a:gridCol w="1767208">
                      <a:extLst>
                        <a:ext uri="{9D8B030D-6E8A-4147-A177-3AD203B41FA5}">
                          <a16:colId xmlns:a16="http://schemas.microsoft.com/office/drawing/2014/main" val="3726543049"/>
                        </a:ext>
                      </a:extLst>
                    </a:gridCol>
                    <a:gridCol w="1539957">
                      <a:extLst>
                        <a:ext uri="{9D8B030D-6E8A-4147-A177-3AD203B41FA5}">
                          <a16:colId xmlns:a16="http://schemas.microsoft.com/office/drawing/2014/main" val="3403085952"/>
                        </a:ext>
                      </a:extLst>
                    </a:gridCol>
                    <a:gridCol w="1541293">
                      <a:extLst>
                        <a:ext uri="{9D8B030D-6E8A-4147-A177-3AD203B41FA5}">
                          <a16:colId xmlns:a16="http://schemas.microsoft.com/office/drawing/2014/main" val="2018917953"/>
                        </a:ext>
                      </a:extLst>
                    </a:gridCol>
                    <a:gridCol w="1527926">
                      <a:extLst>
                        <a:ext uri="{9D8B030D-6E8A-4147-A177-3AD203B41FA5}">
                          <a16:colId xmlns:a16="http://schemas.microsoft.com/office/drawing/2014/main" val="770829267"/>
                        </a:ext>
                      </a:extLst>
                    </a:gridCol>
                    <a:gridCol w="2844641">
                      <a:extLst>
                        <a:ext uri="{9D8B030D-6E8A-4147-A177-3AD203B41FA5}">
                          <a16:colId xmlns:a16="http://schemas.microsoft.com/office/drawing/2014/main" val="2193452157"/>
                        </a:ext>
                      </a:extLst>
                    </a:gridCol>
                  </a:tblGrid>
                  <a:tr h="545264">
                    <a:tc>
                      <a:txBody>
                        <a:bodyPr/>
                        <a:lstStyle/>
                        <a:p>
                          <a:pPr algn="ctr">
                            <a:spcAft>
                              <a:spcPts val="0"/>
                            </a:spcAft>
                          </a:pPr>
                          <a:r>
                            <a:rPr lang="en-US" sz="2400" dirty="0" err="1">
                              <a:effectLst/>
                            </a:rPr>
                            <a:t>θ</a:t>
                          </a:r>
                          <a:r>
                            <a:rPr lang="en-US" sz="2400" baseline="30000" dirty="0" err="1">
                              <a:effectLst/>
                            </a:rPr>
                            <a:t>о</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dirty="0" err="1">
                              <a:effectLst/>
                            </a:rPr>
                            <a:t>λ</a:t>
                          </a:r>
                          <a:r>
                            <a:rPr lang="en-US" sz="2400" baseline="-25000" dirty="0" err="1">
                              <a:effectLst/>
                            </a:rPr>
                            <a:t>res</a:t>
                          </a:r>
                          <a:r>
                            <a:rPr lang="en-US" sz="2400" dirty="0">
                              <a:effectLst/>
                            </a:rPr>
                            <a:t>, </a:t>
                          </a:r>
                          <a14:m>
                            <m:oMath xmlns:m="http://schemas.openxmlformats.org/officeDocument/2006/math">
                              <m:r>
                                <a:rPr lang="en-US" sz="2400">
                                  <a:effectLst/>
                                  <a:latin typeface="Cambria Math" panose="02040503050406030204" pitchFamily="18" charset="0"/>
                                </a:rPr>
                                <m:t>𝜇</m:t>
                              </m:r>
                              <m:r>
                                <a:rPr lang="en-US" sz="2400">
                                  <a:effectLst/>
                                  <a:latin typeface="Cambria Math" panose="02040503050406030204" pitchFamily="18" charset="0"/>
                                </a:rPr>
                                <m:t>𝑚</m:t>
                              </m:r>
                            </m:oMath>
                          </a14:m>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S</a:t>
                          </a:r>
                          <a:r>
                            <a:rPr lang="en-US" sz="2400" baseline="-25000">
                              <a:effectLst/>
                            </a:rPr>
                            <a:t>n</a:t>
                          </a:r>
                          <a:r>
                            <a:rPr lang="en-US" sz="2400">
                              <a:effectLst/>
                            </a:rPr>
                            <a:t>, </a:t>
                          </a:r>
                          <a14:m>
                            <m:oMath xmlns:m="http://schemas.openxmlformats.org/officeDocument/2006/math">
                              <m:sSup>
                                <m:sSupPr>
                                  <m:ctrlPr>
                                    <a:rPr lang="uk-UA" sz="2400" i="1">
                                      <a:effectLst/>
                                      <a:latin typeface="Cambria Math" panose="02040503050406030204" pitchFamily="18" charset="0"/>
                                    </a:rPr>
                                  </m:ctrlPr>
                                </m:sSupPr>
                                <m:e>
                                  <m:r>
                                    <a:rPr lang="en-US" sz="2400">
                                      <a:effectLst/>
                                      <a:latin typeface="Cambria Math" panose="02040503050406030204" pitchFamily="18" charset="0"/>
                                    </a:rPr>
                                    <m:t>𝜇</m:t>
                                  </m:r>
                                  <m:r>
                                    <a:rPr lang="en-US" sz="2400">
                                      <a:effectLst/>
                                      <a:latin typeface="Cambria Math" panose="02040503050406030204" pitchFamily="18" charset="0"/>
                                    </a:rPr>
                                    <m:t>𝑚</m:t>
                                  </m:r>
                                </m:e>
                                <m:sup>
                                  <m:r>
                                    <a:rPr lang="en-US" sz="2400">
                                      <a:effectLst/>
                                      <a:latin typeface="Cambria Math" panose="02040503050406030204" pitchFamily="18" charset="0"/>
                                    </a:rPr>
                                    <m:t>−1</m:t>
                                  </m:r>
                                </m:sup>
                              </m:sSup>
                            </m:oMath>
                          </a14:m>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dirty="0" err="1">
                              <a:effectLst/>
                            </a:rPr>
                            <a:t>S</a:t>
                          </a:r>
                          <a:r>
                            <a:rPr lang="en-US" sz="2400" baseline="-25000" dirty="0" err="1">
                              <a:effectLst/>
                            </a:rPr>
                            <a:t>λ</a:t>
                          </a:r>
                          <a:r>
                            <a:rPr lang="en-US" sz="2400" dirty="0">
                              <a:effectLst/>
                            </a:rPr>
                            <a:t>, </a:t>
                          </a:r>
                          <a14:m>
                            <m:oMath xmlns:m="http://schemas.openxmlformats.org/officeDocument/2006/math">
                              <m:sSup>
                                <m:sSupPr>
                                  <m:ctrlPr>
                                    <a:rPr lang="uk-UA" sz="2400" i="1">
                                      <a:effectLst/>
                                      <a:latin typeface="Cambria Math" panose="02040503050406030204" pitchFamily="18" charset="0"/>
                                    </a:rPr>
                                  </m:ctrlPr>
                                </m:sSupPr>
                                <m:e>
                                  <m:r>
                                    <a:rPr lang="en-US" sz="2400">
                                      <a:effectLst/>
                                      <a:latin typeface="Cambria Math" panose="02040503050406030204" pitchFamily="18" charset="0"/>
                                    </a:rPr>
                                    <m:t>𝜇</m:t>
                                  </m:r>
                                  <m:r>
                                    <a:rPr lang="en-US" sz="2400">
                                      <a:effectLst/>
                                      <a:latin typeface="Cambria Math" panose="02040503050406030204" pitchFamily="18" charset="0"/>
                                    </a:rPr>
                                    <m:t>𝑚</m:t>
                                  </m:r>
                                </m:e>
                                <m:sup>
                                  <m:r>
                                    <a:rPr lang="en-US" sz="2400">
                                      <a:effectLst/>
                                      <a:latin typeface="Cambria Math" panose="02040503050406030204" pitchFamily="18" charset="0"/>
                                    </a:rPr>
                                    <m:t>−2</m:t>
                                  </m:r>
                                </m:sup>
                              </m:sSup>
                            </m:oMath>
                          </a14:m>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S, </a:t>
                          </a:r>
                          <a14:m>
                            <m:oMath xmlns:m="http://schemas.openxmlformats.org/officeDocument/2006/math">
                              <m:r>
                                <a:rPr lang="en-US" sz="2400">
                                  <a:effectLst/>
                                  <a:latin typeface="Cambria Math" panose="02040503050406030204" pitchFamily="18" charset="0"/>
                                </a:rPr>
                                <m:t>𝜇</m:t>
                              </m:r>
                              <m:r>
                                <a:rPr lang="en-US" sz="2400">
                                  <a:effectLst/>
                                  <a:latin typeface="Cambria Math" panose="02040503050406030204" pitchFamily="18" charset="0"/>
                                </a:rPr>
                                <m:t>𝑚</m:t>
                              </m:r>
                            </m:oMath>
                          </a14:m>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uk-UA" sz="2400" i="1">
                                        <a:effectLst/>
                                        <a:latin typeface="Cambria Math" panose="02040503050406030204" pitchFamily="18" charset="0"/>
                                      </a:rPr>
                                    </m:ctrlPr>
                                  </m:sSubPr>
                                  <m:e>
                                    <m:r>
                                      <a:rPr lang="en-US" sz="2400">
                                        <a:effectLst/>
                                        <a:latin typeface="Cambria Math" panose="02040503050406030204" pitchFamily="18" charset="0"/>
                                      </a:rPr>
                                      <m:t>𝑆</m:t>
                                    </m:r>
                                  </m:e>
                                  <m:sub>
                                    <m:r>
                                      <m:rPr>
                                        <m:sty m:val="p"/>
                                      </m:rPr>
                                      <a:rPr lang="en-US" sz="2400">
                                        <a:effectLst/>
                                        <a:latin typeface="Cambria Math" panose="02040503050406030204" pitchFamily="18" charset="0"/>
                                      </a:rPr>
                                      <m:t>θ</m:t>
                                    </m:r>
                                  </m:sub>
                                </m:sSub>
                                <m:r>
                                  <a:rPr lang="en-US" sz="2400">
                                    <a:effectLst/>
                                    <a:latin typeface="Cambria Math" panose="02040503050406030204" pitchFamily="18" charset="0"/>
                                  </a:rPr>
                                  <m:t>,</m:t>
                                </m:r>
                                <m:r>
                                  <a:rPr lang="en-US" sz="2400">
                                    <a:effectLst/>
                                    <a:latin typeface="Cambria Math" panose="02040503050406030204" pitchFamily="18" charset="0"/>
                                  </a:rPr>
                                  <m:t>𝑎𝑛𝑔𝑙𝑒</m:t>
                                </m:r>
                                <m:r>
                                  <a:rPr lang="en-US" sz="2400">
                                    <a:effectLst/>
                                    <a:latin typeface="Cambria Math" panose="02040503050406030204" pitchFamily="18" charset="0"/>
                                  </a:rPr>
                                  <m:t> </m:t>
                                </m:r>
                                <m:r>
                                  <a:rPr lang="en-US" sz="2400">
                                    <a:effectLst/>
                                    <a:latin typeface="Cambria Math" panose="02040503050406030204" pitchFamily="18" charset="0"/>
                                  </a:rPr>
                                  <m:t>𝑑𝑒𝑔𝑟𝑒𝑒𝑠</m:t>
                                </m:r>
                              </m:oMath>
                            </m:oMathPara>
                          </a14:m>
                          <a:endParaRPr lang="uk-UA" sz="24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670626464"/>
                      </a:ext>
                    </a:extLst>
                  </a:tr>
                  <a:tr h="533228">
                    <a:tc>
                      <a:txBody>
                        <a:bodyPr/>
                        <a:lstStyle/>
                        <a:p>
                          <a:pPr algn="ctr">
                            <a:spcAft>
                              <a:spcPts val="0"/>
                            </a:spcAft>
                          </a:pPr>
                          <a:r>
                            <a:rPr lang="en-US" sz="2400" dirty="0">
                              <a:effectLst/>
                            </a:rPr>
                            <a:t>1</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2</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3</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4</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5</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6</a:t>
                          </a:r>
                          <a:endParaRPr lang="uk-UA" sz="2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928711827"/>
                      </a:ext>
                    </a:extLst>
                  </a:tr>
                  <a:tr h="533228">
                    <a:tc>
                      <a:txBody>
                        <a:bodyPr/>
                        <a:lstStyle/>
                        <a:p>
                          <a:pPr algn="ctr">
                            <a:spcAft>
                              <a:spcPts val="0"/>
                            </a:spcAft>
                          </a:pPr>
                          <a:r>
                            <a:rPr lang="en-US" sz="2400" dirty="0">
                              <a:effectLst/>
                            </a:rPr>
                            <a:t>10</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0.6735791</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dirty="0">
                              <a:effectLst/>
                            </a:rPr>
                            <a:t>0.997</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–21.16</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dirty="0">
                              <a:effectLst/>
                            </a:rPr>
                            <a:t>0.042</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6.22</a:t>
                          </a:r>
                          <a:endParaRPr lang="uk-UA" sz="2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375129513"/>
                      </a:ext>
                    </a:extLst>
                  </a:tr>
                  <a:tr h="533228">
                    <a:tc>
                      <a:txBody>
                        <a:bodyPr/>
                        <a:lstStyle/>
                        <a:p>
                          <a:pPr algn="ctr">
                            <a:spcAft>
                              <a:spcPts val="0"/>
                            </a:spcAft>
                          </a:pPr>
                          <a:r>
                            <a:rPr lang="en-US" sz="2400" dirty="0">
                              <a:effectLst/>
                            </a:rPr>
                            <a:t>15</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0.7072855</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1.063</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–19.19</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0.047</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7.10</a:t>
                          </a:r>
                          <a:endParaRPr lang="uk-UA" sz="2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435202797"/>
                      </a:ext>
                    </a:extLst>
                  </a:tr>
                  <a:tr h="533228">
                    <a:tc>
                      <a:txBody>
                        <a:bodyPr/>
                        <a:lstStyle/>
                        <a:p>
                          <a:pPr algn="ctr">
                            <a:spcAft>
                              <a:spcPts val="0"/>
                            </a:spcAft>
                          </a:pPr>
                          <a:r>
                            <a:rPr lang="en-US" sz="2400" dirty="0">
                              <a:effectLst/>
                            </a:rPr>
                            <a:t>20</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dirty="0">
                              <a:effectLst/>
                            </a:rPr>
                            <a:t>0.7402315</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1.127</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–17.52</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0.053</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8.10</a:t>
                          </a:r>
                          <a:endParaRPr lang="uk-UA" sz="2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289199851"/>
                      </a:ext>
                    </a:extLst>
                  </a:tr>
                  <a:tr h="533228">
                    <a:tc>
                      <a:txBody>
                        <a:bodyPr/>
                        <a:lstStyle/>
                        <a:p>
                          <a:pPr algn="ctr">
                            <a:spcAft>
                              <a:spcPts val="0"/>
                            </a:spcAft>
                          </a:pPr>
                          <a:r>
                            <a:rPr lang="en-US" sz="2400" dirty="0">
                              <a:effectLst/>
                            </a:rPr>
                            <a:t>25</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dirty="0">
                              <a:effectLst/>
                            </a:rPr>
                            <a:t>0.7721139</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1.189</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–16.11</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0.058</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dirty="0">
                              <a:effectLst/>
                            </a:rPr>
                            <a:t>9.23</a:t>
                          </a:r>
                          <a:endParaRPr lang="uk-UA" sz="24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251768663"/>
                      </a:ext>
                    </a:extLst>
                  </a:tr>
                  <a:tr h="533228">
                    <a:tc>
                      <a:txBody>
                        <a:bodyPr/>
                        <a:lstStyle/>
                        <a:p>
                          <a:pPr algn="ctr">
                            <a:spcAft>
                              <a:spcPts val="0"/>
                            </a:spcAft>
                          </a:pPr>
                          <a:r>
                            <a:rPr lang="en-US" sz="2400" dirty="0">
                              <a:effectLst/>
                            </a:rPr>
                            <a:t>30</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dirty="0">
                              <a:effectLst/>
                            </a:rPr>
                            <a:t>0.8027418</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dirty="0">
                              <a:effectLst/>
                            </a:rPr>
                            <a:t>1.249</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dirty="0">
                              <a:effectLst/>
                            </a:rPr>
                            <a:t>–14.90</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dirty="0">
                              <a:effectLst/>
                            </a:rPr>
                            <a:t>0.064</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dirty="0">
                              <a:effectLst/>
                            </a:rPr>
                            <a:t>10.1</a:t>
                          </a:r>
                          <a:endParaRPr lang="uk-UA" sz="24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591236902"/>
                      </a:ext>
                    </a:extLst>
                  </a:tr>
                </a:tbl>
              </a:graphicData>
            </a:graphic>
          </p:graphicFrame>
        </mc:Choice>
        <mc:Fallback xmlns="">
          <p:graphicFrame>
            <p:nvGraphicFramePr>
              <p:cNvPr id="7" name="Таблица 6"/>
              <p:cNvGraphicFramePr>
                <a:graphicFrameLocks noGrp="1"/>
              </p:cNvGraphicFramePr>
              <p:nvPr>
                <p:extLst>
                  <p:ext uri="{D42A27DB-BD31-4B8C-83A1-F6EECF244321}">
                    <p14:modId xmlns:p14="http://schemas.microsoft.com/office/powerpoint/2010/main" val="2803102029"/>
                  </p:ext>
                </p:extLst>
              </p:nvPr>
            </p:nvGraphicFramePr>
            <p:xfrm>
              <a:off x="996697" y="2976843"/>
              <a:ext cx="10597896" cy="3744632"/>
            </p:xfrm>
            <a:graphic>
              <a:graphicData uri="http://schemas.openxmlformats.org/drawingml/2006/table">
                <a:tbl>
                  <a:tblPr firstRow="1" firstCol="1" bandRow="1">
                    <a:tableStyleId>{5C22544A-7EE6-4342-B048-85BDC9FD1C3A}</a:tableStyleId>
                  </a:tblPr>
                  <a:tblGrid>
                    <a:gridCol w="1376871">
                      <a:extLst>
                        <a:ext uri="{9D8B030D-6E8A-4147-A177-3AD203B41FA5}">
                          <a16:colId xmlns:a16="http://schemas.microsoft.com/office/drawing/2014/main" val="3608296405"/>
                        </a:ext>
                      </a:extLst>
                    </a:gridCol>
                    <a:gridCol w="1767208">
                      <a:extLst>
                        <a:ext uri="{9D8B030D-6E8A-4147-A177-3AD203B41FA5}">
                          <a16:colId xmlns:a16="http://schemas.microsoft.com/office/drawing/2014/main" val="3726543049"/>
                        </a:ext>
                      </a:extLst>
                    </a:gridCol>
                    <a:gridCol w="1539957">
                      <a:extLst>
                        <a:ext uri="{9D8B030D-6E8A-4147-A177-3AD203B41FA5}">
                          <a16:colId xmlns:a16="http://schemas.microsoft.com/office/drawing/2014/main" val="3403085952"/>
                        </a:ext>
                      </a:extLst>
                    </a:gridCol>
                    <a:gridCol w="1541293">
                      <a:extLst>
                        <a:ext uri="{9D8B030D-6E8A-4147-A177-3AD203B41FA5}">
                          <a16:colId xmlns:a16="http://schemas.microsoft.com/office/drawing/2014/main" val="2018917953"/>
                        </a:ext>
                      </a:extLst>
                    </a:gridCol>
                    <a:gridCol w="1527926">
                      <a:extLst>
                        <a:ext uri="{9D8B030D-6E8A-4147-A177-3AD203B41FA5}">
                          <a16:colId xmlns:a16="http://schemas.microsoft.com/office/drawing/2014/main" val="770829267"/>
                        </a:ext>
                      </a:extLst>
                    </a:gridCol>
                    <a:gridCol w="2844641">
                      <a:extLst>
                        <a:ext uri="{9D8B030D-6E8A-4147-A177-3AD203B41FA5}">
                          <a16:colId xmlns:a16="http://schemas.microsoft.com/office/drawing/2014/main" val="2193452157"/>
                        </a:ext>
                      </a:extLst>
                    </a:gridCol>
                  </a:tblGrid>
                  <a:tr h="545264">
                    <a:tc>
                      <a:txBody>
                        <a:bodyPr/>
                        <a:lstStyle/>
                        <a:p>
                          <a:pPr algn="ctr">
                            <a:spcAft>
                              <a:spcPts val="0"/>
                            </a:spcAft>
                          </a:pPr>
                          <a:r>
                            <a:rPr lang="en-US" sz="2400" dirty="0" err="1">
                              <a:effectLst/>
                            </a:rPr>
                            <a:t>θ</a:t>
                          </a:r>
                          <a:r>
                            <a:rPr lang="en-US" sz="2400" baseline="30000" dirty="0" err="1">
                              <a:effectLst/>
                            </a:rPr>
                            <a:t>о</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endParaRPr lang="uk-UA"/>
                        </a:p>
                      </a:txBody>
                      <a:tcPr marL="68580" marR="68580" marT="0" marB="0">
                        <a:blipFill>
                          <a:blip r:embed="rId4"/>
                          <a:stretch>
                            <a:fillRect l="-78276" t="-16667" r="-423448" b="-586667"/>
                          </a:stretch>
                        </a:blipFill>
                      </a:tcPr>
                    </a:tc>
                    <a:tc>
                      <a:txBody>
                        <a:bodyPr/>
                        <a:lstStyle/>
                        <a:p>
                          <a:endParaRPr lang="uk-UA"/>
                        </a:p>
                      </a:txBody>
                      <a:tcPr marL="68580" marR="68580" marT="0" marB="0">
                        <a:blipFill>
                          <a:blip r:embed="rId4"/>
                          <a:stretch>
                            <a:fillRect l="-204348" t="-16667" r="-385375" b="-586667"/>
                          </a:stretch>
                        </a:blipFill>
                      </a:tcPr>
                    </a:tc>
                    <a:tc>
                      <a:txBody>
                        <a:bodyPr/>
                        <a:lstStyle/>
                        <a:p>
                          <a:endParaRPr lang="uk-UA"/>
                        </a:p>
                      </a:txBody>
                      <a:tcPr marL="68580" marR="68580" marT="0" marB="0">
                        <a:blipFill>
                          <a:blip r:embed="rId4"/>
                          <a:stretch>
                            <a:fillRect l="-304348" t="-16667" r="-285375" b="-586667"/>
                          </a:stretch>
                        </a:blipFill>
                      </a:tcPr>
                    </a:tc>
                    <a:tc>
                      <a:txBody>
                        <a:bodyPr/>
                        <a:lstStyle/>
                        <a:p>
                          <a:endParaRPr lang="uk-UA"/>
                        </a:p>
                      </a:txBody>
                      <a:tcPr marL="68580" marR="68580" marT="0" marB="0">
                        <a:blipFill>
                          <a:blip r:embed="rId4"/>
                          <a:stretch>
                            <a:fillRect l="-407570" t="-16667" r="-187649" b="-586667"/>
                          </a:stretch>
                        </a:blipFill>
                      </a:tcPr>
                    </a:tc>
                    <a:tc>
                      <a:txBody>
                        <a:bodyPr/>
                        <a:lstStyle/>
                        <a:p>
                          <a:endParaRPr lang="uk-UA"/>
                        </a:p>
                      </a:txBody>
                      <a:tcPr marL="68580" marR="68580" marT="0" marB="0">
                        <a:blipFill>
                          <a:blip r:embed="rId4"/>
                          <a:stretch>
                            <a:fillRect l="-272805" t="-16667" r="-857" b="-586667"/>
                          </a:stretch>
                        </a:blipFill>
                      </a:tcPr>
                    </a:tc>
                    <a:extLst>
                      <a:ext uri="{0D108BD9-81ED-4DB2-BD59-A6C34878D82A}">
                        <a16:rowId xmlns:a16="http://schemas.microsoft.com/office/drawing/2014/main" val="670626464"/>
                      </a:ext>
                    </a:extLst>
                  </a:tr>
                  <a:tr h="533228">
                    <a:tc>
                      <a:txBody>
                        <a:bodyPr/>
                        <a:lstStyle/>
                        <a:p>
                          <a:pPr algn="ctr">
                            <a:spcAft>
                              <a:spcPts val="0"/>
                            </a:spcAft>
                          </a:pPr>
                          <a:r>
                            <a:rPr lang="en-US" sz="2400" dirty="0">
                              <a:effectLst/>
                            </a:rPr>
                            <a:t>1</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2</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3</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4</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5</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6</a:t>
                          </a:r>
                          <a:endParaRPr lang="uk-UA" sz="2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928711827"/>
                      </a:ext>
                    </a:extLst>
                  </a:tr>
                  <a:tr h="533228">
                    <a:tc>
                      <a:txBody>
                        <a:bodyPr/>
                        <a:lstStyle/>
                        <a:p>
                          <a:pPr algn="ctr">
                            <a:spcAft>
                              <a:spcPts val="0"/>
                            </a:spcAft>
                          </a:pPr>
                          <a:r>
                            <a:rPr lang="en-US" sz="2400" dirty="0">
                              <a:effectLst/>
                            </a:rPr>
                            <a:t>10</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0.6735791</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dirty="0">
                              <a:effectLst/>
                            </a:rPr>
                            <a:t>0.997</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–21.16</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dirty="0">
                              <a:effectLst/>
                            </a:rPr>
                            <a:t>0.042</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6.22</a:t>
                          </a:r>
                          <a:endParaRPr lang="uk-UA" sz="2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375129513"/>
                      </a:ext>
                    </a:extLst>
                  </a:tr>
                  <a:tr h="533228">
                    <a:tc>
                      <a:txBody>
                        <a:bodyPr/>
                        <a:lstStyle/>
                        <a:p>
                          <a:pPr algn="ctr">
                            <a:spcAft>
                              <a:spcPts val="0"/>
                            </a:spcAft>
                          </a:pPr>
                          <a:r>
                            <a:rPr lang="en-US" sz="2400" dirty="0">
                              <a:effectLst/>
                            </a:rPr>
                            <a:t>15</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0.7072855</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1.063</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–19.19</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0.047</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7.10</a:t>
                          </a:r>
                          <a:endParaRPr lang="uk-UA" sz="2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435202797"/>
                      </a:ext>
                    </a:extLst>
                  </a:tr>
                  <a:tr h="533228">
                    <a:tc>
                      <a:txBody>
                        <a:bodyPr/>
                        <a:lstStyle/>
                        <a:p>
                          <a:pPr algn="ctr">
                            <a:spcAft>
                              <a:spcPts val="0"/>
                            </a:spcAft>
                          </a:pPr>
                          <a:r>
                            <a:rPr lang="en-US" sz="2400" dirty="0">
                              <a:effectLst/>
                            </a:rPr>
                            <a:t>20</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dirty="0">
                              <a:effectLst/>
                            </a:rPr>
                            <a:t>0.7402315</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1.127</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–17.52</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0.053</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8.10</a:t>
                          </a:r>
                          <a:endParaRPr lang="uk-UA" sz="2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289199851"/>
                      </a:ext>
                    </a:extLst>
                  </a:tr>
                  <a:tr h="533228">
                    <a:tc>
                      <a:txBody>
                        <a:bodyPr/>
                        <a:lstStyle/>
                        <a:p>
                          <a:pPr algn="ctr">
                            <a:spcAft>
                              <a:spcPts val="0"/>
                            </a:spcAft>
                          </a:pPr>
                          <a:r>
                            <a:rPr lang="en-US" sz="2400" dirty="0">
                              <a:effectLst/>
                            </a:rPr>
                            <a:t>25</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dirty="0">
                              <a:effectLst/>
                            </a:rPr>
                            <a:t>0.7721139</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1.189</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–16.11</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a:effectLst/>
                            </a:rPr>
                            <a:t>0.058</a:t>
                          </a:r>
                          <a:endParaRPr lang="uk-UA" sz="24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dirty="0">
                              <a:effectLst/>
                            </a:rPr>
                            <a:t>9.23</a:t>
                          </a:r>
                          <a:endParaRPr lang="uk-UA" sz="24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251768663"/>
                      </a:ext>
                    </a:extLst>
                  </a:tr>
                  <a:tr h="533228">
                    <a:tc>
                      <a:txBody>
                        <a:bodyPr/>
                        <a:lstStyle/>
                        <a:p>
                          <a:pPr algn="ctr">
                            <a:spcAft>
                              <a:spcPts val="0"/>
                            </a:spcAft>
                          </a:pPr>
                          <a:r>
                            <a:rPr lang="en-US" sz="2400" dirty="0">
                              <a:effectLst/>
                            </a:rPr>
                            <a:t>30</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dirty="0">
                              <a:effectLst/>
                            </a:rPr>
                            <a:t>0.8027418</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dirty="0">
                              <a:effectLst/>
                            </a:rPr>
                            <a:t>1.249</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dirty="0">
                              <a:effectLst/>
                            </a:rPr>
                            <a:t>–14.90</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dirty="0">
                              <a:effectLst/>
                            </a:rPr>
                            <a:t>0.064</a:t>
                          </a:r>
                          <a:endParaRPr lang="uk-UA"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400" dirty="0">
                              <a:effectLst/>
                            </a:rPr>
                            <a:t>10.1</a:t>
                          </a:r>
                          <a:endParaRPr lang="uk-UA" sz="24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591236902"/>
                      </a:ext>
                    </a:extLst>
                  </a:tr>
                </a:tbl>
              </a:graphicData>
            </a:graphic>
          </p:graphicFrame>
        </mc:Fallback>
      </mc:AlternateContent>
    </p:spTree>
    <p:extLst>
      <p:ext uri="{BB962C8B-B14F-4D97-AF65-F5344CB8AC3E}">
        <p14:creationId xmlns:p14="http://schemas.microsoft.com/office/powerpoint/2010/main" val="2068211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2139696" y="1755649"/>
                <a:ext cx="9930384" cy="786383"/>
              </a:xfrm>
            </p:spPr>
            <p:txBody>
              <a:bodyPr>
                <a:normAutofit fontScale="90000"/>
              </a:bodyPr>
              <a:lstStyle/>
              <a:p>
                <a:pPr algn="ct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Phase grating</a:t>
                </a:r>
                <a:br>
                  <a:rPr lang="en-US" sz="31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The following table 2 shows the resonant wavelengths and sensitivities </a:t>
                </a:r>
                <a14:m>
                  <m:oMath xmlns:m="http://schemas.openxmlformats.org/officeDocument/2006/math">
                    <m:sSub>
                      <m:sSubPr>
                        <m:ctrlPr>
                          <a:rPr lang="uk-UA" sz="2200" i="1">
                            <a:latin typeface="Cambria Math" panose="02040503050406030204" pitchFamily="18" charset="0"/>
                          </a:rPr>
                        </m:ctrlPr>
                      </m:sSubPr>
                      <m:e>
                        <m:r>
                          <a:rPr lang="en-US" sz="2200" i="1">
                            <a:latin typeface="Cambria Math" panose="02040503050406030204" pitchFamily="18" charset="0"/>
                          </a:rPr>
                          <m:t>𝑆</m:t>
                        </m:r>
                      </m:e>
                      <m:sub>
                        <m:r>
                          <a:rPr lang="en-US" sz="2200" i="1">
                            <a:latin typeface="Cambria Math" panose="02040503050406030204" pitchFamily="18" charset="0"/>
                          </a:rPr>
                          <m:t>𝑛</m:t>
                        </m:r>
                      </m:sub>
                    </m:sSub>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uk-UA" sz="2200" i="1">
                            <a:latin typeface="Cambria Math" panose="02040503050406030204" pitchFamily="18" charset="0"/>
                          </a:rPr>
                        </m:ctrlPr>
                      </m:sSubPr>
                      <m:e>
                        <m:r>
                          <a:rPr lang="en-US" sz="2200" i="1">
                            <a:latin typeface="Cambria Math" panose="02040503050406030204" pitchFamily="18" charset="0"/>
                          </a:rPr>
                          <m:t>𝑆</m:t>
                        </m:r>
                      </m:e>
                      <m:sub>
                        <m:r>
                          <m:rPr>
                            <m:sty m:val="p"/>
                          </m:rPr>
                          <a:rPr lang="en-US" sz="2200">
                            <a:latin typeface="Cambria Math" panose="02040503050406030204" pitchFamily="18" charset="0"/>
                          </a:rPr>
                          <m:t>λ</m:t>
                        </m:r>
                      </m:sub>
                    </m:sSub>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rPr>
                      <m:t>𝑆</m:t>
                    </m:r>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uk-UA" sz="2200" i="1">
                            <a:latin typeface="Cambria Math" panose="02040503050406030204" pitchFamily="18" charset="0"/>
                          </a:rPr>
                        </m:ctrlPr>
                      </m:sSubPr>
                      <m:e>
                        <m:r>
                          <a:rPr lang="en-US" sz="2200" i="1">
                            <a:latin typeface="Cambria Math" panose="02040503050406030204" pitchFamily="18" charset="0"/>
                          </a:rPr>
                          <m:t>𝑆</m:t>
                        </m:r>
                      </m:e>
                      <m:sub>
                        <m:r>
                          <m:rPr>
                            <m:sty m:val="p"/>
                          </m:rPr>
                          <a:rPr lang="en-US" sz="2200">
                            <a:latin typeface="Cambria Math" panose="02040503050406030204" pitchFamily="18" charset="0"/>
                          </a:rPr>
                          <m:t>θ</m:t>
                        </m:r>
                      </m:sub>
                    </m:sSub>
                  </m:oMath>
                </a14:m>
                <a:r>
                  <a:rPr lang="en-US" sz="2200" dirty="0">
                    <a:latin typeface="Times New Roman" panose="02020603050405020304" pitchFamily="18" charset="0"/>
                    <a:cs typeface="Times New Roman" panose="02020603050405020304" pitchFamily="18" charset="0"/>
                  </a:rPr>
                  <a:t> depending on the refractive index </a:t>
                </a:r>
                <a:r>
                  <a:rPr lang="en-US" sz="2200" i="1" dirty="0" err="1">
                    <a:latin typeface="Times New Roman" panose="02020603050405020304" pitchFamily="18" charset="0"/>
                    <a:cs typeface="Times New Roman" panose="02020603050405020304" pitchFamily="18" charset="0"/>
                  </a:rPr>
                  <a:t>n</a:t>
                </a:r>
                <a:r>
                  <a:rPr lang="en-US" sz="2200" baseline="-25000" dirty="0" err="1">
                    <a:latin typeface="Times New Roman" panose="02020603050405020304" pitchFamily="18" charset="0"/>
                    <a:cs typeface="Times New Roman" panose="02020603050405020304" pitchFamily="18" charset="0"/>
                  </a:rPr>
                  <a:t>a</a:t>
                </a:r>
                <a:r>
                  <a:rPr lang="en-US" sz="2200" dirty="0">
                    <a:latin typeface="Times New Roman" panose="02020603050405020304" pitchFamily="18" charset="0"/>
                    <a:cs typeface="Times New Roman" panose="02020603050405020304" pitchFamily="18" charset="0"/>
                  </a:rPr>
                  <a:t> of the test medium at the incidence angle of the light beam 30</a:t>
                </a:r>
                <a:r>
                  <a:rPr lang="en-US" sz="2200" baseline="30000" dirty="0">
                    <a:latin typeface="Times New Roman" panose="02020603050405020304" pitchFamily="18" charset="0"/>
                    <a:cs typeface="Times New Roman" panose="02020603050405020304" pitchFamily="18" charset="0"/>
                  </a:rPr>
                  <a:t>o</a:t>
                </a:r>
                <a:r>
                  <a:rPr lang="en-US" sz="2200" dirty="0">
                    <a:latin typeface="Times New Roman" panose="02020603050405020304" pitchFamily="18" charset="0"/>
                    <a:cs typeface="Times New Roman" panose="02020603050405020304" pitchFamily="18" charset="0"/>
                  </a:rPr>
                  <a:t> in the presence of the buffer layer. If there is no buffer layer, the data is given in the denominator of the cells in the table. Other parameters are: </a:t>
                </a:r>
                <a14:m>
                  <m:oMath xmlns:m="http://schemas.openxmlformats.org/officeDocument/2006/math">
                    <m:sSub>
                      <m:sSubPr>
                        <m:ctrlPr>
                          <a:rPr lang="uk-UA" sz="2200" i="1">
                            <a:latin typeface="Cambria Math" panose="02040503050406030204" pitchFamily="18" charset="0"/>
                          </a:rPr>
                        </m:ctrlPr>
                      </m:sSubPr>
                      <m:e>
                        <m:r>
                          <a:rPr lang="en-US" sz="2200" i="1">
                            <a:latin typeface="Cambria Math" panose="02040503050406030204" pitchFamily="18" charset="0"/>
                          </a:rPr>
                          <m:t>𝑛</m:t>
                        </m:r>
                      </m:e>
                      <m:sub>
                        <m:r>
                          <a:rPr lang="en-US" sz="2200" i="1">
                            <a:latin typeface="Cambria Math" panose="02040503050406030204" pitchFamily="18" charset="0"/>
                          </a:rPr>
                          <m:t>𝑠</m:t>
                        </m:r>
                      </m:sub>
                    </m:sSub>
                    <m:r>
                      <a:rPr lang="en-US" sz="2200" i="1">
                        <a:latin typeface="Cambria Math" panose="02040503050406030204" pitchFamily="18" charset="0"/>
                      </a:rPr>
                      <m:t>=1.515</m:t>
                    </m:r>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uk-UA" sz="2200" i="1">
                            <a:latin typeface="Cambria Math" panose="02040503050406030204" pitchFamily="18" charset="0"/>
                          </a:rPr>
                        </m:ctrlPr>
                      </m:sSubPr>
                      <m:e>
                        <m:r>
                          <a:rPr lang="en-US" sz="2200" i="1">
                            <a:latin typeface="Cambria Math" panose="02040503050406030204" pitchFamily="18" charset="0"/>
                          </a:rPr>
                          <m:t>𝑛</m:t>
                        </m:r>
                      </m:e>
                      <m:sub>
                        <m:r>
                          <a:rPr lang="en-US" sz="2200" i="1">
                            <a:latin typeface="Cambria Math" panose="02040503050406030204" pitchFamily="18" charset="0"/>
                          </a:rPr>
                          <m:t>𝑔</m:t>
                        </m:r>
                      </m:sub>
                    </m:sSub>
                    <m:r>
                      <a:rPr lang="en-US" sz="2200" i="1">
                        <a:latin typeface="Cambria Math" panose="02040503050406030204" pitchFamily="18" charset="0"/>
                      </a:rPr>
                      <m:t>=1.525,</m:t>
                    </m:r>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rPr>
                      <m:t>𝑑</m:t>
                    </m:r>
                    <m:r>
                      <a:rPr lang="en-US" sz="2200" i="1">
                        <a:latin typeface="Cambria Math" panose="02040503050406030204" pitchFamily="18" charset="0"/>
                      </a:rPr>
                      <m:t>=1.3 </m:t>
                    </m:r>
                    <m:r>
                      <a:rPr lang="en-US" sz="2200" i="1">
                        <a:latin typeface="Cambria Math" panose="02040503050406030204" pitchFamily="18" charset="0"/>
                      </a:rPr>
                      <m:t>𝜇</m:t>
                    </m:r>
                    <m:r>
                      <a:rPr lang="en-US" sz="2200" i="1">
                        <a:latin typeface="Cambria Math" panose="02040503050406030204" pitchFamily="18" charset="0"/>
                      </a:rPr>
                      <m:t>𝑚</m:t>
                    </m:r>
                    <m:r>
                      <a:rPr lang="en-US" sz="2200" i="1">
                        <a:latin typeface="Cambria Math" panose="02040503050406030204" pitchFamily="18" charset="0"/>
                      </a:rPr>
                      <m:t>.</m:t>
                    </m:r>
                  </m:oMath>
                </a14:m>
                <a:br>
                  <a:rPr lang="en-US" sz="2200" dirty="0">
                    <a:latin typeface="Times New Roman" panose="02020603050405020304" pitchFamily="18" charset="0"/>
                  </a:rPr>
                </a:br>
                <a:br>
                  <a:rPr lang="en-US" sz="2200" dirty="0">
                    <a:latin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Table 2. Results of calculation of resonant wavelengths and sensitivities for some refractive indices of the investigated medium.</a:t>
                </a:r>
                <a:br>
                  <a:rPr lang="en-US" sz="2200" b="1" dirty="0">
                    <a:latin typeface="Times New Roman" panose="02020603050405020304" pitchFamily="18" charset="0"/>
                    <a:cs typeface="Times New Roman" panose="02020603050405020304" pitchFamily="18" charset="0"/>
                  </a:rPr>
                </a:br>
                <a:br>
                  <a:rPr lang="en-US" sz="2700" dirty="0">
                    <a:latin typeface="Times New Roman" panose="02020603050405020304" pitchFamily="18" charset="0"/>
                    <a:cs typeface="Times New Roman" panose="02020603050405020304" pitchFamily="18" charset="0"/>
                  </a:rPr>
                </a:br>
                <a:br>
                  <a:rPr lang="en-US" sz="2700" dirty="0">
                    <a:latin typeface="Times New Roman" panose="02020603050405020304" pitchFamily="18" charset="0"/>
                    <a:cs typeface="Times New Roman" panose="02020603050405020304" pitchFamily="18" charset="0"/>
                  </a:rPr>
                </a:br>
                <a:br>
                  <a:rPr lang="en-US" sz="2700"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endParaRPr lang="uk-UA" sz="3100"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2139696" y="1755649"/>
                <a:ext cx="9930384" cy="786383"/>
              </a:xfrm>
              <a:blipFill>
                <a:blip r:embed="rId2"/>
                <a:stretch>
                  <a:fillRect l="-246" t="-156589" r="-737" b="-112403"/>
                </a:stretch>
              </a:blipFill>
            </p:spPr>
            <p:txBody>
              <a:bodyPr/>
              <a:lstStyle/>
              <a:p>
                <a:r>
                  <a:rPr lang="uk-UA">
                    <a:noFill/>
                  </a:rPr>
                  <a:t> </a:t>
                </a:r>
              </a:p>
            </p:txBody>
          </p:sp>
        </mc:Fallback>
      </mc:AlternateContent>
      <p:pic>
        <p:nvPicPr>
          <p:cNvPr id="4" name="Picture 43">
            <a:extLst>
              <a:ext uri="{FF2B5EF4-FFF2-40B4-BE49-F238E27FC236}">
                <a16:creationId xmlns:a16="http://schemas.microsoft.com/office/drawing/2014/main" id="{426A7ABA-1792-46C0-97CD-A5D3E3647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944" y="134286"/>
            <a:ext cx="1981334" cy="18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graphicFrame>
            <p:nvGraphicFramePr>
              <p:cNvPr id="8" name="Таблица 7"/>
              <p:cNvGraphicFramePr>
                <a:graphicFrameLocks noGrp="1"/>
              </p:cNvGraphicFramePr>
              <p:nvPr>
                <p:extLst>
                  <p:ext uri="{D42A27DB-BD31-4B8C-83A1-F6EECF244321}">
                    <p14:modId xmlns:p14="http://schemas.microsoft.com/office/powerpoint/2010/main" val="2941567474"/>
                  </p:ext>
                </p:extLst>
              </p:nvPr>
            </p:nvGraphicFramePr>
            <p:xfrm>
              <a:off x="996697" y="3352266"/>
              <a:ext cx="10360151" cy="3108959"/>
            </p:xfrm>
            <a:graphic>
              <a:graphicData uri="http://schemas.openxmlformats.org/drawingml/2006/table">
                <a:tbl>
                  <a:tblPr firstRow="1" firstCol="1" bandRow="1">
                    <a:tableStyleId>{5C22544A-7EE6-4342-B048-85BDC9FD1C3A}</a:tableStyleId>
                  </a:tblPr>
                  <a:tblGrid>
                    <a:gridCol w="897378">
                      <a:extLst>
                        <a:ext uri="{9D8B030D-6E8A-4147-A177-3AD203B41FA5}">
                          <a16:colId xmlns:a16="http://schemas.microsoft.com/office/drawing/2014/main" val="1098221785"/>
                        </a:ext>
                      </a:extLst>
                    </a:gridCol>
                    <a:gridCol w="2402553">
                      <a:extLst>
                        <a:ext uri="{9D8B030D-6E8A-4147-A177-3AD203B41FA5}">
                          <a16:colId xmlns:a16="http://schemas.microsoft.com/office/drawing/2014/main" val="3394524288"/>
                        </a:ext>
                      </a:extLst>
                    </a:gridCol>
                    <a:gridCol w="1797938">
                      <a:extLst>
                        <a:ext uri="{9D8B030D-6E8A-4147-A177-3AD203B41FA5}">
                          <a16:colId xmlns:a16="http://schemas.microsoft.com/office/drawing/2014/main" val="2505238878"/>
                        </a:ext>
                      </a:extLst>
                    </a:gridCol>
                    <a:gridCol w="1954926">
                      <a:extLst>
                        <a:ext uri="{9D8B030D-6E8A-4147-A177-3AD203B41FA5}">
                          <a16:colId xmlns:a16="http://schemas.microsoft.com/office/drawing/2014/main" val="4119037373"/>
                        </a:ext>
                      </a:extLst>
                    </a:gridCol>
                    <a:gridCol w="1953865">
                      <a:extLst>
                        <a:ext uri="{9D8B030D-6E8A-4147-A177-3AD203B41FA5}">
                          <a16:colId xmlns:a16="http://schemas.microsoft.com/office/drawing/2014/main" val="1061883214"/>
                        </a:ext>
                      </a:extLst>
                    </a:gridCol>
                    <a:gridCol w="1353491">
                      <a:extLst>
                        <a:ext uri="{9D8B030D-6E8A-4147-A177-3AD203B41FA5}">
                          <a16:colId xmlns:a16="http://schemas.microsoft.com/office/drawing/2014/main" val="2310509596"/>
                        </a:ext>
                      </a:extLst>
                    </a:gridCol>
                  </a:tblGrid>
                  <a:tr h="360046">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uk-UA" sz="2000" i="1">
                                        <a:effectLst/>
                                        <a:latin typeface="Cambria Math" panose="02040503050406030204" pitchFamily="18" charset="0"/>
                                      </a:rPr>
                                    </m:ctrlPr>
                                  </m:sSubPr>
                                  <m:e>
                                    <m:r>
                                      <a:rPr lang="en-US" sz="2000">
                                        <a:effectLst/>
                                        <a:latin typeface="Cambria Math" panose="02040503050406030204" pitchFamily="18" charset="0"/>
                                      </a:rPr>
                                      <m:t>𝑛</m:t>
                                    </m:r>
                                  </m:e>
                                  <m:sub>
                                    <m:r>
                                      <a:rPr lang="en-US" sz="2000">
                                        <a:effectLst/>
                                        <a:latin typeface="Cambria Math" panose="02040503050406030204" pitchFamily="18" charset="0"/>
                                      </a:rPr>
                                      <m:t>𝑎</m:t>
                                    </m:r>
                                  </m:sub>
                                </m:sSub>
                              </m:oMath>
                            </m:oMathPara>
                          </a14:m>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err="1">
                              <a:effectLst/>
                            </a:rPr>
                            <a:t>λ</a:t>
                          </a:r>
                          <a:r>
                            <a:rPr lang="en-US" sz="2000" baseline="-25000" dirty="0" err="1">
                              <a:effectLst/>
                            </a:rPr>
                            <a:t>res</a:t>
                          </a:r>
                          <a:r>
                            <a:rPr lang="en-US" sz="2000" dirty="0">
                              <a:effectLst/>
                            </a:rPr>
                            <a:t>, </a:t>
                          </a:r>
                          <a14:m>
                            <m:oMath xmlns:m="http://schemas.openxmlformats.org/officeDocument/2006/math">
                              <m:r>
                                <a:rPr lang="en-US" sz="2000">
                                  <a:effectLst/>
                                  <a:latin typeface="Cambria Math" panose="02040503050406030204" pitchFamily="18" charset="0"/>
                                </a:rPr>
                                <m:t>𝜇</m:t>
                              </m:r>
                              <m:r>
                                <a:rPr lang="en-US" sz="2000">
                                  <a:effectLst/>
                                  <a:latin typeface="Cambria Math" panose="02040503050406030204" pitchFamily="18" charset="0"/>
                                </a:rPr>
                                <m:t>𝑚</m:t>
                              </m:r>
                            </m:oMath>
                          </a14:m>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S</a:t>
                          </a:r>
                          <a:r>
                            <a:rPr lang="en-US" sz="2000" baseline="-25000">
                              <a:effectLst/>
                            </a:rPr>
                            <a:t>n</a:t>
                          </a:r>
                          <a:r>
                            <a:rPr lang="en-US" sz="2000">
                              <a:effectLst/>
                            </a:rPr>
                            <a:t>, </a:t>
                          </a:r>
                          <a14:m>
                            <m:oMath xmlns:m="http://schemas.openxmlformats.org/officeDocument/2006/math">
                              <m:sSup>
                                <m:sSupPr>
                                  <m:ctrlPr>
                                    <a:rPr lang="uk-UA" sz="2000" i="1">
                                      <a:effectLst/>
                                      <a:latin typeface="Cambria Math" panose="02040503050406030204" pitchFamily="18" charset="0"/>
                                    </a:rPr>
                                  </m:ctrlPr>
                                </m:sSupPr>
                                <m:e>
                                  <m:r>
                                    <a:rPr lang="en-US" sz="2000">
                                      <a:effectLst/>
                                      <a:latin typeface="Cambria Math" panose="02040503050406030204" pitchFamily="18" charset="0"/>
                                    </a:rPr>
                                    <m:t>𝜇</m:t>
                                  </m:r>
                                  <m:r>
                                    <a:rPr lang="en-US" sz="2000">
                                      <a:effectLst/>
                                      <a:latin typeface="Cambria Math" panose="02040503050406030204" pitchFamily="18" charset="0"/>
                                    </a:rPr>
                                    <m:t>𝑚</m:t>
                                  </m:r>
                                </m:e>
                                <m:sup>
                                  <m:r>
                                    <a:rPr lang="en-US" sz="2000">
                                      <a:effectLst/>
                                      <a:latin typeface="Cambria Math" panose="02040503050406030204" pitchFamily="18" charset="0"/>
                                    </a:rPr>
                                    <m:t>−1</m:t>
                                  </m:r>
                                </m:sup>
                              </m:sSup>
                            </m:oMath>
                          </a14:m>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S</a:t>
                          </a:r>
                          <a:r>
                            <a:rPr lang="en-US" sz="2000" baseline="-25000">
                              <a:effectLst/>
                            </a:rPr>
                            <a:t>λ</a:t>
                          </a:r>
                          <a:r>
                            <a:rPr lang="en-US" sz="2000">
                              <a:effectLst/>
                            </a:rPr>
                            <a:t>, </a:t>
                          </a:r>
                          <a14:m>
                            <m:oMath xmlns:m="http://schemas.openxmlformats.org/officeDocument/2006/math">
                              <m:sSup>
                                <m:sSupPr>
                                  <m:ctrlPr>
                                    <a:rPr lang="uk-UA" sz="2000" i="1">
                                      <a:effectLst/>
                                      <a:latin typeface="Cambria Math" panose="02040503050406030204" pitchFamily="18" charset="0"/>
                                    </a:rPr>
                                  </m:ctrlPr>
                                </m:sSupPr>
                                <m:e>
                                  <m:r>
                                    <a:rPr lang="en-US" sz="2000">
                                      <a:effectLst/>
                                      <a:latin typeface="Cambria Math" panose="02040503050406030204" pitchFamily="18" charset="0"/>
                                    </a:rPr>
                                    <m:t>𝜇</m:t>
                                  </m:r>
                                  <m:r>
                                    <a:rPr lang="en-US" sz="2000">
                                      <a:effectLst/>
                                      <a:latin typeface="Cambria Math" panose="02040503050406030204" pitchFamily="18" charset="0"/>
                                    </a:rPr>
                                    <m:t>𝑚</m:t>
                                  </m:r>
                                </m:e>
                                <m:sup>
                                  <m:r>
                                    <a:rPr lang="en-US" sz="2000">
                                      <a:effectLst/>
                                      <a:latin typeface="Cambria Math" panose="02040503050406030204" pitchFamily="18" charset="0"/>
                                    </a:rPr>
                                    <m:t>−2</m:t>
                                  </m:r>
                                </m:sup>
                              </m:sSup>
                            </m:oMath>
                          </a14:m>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S, </a:t>
                          </a:r>
                          <a14:m>
                            <m:oMath xmlns:m="http://schemas.openxmlformats.org/officeDocument/2006/math">
                              <m:r>
                                <a:rPr lang="en-US" sz="2000">
                                  <a:effectLst/>
                                  <a:latin typeface="Cambria Math" panose="02040503050406030204" pitchFamily="18" charset="0"/>
                                </a:rPr>
                                <m:t>𝜇</m:t>
                              </m:r>
                              <m:r>
                                <a:rPr lang="en-US" sz="2000">
                                  <a:effectLst/>
                                  <a:latin typeface="Cambria Math" panose="02040503050406030204" pitchFamily="18" charset="0"/>
                                </a:rPr>
                                <m:t>𝑚</m:t>
                              </m:r>
                            </m:oMath>
                          </a14:m>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14:m>
                            <m:oMath xmlns:m="http://schemas.openxmlformats.org/officeDocument/2006/math">
                              <m:sSub>
                                <m:sSubPr>
                                  <m:ctrlPr>
                                    <a:rPr lang="uk-UA" sz="2000" i="1">
                                      <a:effectLst/>
                                      <a:latin typeface="Cambria Math" panose="02040503050406030204" pitchFamily="18" charset="0"/>
                                    </a:rPr>
                                  </m:ctrlPr>
                                </m:sSubPr>
                                <m:e>
                                  <m:r>
                                    <a:rPr lang="en-US" sz="2000">
                                      <a:effectLst/>
                                      <a:latin typeface="Cambria Math" panose="02040503050406030204" pitchFamily="18" charset="0"/>
                                    </a:rPr>
                                    <m:t>𝑆</m:t>
                                  </m:r>
                                </m:e>
                                <m:sub>
                                  <m:r>
                                    <m:rPr>
                                      <m:sty m:val="p"/>
                                    </m:rPr>
                                    <a:rPr lang="en-US" sz="2000">
                                      <a:effectLst/>
                                      <a:latin typeface="Cambria Math" panose="02040503050406030204" pitchFamily="18" charset="0"/>
                                    </a:rPr>
                                    <m:t>θ</m:t>
                                  </m:r>
                                </m:sub>
                              </m:sSub>
                              <m:r>
                                <a:rPr lang="en-US" sz="2000">
                                  <a:effectLst/>
                                  <a:latin typeface="Cambria Math" panose="02040503050406030204" pitchFamily="18" charset="0"/>
                                </a:rPr>
                                <m:t>, </m:t>
                              </m:r>
                            </m:oMath>
                          </a14:m>
                          <a:r>
                            <a:rPr lang="en-US" sz="2000" baseline="30000">
                              <a:effectLst/>
                            </a:rPr>
                            <a:t>O</a:t>
                          </a:r>
                          <a:endParaRPr lang="uk-UA"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582464684"/>
                      </a:ext>
                    </a:extLst>
                  </a:tr>
                  <a:tr h="352051">
                    <a:tc>
                      <a:txBody>
                        <a:bodyPr/>
                        <a:lstStyle/>
                        <a:p>
                          <a:pPr algn="ctr">
                            <a:spcAft>
                              <a:spcPts val="0"/>
                            </a:spcAft>
                          </a:pPr>
                          <a:r>
                            <a:rPr lang="en-US" sz="2000" dirty="0">
                              <a:effectLst/>
                            </a:rPr>
                            <a:t>1</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2</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3</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4</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5</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6</a:t>
                          </a:r>
                          <a:endParaRPr lang="uk-UA"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898912474"/>
                      </a:ext>
                    </a:extLst>
                  </a:tr>
                  <a:tr h="433833">
                    <a:tc>
                      <a:txBody>
                        <a:bodyPr/>
                        <a:lstStyle/>
                        <a:p>
                          <a:pPr algn="ctr">
                            <a:spcAft>
                              <a:spcPts val="0"/>
                            </a:spcAft>
                          </a:pPr>
                          <a:r>
                            <a:rPr lang="en-US" sz="2000" dirty="0">
                              <a:effectLst/>
                            </a:rPr>
                            <a:t>1</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0.7998599/0.804098</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0.0169/0.0157</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–15.10/–14.791</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0.00084/0.00080</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0.136/0.13</a:t>
                          </a:r>
                          <a:endParaRPr lang="uk-UA"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947988516"/>
                      </a:ext>
                    </a:extLst>
                  </a:tr>
                  <a:tr h="408549">
                    <a:tc>
                      <a:txBody>
                        <a:bodyPr/>
                        <a:lstStyle/>
                        <a:p>
                          <a:pPr algn="ctr">
                            <a:spcAft>
                              <a:spcPts val="0"/>
                            </a:spcAft>
                          </a:pPr>
                          <a:r>
                            <a:rPr lang="en-US" sz="2000" dirty="0">
                              <a:effectLst/>
                            </a:rPr>
                            <a:t>1.332</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0.8004501/0.804253</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0.0769/0.0186</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–15.06/–14.798</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0.00385/0.00095</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0.619/0.16</a:t>
                          </a:r>
                          <a:endParaRPr lang="uk-UA"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815640963"/>
                      </a:ext>
                    </a:extLst>
                  </a:tr>
                  <a:tr h="398585">
                    <a:tc>
                      <a:txBody>
                        <a:bodyPr/>
                        <a:lstStyle/>
                        <a:p>
                          <a:pPr algn="ctr">
                            <a:spcAft>
                              <a:spcPts val="0"/>
                            </a:spcAft>
                          </a:pPr>
                          <a:r>
                            <a:rPr lang="en-US" sz="2000" dirty="0">
                              <a:effectLst/>
                            </a:rPr>
                            <a:t>1.35</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0.8005246/0.804273</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0.0884/0.0216</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–15.05/–14.798</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0.0044/0.0011</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0.710/0.18</a:t>
                          </a:r>
                          <a:endParaRPr lang="uk-UA"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35579690"/>
                      </a:ext>
                    </a:extLst>
                  </a:tr>
                  <a:tr h="368691">
                    <a:tc>
                      <a:txBody>
                        <a:bodyPr/>
                        <a:lstStyle/>
                        <a:p>
                          <a:pPr algn="ctr">
                            <a:spcAft>
                              <a:spcPts val="0"/>
                            </a:spcAft>
                          </a:pPr>
                          <a:r>
                            <a:rPr lang="en-US" sz="2000" dirty="0">
                              <a:effectLst/>
                            </a:rPr>
                            <a:t>1.4</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0.8008052/0.804351</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0.1423/0.0361</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–15.03/–14.795</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0.0071/0.0018</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1.147/0.31</a:t>
                          </a:r>
                          <a:endParaRPr lang="uk-UA"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137597001"/>
                      </a:ext>
                    </a:extLst>
                  </a:tr>
                  <a:tr h="378655">
                    <a:tc>
                      <a:txBody>
                        <a:bodyPr/>
                        <a:lstStyle/>
                        <a:p>
                          <a:pPr algn="ctr">
                            <a:spcAft>
                              <a:spcPts val="0"/>
                            </a:spcAft>
                          </a:pPr>
                          <a:r>
                            <a:rPr lang="en-US" sz="2000" dirty="0">
                              <a:effectLst/>
                            </a:rPr>
                            <a:t>1.45</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0.8013104/0.804496</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0.288/0.0778</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–14.99/–14.791</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0.0145/0.00396</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2.325/0.66</a:t>
                          </a:r>
                          <a:endParaRPr lang="uk-UA"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848764188"/>
                      </a:ext>
                    </a:extLst>
                  </a:tr>
                  <a:tr h="408549">
                    <a:tc>
                      <a:txBody>
                        <a:bodyPr/>
                        <a:lstStyle/>
                        <a:p>
                          <a:pPr algn="ctr">
                            <a:spcAft>
                              <a:spcPts val="0"/>
                            </a:spcAft>
                          </a:pPr>
                          <a:r>
                            <a:rPr lang="en-US" sz="2000" dirty="0">
                              <a:effectLst/>
                            </a:rPr>
                            <a:t>1.5</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0.8027418/0.804951</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1.249/0.3973</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–14.90/–14.775</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0.0639/0.0202</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10.09/3.37</a:t>
                          </a:r>
                          <a:endParaRPr lang="uk-UA"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548171080"/>
                      </a:ext>
                    </a:extLst>
                  </a:tr>
                </a:tbl>
              </a:graphicData>
            </a:graphic>
          </p:graphicFrame>
        </mc:Choice>
        <mc:Fallback xmlns="">
          <p:graphicFrame>
            <p:nvGraphicFramePr>
              <p:cNvPr id="8" name="Таблица 7"/>
              <p:cNvGraphicFramePr>
                <a:graphicFrameLocks noGrp="1"/>
              </p:cNvGraphicFramePr>
              <p:nvPr>
                <p:extLst>
                  <p:ext uri="{D42A27DB-BD31-4B8C-83A1-F6EECF244321}">
                    <p14:modId xmlns:p14="http://schemas.microsoft.com/office/powerpoint/2010/main" val="2941567474"/>
                  </p:ext>
                </p:extLst>
              </p:nvPr>
            </p:nvGraphicFramePr>
            <p:xfrm>
              <a:off x="996697" y="3352266"/>
              <a:ext cx="10360151" cy="3108959"/>
            </p:xfrm>
            <a:graphic>
              <a:graphicData uri="http://schemas.openxmlformats.org/drawingml/2006/table">
                <a:tbl>
                  <a:tblPr firstRow="1" firstCol="1" bandRow="1">
                    <a:tableStyleId>{5C22544A-7EE6-4342-B048-85BDC9FD1C3A}</a:tableStyleId>
                  </a:tblPr>
                  <a:tblGrid>
                    <a:gridCol w="897378">
                      <a:extLst>
                        <a:ext uri="{9D8B030D-6E8A-4147-A177-3AD203B41FA5}">
                          <a16:colId xmlns:a16="http://schemas.microsoft.com/office/drawing/2014/main" val="1098221785"/>
                        </a:ext>
                      </a:extLst>
                    </a:gridCol>
                    <a:gridCol w="2402553">
                      <a:extLst>
                        <a:ext uri="{9D8B030D-6E8A-4147-A177-3AD203B41FA5}">
                          <a16:colId xmlns:a16="http://schemas.microsoft.com/office/drawing/2014/main" val="3394524288"/>
                        </a:ext>
                      </a:extLst>
                    </a:gridCol>
                    <a:gridCol w="1797938">
                      <a:extLst>
                        <a:ext uri="{9D8B030D-6E8A-4147-A177-3AD203B41FA5}">
                          <a16:colId xmlns:a16="http://schemas.microsoft.com/office/drawing/2014/main" val="2505238878"/>
                        </a:ext>
                      </a:extLst>
                    </a:gridCol>
                    <a:gridCol w="1954926">
                      <a:extLst>
                        <a:ext uri="{9D8B030D-6E8A-4147-A177-3AD203B41FA5}">
                          <a16:colId xmlns:a16="http://schemas.microsoft.com/office/drawing/2014/main" val="4119037373"/>
                        </a:ext>
                      </a:extLst>
                    </a:gridCol>
                    <a:gridCol w="1953865">
                      <a:extLst>
                        <a:ext uri="{9D8B030D-6E8A-4147-A177-3AD203B41FA5}">
                          <a16:colId xmlns:a16="http://schemas.microsoft.com/office/drawing/2014/main" val="1061883214"/>
                        </a:ext>
                      </a:extLst>
                    </a:gridCol>
                    <a:gridCol w="1353491">
                      <a:extLst>
                        <a:ext uri="{9D8B030D-6E8A-4147-A177-3AD203B41FA5}">
                          <a16:colId xmlns:a16="http://schemas.microsoft.com/office/drawing/2014/main" val="2310509596"/>
                        </a:ext>
                      </a:extLst>
                    </a:gridCol>
                  </a:tblGrid>
                  <a:tr h="360046">
                    <a:tc>
                      <a:txBody>
                        <a:bodyPr/>
                        <a:lstStyle/>
                        <a:p>
                          <a:endParaRPr lang="uk-UA"/>
                        </a:p>
                      </a:txBody>
                      <a:tcPr marL="68580" marR="68580" marT="0" marB="0">
                        <a:blipFill>
                          <a:blip r:embed="rId4"/>
                          <a:stretch>
                            <a:fillRect l="-680" t="-20339" r="-1059864" b="-779661"/>
                          </a:stretch>
                        </a:blipFill>
                      </a:tcPr>
                    </a:tc>
                    <a:tc>
                      <a:txBody>
                        <a:bodyPr/>
                        <a:lstStyle/>
                        <a:p>
                          <a:endParaRPr lang="uk-UA"/>
                        </a:p>
                      </a:txBody>
                      <a:tcPr marL="68580" marR="68580" marT="0" marB="0">
                        <a:blipFill>
                          <a:blip r:embed="rId4"/>
                          <a:stretch>
                            <a:fillRect l="-37563" t="-20339" r="-295431" b="-779661"/>
                          </a:stretch>
                        </a:blipFill>
                      </a:tcPr>
                    </a:tc>
                    <a:tc>
                      <a:txBody>
                        <a:bodyPr/>
                        <a:lstStyle/>
                        <a:p>
                          <a:endParaRPr lang="uk-UA"/>
                        </a:p>
                      </a:txBody>
                      <a:tcPr marL="68580" marR="68580" marT="0" marB="0">
                        <a:blipFill>
                          <a:blip r:embed="rId4"/>
                          <a:stretch>
                            <a:fillRect l="-183108" t="-20339" r="-293243" b="-779661"/>
                          </a:stretch>
                        </a:blipFill>
                      </a:tcPr>
                    </a:tc>
                    <a:tc>
                      <a:txBody>
                        <a:bodyPr/>
                        <a:lstStyle/>
                        <a:p>
                          <a:endParaRPr lang="uk-UA"/>
                        </a:p>
                      </a:txBody>
                      <a:tcPr marL="68580" marR="68580" marT="0" marB="0">
                        <a:blipFill>
                          <a:blip r:embed="rId4"/>
                          <a:stretch>
                            <a:fillRect l="-261875" t="-20339" r="-171250" b="-779661"/>
                          </a:stretch>
                        </a:blipFill>
                      </a:tcPr>
                    </a:tc>
                    <a:tc>
                      <a:txBody>
                        <a:bodyPr/>
                        <a:lstStyle/>
                        <a:p>
                          <a:endParaRPr lang="uk-UA"/>
                        </a:p>
                      </a:txBody>
                      <a:tcPr marL="68580" marR="68580" marT="0" marB="0">
                        <a:blipFill>
                          <a:blip r:embed="rId4"/>
                          <a:stretch>
                            <a:fillRect l="-360748" t="-20339" r="-70717" b="-779661"/>
                          </a:stretch>
                        </a:blipFill>
                      </a:tcPr>
                    </a:tc>
                    <a:tc>
                      <a:txBody>
                        <a:bodyPr/>
                        <a:lstStyle/>
                        <a:p>
                          <a:endParaRPr lang="uk-UA"/>
                        </a:p>
                      </a:txBody>
                      <a:tcPr marL="68580" marR="68580" marT="0" marB="0">
                        <a:blipFill>
                          <a:blip r:embed="rId4"/>
                          <a:stretch>
                            <a:fillRect l="-666216" t="-20339" r="-2252" b="-779661"/>
                          </a:stretch>
                        </a:blipFill>
                      </a:tcPr>
                    </a:tc>
                    <a:extLst>
                      <a:ext uri="{0D108BD9-81ED-4DB2-BD59-A6C34878D82A}">
                        <a16:rowId xmlns:a16="http://schemas.microsoft.com/office/drawing/2014/main" val="1582464684"/>
                      </a:ext>
                    </a:extLst>
                  </a:tr>
                  <a:tr h="352051">
                    <a:tc>
                      <a:txBody>
                        <a:bodyPr/>
                        <a:lstStyle/>
                        <a:p>
                          <a:pPr algn="ctr">
                            <a:spcAft>
                              <a:spcPts val="0"/>
                            </a:spcAft>
                          </a:pPr>
                          <a:r>
                            <a:rPr lang="en-US" sz="2000" dirty="0">
                              <a:effectLst/>
                            </a:rPr>
                            <a:t>1</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2</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3</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4</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5</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6</a:t>
                          </a:r>
                          <a:endParaRPr lang="uk-UA"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898912474"/>
                      </a:ext>
                    </a:extLst>
                  </a:tr>
                  <a:tr h="433833">
                    <a:tc>
                      <a:txBody>
                        <a:bodyPr/>
                        <a:lstStyle/>
                        <a:p>
                          <a:pPr algn="ctr">
                            <a:spcAft>
                              <a:spcPts val="0"/>
                            </a:spcAft>
                          </a:pPr>
                          <a:r>
                            <a:rPr lang="en-US" sz="2000" dirty="0">
                              <a:effectLst/>
                            </a:rPr>
                            <a:t>1</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smtClean="0">
                              <a:effectLst/>
                            </a:rPr>
                            <a:t>0.7998599/0.804098</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0.0169/0.0157</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–15.10/–14.791</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0.00084/0.00080</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smtClean="0">
                              <a:effectLst/>
                            </a:rPr>
                            <a:t>0.136/0.13</a:t>
                          </a:r>
                          <a:endParaRPr lang="uk-UA"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947988516"/>
                      </a:ext>
                    </a:extLst>
                  </a:tr>
                  <a:tr h="408549">
                    <a:tc>
                      <a:txBody>
                        <a:bodyPr/>
                        <a:lstStyle/>
                        <a:p>
                          <a:pPr algn="ctr">
                            <a:spcAft>
                              <a:spcPts val="0"/>
                            </a:spcAft>
                          </a:pPr>
                          <a:r>
                            <a:rPr lang="en-US" sz="2000" dirty="0">
                              <a:effectLst/>
                            </a:rPr>
                            <a:t>1.332</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smtClean="0">
                              <a:effectLst/>
                            </a:rPr>
                            <a:t>0.8004501/0.804253</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0.0769/0.0186</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–15.06/–14.798</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0.00385/0.00095</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smtClean="0">
                              <a:effectLst/>
                            </a:rPr>
                            <a:t>0.619/0.16</a:t>
                          </a:r>
                          <a:endParaRPr lang="uk-UA"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815640963"/>
                      </a:ext>
                    </a:extLst>
                  </a:tr>
                  <a:tr h="398585">
                    <a:tc>
                      <a:txBody>
                        <a:bodyPr/>
                        <a:lstStyle/>
                        <a:p>
                          <a:pPr algn="ctr">
                            <a:spcAft>
                              <a:spcPts val="0"/>
                            </a:spcAft>
                          </a:pPr>
                          <a:r>
                            <a:rPr lang="en-US" sz="2000" dirty="0">
                              <a:effectLst/>
                            </a:rPr>
                            <a:t>1.35</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smtClean="0">
                              <a:effectLst/>
                            </a:rPr>
                            <a:t>0.8005246/0.804273</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0.0884/0.0216</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–15.05/–14.798</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0.0044/0.0011</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smtClean="0">
                              <a:effectLst/>
                            </a:rPr>
                            <a:t>0.710/0.18</a:t>
                          </a:r>
                          <a:endParaRPr lang="uk-UA"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35579690"/>
                      </a:ext>
                    </a:extLst>
                  </a:tr>
                  <a:tr h="368691">
                    <a:tc>
                      <a:txBody>
                        <a:bodyPr/>
                        <a:lstStyle/>
                        <a:p>
                          <a:pPr algn="ctr">
                            <a:spcAft>
                              <a:spcPts val="0"/>
                            </a:spcAft>
                          </a:pPr>
                          <a:r>
                            <a:rPr lang="en-US" sz="2000" dirty="0">
                              <a:effectLst/>
                            </a:rPr>
                            <a:t>1.4</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smtClean="0">
                              <a:effectLst/>
                            </a:rPr>
                            <a:t>0.8008052/0.804351</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0.1423/0.0361</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–15.03/–14.795</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0.0071/0.0018</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smtClean="0">
                              <a:effectLst/>
                            </a:rPr>
                            <a:t>1.147/0.31</a:t>
                          </a:r>
                          <a:endParaRPr lang="uk-UA"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137597001"/>
                      </a:ext>
                    </a:extLst>
                  </a:tr>
                  <a:tr h="378655">
                    <a:tc>
                      <a:txBody>
                        <a:bodyPr/>
                        <a:lstStyle/>
                        <a:p>
                          <a:pPr algn="ctr">
                            <a:spcAft>
                              <a:spcPts val="0"/>
                            </a:spcAft>
                          </a:pPr>
                          <a:r>
                            <a:rPr lang="en-US" sz="2000" dirty="0">
                              <a:effectLst/>
                            </a:rPr>
                            <a:t>1.45</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smtClean="0">
                              <a:effectLst/>
                            </a:rPr>
                            <a:t>0.8013104/0.804496</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a:effectLst/>
                            </a:rPr>
                            <a:t>0.288/0.0778</a:t>
                          </a:r>
                          <a:endParaRPr lang="uk-UA"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–14.99/–14.791</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0.0145/0.00396</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smtClean="0">
                              <a:effectLst/>
                            </a:rPr>
                            <a:t>2.325/0.66</a:t>
                          </a:r>
                          <a:endParaRPr lang="uk-UA"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848764188"/>
                      </a:ext>
                    </a:extLst>
                  </a:tr>
                  <a:tr h="408549">
                    <a:tc>
                      <a:txBody>
                        <a:bodyPr/>
                        <a:lstStyle/>
                        <a:p>
                          <a:pPr algn="ctr">
                            <a:spcAft>
                              <a:spcPts val="0"/>
                            </a:spcAft>
                          </a:pPr>
                          <a:r>
                            <a:rPr lang="en-US" sz="2000" dirty="0">
                              <a:effectLst/>
                            </a:rPr>
                            <a:t>1.5</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smtClean="0">
                              <a:effectLst/>
                            </a:rPr>
                            <a:t>0.8027418/0.804951</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1.249/0.3973</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–14.90/–14.775</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a:effectLst/>
                            </a:rPr>
                            <a:t>0.0639/0.0202</a:t>
                          </a:r>
                          <a:endParaRPr lang="uk-UA"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2000" dirty="0" smtClean="0">
                              <a:effectLst/>
                            </a:rPr>
                            <a:t>10.09/3.37</a:t>
                          </a:r>
                          <a:endParaRPr lang="uk-UA"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548171080"/>
                      </a:ext>
                    </a:extLst>
                  </a:tr>
                </a:tbl>
              </a:graphicData>
            </a:graphic>
          </p:graphicFrame>
        </mc:Fallback>
      </mc:AlternateContent>
    </p:spTree>
    <p:extLst>
      <p:ext uri="{BB962C8B-B14F-4D97-AF65-F5344CB8AC3E}">
        <p14:creationId xmlns:p14="http://schemas.microsoft.com/office/powerpoint/2010/main" val="290994191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1152</TotalTime>
  <Words>1457</Words>
  <Application>Microsoft Office PowerPoint</Application>
  <PresentationFormat>Широкий екран</PresentationFormat>
  <Paragraphs>395</Paragraphs>
  <Slides>20</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20</vt:i4>
      </vt:variant>
    </vt:vector>
  </HeadingPairs>
  <TitlesOfParts>
    <vt:vector size="27" baseType="lpstr">
      <vt:lpstr>Arial</vt:lpstr>
      <vt:lpstr>Calibri</vt:lpstr>
      <vt:lpstr>Calibri Light</vt:lpstr>
      <vt:lpstr>Cambria Math</vt:lpstr>
      <vt:lpstr>Symbol</vt:lpstr>
      <vt:lpstr>Times New Roman</vt:lpstr>
      <vt:lpstr>Тема Office</vt:lpstr>
      <vt:lpstr>Resonance phenomena in the grating and possible applications of such periodic structures</vt:lpstr>
      <vt:lpstr>Resonance phenomena in the grating and  possible applications of such periodic structures</vt:lpstr>
      <vt:lpstr> Phase grating  Approximately resonance conditions can be written as:</vt:lpstr>
      <vt:lpstr>Phase grating</vt:lpstr>
      <vt:lpstr> Phase grating</vt:lpstr>
      <vt:lpstr>Презентація PowerPoint</vt:lpstr>
      <vt:lpstr>Phase grating</vt:lpstr>
      <vt:lpstr>      Phase grating Table 1 shows the resonant wavelengths for some angles and the sensitivity S_n, S_λ,  S, S_θ for the following waveguide structure parameters: n_a=1.5, n_s=1.38, n_g=1.525, d=1.3 μm." According to Table 1, the sensitivity S increases with increasing incidence angle of the test beam due to the increase of Sn and increase of Sλ (decrease in modulus), and Sλ has a greater influence on the sensitivity S than Sn. It can be noted that the resonant wavelength changes significantly with increasing incidence angle on the sensitive structure." Table 1. Results of calculation of resonant wavelengths and sensitivities for some angles.          </vt:lpstr>
      <vt:lpstr>    Phase grating  The following table 2 shows the resonant wavelengths and sensitivities S_n, S_λ, S, S_θ depending on the refractive index na of the test medium at the incidence angle of the light beam 30o in the presence of the buffer layer. If there is no buffer layer, the data is given in the denominator of the cells in the table. Other parameters are: n_s=1.515, n_g=1.525, d=1.3 μm.  Table 2. Results of calculation of resonant wavelengths and sensitivities for some refractive indices of the investigated medium.      </vt:lpstr>
      <vt:lpstr>                                         Phase grating  Table 3 shows the resonance angles θ_res for the wavelength of the test laser 665 nm for different refractive indices of the test medium in the presence of  the buffer layer with the refractive index of 1.38,  n_s=1.515, n_g=1.525, d=1.3 μm.  Table 3. Results of calculation of resonant incidence angles and angular sensitivities for some refractive indices of the studied environment.            </vt:lpstr>
      <vt:lpstr>  Phase grating     </vt:lpstr>
      <vt:lpstr>   Dielectric or metal grating on the metal substrate  With resonant excitation of a surface plasmon-polariton wave with normal incidence of a plane wave, the following conditions must be satisfied. At resonance the reflection coefficient is zero. </vt:lpstr>
      <vt:lpstr>Dielectric or metal grating on the metal substrate </vt:lpstr>
      <vt:lpstr>Dielectric or metal grating on the metal substrate</vt:lpstr>
      <vt:lpstr>   Dielectric or metal grating on the metal substrate The distribution of the electric field above the grating for the periodic structure No.3 is shown in Fig. 9. It can be seen that the strongest field is concentrated in a rather small volume. Fig. 10 shows the distribution of the magnetic field above the grating. It should be noted that the strongest field occupying a significant volume above the grating.</vt:lpstr>
      <vt:lpstr>                    Dielectric or metal grating on the metal substrate  It is known that gold is more resistant to external influences, and its characteristics from the point of view of the resonance of plasmon-polariton waves are slightly worse than silver. Table 5 shows the parameters of the SPP resonance for the gold substrate. The angle of incidence of the optical wave on the grating is normal in all calculations. In addition, the width of the resonances for the gold substrate is greater than for the silver substrate. This is due to the fact that the imaginary part of gold dielectric permittivity is higher than the imaginary part of the silver permittivity.  </vt:lpstr>
      <vt:lpstr>                   Dielectric or metal grating on the metal substrate  The distribution of the electric field in the periodic structure at the resonant wavelength is shown in Fig. 11. It can be seen that the strongest field is concentrated in a fairly small volume. Therefore, the strong field will come in contact with the test substance in a small volume. However the magnetic field takes up a significant volume above the grating and will strongly interact with the test substance. Fig. 12 shows the distribution of the magnetic field in the grating on gold substrate. The enhanced field occupies a considerable volume above the grating.  </vt:lpstr>
      <vt:lpstr>Dielectric or metal grating on the metal substrate</vt:lpstr>
      <vt:lpstr>Dielectric or metal grating on the metal substrate</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Tato</dc:creator>
  <cp:lastModifiedBy>Andrew Ben</cp:lastModifiedBy>
  <cp:revision>80</cp:revision>
  <dcterms:created xsi:type="dcterms:W3CDTF">2019-10-11T17:02:31Z</dcterms:created>
  <dcterms:modified xsi:type="dcterms:W3CDTF">2019-10-18T08:58:39Z</dcterms:modified>
</cp:coreProperties>
</file>