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485" r:id="rId2"/>
    <p:sldId id="536" r:id="rId3"/>
    <p:sldId id="533" r:id="rId4"/>
    <p:sldId id="535" r:id="rId5"/>
    <p:sldId id="537" r:id="rId6"/>
    <p:sldId id="538" r:id="rId7"/>
    <p:sldId id="531" r:id="rId8"/>
    <p:sldId id="53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1A8115"/>
    <a:srgbClr val="FDF7D5"/>
    <a:srgbClr val="FFFD78"/>
    <a:srgbClr val="BBFEFE"/>
    <a:srgbClr val="FDF85F"/>
    <a:srgbClr val="C5FDCB"/>
    <a:srgbClr val="1D27C9"/>
    <a:srgbClr val="A9FE7A"/>
    <a:srgbClr val="89FD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37" autoAdjust="0"/>
    <p:restoredTop sz="94530" autoAdjust="0"/>
  </p:normalViewPr>
  <p:slideViewPr>
    <p:cSldViewPr snapToGrid="0" snapToObjects="1" showGuides="1">
      <p:cViewPr varScale="1">
        <p:scale>
          <a:sx n="112" d="100"/>
          <a:sy n="112" d="100"/>
        </p:scale>
        <p:origin x="2288" y="192"/>
      </p:cViewPr>
      <p:guideLst>
        <p:guide orient="horz" pos="2137"/>
        <p:guide pos="2886"/>
      </p:guideLst>
    </p:cSldViewPr>
  </p:slideViewPr>
  <p:outlineViewPr>
    <p:cViewPr>
      <p:scale>
        <a:sx n="33" d="100"/>
        <a:sy n="33" d="100"/>
      </p:scale>
      <p:origin x="0" y="-98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48"/>
    </p:cViewPr>
  </p:sorterViewPr>
  <p:notesViewPr>
    <p:cSldViewPr snapToGrid="0" snapToObjects="1">
      <p:cViewPr varScale="1">
        <p:scale>
          <a:sx n="69" d="100"/>
          <a:sy n="69" d="100"/>
        </p:scale>
        <p:origin x="257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9011B-3EBA-944C-A58A-268C9F8AC576}" type="datetimeFigureOut">
              <a:rPr lang="en-US" smtClean="0"/>
              <a:t>7/25/19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D6E8E-78F2-B442-ABD1-AFC665733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846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980E0-9A50-7F44-8FB2-E540910B7CCF}" type="datetimeFigureOut">
              <a:rPr lang="en-US" smtClean="0"/>
              <a:t>7/25/19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0B7A1-2EC5-AF4E-9A27-47A33C198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333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26 July 2019 Meeting FBK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M.Meschini, INFN Firenze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6050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26 July 2019 Meeting FBK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M.Meschini, INFN Firenze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705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26 July 2019 Meeting FBK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M.Meschini, INFN Firenze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9448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26 July 2019 Meeting FBK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M.Meschini, INFN Firenze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1297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26 July 2019 Meeting FBK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M.Meschini, INFN Firenze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0409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26 July 2019 Meeting FBK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M.Meschini, INFN Firenze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039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0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1" indent="0">
              <a:buNone/>
              <a:defRPr sz="1600" b="1"/>
            </a:lvl5pPr>
            <a:lvl6pPr marL="2285451" indent="0">
              <a:buNone/>
              <a:defRPr sz="1600" b="1"/>
            </a:lvl6pPr>
            <a:lvl7pPr marL="2742542" indent="0">
              <a:buNone/>
              <a:defRPr sz="1600" b="1"/>
            </a:lvl7pPr>
            <a:lvl8pPr marL="3199632" indent="0">
              <a:buNone/>
              <a:defRPr sz="1600" b="1"/>
            </a:lvl8pPr>
            <a:lvl9pPr marL="365672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0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1" indent="0">
              <a:buNone/>
              <a:defRPr sz="1600" b="1"/>
            </a:lvl5pPr>
            <a:lvl6pPr marL="2285451" indent="0">
              <a:buNone/>
              <a:defRPr sz="1600" b="1"/>
            </a:lvl6pPr>
            <a:lvl7pPr marL="2742542" indent="0">
              <a:buNone/>
              <a:defRPr sz="1600" b="1"/>
            </a:lvl7pPr>
            <a:lvl8pPr marL="3199632" indent="0">
              <a:buNone/>
              <a:defRPr sz="1600" b="1"/>
            </a:lvl8pPr>
            <a:lvl9pPr marL="365672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26 July 2019 Meeting FBK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M.Meschini, INFN Firenze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5593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26 July 2019 Meeting FBK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M.Meschini, INFN Firenze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088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26 July 2019 Meeting FBK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M.Meschini, INFN Firenze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169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0" indent="0">
              <a:buNone/>
              <a:defRPr sz="1200"/>
            </a:lvl2pPr>
            <a:lvl3pPr marL="914180" indent="0">
              <a:buNone/>
              <a:defRPr sz="1000"/>
            </a:lvl3pPr>
            <a:lvl4pPr marL="1371270" indent="0">
              <a:buNone/>
              <a:defRPr sz="900"/>
            </a:lvl4pPr>
            <a:lvl5pPr marL="1828361" indent="0">
              <a:buNone/>
              <a:defRPr sz="900"/>
            </a:lvl5pPr>
            <a:lvl6pPr marL="2285451" indent="0">
              <a:buNone/>
              <a:defRPr sz="900"/>
            </a:lvl6pPr>
            <a:lvl7pPr marL="2742542" indent="0">
              <a:buNone/>
              <a:defRPr sz="900"/>
            </a:lvl7pPr>
            <a:lvl8pPr marL="3199632" indent="0">
              <a:buNone/>
              <a:defRPr sz="900"/>
            </a:lvl8pPr>
            <a:lvl9pPr marL="365672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26 July 2019 Meeting FBK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M.Meschini, INFN Firenze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8232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0" indent="0">
              <a:buNone/>
              <a:defRPr sz="2800"/>
            </a:lvl2pPr>
            <a:lvl3pPr marL="914180" indent="0">
              <a:buNone/>
              <a:defRPr sz="2400"/>
            </a:lvl3pPr>
            <a:lvl4pPr marL="1371270" indent="0">
              <a:buNone/>
              <a:defRPr sz="2000"/>
            </a:lvl4pPr>
            <a:lvl5pPr marL="1828361" indent="0">
              <a:buNone/>
              <a:defRPr sz="2000"/>
            </a:lvl5pPr>
            <a:lvl6pPr marL="2285451" indent="0">
              <a:buNone/>
              <a:defRPr sz="2000"/>
            </a:lvl6pPr>
            <a:lvl7pPr marL="2742542" indent="0">
              <a:buNone/>
              <a:defRPr sz="2000"/>
            </a:lvl7pPr>
            <a:lvl8pPr marL="3199632" indent="0">
              <a:buNone/>
              <a:defRPr sz="2000"/>
            </a:lvl8pPr>
            <a:lvl9pPr marL="365672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0" indent="0">
              <a:buNone/>
              <a:defRPr sz="1200"/>
            </a:lvl2pPr>
            <a:lvl3pPr marL="914180" indent="0">
              <a:buNone/>
              <a:defRPr sz="1000"/>
            </a:lvl3pPr>
            <a:lvl4pPr marL="1371270" indent="0">
              <a:buNone/>
              <a:defRPr sz="900"/>
            </a:lvl4pPr>
            <a:lvl5pPr marL="1828361" indent="0">
              <a:buNone/>
              <a:defRPr sz="900"/>
            </a:lvl5pPr>
            <a:lvl6pPr marL="2285451" indent="0">
              <a:buNone/>
              <a:defRPr sz="900"/>
            </a:lvl6pPr>
            <a:lvl7pPr marL="2742542" indent="0">
              <a:buNone/>
              <a:defRPr sz="900"/>
            </a:lvl7pPr>
            <a:lvl8pPr marL="3199632" indent="0">
              <a:buNone/>
              <a:defRPr sz="900"/>
            </a:lvl8pPr>
            <a:lvl9pPr marL="365672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26 July 2019 Meeting FBK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M.Meschini, INFN Firenze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1306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1692" y="68889"/>
            <a:ext cx="8205107" cy="537890"/>
          </a:xfrm>
          <a:prstGeom prst="rect">
            <a:avLst/>
          </a:prstGeom>
        </p:spPr>
        <p:txBody>
          <a:bodyPr vert="horz" lIns="91418" tIns="45710" rIns="91418" bIns="4571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5778" y="833473"/>
            <a:ext cx="8706556" cy="5445971"/>
          </a:xfrm>
          <a:prstGeom prst="rect">
            <a:avLst/>
          </a:prstGeom>
        </p:spPr>
        <p:txBody>
          <a:bodyPr vert="horz" lIns="91418" tIns="45710" rIns="91418" bIns="4571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1" y="6492875"/>
            <a:ext cx="2809591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90"/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26 July 2019 Meeting FBK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5788" y="6492875"/>
            <a:ext cx="2895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90"/>
            <a:r>
              <a:rPr lang="en-US" dirty="0" err="1">
                <a:solidFill>
                  <a:prstClr val="black">
                    <a:tint val="75000"/>
                  </a:prstClr>
                </a:solidFill>
                <a:latin typeface="Calibri"/>
              </a:rPr>
              <a:t>M.Meschini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, INFN Firenze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90"/>
            <a:fld id="{4C439DFD-22DD-6449-9926-36C875C6AEA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09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Picture 17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6799" y="1"/>
            <a:ext cx="493713" cy="48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9318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457090" rtl="0" eaLnBrk="1" latinLnBrk="0" hangingPunct="1">
        <a:spcBef>
          <a:spcPct val="0"/>
        </a:spcBef>
        <a:buNone/>
        <a:defRPr sz="28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818" indent="-342818" algn="l" defTabSz="45709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00FF"/>
          </a:solidFill>
          <a:latin typeface="+mn-lt"/>
          <a:ea typeface="+mn-ea"/>
          <a:cs typeface="+mn-cs"/>
        </a:defRPr>
      </a:lvl1pPr>
      <a:lvl2pPr marL="742772" indent="-285681" algn="l" defTabSz="45709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00FF"/>
          </a:solidFill>
          <a:latin typeface="+mn-lt"/>
          <a:ea typeface="+mn-ea"/>
          <a:cs typeface="+mn-cs"/>
        </a:defRPr>
      </a:lvl2pPr>
      <a:lvl3pPr marL="1142726" indent="-228545" algn="l" defTabSz="45709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0000FF"/>
          </a:solidFill>
          <a:latin typeface="+mn-lt"/>
          <a:ea typeface="+mn-ea"/>
          <a:cs typeface="+mn-cs"/>
        </a:defRPr>
      </a:lvl3pPr>
      <a:lvl4pPr marL="1599816" indent="-228545" algn="l" defTabSz="45709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FF"/>
          </a:solidFill>
          <a:latin typeface="+mn-lt"/>
          <a:ea typeface="+mn-ea"/>
          <a:cs typeface="+mn-cs"/>
        </a:defRPr>
      </a:lvl4pPr>
      <a:lvl5pPr marL="2056906" indent="-228545" algn="l" defTabSz="45709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0000FF"/>
          </a:solidFill>
          <a:latin typeface="+mn-lt"/>
          <a:ea typeface="+mn-ea"/>
          <a:cs typeface="+mn-cs"/>
        </a:defRPr>
      </a:lvl5pPr>
      <a:lvl6pPr marL="2513996" indent="-228545" algn="l" defTabSz="45709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86" indent="-228545" algn="l" defTabSz="45709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78" indent="-228545" algn="l" defTabSz="45709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68" indent="-228545" algn="l" defTabSz="45709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0" algn="l" defTabSz="4570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0" algn="l" defTabSz="4570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0" algn="l" defTabSz="4570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1" algn="l" defTabSz="4570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1" algn="l" defTabSz="4570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2" algn="l" defTabSz="4570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32" algn="l" defTabSz="4570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22" algn="l" defTabSz="4570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1260129"/>
            <a:ext cx="8058150" cy="2717511"/>
          </a:xfrm>
        </p:spPr>
        <p:txBody>
          <a:bodyPr>
            <a:normAutofit/>
          </a:bodyPr>
          <a:lstStyle/>
          <a:p>
            <a:r>
              <a:rPr lang="en-GB" sz="3600" noProof="0" dirty="0"/>
              <a:t>FBK </a:t>
            </a:r>
            <a:r>
              <a:rPr lang="en-GB" sz="3600" dirty="0"/>
              <a:t>3D for CMS</a:t>
            </a:r>
            <a:br>
              <a:rPr lang="en-GB" sz="3600" dirty="0"/>
            </a:br>
            <a:r>
              <a:rPr lang="en-GB" sz="3600" dirty="0" err="1"/>
              <a:t>appunti</a:t>
            </a:r>
            <a:r>
              <a:rPr lang="en-GB" sz="3600" dirty="0"/>
              <a:t> </a:t>
            </a:r>
            <a:r>
              <a:rPr lang="en-GB" sz="3600" dirty="0" err="1"/>
              <a:t>rivisti</a:t>
            </a:r>
            <a:r>
              <a:rPr lang="en-GB" sz="3600" dirty="0"/>
              <a:t> </a:t>
            </a:r>
            <a:r>
              <a:rPr lang="en-GB" sz="3600" dirty="0" err="1"/>
              <a:t>durante</a:t>
            </a:r>
            <a:r>
              <a:rPr lang="en-GB" sz="3600" dirty="0"/>
              <a:t> </a:t>
            </a:r>
            <a:r>
              <a:rPr lang="en-GB" sz="3600" dirty="0" err="1"/>
              <a:t>il</a:t>
            </a:r>
            <a:r>
              <a:rPr lang="en-GB" sz="3600" dirty="0"/>
              <a:t> meeting in </a:t>
            </a:r>
            <a:r>
              <a:rPr lang="en-GB" sz="3600" dirty="0" err="1"/>
              <a:t>rosso</a:t>
            </a:r>
            <a:endParaRPr lang="en-GB" sz="36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3911" y="4161723"/>
            <a:ext cx="6335228" cy="1176087"/>
          </a:xfrm>
        </p:spPr>
        <p:txBody>
          <a:bodyPr>
            <a:normAutofit/>
          </a:bodyPr>
          <a:lstStyle/>
          <a:p>
            <a:r>
              <a:rPr lang="en-GB" b="1" noProof="0" dirty="0">
                <a:solidFill>
                  <a:srgbClr val="0000FF"/>
                </a:solidFill>
              </a:rPr>
              <a:t>Marco </a:t>
            </a:r>
            <a:r>
              <a:rPr lang="en-GB" b="1" noProof="0" dirty="0" err="1">
                <a:solidFill>
                  <a:srgbClr val="0000FF"/>
                </a:solidFill>
              </a:rPr>
              <a:t>Meschini</a:t>
            </a:r>
            <a:r>
              <a:rPr lang="en-GB" b="1" noProof="0" dirty="0">
                <a:solidFill>
                  <a:srgbClr val="0000FF"/>
                </a:solidFill>
              </a:rPr>
              <a:t>, INFN Firenze</a:t>
            </a:r>
          </a:p>
          <a:p>
            <a:r>
              <a:rPr lang="en-GB" dirty="0">
                <a:solidFill>
                  <a:srgbClr val="0000FF"/>
                </a:solidFill>
              </a:rPr>
              <a:t>Alberto </a:t>
            </a:r>
            <a:r>
              <a:rPr lang="en-GB" dirty="0" err="1">
                <a:solidFill>
                  <a:srgbClr val="0000FF"/>
                </a:solidFill>
              </a:rPr>
              <a:t>Messineo</a:t>
            </a:r>
            <a:r>
              <a:rPr lang="en-GB" dirty="0">
                <a:solidFill>
                  <a:srgbClr val="0000FF"/>
                </a:solidFill>
              </a:rPr>
              <a:t>, INFN and University Pisa</a:t>
            </a:r>
          </a:p>
        </p:txBody>
      </p:sp>
    </p:spTree>
    <p:extLst>
      <p:ext uri="{BB962C8B-B14F-4D97-AF65-F5344CB8AC3E}">
        <p14:creationId xmlns:p14="http://schemas.microsoft.com/office/powerpoint/2010/main" val="2070190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42F42-0095-C64B-9726-8769E8798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La base di </a:t>
            </a:r>
            <a:r>
              <a:rPr lang="en-GB" b="1" dirty="0" err="1"/>
              <a:t>partenza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5A022-78EB-9244-9728-252BF5F8E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</a:rPr>
              <a:t>Il chip di CMS </a:t>
            </a:r>
            <a:r>
              <a:rPr lang="en-GB" dirty="0" err="1">
                <a:solidFill>
                  <a:srgbClr val="FF0000"/>
                </a:solidFill>
                <a:latin typeface="Calibri" panose="020F0502020204030204" pitchFamily="34" charset="0"/>
              </a:rPr>
              <a:t>si</a:t>
            </a: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Calibri" panose="020F0502020204030204" pitchFamily="34" charset="0"/>
              </a:rPr>
              <a:t>chiama</a:t>
            </a: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</a:rPr>
              <a:t> (per </a:t>
            </a:r>
            <a:r>
              <a:rPr lang="en-GB" dirty="0" err="1">
                <a:solidFill>
                  <a:srgbClr val="FF0000"/>
                </a:solidFill>
                <a:latin typeface="Calibri" panose="020F0502020204030204" pitchFamily="34" charset="0"/>
              </a:rPr>
              <a:t>ora</a:t>
            </a: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</a:rPr>
              <a:t>) </a:t>
            </a:r>
            <a:r>
              <a:rPr lang="en-GB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CROC</a:t>
            </a: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Final chip size: 432 x 336 pixels + ~1.8mm CB+IO.</a:t>
            </a:r>
            <a:br>
              <a:rPr lang="en-US" b="1" dirty="0"/>
            </a:br>
            <a:r>
              <a:rPr lang="en-US" b="1" dirty="0"/>
              <a:t>Pixel Active Area (periphery excluded) ~ 3.7 cm</a:t>
            </a:r>
            <a:r>
              <a:rPr lang="en-US" b="1" baseline="30000" dirty="0"/>
              <a:t>2</a:t>
            </a:r>
            <a:r>
              <a:rPr lang="en-US" b="1" dirty="0"/>
              <a:t> 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Width: </a:t>
            </a:r>
            <a:r>
              <a:rPr lang="en-US" dirty="0"/>
              <a:t>(432-1) x 50um + 2 x 60um = </a:t>
            </a:r>
            <a:r>
              <a:rPr lang="en-US" b="1" dirty="0"/>
              <a:t>21670um</a:t>
            </a:r>
            <a:br>
              <a:rPr lang="en-US" b="1" dirty="0"/>
            </a:br>
            <a:r>
              <a:rPr lang="en-US" b="1" dirty="0"/>
              <a:t>Height: </a:t>
            </a:r>
            <a:r>
              <a:rPr lang="en-US" dirty="0"/>
              <a:t>(336 -1) x 50um + 60um + 50um + 1740um =</a:t>
            </a:r>
            <a:r>
              <a:rPr lang="en-US" b="1" dirty="0"/>
              <a:t>18600um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Area CROC</a:t>
            </a:r>
            <a:r>
              <a:rPr lang="en-US" dirty="0"/>
              <a:t>: 2.167 cm x 1.86 cm = </a:t>
            </a:r>
            <a:r>
              <a:rPr lang="en-US" b="1" dirty="0"/>
              <a:t>4.03 cm2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CMS </a:t>
            </a:r>
            <a:r>
              <a:rPr lang="en-US" b="1" dirty="0" err="1">
                <a:solidFill>
                  <a:srgbClr val="FF0000"/>
                </a:solidFill>
              </a:rPr>
              <a:t>vorrebbe</a:t>
            </a:r>
            <a:r>
              <a:rPr lang="en-US" b="1" dirty="0">
                <a:solidFill>
                  <a:srgbClr val="FF0000"/>
                </a:solidFill>
              </a:rPr>
              <a:t> fare moduli con 2 CROC, </a:t>
            </a:r>
            <a:r>
              <a:rPr lang="en-US" b="1" dirty="0" err="1">
                <a:solidFill>
                  <a:srgbClr val="FF0000"/>
                </a:solidFill>
              </a:rPr>
              <a:t>quindi</a:t>
            </a:r>
            <a:r>
              <a:rPr lang="en-US" b="1" dirty="0">
                <a:solidFill>
                  <a:srgbClr val="FF0000"/>
                </a:solidFill>
              </a:rPr>
              <a:t> ~7.4 cm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 active area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85F6B-CDC5-FC40-A493-103196362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26 July 2019 Meeting FBK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8CDB1-BE6F-7649-A86D-20CF30C9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M.Meschini, INFN Firenze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F53F3-36CE-E64A-BEB5-886C70757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7508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E68A1-2808-9A46-81F7-9C368614E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Appunti</a:t>
            </a:r>
            <a:r>
              <a:rPr lang="en-GB" dirty="0"/>
              <a:t> per la </a:t>
            </a:r>
            <a:r>
              <a:rPr lang="en-GB" dirty="0" err="1"/>
              <a:t>discussione</a:t>
            </a:r>
            <a:r>
              <a:rPr lang="en-GB" dirty="0"/>
              <a:t>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3C3AE-7561-524C-97F5-ACA942F35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err="1"/>
              <a:t>Cose</a:t>
            </a:r>
            <a:r>
              <a:rPr lang="en-US" sz="1800" dirty="0"/>
              <a:t> da </a:t>
            </a:r>
            <a:r>
              <a:rPr lang="en-US" sz="1800" dirty="0" err="1"/>
              <a:t>capire</a:t>
            </a:r>
            <a:r>
              <a:rPr lang="en-US" sz="1800" dirty="0"/>
              <a:t>, </a:t>
            </a:r>
            <a:r>
              <a:rPr lang="en-US" sz="1800" dirty="0" err="1"/>
              <a:t>piu</a:t>
            </a:r>
            <a:r>
              <a:rPr lang="en-US" sz="1800" dirty="0"/>
              <a:t>’ o </a:t>
            </a:r>
            <a:r>
              <a:rPr lang="en-US" sz="1800" dirty="0" err="1"/>
              <a:t>meno</a:t>
            </a:r>
            <a:r>
              <a:rPr lang="en-US" sz="1800" dirty="0"/>
              <a:t> </a:t>
            </a:r>
            <a:r>
              <a:rPr lang="en-US" sz="1800" dirty="0" err="1"/>
              <a:t>critiche</a:t>
            </a:r>
            <a:r>
              <a:rPr lang="en-US" sz="1800" dirty="0"/>
              <a:t>: 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- come fare </a:t>
            </a:r>
            <a:r>
              <a:rPr lang="en-US" sz="1800" dirty="0" err="1"/>
              <a:t>sensori</a:t>
            </a:r>
            <a:r>
              <a:rPr lang="en-US" sz="1800" dirty="0"/>
              <a:t> 3D da ~ 4cm2, </a:t>
            </a:r>
            <a:r>
              <a:rPr lang="en-US" sz="1800" dirty="0" err="1"/>
              <a:t>tenendo</a:t>
            </a:r>
            <a:r>
              <a:rPr lang="en-US" sz="1800" dirty="0"/>
              <a:t> </a:t>
            </a:r>
            <a:r>
              <a:rPr lang="en-US" sz="1800" dirty="0" err="1"/>
              <a:t>conto</a:t>
            </a:r>
            <a:r>
              <a:rPr lang="en-US" sz="1800" dirty="0"/>
              <a:t> del </a:t>
            </a:r>
            <a:r>
              <a:rPr lang="en-US" sz="1800" dirty="0" err="1"/>
              <a:t>fatto</a:t>
            </a:r>
            <a:r>
              <a:rPr lang="en-US" sz="1800" dirty="0"/>
              <a:t> </a:t>
            </a:r>
            <a:r>
              <a:rPr lang="en-US" sz="1800" dirty="0" err="1"/>
              <a:t>che</a:t>
            </a:r>
            <a:r>
              <a:rPr lang="en-US" sz="1800" dirty="0"/>
              <a:t> atlas e </a:t>
            </a:r>
            <a:r>
              <a:rPr lang="en-US" sz="1800" dirty="0" err="1"/>
              <a:t>cms</a:t>
            </a:r>
            <a:r>
              <a:rPr lang="en-US" sz="1800" dirty="0"/>
              <a:t> </a:t>
            </a:r>
            <a:r>
              <a:rPr lang="en-US" sz="1800" dirty="0" err="1"/>
              <a:t>hanno</a:t>
            </a:r>
            <a:r>
              <a:rPr lang="en-US" sz="1800" dirty="0"/>
              <a:t> roc </a:t>
            </a:r>
            <a:r>
              <a:rPr lang="en-US" sz="1800" dirty="0" err="1"/>
              <a:t>diversi</a:t>
            </a:r>
            <a:r>
              <a:rPr lang="en-US" sz="1800" dirty="0"/>
              <a:t> con </a:t>
            </a:r>
            <a:r>
              <a:rPr lang="en-US" sz="1800" dirty="0" err="1"/>
              <a:t>dimensioni</a:t>
            </a:r>
            <a:r>
              <a:rPr lang="en-US" sz="1800" dirty="0"/>
              <a:t> diverse; 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- e' </a:t>
            </a:r>
            <a:r>
              <a:rPr lang="en-US" sz="1800" dirty="0" err="1"/>
              <a:t>possibile</a:t>
            </a:r>
            <a:r>
              <a:rPr lang="en-US" sz="1800" dirty="0"/>
              <a:t> </a:t>
            </a:r>
            <a:r>
              <a:rPr lang="en-US" sz="1800" dirty="0" err="1"/>
              <a:t>arrivare</a:t>
            </a:r>
            <a:r>
              <a:rPr lang="en-US" sz="1800" dirty="0"/>
              <a:t> a </a:t>
            </a:r>
            <a:r>
              <a:rPr lang="en-US" sz="1800" dirty="0" err="1"/>
              <a:t>sensori</a:t>
            </a:r>
            <a:r>
              <a:rPr lang="en-US" sz="1800" dirty="0"/>
              <a:t> da circa 8cm2 come </a:t>
            </a:r>
            <a:r>
              <a:rPr lang="en-US" sz="1800" dirty="0" err="1"/>
              <a:t>richiesto</a:t>
            </a:r>
            <a:r>
              <a:rPr lang="en-US" sz="1800" dirty="0"/>
              <a:t> da </a:t>
            </a:r>
            <a:r>
              <a:rPr lang="en-US" sz="1800" dirty="0" err="1"/>
              <a:t>cms</a:t>
            </a:r>
            <a:r>
              <a:rPr lang="en-US" sz="1800" dirty="0"/>
              <a:t>? 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- </a:t>
            </a:r>
            <a:r>
              <a:rPr lang="en-US" sz="1800" dirty="0" err="1"/>
              <a:t>disegno</a:t>
            </a:r>
            <a:r>
              <a:rPr lang="en-US" sz="1800" dirty="0"/>
              <a:t> layout e </a:t>
            </a:r>
            <a:r>
              <a:rPr lang="en-US" sz="1800" dirty="0" err="1"/>
              <a:t>disegnatori</a:t>
            </a:r>
            <a:r>
              <a:rPr lang="en-US" sz="1800" dirty="0"/>
              <a:t> (CMS non ha </a:t>
            </a:r>
            <a:r>
              <a:rPr lang="en-US" sz="1800" dirty="0" err="1"/>
              <a:t>disegnatori</a:t>
            </a:r>
            <a:r>
              <a:rPr lang="en-US" sz="1800" dirty="0"/>
              <a:t>, atlas ha DB e RM, </a:t>
            </a:r>
            <a:r>
              <a:rPr lang="en-US" sz="1800" dirty="0">
                <a:solidFill>
                  <a:srgbClr val="FF0000"/>
                </a:solidFill>
              </a:rPr>
              <a:t>FBK--&gt; FF </a:t>
            </a:r>
            <a:r>
              <a:rPr lang="en-US" sz="1800" dirty="0"/>
              <a:t>) 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- </a:t>
            </a:r>
            <a:r>
              <a:rPr lang="en-US" sz="1800" dirty="0" err="1"/>
              <a:t>quanti</a:t>
            </a:r>
            <a:r>
              <a:rPr lang="en-US" sz="1800" dirty="0"/>
              <a:t> batch </a:t>
            </a:r>
            <a:r>
              <a:rPr lang="en-US" sz="1800" dirty="0" err="1"/>
              <a:t>dobbiamo</a:t>
            </a:r>
            <a:r>
              <a:rPr lang="en-US" sz="1800" dirty="0"/>
              <a:t> fare ? </a:t>
            </a:r>
            <a:r>
              <a:rPr lang="en-US" sz="1800" dirty="0" err="1"/>
              <a:t>Quanti</a:t>
            </a:r>
            <a:r>
              <a:rPr lang="en-US" sz="1800" dirty="0"/>
              <a:t> </a:t>
            </a:r>
            <a:r>
              <a:rPr lang="en-US" sz="1800" dirty="0" err="1"/>
              <a:t>insieme</a:t>
            </a:r>
            <a:r>
              <a:rPr lang="en-US" sz="1800" dirty="0"/>
              <a:t> atlas/</a:t>
            </a:r>
            <a:r>
              <a:rPr lang="en-US" sz="1800" dirty="0" err="1"/>
              <a:t>cms</a:t>
            </a:r>
            <a:r>
              <a:rPr lang="en-US" sz="1800" dirty="0"/>
              <a:t> e </a:t>
            </a:r>
            <a:r>
              <a:rPr lang="en-US" sz="1800" dirty="0" err="1"/>
              <a:t>quanti</a:t>
            </a:r>
            <a:r>
              <a:rPr lang="en-US" sz="1800" dirty="0"/>
              <a:t> </a:t>
            </a:r>
            <a:r>
              <a:rPr lang="en-US" sz="1800" dirty="0" err="1"/>
              <a:t>separati</a:t>
            </a:r>
            <a:r>
              <a:rPr lang="en-US" sz="1800" dirty="0"/>
              <a:t>? Batch in </a:t>
            </a:r>
            <a:r>
              <a:rPr lang="en-US" sz="1800" dirty="0" err="1"/>
              <a:t>parallelo</a:t>
            </a:r>
            <a:r>
              <a:rPr lang="en-US" sz="1800" dirty="0"/>
              <a:t> atlas/</a:t>
            </a:r>
            <a:r>
              <a:rPr lang="en-US" sz="1800" dirty="0" err="1"/>
              <a:t>cms</a:t>
            </a:r>
            <a:r>
              <a:rPr lang="en-US" sz="1800" dirty="0"/>
              <a:t>? </a:t>
            </a:r>
            <a:r>
              <a:rPr lang="en-US" sz="1800" dirty="0" err="1"/>
              <a:t>Sovrapposizione</a:t>
            </a:r>
            <a:r>
              <a:rPr lang="en-US" sz="1800" dirty="0"/>
              <a:t> ! RD53B </a:t>
            </a:r>
            <a:r>
              <a:rPr lang="en-US" sz="1800" dirty="0" err="1"/>
              <a:t>insieme</a:t>
            </a:r>
            <a:r>
              <a:rPr lang="en-US" sz="1800" dirty="0"/>
              <a:t> a CROC_1 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dirty="0"/>
              <a:t>- </a:t>
            </a:r>
            <a:r>
              <a:rPr lang="en-US" sz="1800" dirty="0" err="1"/>
              <a:t>Quando</a:t>
            </a:r>
            <a:r>
              <a:rPr lang="en-US" sz="1800" dirty="0"/>
              <a:t> </a:t>
            </a:r>
            <a:r>
              <a:rPr lang="en-US" sz="1800" dirty="0" err="1"/>
              <a:t>prendiamo</a:t>
            </a:r>
            <a:r>
              <a:rPr lang="en-US" sz="1800" dirty="0"/>
              <a:t> la </a:t>
            </a:r>
            <a:r>
              <a:rPr lang="en-US" sz="1800" dirty="0" err="1"/>
              <a:t>decisione</a:t>
            </a:r>
            <a:r>
              <a:rPr lang="en-US" sz="1800" dirty="0"/>
              <a:t> final Stepper vs Mask Aligner? </a:t>
            </a: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2809F-E850-D845-8A52-D0BD62DC1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26 July 2019 Meeting FBK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DF4DF-CC9B-CD4F-B2BB-650A93EC1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M.Meschini, INFN Firenze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7F644-7582-F84C-8337-42214E5FD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1578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E68A1-2808-9A46-81F7-9C368614E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Appunti</a:t>
            </a:r>
            <a:r>
              <a:rPr lang="en-GB" dirty="0"/>
              <a:t> per la </a:t>
            </a:r>
            <a:r>
              <a:rPr lang="en-GB" dirty="0" err="1"/>
              <a:t>discussione</a:t>
            </a:r>
            <a:r>
              <a:rPr lang="en-GB" dirty="0"/>
              <a:t>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3C3AE-7561-524C-97F5-ACA942F35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- </a:t>
            </a:r>
            <a:r>
              <a:rPr lang="en-US" sz="1800" dirty="0" err="1"/>
              <a:t>possiamo</a:t>
            </a:r>
            <a:r>
              <a:rPr lang="en-US" sz="1800" dirty="0"/>
              <a:t> </a:t>
            </a:r>
            <a:r>
              <a:rPr lang="en-US" sz="1800" dirty="0" err="1"/>
              <a:t>ancora</a:t>
            </a:r>
            <a:r>
              <a:rPr lang="en-US" sz="1800" dirty="0"/>
              <a:t> </a:t>
            </a:r>
            <a:r>
              <a:rPr lang="en-US" sz="1800" dirty="0" err="1"/>
              <a:t>chiedere</a:t>
            </a:r>
            <a:r>
              <a:rPr lang="en-US" sz="1800" dirty="0"/>
              <a:t> batch di </a:t>
            </a:r>
            <a:r>
              <a:rPr lang="en-US" sz="1800" dirty="0" err="1"/>
              <a:t>nuovi</a:t>
            </a:r>
            <a:r>
              <a:rPr lang="en-US" sz="1800" dirty="0"/>
              <a:t> 3D in </a:t>
            </a:r>
            <a:r>
              <a:rPr lang="en-US" sz="1800" dirty="0" err="1"/>
              <a:t>convenzione</a:t>
            </a:r>
            <a:r>
              <a:rPr lang="en-US" sz="1800" dirty="0"/>
              <a:t> </a:t>
            </a:r>
            <a:r>
              <a:rPr lang="en-US" sz="1800" dirty="0" err="1"/>
              <a:t>MEMSxx</a:t>
            </a:r>
            <a:r>
              <a:rPr lang="en-US" sz="1800" dirty="0"/>
              <a:t> come R&amp;D per le </a:t>
            </a:r>
            <a:r>
              <a:rPr lang="en-US" sz="1800" dirty="0" err="1"/>
              <a:t>grandi</a:t>
            </a:r>
            <a:r>
              <a:rPr lang="en-US" sz="1800" dirty="0"/>
              <a:t> </a:t>
            </a:r>
            <a:r>
              <a:rPr lang="en-US" sz="1800" dirty="0" err="1"/>
              <a:t>dimensioni</a:t>
            </a:r>
            <a:r>
              <a:rPr lang="en-US" sz="1800" dirty="0"/>
              <a:t> ? </a:t>
            </a:r>
          </a:p>
          <a:p>
            <a:pPr marL="0" indent="0">
              <a:buNone/>
            </a:pPr>
            <a:r>
              <a:rPr lang="en-US" sz="1800" dirty="0"/>
              <a:t>- </a:t>
            </a:r>
            <a:r>
              <a:rPr lang="en-US" sz="1800" dirty="0" err="1"/>
              <a:t>Abbiamo</a:t>
            </a:r>
            <a:r>
              <a:rPr lang="en-US" sz="1800" dirty="0"/>
              <a:t> </a:t>
            </a:r>
            <a:r>
              <a:rPr lang="en-US" sz="1800" dirty="0" err="1"/>
              <a:t>ancora</a:t>
            </a:r>
            <a:r>
              <a:rPr lang="en-US" sz="1800" dirty="0"/>
              <a:t> 1 batch atlas (RD53B), 1 </a:t>
            </a:r>
            <a:r>
              <a:rPr lang="en-US" sz="1800" dirty="0" err="1"/>
              <a:t>cms</a:t>
            </a:r>
            <a:r>
              <a:rPr lang="en-US" sz="1800" dirty="0"/>
              <a:t> (CROC_1) </a:t>
            </a:r>
            <a:r>
              <a:rPr lang="en-US" sz="1800" dirty="0" err="1"/>
              <a:t>gia</a:t>
            </a:r>
            <a:r>
              <a:rPr lang="en-US" sz="1800" dirty="0"/>
              <a:t>’ pagati </a:t>
            </a:r>
            <a:r>
              <a:rPr lang="en-US" sz="1800" dirty="0" err="1"/>
              <a:t>nella</a:t>
            </a:r>
            <a:r>
              <a:rPr lang="en-US" sz="1800" dirty="0"/>
              <a:t> </a:t>
            </a:r>
            <a:r>
              <a:rPr lang="en-US" sz="1800" dirty="0" err="1"/>
              <a:t>vecchia</a:t>
            </a:r>
            <a:r>
              <a:rPr lang="en-US" sz="1800" dirty="0"/>
              <a:t> </a:t>
            </a:r>
            <a:r>
              <a:rPr lang="en-US" sz="1800" dirty="0" err="1"/>
              <a:t>convenzione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- </a:t>
            </a:r>
            <a:r>
              <a:rPr lang="en-US" sz="1800" dirty="0" err="1"/>
              <a:t>Quando</a:t>
            </a:r>
            <a:r>
              <a:rPr lang="en-US" sz="1800" dirty="0"/>
              <a:t> ci </a:t>
            </a:r>
            <a:r>
              <a:rPr lang="en-US" sz="1800" dirty="0" err="1"/>
              <a:t>sara</a:t>
            </a:r>
            <a:r>
              <a:rPr lang="en-US" sz="1800" dirty="0"/>
              <a:t>’ </a:t>
            </a:r>
            <a:r>
              <a:rPr lang="en-US" sz="1800" dirty="0" err="1"/>
              <a:t>convenzione</a:t>
            </a:r>
            <a:r>
              <a:rPr lang="en-US" sz="1800" dirty="0"/>
              <a:t> </a:t>
            </a:r>
            <a:r>
              <a:rPr lang="en-US" sz="1800" dirty="0" err="1"/>
              <a:t>nuova</a:t>
            </a:r>
            <a:r>
              <a:rPr lang="en-US" sz="1800" dirty="0"/>
              <a:t>? </a:t>
            </a:r>
            <a:r>
              <a:rPr lang="en-US" sz="1800" dirty="0">
                <a:solidFill>
                  <a:srgbClr val="FF0000"/>
                </a:solidFill>
              </a:rPr>
              <a:t>Primavera 2020 </a:t>
            </a:r>
            <a:r>
              <a:rPr lang="en-US" sz="1800" dirty="0" err="1">
                <a:solidFill>
                  <a:srgbClr val="FF0000"/>
                </a:solidFill>
              </a:rPr>
              <a:t>forse</a:t>
            </a:r>
            <a:r>
              <a:rPr lang="en-US" sz="1800" dirty="0">
                <a:solidFill>
                  <a:srgbClr val="FF0000"/>
                </a:solidFill>
              </a:rPr>
              <a:t>, </a:t>
            </a:r>
            <a:r>
              <a:rPr lang="en-US" sz="1800" dirty="0" err="1">
                <a:solidFill>
                  <a:srgbClr val="FF0000"/>
                </a:solidFill>
              </a:rPr>
              <a:t>probabilmente</a:t>
            </a:r>
            <a:r>
              <a:rPr lang="en-US" sz="1800" dirty="0">
                <a:solidFill>
                  <a:srgbClr val="FF0000"/>
                </a:solidFill>
              </a:rPr>
              <a:t> CMS non la </a:t>
            </a:r>
            <a:r>
              <a:rPr lang="en-US" sz="1800" dirty="0" err="1">
                <a:solidFill>
                  <a:srgbClr val="FF0000"/>
                </a:solidFill>
              </a:rPr>
              <a:t>usera</a:t>
            </a:r>
            <a:r>
              <a:rPr lang="en-US" sz="1800" dirty="0">
                <a:solidFill>
                  <a:srgbClr val="FF0000"/>
                </a:solidFill>
              </a:rPr>
              <a:t>’ (e </a:t>
            </a:r>
            <a:r>
              <a:rPr lang="en-US" sz="1800" dirty="0" err="1">
                <a:solidFill>
                  <a:srgbClr val="FF0000"/>
                </a:solidFill>
              </a:rPr>
              <a:t>nemmeno</a:t>
            </a:r>
            <a:r>
              <a:rPr lang="en-US" sz="1800" dirty="0">
                <a:solidFill>
                  <a:srgbClr val="FF0000"/>
                </a:solidFill>
              </a:rPr>
              <a:t> atlas). Da </a:t>
            </a:r>
            <a:r>
              <a:rPr lang="en-US" sz="1800" dirty="0" err="1">
                <a:solidFill>
                  <a:srgbClr val="FF0000"/>
                </a:solidFill>
              </a:rPr>
              <a:t>rivedere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dopo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esito</a:t>
            </a:r>
            <a:r>
              <a:rPr lang="en-US" sz="1800" dirty="0">
                <a:solidFill>
                  <a:srgbClr val="FF0000"/>
                </a:solidFill>
              </a:rPr>
              <a:t> batch Stepper_2</a:t>
            </a:r>
            <a:br>
              <a:rPr lang="en-US" sz="1800" dirty="0"/>
            </a:br>
            <a:r>
              <a:rPr lang="en-US" sz="1800" dirty="0"/>
              <a:t>- </a:t>
            </a:r>
            <a:r>
              <a:rPr lang="en-US" sz="1800" dirty="0" err="1"/>
              <a:t>definire</a:t>
            </a:r>
            <a:r>
              <a:rPr lang="en-US" sz="1800" dirty="0"/>
              <a:t> </a:t>
            </a:r>
            <a:r>
              <a:rPr lang="en-US" sz="1800" dirty="0" err="1"/>
              <a:t>una</a:t>
            </a:r>
            <a:r>
              <a:rPr lang="en-US" sz="1800" dirty="0"/>
              <a:t> </a:t>
            </a:r>
            <a:r>
              <a:rPr lang="en-US" sz="1800" dirty="0" err="1"/>
              <a:t>scala</a:t>
            </a:r>
            <a:r>
              <a:rPr lang="en-US" sz="1800" dirty="0"/>
              <a:t> </a:t>
            </a:r>
            <a:r>
              <a:rPr lang="en-US" sz="1800" dirty="0" err="1"/>
              <a:t>dei</a:t>
            </a:r>
            <a:r>
              <a:rPr lang="en-US" sz="1800" dirty="0"/>
              <a:t> tempi per </a:t>
            </a:r>
            <a:r>
              <a:rPr lang="en-US" sz="1800" dirty="0" err="1"/>
              <a:t>vedere</a:t>
            </a:r>
            <a:r>
              <a:rPr lang="en-US" sz="1800" dirty="0"/>
              <a:t> se ci </a:t>
            </a:r>
            <a:r>
              <a:rPr lang="en-US" sz="1800" dirty="0" err="1"/>
              <a:t>stiamo</a:t>
            </a:r>
            <a:r>
              <a:rPr lang="en-US" sz="1800" dirty="0"/>
              <a:t> </a:t>
            </a:r>
            <a:r>
              <a:rPr lang="en-US" sz="1800" dirty="0" err="1"/>
              <a:t>dentro</a:t>
            </a:r>
            <a:r>
              <a:rPr lang="en-US" sz="1800" dirty="0"/>
              <a:t> con </a:t>
            </a:r>
            <a:r>
              <a:rPr lang="en-US" sz="1800" dirty="0" err="1"/>
              <a:t>i</a:t>
            </a:r>
            <a:r>
              <a:rPr lang="en-US" sz="1800" dirty="0"/>
              <a:t> tempi </a:t>
            </a:r>
            <a:r>
              <a:rPr lang="en-US" sz="1800" dirty="0" err="1"/>
              <a:t>previsti</a:t>
            </a:r>
            <a:r>
              <a:rPr lang="en-US" sz="1800" dirty="0"/>
              <a:t> per </a:t>
            </a:r>
            <a:r>
              <a:rPr lang="en-US" sz="1800" dirty="0" err="1"/>
              <a:t>produzione</a:t>
            </a:r>
            <a:r>
              <a:rPr lang="en-US" sz="1800" dirty="0"/>
              <a:t> e </a:t>
            </a:r>
            <a:r>
              <a:rPr lang="en-US" sz="1800" dirty="0" err="1"/>
              <a:t>costruzione</a:t>
            </a:r>
            <a:r>
              <a:rPr lang="en-US" sz="1800" dirty="0"/>
              <a:t>; con Alberto </a:t>
            </a:r>
            <a:r>
              <a:rPr lang="en-US" sz="1800" dirty="0" err="1"/>
              <a:t>abbiamo</a:t>
            </a:r>
            <a:r>
              <a:rPr lang="en-US" sz="1800" dirty="0"/>
              <a:t> </a:t>
            </a:r>
            <a:r>
              <a:rPr lang="en-US" sz="1800" dirty="0" err="1"/>
              <a:t>fatto</a:t>
            </a:r>
            <a:r>
              <a:rPr lang="en-US" sz="1800" dirty="0"/>
              <a:t> </a:t>
            </a:r>
            <a:r>
              <a:rPr lang="en-US" sz="1800" dirty="0" err="1"/>
              <a:t>delle</a:t>
            </a:r>
            <a:r>
              <a:rPr lang="en-US" sz="1800" dirty="0"/>
              <a:t> </a:t>
            </a:r>
            <a:r>
              <a:rPr lang="en-US" sz="1800" dirty="0" err="1"/>
              <a:t>ipotesi</a:t>
            </a:r>
            <a:r>
              <a:rPr lang="en-US" sz="1800" dirty="0"/>
              <a:t>, </a:t>
            </a:r>
            <a:r>
              <a:rPr lang="en-US" sz="1800" dirty="0" err="1"/>
              <a:t>vedere</a:t>
            </a:r>
            <a:r>
              <a:rPr lang="en-US" sz="1800" dirty="0"/>
              <a:t> slide finale</a:t>
            </a:r>
            <a:br>
              <a:rPr lang="en-US" sz="1800" dirty="0"/>
            </a:br>
            <a:r>
              <a:rPr lang="en-US" sz="1800" dirty="0"/>
              <a:t>- </a:t>
            </a:r>
            <a:r>
              <a:rPr lang="en-US" sz="1800" dirty="0" err="1"/>
              <a:t>ipotesi</a:t>
            </a:r>
            <a:r>
              <a:rPr lang="en-US" sz="1800" dirty="0"/>
              <a:t> di </a:t>
            </a:r>
            <a:r>
              <a:rPr lang="en-US" sz="1800" dirty="0" err="1"/>
              <a:t>costi</a:t>
            </a:r>
            <a:r>
              <a:rPr lang="en-US" sz="1800" dirty="0"/>
              <a:t>: </a:t>
            </a:r>
            <a:r>
              <a:rPr lang="en-US" sz="1800" dirty="0" err="1"/>
              <a:t>dobbiamo</a:t>
            </a:r>
            <a:r>
              <a:rPr lang="en-US" sz="1800" dirty="0"/>
              <a:t> </a:t>
            </a:r>
            <a:r>
              <a:rPr lang="en-US" sz="1800" dirty="0" err="1"/>
              <a:t>capire</a:t>
            </a:r>
            <a:r>
              <a:rPr lang="en-US" sz="1800" dirty="0"/>
              <a:t> se </a:t>
            </a:r>
            <a:r>
              <a:rPr lang="en-US" sz="1800" dirty="0" err="1"/>
              <a:t>questo</a:t>
            </a:r>
            <a:r>
              <a:rPr lang="en-US" sz="1800" dirty="0"/>
              <a:t> </a:t>
            </a:r>
            <a:r>
              <a:rPr lang="en-US" sz="1800" dirty="0" err="1"/>
              <a:t>ipotetico</a:t>
            </a:r>
            <a:r>
              <a:rPr lang="en-US" sz="1800" dirty="0"/>
              <a:t> </a:t>
            </a:r>
            <a:r>
              <a:rPr lang="en-US" sz="1800" dirty="0" err="1"/>
              <a:t>programma</a:t>
            </a:r>
            <a:r>
              <a:rPr lang="en-US" sz="1800" dirty="0"/>
              <a:t> ha </a:t>
            </a:r>
            <a:r>
              <a:rPr lang="en-US" sz="1800" dirty="0" err="1"/>
              <a:t>costi</a:t>
            </a:r>
            <a:r>
              <a:rPr lang="en-US" sz="1800" dirty="0"/>
              <a:t> </a:t>
            </a:r>
            <a:r>
              <a:rPr lang="en-US" sz="1800" dirty="0" err="1"/>
              <a:t>sostenibili</a:t>
            </a:r>
            <a:r>
              <a:rPr lang="en-US" sz="1800" dirty="0"/>
              <a:t> o se e' </a:t>
            </a:r>
            <a:r>
              <a:rPr lang="en-US" sz="1800" dirty="0" err="1"/>
              <a:t>troppo</a:t>
            </a:r>
            <a:r>
              <a:rPr lang="en-US" sz="1800" dirty="0"/>
              <a:t> </a:t>
            </a:r>
            <a:r>
              <a:rPr lang="en-US" sz="1800" dirty="0" err="1"/>
              <a:t>costoso</a:t>
            </a:r>
            <a:r>
              <a:rPr lang="en-US" sz="1800" dirty="0"/>
              <a:t> e </a:t>
            </a:r>
            <a:r>
              <a:rPr lang="en-US" sz="1800" dirty="0" err="1"/>
              <a:t>quindi</a:t>
            </a:r>
            <a:r>
              <a:rPr lang="en-US" sz="1800" dirty="0"/>
              <a:t> </a:t>
            </a:r>
            <a:r>
              <a:rPr lang="en-US" sz="1800" dirty="0" err="1"/>
              <a:t>bisogna</a:t>
            </a:r>
            <a:r>
              <a:rPr lang="en-US" sz="1800" dirty="0"/>
              <a:t> </a:t>
            </a:r>
            <a:r>
              <a:rPr lang="en-US" sz="1800" dirty="0" err="1"/>
              <a:t>rinunciare</a:t>
            </a:r>
            <a:r>
              <a:rPr lang="en-US" sz="1800" dirty="0"/>
              <a:t>; </a:t>
            </a:r>
          </a:p>
          <a:p>
            <a:pPr marL="0" indent="0">
              <a:buNone/>
            </a:pPr>
            <a:r>
              <a:rPr lang="en-US" sz="1800" dirty="0"/>
              <a:t>- Fare batch di </a:t>
            </a:r>
            <a:r>
              <a:rPr lang="en-US" sz="1800" dirty="0" err="1"/>
              <a:t>poche</a:t>
            </a:r>
            <a:r>
              <a:rPr lang="en-US" sz="1800" dirty="0"/>
              <a:t> </a:t>
            </a:r>
            <a:r>
              <a:rPr lang="en-US" sz="1800" dirty="0" err="1"/>
              <a:t>fette</a:t>
            </a:r>
            <a:r>
              <a:rPr lang="en-US" sz="1800" dirty="0"/>
              <a:t>, ~5, </a:t>
            </a:r>
            <a:r>
              <a:rPr lang="en-US" sz="1800" dirty="0" err="1"/>
              <a:t>sia</a:t>
            </a:r>
            <a:r>
              <a:rPr lang="en-US" sz="1800" dirty="0"/>
              <a:t> per </a:t>
            </a:r>
            <a:r>
              <a:rPr lang="en-US" sz="1800" dirty="0" err="1"/>
              <a:t>velocizzare</a:t>
            </a:r>
            <a:r>
              <a:rPr lang="en-US" sz="1800" dirty="0"/>
              <a:t> </a:t>
            </a:r>
            <a:r>
              <a:rPr lang="en-US" sz="1800" dirty="0" err="1"/>
              <a:t>sia</a:t>
            </a:r>
            <a:r>
              <a:rPr lang="en-US" sz="1800" dirty="0"/>
              <a:t> per </a:t>
            </a:r>
            <a:r>
              <a:rPr lang="en-US" sz="1800" dirty="0" err="1"/>
              <a:t>motivi</a:t>
            </a:r>
            <a:r>
              <a:rPr lang="en-US" sz="1800" dirty="0"/>
              <a:t> di </a:t>
            </a:r>
            <a:r>
              <a:rPr lang="en-US" sz="1800" dirty="0" err="1"/>
              <a:t>costo</a:t>
            </a:r>
            <a:r>
              <a:rPr lang="en-US" sz="1800" dirty="0"/>
              <a:t>: non </a:t>
            </a:r>
            <a:r>
              <a:rPr lang="en-US" sz="1800" dirty="0" err="1"/>
              <a:t>possiamo</a:t>
            </a:r>
            <a:r>
              <a:rPr lang="en-US" sz="1800" dirty="0"/>
              <a:t> </a:t>
            </a:r>
            <a:r>
              <a:rPr lang="en-US" sz="1800" dirty="0" err="1"/>
              <a:t>permetterci</a:t>
            </a:r>
            <a:r>
              <a:rPr lang="en-US" sz="1800" dirty="0"/>
              <a:t> di </a:t>
            </a:r>
            <a:r>
              <a:rPr lang="en-US" sz="1800" dirty="0" err="1"/>
              <a:t>spendere</a:t>
            </a:r>
            <a:r>
              <a:rPr lang="en-US" sz="1800" dirty="0"/>
              <a:t> </a:t>
            </a:r>
            <a:r>
              <a:rPr lang="en-US" sz="1800" dirty="0" err="1"/>
              <a:t>cifre</a:t>
            </a:r>
            <a:r>
              <a:rPr lang="en-US" sz="1800" dirty="0"/>
              <a:t> “di </a:t>
            </a:r>
            <a:r>
              <a:rPr lang="en-US" sz="1800" dirty="0" err="1"/>
              <a:t>mercato</a:t>
            </a:r>
            <a:r>
              <a:rPr lang="en-US" sz="1800" dirty="0"/>
              <a:t>” per </a:t>
            </a:r>
            <a:r>
              <a:rPr lang="en-US" sz="1800" dirty="0" err="1"/>
              <a:t>questi</a:t>
            </a:r>
            <a:r>
              <a:rPr lang="en-US" sz="1800" dirty="0"/>
              <a:t> batch, la csn1 non ci da’ </a:t>
            </a:r>
            <a:r>
              <a:rPr lang="en-US" sz="1800" dirty="0" err="1"/>
              <a:t>piu</a:t>
            </a:r>
            <a:r>
              <a:rPr lang="en-US" sz="1800" dirty="0"/>
              <a:t>’ </a:t>
            </a:r>
            <a:r>
              <a:rPr lang="en-US" sz="1800" dirty="0" err="1"/>
              <a:t>soldi</a:t>
            </a:r>
            <a:r>
              <a:rPr lang="en-US" sz="1800" dirty="0"/>
              <a:t>, </a:t>
            </a:r>
            <a:r>
              <a:rPr lang="en-US" sz="1800" dirty="0" err="1"/>
              <a:t>dobbiamo</a:t>
            </a:r>
            <a:r>
              <a:rPr lang="en-US" sz="1800" dirty="0"/>
              <a:t> fare con ~ </a:t>
            </a:r>
            <a:r>
              <a:rPr lang="en-US" sz="1800" dirty="0" err="1"/>
              <a:t>quel</a:t>
            </a:r>
            <a:r>
              <a:rPr lang="en-US" sz="1800" dirty="0"/>
              <a:t> </a:t>
            </a:r>
            <a:r>
              <a:rPr lang="en-US" sz="1800" dirty="0" err="1"/>
              <a:t>che</a:t>
            </a:r>
            <a:r>
              <a:rPr lang="en-US" sz="1800" dirty="0"/>
              <a:t> </a:t>
            </a:r>
            <a:r>
              <a:rPr lang="en-US" sz="1800" dirty="0" err="1"/>
              <a:t>c’e</a:t>
            </a:r>
            <a:r>
              <a:rPr lang="en-US" sz="1800" dirty="0"/>
              <a:t>’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- Far </a:t>
            </a:r>
            <a:r>
              <a:rPr lang="en-US" sz="1800" dirty="0" err="1">
                <a:solidFill>
                  <a:srgbClr val="FF0000"/>
                </a:solidFill>
              </a:rPr>
              <a:t>capire</a:t>
            </a:r>
            <a:r>
              <a:rPr lang="en-US" sz="1800" dirty="0">
                <a:solidFill>
                  <a:srgbClr val="FF0000"/>
                </a:solidFill>
              </a:rPr>
              <a:t> a </a:t>
            </a:r>
            <a:r>
              <a:rPr lang="en-US" sz="1800" dirty="0" err="1">
                <a:solidFill>
                  <a:srgbClr val="FF0000"/>
                </a:solidFill>
              </a:rPr>
              <a:t>cms</a:t>
            </a:r>
            <a:r>
              <a:rPr lang="en-US" sz="1800" dirty="0">
                <a:solidFill>
                  <a:srgbClr val="FF0000"/>
                </a:solidFill>
              </a:rPr>
              <a:t>/atlas </a:t>
            </a:r>
            <a:r>
              <a:rPr lang="en-US" sz="1800" dirty="0" err="1">
                <a:solidFill>
                  <a:srgbClr val="FF0000"/>
                </a:solidFill>
              </a:rPr>
              <a:t>che</a:t>
            </a:r>
            <a:r>
              <a:rPr lang="en-US" sz="1800" dirty="0">
                <a:solidFill>
                  <a:srgbClr val="FF0000"/>
                </a:solidFill>
              </a:rPr>
              <a:t> fare </a:t>
            </a:r>
            <a:r>
              <a:rPr lang="en-US" sz="1800" dirty="0" err="1">
                <a:solidFill>
                  <a:srgbClr val="FF0000"/>
                </a:solidFill>
              </a:rPr>
              <a:t>piccole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produzioni</a:t>
            </a:r>
            <a:r>
              <a:rPr lang="en-US" sz="1800" dirty="0">
                <a:solidFill>
                  <a:srgbClr val="FF0000"/>
                </a:solidFill>
              </a:rPr>
              <a:t> non ha </a:t>
            </a:r>
            <a:r>
              <a:rPr lang="en-US" sz="1800" dirty="0" err="1">
                <a:solidFill>
                  <a:srgbClr val="FF0000"/>
                </a:solidFill>
              </a:rPr>
              <a:t>senso</a:t>
            </a:r>
            <a:r>
              <a:rPr lang="en-US" sz="1800" dirty="0">
                <a:solidFill>
                  <a:srgbClr val="FF0000"/>
                </a:solidFill>
              </a:rPr>
              <a:t>, </a:t>
            </a:r>
            <a:r>
              <a:rPr lang="en-US" sz="1800" dirty="0" err="1">
                <a:solidFill>
                  <a:srgbClr val="FF0000"/>
                </a:solidFill>
              </a:rPr>
              <a:t>provare</a:t>
            </a:r>
            <a:r>
              <a:rPr lang="en-US" sz="1800" dirty="0">
                <a:solidFill>
                  <a:srgbClr val="FF0000"/>
                </a:solidFill>
              </a:rPr>
              <a:t> a </a:t>
            </a:r>
            <a:r>
              <a:rPr lang="en-US" sz="1800" dirty="0" err="1">
                <a:solidFill>
                  <a:srgbClr val="FF0000"/>
                </a:solidFill>
              </a:rPr>
              <a:t>chiedere</a:t>
            </a:r>
            <a:r>
              <a:rPr lang="en-US" sz="1800" dirty="0">
                <a:solidFill>
                  <a:srgbClr val="FF0000"/>
                </a:solidFill>
              </a:rPr>
              <a:t> N </a:t>
            </a:r>
            <a:r>
              <a:rPr lang="en-US" sz="1800" dirty="0" err="1">
                <a:solidFill>
                  <a:srgbClr val="FF0000"/>
                </a:solidFill>
              </a:rPr>
              <a:t>sensori</a:t>
            </a:r>
            <a:r>
              <a:rPr lang="en-US" sz="1800" dirty="0">
                <a:solidFill>
                  <a:srgbClr val="FF0000"/>
                </a:solidFill>
              </a:rPr>
              <a:t> secondo spec </a:t>
            </a:r>
            <a:r>
              <a:rPr lang="en-US" sz="1800" dirty="0" err="1">
                <a:solidFill>
                  <a:srgbClr val="FF0000"/>
                </a:solidFill>
              </a:rPr>
              <a:t>invece</a:t>
            </a:r>
            <a:r>
              <a:rPr lang="en-US" sz="1800" dirty="0">
                <a:solidFill>
                  <a:srgbClr val="FF0000"/>
                </a:solidFill>
              </a:rPr>
              <a:t> K </a:t>
            </a:r>
            <a:r>
              <a:rPr lang="en-US" sz="1800" dirty="0" err="1">
                <a:solidFill>
                  <a:srgbClr val="FF0000"/>
                </a:solidFill>
              </a:rPr>
              <a:t>fette</a:t>
            </a:r>
            <a:r>
              <a:rPr lang="en-US" sz="1800" dirty="0">
                <a:solidFill>
                  <a:srgbClr val="FF0000"/>
                </a:solidFill>
              </a:rPr>
              <a:t> con un </a:t>
            </a:r>
            <a:r>
              <a:rPr lang="en-US" sz="1800" dirty="0" err="1">
                <a:solidFill>
                  <a:srgbClr val="FF0000"/>
                </a:solidFill>
              </a:rPr>
              <a:t>certo</a:t>
            </a:r>
            <a:r>
              <a:rPr lang="en-US" sz="1800" dirty="0">
                <a:solidFill>
                  <a:srgbClr val="FF0000"/>
                </a:solidFill>
              </a:rPr>
              <a:t> yield</a:t>
            </a:r>
          </a:p>
          <a:p>
            <a:pPr marL="0" indent="0">
              <a:buNone/>
            </a:pPr>
            <a:r>
              <a:rPr lang="en-US" sz="1800" dirty="0"/>
              <a:t>- </a:t>
            </a:r>
            <a:r>
              <a:rPr lang="en-US" sz="1800" dirty="0" err="1"/>
              <a:t>Problema</a:t>
            </a:r>
            <a:r>
              <a:rPr lang="en-US" sz="1800" dirty="0"/>
              <a:t> </a:t>
            </a:r>
            <a:r>
              <a:rPr lang="en-US" sz="1800" dirty="0" err="1"/>
              <a:t>cms</a:t>
            </a:r>
            <a:r>
              <a:rPr lang="en-US" sz="1800" dirty="0"/>
              <a:t> </a:t>
            </a:r>
            <a:r>
              <a:rPr lang="en-US" sz="1800" dirty="0" err="1"/>
              <a:t>Fi+PI</a:t>
            </a:r>
            <a:r>
              <a:rPr lang="en-US" sz="1800" dirty="0"/>
              <a:t>: </a:t>
            </a:r>
            <a:r>
              <a:rPr lang="en-US" sz="1800" dirty="0" err="1"/>
              <a:t>entro</a:t>
            </a:r>
            <a:r>
              <a:rPr lang="en-US" sz="1800" dirty="0"/>
              <a:t> ~ </a:t>
            </a:r>
            <a:r>
              <a:rPr lang="en-US" sz="1800" dirty="0" err="1"/>
              <a:t>ottobre</a:t>
            </a:r>
            <a:r>
              <a:rPr lang="en-US" sz="1800" dirty="0"/>
              <a:t> devo </a:t>
            </a:r>
            <a:r>
              <a:rPr lang="en-US" sz="1800" dirty="0" err="1"/>
              <a:t>decidere</a:t>
            </a:r>
            <a:r>
              <a:rPr lang="en-US" sz="1800" dirty="0"/>
              <a:t> </a:t>
            </a:r>
            <a:r>
              <a:rPr lang="en-US" sz="1800" dirty="0" err="1"/>
              <a:t>quanto</a:t>
            </a:r>
            <a:r>
              <a:rPr lang="en-US" sz="1800" dirty="0"/>
              <a:t> </a:t>
            </a:r>
            <a:r>
              <a:rPr lang="en-US" sz="1800" dirty="0" err="1"/>
              <a:t>posso</a:t>
            </a:r>
            <a:r>
              <a:rPr lang="en-US" sz="1800" dirty="0"/>
              <a:t> </a:t>
            </a:r>
            <a:r>
              <a:rPr lang="en-US" sz="1800" dirty="0" err="1"/>
              <a:t>spendere</a:t>
            </a:r>
            <a:r>
              <a:rPr lang="en-US" sz="1800" dirty="0"/>
              <a:t> </a:t>
            </a:r>
            <a:r>
              <a:rPr lang="en-US" sz="1800" dirty="0" err="1"/>
              <a:t>nel</a:t>
            </a:r>
            <a:r>
              <a:rPr lang="en-US" sz="1800" dirty="0"/>
              <a:t> 2019 in </a:t>
            </a:r>
            <a:r>
              <a:rPr lang="en-US" sz="1800" dirty="0" err="1"/>
              <a:t>convenzione</a:t>
            </a:r>
            <a:r>
              <a:rPr lang="en-US" sz="1800" dirty="0"/>
              <a:t> </a:t>
            </a:r>
            <a:r>
              <a:rPr lang="en-US" sz="1800" dirty="0" err="1"/>
              <a:t>MEMSxx</a:t>
            </a:r>
            <a:r>
              <a:rPr lang="en-US" sz="1800" dirty="0"/>
              <a:t>, </a:t>
            </a:r>
            <a:r>
              <a:rPr lang="en-US" sz="1800" dirty="0" err="1"/>
              <a:t>il</a:t>
            </a:r>
            <a:r>
              <a:rPr lang="en-US" sz="1800" dirty="0"/>
              <a:t> resto </a:t>
            </a:r>
            <a:r>
              <a:rPr lang="en-US" sz="1800" dirty="0" err="1"/>
              <a:t>devono</a:t>
            </a:r>
            <a:r>
              <a:rPr lang="en-US" sz="1800" dirty="0"/>
              <a:t> </a:t>
            </a:r>
            <a:r>
              <a:rPr lang="en-US" sz="1800" dirty="0" err="1"/>
              <a:t>essere</a:t>
            </a:r>
            <a:r>
              <a:rPr lang="en-US" sz="1800" dirty="0"/>
              <a:t> </a:t>
            </a:r>
            <a:r>
              <a:rPr lang="en-US" sz="1800" dirty="0" err="1"/>
              <a:t>ordini</a:t>
            </a:r>
            <a:r>
              <a:rPr lang="en-US" sz="1800" dirty="0"/>
              <a:t> CERN </a:t>
            </a:r>
            <a:r>
              <a:rPr lang="en-US" sz="1800" dirty="0" err="1"/>
              <a:t>sia</a:t>
            </a:r>
            <a:r>
              <a:rPr lang="en-US" sz="1800" dirty="0"/>
              <a:t> per batch </a:t>
            </a:r>
            <a:r>
              <a:rPr lang="en-US" sz="1800" dirty="0" err="1"/>
              <a:t>che</a:t>
            </a:r>
            <a:r>
              <a:rPr lang="en-US" sz="1800" dirty="0"/>
              <a:t> per BB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Non </a:t>
            </a:r>
            <a:r>
              <a:rPr lang="en-US" sz="1800" dirty="0" err="1">
                <a:solidFill>
                  <a:srgbClr val="FF0000"/>
                </a:solidFill>
              </a:rPr>
              <a:t>sara</a:t>
            </a:r>
            <a:r>
              <a:rPr lang="en-US" sz="1800" dirty="0">
                <a:solidFill>
                  <a:srgbClr val="FF0000"/>
                </a:solidFill>
              </a:rPr>
              <a:t>’ possible </a:t>
            </a:r>
            <a:r>
              <a:rPr lang="en-US" sz="1800" dirty="0" err="1">
                <a:solidFill>
                  <a:srgbClr val="FF0000"/>
                </a:solidFill>
              </a:rPr>
              <a:t>usare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i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fondi</a:t>
            </a:r>
            <a:r>
              <a:rPr lang="en-US" sz="1800" dirty="0">
                <a:solidFill>
                  <a:srgbClr val="FF0000"/>
                </a:solidFill>
              </a:rPr>
              <a:t> CMS CSN1 </a:t>
            </a:r>
            <a:r>
              <a:rPr lang="en-US" sz="1800" dirty="0" err="1">
                <a:solidFill>
                  <a:srgbClr val="FF0000"/>
                </a:solidFill>
              </a:rPr>
              <a:t>nel</a:t>
            </a:r>
            <a:r>
              <a:rPr lang="en-US" sz="1800" dirty="0">
                <a:solidFill>
                  <a:srgbClr val="FF0000"/>
                </a:solidFill>
              </a:rPr>
              <a:t> 2019 in </a:t>
            </a:r>
            <a:r>
              <a:rPr lang="en-US" sz="1800" dirty="0" err="1">
                <a:solidFill>
                  <a:srgbClr val="FF0000"/>
                </a:solidFill>
              </a:rPr>
              <a:t>convenzione</a:t>
            </a:r>
            <a:r>
              <a:rPr lang="en-US" sz="1800" dirty="0">
                <a:solidFill>
                  <a:srgbClr val="FF0000"/>
                </a:solidFill>
              </a:rPr>
              <a:t> (in Italia) </a:t>
            </a:r>
            <a:r>
              <a:rPr lang="en-US" sz="1800" dirty="0" err="1">
                <a:solidFill>
                  <a:srgbClr val="FF0000"/>
                </a:solidFill>
              </a:rPr>
              <a:t>quindi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dovremo</a:t>
            </a:r>
            <a:r>
              <a:rPr lang="en-US" sz="1800" dirty="0">
                <a:solidFill>
                  <a:srgbClr val="FF0000"/>
                </a:solidFill>
              </a:rPr>
              <a:t> fare </a:t>
            </a:r>
            <a:r>
              <a:rPr lang="en-US" sz="1800" dirty="0" err="1">
                <a:solidFill>
                  <a:srgbClr val="FF0000"/>
                </a:solidFill>
              </a:rPr>
              <a:t>ordini</a:t>
            </a:r>
            <a:r>
              <a:rPr lang="en-US" sz="1800" dirty="0">
                <a:solidFill>
                  <a:srgbClr val="FF0000"/>
                </a:solidFill>
              </a:rPr>
              <a:t> dal CERN</a:t>
            </a:r>
          </a:p>
          <a:p>
            <a:pPr marL="0" indent="0">
              <a:buNone/>
            </a:pP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2809F-E850-D845-8A52-D0BD62DC1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26 July 2019 Meeting FBK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DF4DF-CC9B-CD4F-B2BB-650A93EC1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M.Meschini, INFN Firenze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7F644-7582-F84C-8337-42214E5FD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6417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E68A1-2808-9A46-81F7-9C368614E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Sensori</a:t>
            </a:r>
            <a:r>
              <a:rPr lang="en-GB" dirty="0"/>
              <a:t> da 4 o 8 cm2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3C3AE-7561-524C-97F5-ACA942F35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1800" dirty="0"/>
              <a:t>Come </a:t>
            </a:r>
            <a:r>
              <a:rPr lang="en-US" sz="1800" dirty="0" err="1"/>
              <a:t>risolvere</a:t>
            </a:r>
            <a:r>
              <a:rPr lang="en-US" sz="1800" dirty="0"/>
              <a:t> </a:t>
            </a:r>
            <a:r>
              <a:rPr lang="en-US" sz="1800" dirty="0" err="1"/>
              <a:t>il</a:t>
            </a:r>
            <a:r>
              <a:rPr lang="en-US" sz="1800" dirty="0"/>
              <a:t> </a:t>
            </a:r>
            <a:r>
              <a:rPr lang="en-US" sz="1800" dirty="0" err="1"/>
              <a:t>problema</a:t>
            </a:r>
            <a:r>
              <a:rPr lang="en-US" sz="1800" dirty="0"/>
              <a:t> 25x100 e 50x50 </a:t>
            </a:r>
            <a:r>
              <a:rPr lang="en-US" sz="1800" dirty="0" err="1"/>
              <a:t>nei</a:t>
            </a:r>
            <a:r>
              <a:rPr lang="en-US" sz="1800" dirty="0"/>
              <a:t> batch stepper? </a:t>
            </a:r>
            <a:r>
              <a:rPr lang="en-US" sz="1800" dirty="0" err="1"/>
              <a:t>Possiamo</a:t>
            </a:r>
            <a:r>
              <a:rPr lang="en-US" sz="1800" dirty="0"/>
              <a:t> </a:t>
            </a:r>
            <a:r>
              <a:rPr lang="en-US" sz="1800" dirty="0" err="1"/>
              <a:t>metterli</a:t>
            </a:r>
            <a:r>
              <a:rPr lang="en-US" sz="1800" dirty="0"/>
              <a:t> </a:t>
            </a:r>
            <a:r>
              <a:rPr lang="en-US" sz="1800" dirty="0" err="1"/>
              <a:t>insieme</a:t>
            </a:r>
            <a:r>
              <a:rPr lang="en-US" sz="1800" dirty="0"/>
              <a:t> (</a:t>
            </a:r>
            <a:r>
              <a:rPr lang="en-US" sz="1800" dirty="0" err="1"/>
              <a:t>almeno</a:t>
            </a:r>
            <a:r>
              <a:rPr lang="en-US" sz="1800" dirty="0"/>
              <a:t> </a:t>
            </a:r>
            <a:r>
              <a:rPr lang="en-US" sz="1800" dirty="0" err="1"/>
              <a:t>nei</a:t>
            </a:r>
            <a:r>
              <a:rPr lang="en-US" sz="1800" dirty="0"/>
              <a:t> single CROC) o </a:t>
            </a:r>
            <a:r>
              <a:rPr lang="en-US" sz="1800" dirty="0" err="1"/>
              <a:t>dobbiamo</a:t>
            </a:r>
            <a:r>
              <a:rPr lang="en-US" sz="1800" dirty="0"/>
              <a:t> fare batch </a:t>
            </a:r>
            <a:r>
              <a:rPr lang="en-US" sz="1800" dirty="0" err="1"/>
              <a:t>diversi</a:t>
            </a:r>
            <a:r>
              <a:rPr lang="en-US" sz="1800" dirty="0"/>
              <a:t> in </a:t>
            </a:r>
            <a:r>
              <a:rPr lang="en-US" sz="1800" dirty="0" err="1"/>
              <a:t>ogni</a:t>
            </a:r>
            <a:r>
              <a:rPr lang="en-US" sz="1800" dirty="0"/>
              <a:t> </a:t>
            </a:r>
            <a:r>
              <a:rPr lang="en-US" sz="1800" dirty="0" err="1"/>
              <a:t>caso</a:t>
            </a:r>
            <a:r>
              <a:rPr lang="en-US" sz="1800" dirty="0"/>
              <a:t>? </a:t>
            </a:r>
          </a:p>
          <a:p>
            <a:pPr lvl="1">
              <a:buFontTx/>
              <a:buChar char="-"/>
            </a:pPr>
            <a:r>
              <a:rPr lang="en-US" sz="1400" dirty="0">
                <a:solidFill>
                  <a:srgbClr val="FF0000"/>
                </a:solidFill>
              </a:rPr>
              <a:t>MB: </a:t>
            </a:r>
            <a:r>
              <a:rPr lang="en-US" sz="1400" dirty="0" err="1">
                <a:solidFill>
                  <a:srgbClr val="FF0000"/>
                </a:solidFill>
              </a:rPr>
              <a:t>Potenzialmente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si</a:t>
            </a:r>
            <a:r>
              <a:rPr lang="en-US" sz="1400" dirty="0">
                <a:solidFill>
                  <a:srgbClr val="FF0000"/>
                </a:solidFill>
              </a:rPr>
              <a:t>, </a:t>
            </a:r>
            <a:r>
              <a:rPr lang="en-US" sz="1400" dirty="0" err="1">
                <a:solidFill>
                  <a:srgbClr val="FF0000"/>
                </a:solidFill>
              </a:rPr>
              <a:t>piu</a:t>
            </a:r>
            <a:r>
              <a:rPr lang="en-US" sz="1400" dirty="0">
                <a:solidFill>
                  <a:srgbClr val="FF0000"/>
                </a:solidFill>
              </a:rPr>
              <a:t>’ </a:t>
            </a:r>
            <a:r>
              <a:rPr lang="en-US" sz="1400" dirty="0" err="1">
                <a:solidFill>
                  <a:srgbClr val="FF0000"/>
                </a:solidFill>
              </a:rPr>
              <a:t>semplice</a:t>
            </a:r>
            <a:r>
              <a:rPr lang="en-US" sz="1400" dirty="0">
                <a:solidFill>
                  <a:srgbClr val="FF0000"/>
                </a:solidFill>
              </a:rPr>
              <a:t> se </a:t>
            </a:r>
            <a:r>
              <a:rPr lang="en-US" sz="1400" dirty="0" err="1">
                <a:solidFill>
                  <a:srgbClr val="FF0000"/>
                </a:solidFill>
              </a:rPr>
              <a:t>stesso</a:t>
            </a:r>
            <a:r>
              <a:rPr lang="en-US" sz="1400" dirty="0">
                <a:solidFill>
                  <a:srgbClr val="FF0000"/>
                </a:solidFill>
              </a:rPr>
              <a:t> lotto con </a:t>
            </a:r>
            <a:r>
              <a:rPr lang="en-US" sz="1400" dirty="0" err="1">
                <a:solidFill>
                  <a:srgbClr val="FF0000"/>
                </a:solidFill>
              </a:rPr>
              <a:t>fette</a:t>
            </a:r>
            <a:r>
              <a:rPr lang="en-US" sz="1400" dirty="0">
                <a:solidFill>
                  <a:srgbClr val="FF0000"/>
                </a:solidFill>
              </a:rPr>
              <a:t> diverse. </a:t>
            </a:r>
            <a:r>
              <a:rPr lang="en-US" sz="1400" dirty="0" err="1">
                <a:solidFill>
                  <a:srgbClr val="FF0000"/>
                </a:solidFill>
              </a:rPr>
              <a:t>Preferibile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lotti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alternati</a:t>
            </a:r>
            <a:r>
              <a:rPr lang="en-US" sz="1400" dirty="0">
                <a:solidFill>
                  <a:srgbClr val="FF0000"/>
                </a:solidFill>
              </a:rPr>
              <a:t> se </a:t>
            </a:r>
            <a:r>
              <a:rPr lang="en-US" sz="1400" dirty="0" err="1">
                <a:solidFill>
                  <a:srgbClr val="FF0000"/>
                </a:solidFill>
              </a:rPr>
              <a:t>i</a:t>
            </a:r>
            <a:r>
              <a:rPr lang="en-US" sz="1400" dirty="0">
                <a:solidFill>
                  <a:srgbClr val="FF0000"/>
                </a:solidFill>
              </a:rPr>
              <a:t> numeri lo </a:t>
            </a:r>
            <a:r>
              <a:rPr lang="en-US" sz="1400" dirty="0" err="1">
                <a:solidFill>
                  <a:srgbClr val="FF0000"/>
                </a:solidFill>
              </a:rPr>
              <a:t>consentono</a:t>
            </a:r>
            <a:r>
              <a:rPr lang="en-US" sz="1400" dirty="0">
                <a:solidFill>
                  <a:srgbClr val="FF0000"/>
                </a:solidFill>
              </a:rPr>
              <a:t>. </a:t>
            </a:r>
            <a:r>
              <a:rPr lang="en-US" sz="1400" dirty="0" err="1">
                <a:solidFill>
                  <a:srgbClr val="FF0000"/>
                </a:solidFill>
              </a:rPr>
              <a:t>Meglio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evitare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sensori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diversi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nella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stessa</a:t>
            </a:r>
            <a:r>
              <a:rPr lang="en-US" sz="1400" dirty="0">
                <a:solidFill>
                  <a:srgbClr val="FF0000"/>
                </a:solidFill>
              </a:rPr>
              <a:t> fetta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- </a:t>
            </a:r>
            <a:r>
              <a:rPr lang="en-US" sz="1800" dirty="0" err="1"/>
              <a:t>Abbandoniamo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preprototipi</a:t>
            </a:r>
            <a:r>
              <a:rPr lang="en-US" sz="1800" dirty="0"/>
              <a:t> 50x50 (</a:t>
            </a:r>
            <a:r>
              <a:rPr lang="en-US" sz="1800" dirty="0" err="1"/>
              <a:t>il</a:t>
            </a:r>
            <a:r>
              <a:rPr lang="en-US" sz="1800" dirty="0"/>
              <a:t> 50x50 </a:t>
            </a:r>
            <a:r>
              <a:rPr lang="en-US" sz="1800" dirty="0" err="1"/>
              <a:t>va</a:t>
            </a:r>
            <a:r>
              <a:rPr lang="en-US" sz="1800" dirty="0"/>
              <a:t> </a:t>
            </a:r>
            <a:r>
              <a:rPr lang="en-US" sz="1800" dirty="0" err="1"/>
              <a:t>direttamente</a:t>
            </a:r>
            <a:r>
              <a:rPr lang="en-US" sz="1800" dirty="0"/>
              <a:t> in </a:t>
            </a:r>
            <a:r>
              <a:rPr lang="en-US" sz="1800" dirty="0" err="1"/>
              <a:t>produzione</a:t>
            </a:r>
            <a:r>
              <a:rPr lang="en-US" sz="1800" dirty="0"/>
              <a:t>), </a:t>
            </a:r>
            <a:r>
              <a:rPr lang="en-US" sz="1800" dirty="0" err="1"/>
              <a:t>assumendo</a:t>
            </a:r>
            <a:r>
              <a:rPr lang="en-US" sz="1800" dirty="0"/>
              <a:t> </a:t>
            </a:r>
            <a:r>
              <a:rPr lang="en-US" sz="1800" dirty="0" err="1"/>
              <a:t>che</a:t>
            </a:r>
            <a:r>
              <a:rPr lang="en-US" sz="1800" dirty="0"/>
              <a:t> </a:t>
            </a:r>
            <a:r>
              <a:rPr lang="en-US" sz="1800" dirty="0" err="1"/>
              <a:t>il</a:t>
            </a:r>
            <a:r>
              <a:rPr lang="en-US" sz="1800" dirty="0"/>
              <a:t> 50x50 </a:t>
            </a:r>
            <a:r>
              <a:rPr lang="en-US" sz="1800" dirty="0" err="1"/>
              <a:t>funziona</a:t>
            </a:r>
            <a:r>
              <a:rPr lang="en-US" sz="1800" dirty="0"/>
              <a:t> </a:t>
            </a:r>
            <a:r>
              <a:rPr lang="en-US" sz="1800" dirty="0" err="1"/>
              <a:t>comunque</a:t>
            </a:r>
            <a:r>
              <a:rPr lang="en-US" sz="1800" dirty="0"/>
              <a:t> se </a:t>
            </a:r>
            <a:r>
              <a:rPr lang="en-US" sz="1800" dirty="0" err="1"/>
              <a:t>il</a:t>
            </a:r>
            <a:r>
              <a:rPr lang="en-US" sz="1800" dirty="0"/>
              <a:t> 25x100 e’ ok in Stepper_2 ?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- </a:t>
            </a:r>
            <a:r>
              <a:rPr lang="en-US" sz="1800" dirty="0" err="1"/>
              <a:t>Abbandoniamo</a:t>
            </a:r>
            <a:r>
              <a:rPr lang="en-US" sz="1800" dirty="0"/>
              <a:t> </a:t>
            </a:r>
            <a:r>
              <a:rPr lang="en-US" sz="1800" dirty="0" err="1"/>
              <a:t>definitivamente</a:t>
            </a:r>
            <a:r>
              <a:rPr lang="en-US" sz="1800" dirty="0"/>
              <a:t> </a:t>
            </a:r>
            <a:r>
              <a:rPr lang="en-US" sz="1800" dirty="0" err="1"/>
              <a:t>il</a:t>
            </a:r>
            <a:r>
              <a:rPr lang="en-US" sz="1800" dirty="0"/>
              <a:t> 25x100 2E ?</a:t>
            </a:r>
            <a:r>
              <a:rPr lang="en-US" sz="1800" dirty="0">
                <a:solidFill>
                  <a:srgbClr val="FF0000"/>
                </a:solidFill>
              </a:rPr>
              <a:t> CNM </a:t>
            </a:r>
            <a:r>
              <a:rPr lang="en-US" sz="1800" dirty="0" err="1">
                <a:solidFill>
                  <a:srgbClr val="FF0000"/>
                </a:solidFill>
              </a:rPr>
              <a:t>attualmente</a:t>
            </a:r>
            <a:r>
              <a:rPr lang="en-US" sz="1800" dirty="0">
                <a:solidFill>
                  <a:srgbClr val="FF0000"/>
                </a:solidFill>
              </a:rPr>
              <a:t> non </a:t>
            </a:r>
            <a:r>
              <a:rPr lang="en-US" sz="1800" dirty="0" err="1">
                <a:solidFill>
                  <a:srgbClr val="FF0000"/>
                </a:solidFill>
              </a:rPr>
              <a:t>prevede</a:t>
            </a:r>
            <a:r>
              <a:rPr lang="en-US" sz="1800" dirty="0">
                <a:solidFill>
                  <a:srgbClr val="FF0000"/>
                </a:solidFill>
              </a:rPr>
              <a:t> di </a:t>
            </a:r>
            <a:r>
              <a:rPr lang="en-US" sz="1800" dirty="0" err="1">
                <a:solidFill>
                  <a:srgbClr val="FF0000"/>
                </a:solidFill>
              </a:rPr>
              <a:t>farli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- </a:t>
            </a:r>
            <a:r>
              <a:rPr lang="en-US" sz="1800" dirty="0" err="1"/>
              <a:t>cosa</a:t>
            </a:r>
            <a:r>
              <a:rPr lang="en-US" sz="1800" dirty="0"/>
              <a:t> fare </a:t>
            </a:r>
            <a:r>
              <a:rPr lang="en-US" sz="1800" dirty="0" err="1"/>
              <a:t>nelle</a:t>
            </a:r>
            <a:r>
              <a:rPr lang="en-US" sz="1800" dirty="0"/>
              <a:t> zone </a:t>
            </a:r>
            <a:r>
              <a:rPr lang="en-US" sz="1800" dirty="0" err="1"/>
              <a:t>interchip</a:t>
            </a:r>
            <a:r>
              <a:rPr lang="en-US" sz="1800" dirty="0"/>
              <a:t>? Pixel </a:t>
            </a:r>
            <a:r>
              <a:rPr lang="en-US" sz="1800" dirty="0" err="1"/>
              <a:t>allungati</a:t>
            </a:r>
            <a:r>
              <a:rPr lang="en-US" sz="1800" dirty="0"/>
              <a:t> come </a:t>
            </a:r>
            <a:r>
              <a:rPr lang="en-US" sz="1800" dirty="0" err="1"/>
              <a:t>nei</a:t>
            </a:r>
            <a:r>
              <a:rPr lang="en-US" sz="1800" dirty="0"/>
              <a:t> planar quad? Che </a:t>
            </a:r>
            <a:r>
              <a:rPr lang="en-US" sz="1800" dirty="0" err="1"/>
              <a:t>capacita</a:t>
            </a:r>
            <a:r>
              <a:rPr lang="en-US" sz="1800" dirty="0"/>
              <a:t>’ </a:t>
            </a:r>
            <a:r>
              <a:rPr lang="en-US" sz="1800" dirty="0" err="1"/>
              <a:t>tolleriamo</a:t>
            </a:r>
            <a:r>
              <a:rPr lang="en-US" sz="1800" dirty="0"/>
              <a:t>? 100fF? Pixel 25 x 200 con 2E?  </a:t>
            </a:r>
            <a:r>
              <a:rPr lang="en-US" sz="1800" dirty="0">
                <a:solidFill>
                  <a:srgbClr val="FF0000"/>
                </a:solidFill>
              </a:rPr>
              <a:t>(A&amp;M </a:t>
            </a:r>
            <a:r>
              <a:rPr lang="en-US" sz="1800" dirty="0" err="1">
                <a:solidFill>
                  <a:srgbClr val="FF0000"/>
                </a:solidFill>
              </a:rPr>
              <a:t>verificano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che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sia</a:t>
            </a:r>
            <a:r>
              <a:rPr lang="en-US" sz="1800" dirty="0">
                <a:solidFill>
                  <a:srgbClr val="FF0000"/>
                </a:solidFill>
              </a:rPr>
              <a:t> possible </a:t>
            </a:r>
            <a:r>
              <a:rPr lang="en-US" sz="1800" dirty="0" err="1">
                <a:solidFill>
                  <a:srgbClr val="FF0000"/>
                </a:solidFill>
              </a:rPr>
              <a:t>nel</a:t>
            </a:r>
            <a:r>
              <a:rPr lang="en-US" sz="1800" dirty="0">
                <a:solidFill>
                  <a:srgbClr val="FF0000"/>
                </a:solidFill>
              </a:rPr>
              <a:t> CROC </a:t>
            </a:r>
            <a:r>
              <a:rPr lang="en-US" sz="1800" dirty="0" err="1">
                <a:solidFill>
                  <a:srgbClr val="FF0000"/>
                </a:solidFill>
              </a:rPr>
              <a:t>avere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bordi</a:t>
            </a:r>
            <a:r>
              <a:rPr lang="en-US" sz="1800" dirty="0">
                <a:solidFill>
                  <a:srgbClr val="FF0000"/>
                </a:solidFill>
              </a:rPr>
              <a:t> con </a:t>
            </a:r>
            <a:r>
              <a:rPr lang="en-US" sz="1800" dirty="0" err="1">
                <a:solidFill>
                  <a:srgbClr val="FF0000"/>
                </a:solidFill>
              </a:rPr>
              <a:t>Capacita</a:t>
            </a:r>
            <a:r>
              <a:rPr lang="en-US" sz="1800" dirty="0">
                <a:solidFill>
                  <a:srgbClr val="FF0000"/>
                </a:solidFill>
              </a:rPr>
              <a:t>’ </a:t>
            </a:r>
            <a:r>
              <a:rPr lang="en-US" sz="1800" dirty="0" err="1">
                <a:solidFill>
                  <a:srgbClr val="FF0000"/>
                </a:solidFill>
              </a:rPr>
              <a:t>maggiore</a:t>
            </a:r>
            <a:r>
              <a:rPr lang="en-US" sz="1800" dirty="0">
                <a:solidFill>
                  <a:srgbClr val="FF0000"/>
                </a:solidFill>
              </a:rPr>
              <a:t>) 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GB" sz="1800" dirty="0" err="1">
                <a:solidFill>
                  <a:srgbClr val="FF0000"/>
                </a:solidFill>
              </a:rPr>
              <a:t>Uniformita</a:t>
            </a:r>
            <a:r>
              <a:rPr lang="en-GB" sz="1800" dirty="0">
                <a:solidFill>
                  <a:srgbClr val="FF0000"/>
                </a:solidFill>
              </a:rPr>
              <a:t>’ </a:t>
            </a:r>
            <a:r>
              <a:rPr lang="en-GB" sz="1800" dirty="0" err="1">
                <a:solidFill>
                  <a:srgbClr val="FF0000"/>
                </a:solidFill>
              </a:rPr>
              <a:t>tra</a:t>
            </a:r>
            <a:r>
              <a:rPr lang="en-GB" sz="1800" dirty="0">
                <a:solidFill>
                  <a:srgbClr val="FF0000"/>
                </a:solidFill>
              </a:rPr>
              <a:t> batch successive con lo </a:t>
            </a:r>
            <a:r>
              <a:rPr lang="en-GB" sz="1800" dirty="0" err="1">
                <a:solidFill>
                  <a:srgbClr val="FF0000"/>
                </a:solidFill>
              </a:rPr>
              <a:t>stesso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n-GB" sz="1800" dirty="0" err="1">
                <a:solidFill>
                  <a:srgbClr val="FF0000"/>
                </a:solidFill>
              </a:rPr>
              <a:t>disegno</a:t>
            </a:r>
            <a:r>
              <a:rPr lang="en-GB" sz="1800" dirty="0">
                <a:solidFill>
                  <a:srgbClr val="FF0000"/>
                </a:solidFill>
              </a:rPr>
              <a:t>: come la </a:t>
            </a:r>
            <a:r>
              <a:rPr lang="en-GB" sz="1800" dirty="0" err="1">
                <a:solidFill>
                  <a:srgbClr val="FF0000"/>
                </a:solidFill>
              </a:rPr>
              <a:t>proviamo</a:t>
            </a:r>
            <a:r>
              <a:rPr lang="en-GB" sz="1800" dirty="0">
                <a:solidFill>
                  <a:srgbClr val="FF0000"/>
                </a:solidFill>
              </a:rPr>
              <a:t>? Ci </a:t>
            </a:r>
            <a:r>
              <a:rPr lang="en-GB" sz="1800" dirty="0" err="1">
                <a:solidFill>
                  <a:srgbClr val="FF0000"/>
                </a:solidFill>
              </a:rPr>
              <a:t>si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n-GB" sz="1800" dirty="0" err="1">
                <a:solidFill>
                  <a:srgbClr val="FF0000"/>
                </a:solidFill>
              </a:rPr>
              <a:t>fida</a:t>
            </a:r>
            <a:r>
              <a:rPr lang="en-GB" sz="1800" dirty="0">
                <a:solidFill>
                  <a:srgbClr val="FF0000"/>
                </a:solidFill>
              </a:rPr>
              <a:t> di FBK </a:t>
            </a:r>
            <a:r>
              <a:rPr lang="en-GB" sz="1800" dirty="0" err="1">
                <a:solidFill>
                  <a:srgbClr val="FF0000"/>
                </a:solidFill>
              </a:rPr>
              <a:t>che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n-GB" sz="1800" dirty="0" err="1">
                <a:solidFill>
                  <a:srgbClr val="FF0000"/>
                </a:solidFill>
              </a:rPr>
              <a:t>fara</a:t>
            </a:r>
            <a:r>
              <a:rPr lang="en-GB" sz="1800" dirty="0">
                <a:solidFill>
                  <a:srgbClr val="FF0000"/>
                </a:solidFill>
              </a:rPr>
              <a:t>’ media </a:t>
            </a:r>
            <a:r>
              <a:rPr lang="en-GB" sz="1800" dirty="0" err="1">
                <a:solidFill>
                  <a:srgbClr val="FF0000"/>
                </a:solidFill>
              </a:rPr>
              <a:t>tra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n-GB" sz="1800" dirty="0" err="1">
                <a:solidFill>
                  <a:srgbClr val="FF0000"/>
                </a:solidFill>
              </a:rPr>
              <a:t>fette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n-GB" sz="1800" dirty="0" err="1">
                <a:solidFill>
                  <a:srgbClr val="FF0000"/>
                </a:solidFill>
              </a:rPr>
              <a:t>buone</a:t>
            </a:r>
            <a:r>
              <a:rPr lang="en-GB" sz="1800" dirty="0">
                <a:solidFill>
                  <a:srgbClr val="FF0000"/>
                </a:solidFill>
              </a:rPr>
              <a:t> e </a:t>
            </a:r>
            <a:r>
              <a:rPr lang="en-GB" sz="1800" dirty="0" err="1">
                <a:solidFill>
                  <a:srgbClr val="FF0000"/>
                </a:solidFill>
              </a:rPr>
              <a:t>meno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n-GB" sz="1800" dirty="0" err="1">
                <a:solidFill>
                  <a:srgbClr val="FF0000"/>
                </a:solidFill>
              </a:rPr>
              <a:t>buone</a:t>
            </a:r>
            <a:endParaRPr lang="en-GB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2809F-E850-D845-8A52-D0BD62DC1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26 July 2019 Meeting FBK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DF4DF-CC9B-CD4F-B2BB-650A93EC1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M.Meschini, INFN Firenze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7F644-7582-F84C-8337-42214E5FD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8594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2A167-1AA0-AD40-9CB2-76397A65F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CEB17-4962-A34B-90FD-CBEB2F6F3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Aggiornamento: quale e’ </a:t>
            </a:r>
            <a:r>
              <a:rPr lang="en-US" dirty="0" err="1"/>
              <a:t>oggi</a:t>
            </a:r>
            <a:r>
              <a:rPr lang="en-US" dirty="0"/>
              <a:t> la </a:t>
            </a:r>
            <a:r>
              <a:rPr lang="en-US" dirty="0" err="1"/>
              <a:t>situazione</a:t>
            </a:r>
            <a:r>
              <a:rPr lang="en-US" dirty="0"/>
              <a:t> wafer </a:t>
            </a:r>
            <a:r>
              <a:rPr lang="en-US" dirty="0" err="1"/>
              <a:t>disponibili</a:t>
            </a:r>
            <a:r>
              <a:rPr lang="en-US" dirty="0"/>
              <a:t> e </a:t>
            </a:r>
            <a:r>
              <a:rPr lang="en-US" dirty="0" err="1"/>
              <a:t>stato</a:t>
            </a:r>
            <a:r>
              <a:rPr lang="en-US" dirty="0"/>
              <a:t> </a:t>
            </a:r>
            <a:r>
              <a:rPr lang="en-US" dirty="0" err="1"/>
              <a:t>ordine</a:t>
            </a:r>
            <a:r>
              <a:rPr lang="en-US" dirty="0"/>
              <a:t> </a:t>
            </a:r>
            <a:r>
              <a:rPr lang="en-US" dirty="0" err="1"/>
              <a:t>nuovo</a:t>
            </a:r>
            <a:r>
              <a:rPr lang="en-US" dirty="0"/>
              <a:t> </a:t>
            </a:r>
            <a:r>
              <a:rPr lang="en-US" dirty="0" err="1"/>
              <a:t>produttore</a:t>
            </a:r>
            <a:r>
              <a:rPr lang="en-US" dirty="0"/>
              <a:t> in </a:t>
            </a:r>
            <a:r>
              <a:rPr lang="en-US" dirty="0" err="1"/>
              <a:t>Giappone</a:t>
            </a:r>
            <a:r>
              <a:rPr lang="en-US" dirty="0"/>
              <a:t>? </a:t>
            </a:r>
            <a:r>
              <a:rPr lang="en-US" dirty="0" err="1">
                <a:solidFill>
                  <a:srgbClr val="FF0000"/>
                </a:solidFill>
              </a:rPr>
              <a:t>Ritardo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ordine</a:t>
            </a:r>
            <a:r>
              <a:rPr lang="en-US" dirty="0">
                <a:solidFill>
                  <a:srgbClr val="FF0000"/>
                </a:solidFill>
              </a:rPr>
              <a:t> per </a:t>
            </a:r>
            <a:r>
              <a:rPr lang="en-US" dirty="0" err="1">
                <a:solidFill>
                  <a:srgbClr val="FF0000"/>
                </a:solidFill>
              </a:rPr>
              <a:t>mancanza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risposte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su</a:t>
            </a:r>
            <a:r>
              <a:rPr lang="en-US" dirty="0">
                <a:solidFill>
                  <a:srgbClr val="FF0000"/>
                </a:solidFill>
              </a:rPr>
              <a:t> back side </a:t>
            </a:r>
            <a:r>
              <a:rPr lang="en-US" dirty="0" err="1">
                <a:solidFill>
                  <a:srgbClr val="FF0000"/>
                </a:solidFill>
              </a:rPr>
              <a:t>ossido</a:t>
            </a:r>
            <a:r>
              <a:rPr lang="en-US" dirty="0">
                <a:solidFill>
                  <a:srgbClr val="FF0000"/>
                </a:solidFill>
              </a:rPr>
              <a:t> e marker, in </a:t>
            </a:r>
            <a:r>
              <a:rPr lang="en-US" dirty="0" err="1">
                <a:solidFill>
                  <a:srgbClr val="FF0000"/>
                </a:solidFill>
              </a:rPr>
              <a:t>particolare</a:t>
            </a:r>
            <a:r>
              <a:rPr lang="en-US" dirty="0">
                <a:solidFill>
                  <a:srgbClr val="FF0000"/>
                </a:solidFill>
              </a:rPr>
              <a:t> sui thinned</a:t>
            </a:r>
            <a:endParaRPr lang="en-US" dirty="0"/>
          </a:p>
          <a:p>
            <a:r>
              <a:rPr lang="en-US" dirty="0" err="1"/>
              <a:t>Quando</a:t>
            </a:r>
            <a:r>
              <a:rPr lang="en-US" dirty="0"/>
              <a:t> </a:t>
            </a:r>
            <a:r>
              <a:rPr lang="en-US" dirty="0" err="1"/>
              <a:t>arrivano</a:t>
            </a:r>
            <a:r>
              <a:rPr lang="en-US" dirty="0"/>
              <a:t>? </a:t>
            </a:r>
            <a:r>
              <a:rPr lang="en-US" dirty="0">
                <a:solidFill>
                  <a:srgbClr val="FF0000"/>
                </a:solidFill>
              </a:rPr>
              <a:t>4 </a:t>
            </a:r>
            <a:r>
              <a:rPr lang="en-US" dirty="0" err="1">
                <a:solidFill>
                  <a:srgbClr val="FF0000"/>
                </a:solidFill>
              </a:rPr>
              <a:t>mesi</a:t>
            </a:r>
            <a:r>
              <a:rPr lang="en-US" dirty="0">
                <a:solidFill>
                  <a:srgbClr val="FF0000"/>
                </a:solidFill>
              </a:rPr>
              <a:t> da </a:t>
            </a:r>
            <a:r>
              <a:rPr lang="en-US" dirty="0" err="1">
                <a:solidFill>
                  <a:srgbClr val="FF0000"/>
                </a:solidFill>
              </a:rPr>
              <a:t>ordine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GB" dirty="0"/>
              <a:t>Cosa </a:t>
            </a:r>
            <a:r>
              <a:rPr lang="en-GB" dirty="0" err="1"/>
              <a:t>produciamo</a:t>
            </a:r>
            <a:r>
              <a:rPr lang="en-GB" dirty="0"/>
              <a:t> con </a:t>
            </a:r>
            <a:r>
              <a:rPr lang="en-GB" dirty="0" err="1"/>
              <a:t>questi</a:t>
            </a:r>
            <a:r>
              <a:rPr lang="en-GB" dirty="0"/>
              <a:t> wafer ? </a:t>
            </a:r>
          </a:p>
          <a:p>
            <a:pPr lvl="1"/>
            <a:r>
              <a:rPr lang="en-GB" dirty="0" err="1">
                <a:solidFill>
                  <a:srgbClr val="FF0000"/>
                </a:solidFill>
              </a:rPr>
              <a:t>Diodi</a:t>
            </a:r>
            <a:r>
              <a:rPr lang="en-GB" dirty="0">
                <a:solidFill>
                  <a:srgbClr val="FF0000"/>
                </a:solidFill>
              </a:rPr>
              <a:t> planar per la </a:t>
            </a:r>
            <a:r>
              <a:rPr lang="en-GB" dirty="0" err="1">
                <a:solidFill>
                  <a:srgbClr val="FF0000"/>
                </a:solidFill>
              </a:rPr>
              <a:t>qualita</a:t>
            </a:r>
            <a:r>
              <a:rPr lang="en-GB" dirty="0">
                <a:solidFill>
                  <a:srgbClr val="FF0000"/>
                </a:solidFill>
              </a:rPr>
              <a:t>’</a:t>
            </a:r>
          </a:p>
          <a:p>
            <a:pPr lvl="1"/>
            <a:r>
              <a:rPr lang="en-GB" dirty="0" err="1">
                <a:solidFill>
                  <a:srgbClr val="FF0000"/>
                </a:solidFill>
              </a:rPr>
              <a:t>Qualche</a:t>
            </a:r>
            <a:r>
              <a:rPr lang="en-GB" dirty="0">
                <a:solidFill>
                  <a:srgbClr val="FF0000"/>
                </a:solidFill>
              </a:rPr>
              <a:t> fetta in batch 3D </a:t>
            </a:r>
            <a:r>
              <a:rPr lang="en-GB" dirty="0" err="1">
                <a:solidFill>
                  <a:srgbClr val="FF0000"/>
                </a:solidFill>
              </a:rPr>
              <a:t>appena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possibile</a:t>
            </a:r>
            <a:r>
              <a:rPr lang="en-GB" dirty="0">
                <a:solidFill>
                  <a:srgbClr val="FF0000"/>
                </a:solidFill>
              </a:rPr>
              <a:t> (2020)</a:t>
            </a:r>
          </a:p>
          <a:p>
            <a:pPr fontAlgn="base"/>
            <a:r>
              <a:rPr lang="en-US" dirty="0" err="1"/>
              <a:t>Quanti</a:t>
            </a:r>
            <a:r>
              <a:rPr lang="en-US" dirty="0"/>
              <a:t> wafer </a:t>
            </a:r>
            <a:r>
              <a:rPr lang="en-US" dirty="0" err="1"/>
              <a:t>restano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acquisti</a:t>
            </a:r>
            <a:r>
              <a:rPr lang="en-US" dirty="0"/>
              <a:t> </a:t>
            </a:r>
            <a:r>
              <a:rPr lang="en-US" dirty="0" err="1"/>
              <a:t>comuni</a:t>
            </a:r>
            <a:r>
              <a:rPr lang="en-US" dirty="0"/>
              <a:t> </a:t>
            </a:r>
            <a:r>
              <a:rPr lang="en-US" dirty="0" err="1"/>
              <a:t>fatti</a:t>
            </a:r>
            <a:r>
              <a:rPr lang="en-US" dirty="0"/>
              <a:t> in </a:t>
            </a:r>
            <a:r>
              <a:rPr lang="en-US" dirty="0" err="1"/>
              <a:t>passato</a:t>
            </a:r>
            <a:r>
              <a:rPr lang="en-US" dirty="0"/>
              <a:t>?</a:t>
            </a:r>
          </a:p>
          <a:p>
            <a:pPr fontAlgn="base"/>
            <a:r>
              <a:rPr lang="en-GB" dirty="0">
                <a:solidFill>
                  <a:srgbClr val="FF0000"/>
                </a:solidFill>
              </a:rPr>
              <a:t>MB/FBK </a:t>
            </a:r>
            <a:r>
              <a:rPr lang="en-GB" dirty="0" err="1">
                <a:solidFill>
                  <a:srgbClr val="FF0000"/>
                </a:solidFill>
              </a:rPr>
              <a:t>conto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xls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fette</a:t>
            </a:r>
            <a:r>
              <a:rPr lang="en-GB" dirty="0">
                <a:solidFill>
                  <a:srgbClr val="FF0000"/>
                </a:solidFill>
              </a:rPr>
              <a:t> e </a:t>
            </a:r>
            <a:r>
              <a:rPr lang="en-GB" dirty="0" err="1">
                <a:solidFill>
                  <a:srgbClr val="FF0000"/>
                </a:solidFill>
              </a:rPr>
              <a:t>prestiti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vari</a:t>
            </a:r>
            <a:r>
              <a:rPr lang="en-GB" dirty="0">
                <a:solidFill>
                  <a:srgbClr val="FF0000"/>
                </a:solidFill>
              </a:rPr>
              <a:t> (</a:t>
            </a:r>
            <a:r>
              <a:rPr lang="en-GB" dirty="0" err="1">
                <a:solidFill>
                  <a:srgbClr val="FF0000"/>
                </a:solidFill>
              </a:rPr>
              <a:t>Sintef</a:t>
            </a:r>
            <a:r>
              <a:rPr lang="en-GB" dirty="0">
                <a:solidFill>
                  <a:srgbClr val="FF0000"/>
                </a:solidFill>
              </a:rPr>
              <a:t>)…</a:t>
            </a:r>
          </a:p>
          <a:p>
            <a:pPr fontAlgn="base"/>
            <a:r>
              <a:rPr lang="en-US" dirty="0"/>
              <a:t>Come </a:t>
            </a:r>
            <a:r>
              <a:rPr lang="en-US" dirty="0" err="1"/>
              <a:t>ce</a:t>
            </a:r>
            <a:r>
              <a:rPr lang="en-US" dirty="0"/>
              <a:t> li </a:t>
            </a:r>
            <a:r>
              <a:rPr lang="en-US" dirty="0" err="1"/>
              <a:t>dividiamo</a:t>
            </a:r>
            <a:r>
              <a:rPr lang="en-US" dirty="0"/>
              <a:t>?</a:t>
            </a:r>
          </a:p>
          <a:p>
            <a:endParaRPr lang="en-GB" dirty="0"/>
          </a:p>
          <a:p>
            <a:r>
              <a:rPr lang="en-GB" dirty="0" err="1">
                <a:solidFill>
                  <a:srgbClr val="FF0000"/>
                </a:solidFill>
              </a:rPr>
              <a:t>Fette</a:t>
            </a:r>
            <a:r>
              <a:rPr lang="en-GB" dirty="0">
                <a:solidFill>
                  <a:srgbClr val="FF0000"/>
                </a:solidFill>
              </a:rPr>
              <a:t> ordinate da FBK </a:t>
            </a:r>
            <a:r>
              <a:rPr lang="en-GB" dirty="0" err="1">
                <a:solidFill>
                  <a:srgbClr val="FF0000"/>
                </a:solidFill>
              </a:rPr>
              <a:t>forse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arrivano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aprile</a:t>
            </a:r>
            <a:r>
              <a:rPr lang="en-GB" dirty="0">
                <a:solidFill>
                  <a:srgbClr val="FF0000"/>
                </a:solidFill>
              </a:rPr>
              <a:t>/Maggio 2020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47072-4557-3747-BA4D-B625999C0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26 July 2019 Meeting FBK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440C3-97EF-DC4A-AC9C-5144889A8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M.Meschini, INFN Firenze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35B2D-403C-F74A-9D1D-87EF914FB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2197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B0E63-4C1B-C24B-9CDF-B7B4D53E8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CMS 3D Stepper Batch at FBK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59F80-C9C7-0E40-B89E-CD10FADF5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6260"/>
            <a:ext cx="9144000" cy="1523913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/>
              <a:t>FARE UN BATCH 25X100 CROC ONE FULL RETICLE</a:t>
            </a:r>
          </a:p>
          <a:p>
            <a:r>
              <a:rPr lang="en-GB" dirty="0"/>
              <a:t>Small Edge: 150um from last pixel cell: SI PUO’ RIDURRE? </a:t>
            </a:r>
            <a:r>
              <a:rPr lang="en-GB" dirty="0">
                <a:sym typeface="Wingdings" pitchFamily="2" charset="2"/>
              </a:rPr>
              <a:t> 100um </a:t>
            </a:r>
            <a:r>
              <a:rPr lang="en-GB" dirty="0" err="1">
                <a:sym typeface="Wingdings" pitchFamily="2" charset="2"/>
              </a:rPr>
              <a:t>abbastanza</a:t>
            </a:r>
            <a:r>
              <a:rPr lang="en-GB" dirty="0">
                <a:sym typeface="Wingdings" pitchFamily="2" charset="2"/>
              </a:rPr>
              <a:t> safe</a:t>
            </a:r>
            <a:endParaRPr lang="en-GB" dirty="0"/>
          </a:p>
          <a:p>
            <a:r>
              <a:rPr lang="en-GB" dirty="0"/>
              <a:t>Che fare </a:t>
            </a:r>
            <a:r>
              <a:rPr lang="en-GB" dirty="0" err="1"/>
              <a:t>delle</a:t>
            </a:r>
            <a:r>
              <a:rPr lang="en-GB" dirty="0"/>
              <a:t> Test structures? 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Si </a:t>
            </a:r>
            <a:r>
              <a:rPr lang="en-GB" dirty="0" err="1">
                <a:solidFill>
                  <a:srgbClr val="FF0000"/>
                </a:solidFill>
              </a:rPr>
              <a:t>possono</a:t>
            </a:r>
            <a:r>
              <a:rPr lang="en-GB" dirty="0">
                <a:solidFill>
                  <a:srgbClr val="FF0000"/>
                </a:solidFill>
              </a:rPr>
              <a:t> fare </a:t>
            </a:r>
            <a:r>
              <a:rPr lang="en-GB" dirty="0" err="1">
                <a:solidFill>
                  <a:srgbClr val="FF0000"/>
                </a:solidFill>
              </a:rPr>
              <a:t>esposizioni</a:t>
            </a:r>
            <a:r>
              <a:rPr lang="en-GB" dirty="0">
                <a:solidFill>
                  <a:srgbClr val="FF0000"/>
                </a:solidFill>
              </a:rPr>
              <a:t> blades solo in </a:t>
            </a:r>
            <a:r>
              <a:rPr lang="en-GB" dirty="0" err="1">
                <a:solidFill>
                  <a:srgbClr val="FF0000"/>
                </a:solidFill>
              </a:rPr>
              <a:t>alcune</a:t>
            </a:r>
            <a:r>
              <a:rPr lang="en-GB" dirty="0">
                <a:solidFill>
                  <a:srgbClr val="FF0000"/>
                </a:solidFill>
              </a:rPr>
              <a:t> zone del wafer, </a:t>
            </a:r>
            <a:r>
              <a:rPr lang="en-GB" dirty="0" err="1">
                <a:solidFill>
                  <a:srgbClr val="FF0000"/>
                </a:solidFill>
              </a:rPr>
              <a:t>anche</a:t>
            </a:r>
            <a:r>
              <a:rPr lang="en-GB" dirty="0">
                <a:solidFill>
                  <a:srgbClr val="FF0000"/>
                </a:solidFill>
              </a:rPr>
              <a:t> per </a:t>
            </a:r>
            <a:r>
              <a:rPr lang="en-GB" dirty="0" err="1">
                <a:solidFill>
                  <a:srgbClr val="FF0000"/>
                </a:solidFill>
              </a:rPr>
              <a:t>guadagnare</a:t>
            </a:r>
            <a:r>
              <a:rPr lang="en-GB" dirty="0">
                <a:solidFill>
                  <a:srgbClr val="FF0000"/>
                </a:solidFill>
              </a:rPr>
              <a:t> area utile per </a:t>
            </a:r>
            <a:r>
              <a:rPr lang="en-GB" dirty="0" err="1">
                <a:solidFill>
                  <a:srgbClr val="FF0000"/>
                </a:solidFill>
              </a:rPr>
              <a:t>i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sensori</a:t>
            </a:r>
            <a:r>
              <a:rPr lang="en-GB" dirty="0">
                <a:solidFill>
                  <a:srgbClr val="FF0000"/>
                </a:solidFill>
              </a:rPr>
              <a:t> 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59632-E735-8448-AA84-3331D2E46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17 July 2019 IT Sensor Meeting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F29F2-92CF-0943-A234-9E8FA7E42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M.Meschini, INFN Firenze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E18AC-C406-2642-8720-3D32B8FC2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895963-45AB-604C-80DF-35EFAFC960C0}"/>
              </a:ext>
            </a:extLst>
          </p:cNvPr>
          <p:cNvGrpSpPr/>
          <p:nvPr/>
        </p:nvGrpSpPr>
        <p:grpSpPr>
          <a:xfrm>
            <a:off x="5065041" y="2155200"/>
            <a:ext cx="3798200" cy="4289595"/>
            <a:chOff x="5111300" y="1860747"/>
            <a:chExt cx="3798200" cy="428959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8A40A92-C094-564C-AD93-D977FB5B1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11300" y="1860747"/>
              <a:ext cx="3798200" cy="428959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5CF922C-F0EE-7940-B6C3-CED9FE3B0CFE}"/>
                </a:ext>
              </a:extLst>
            </p:cNvPr>
            <p:cNvSpPr txBox="1"/>
            <p:nvPr/>
          </p:nvSpPr>
          <p:spPr>
            <a:xfrm>
              <a:off x="5372021" y="3536663"/>
              <a:ext cx="32004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b="1" dirty="0">
                  <a:solidFill>
                    <a:srgbClr val="FF0000"/>
                  </a:solidFill>
                </a:rPr>
                <a:t>CROC 25x100-1E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F2E7EBE-7556-E24E-8735-02B4FEF152F3}"/>
                </a:ext>
              </a:extLst>
            </p:cNvPr>
            <p:cNvSpPr txBox="1"/>
            <p:nvPr/>
          </p:nvSpPr>
          <p:spPr>
            <a:xfrm>
              <a:off x="6358328" y="5422332"/>
              <a:ext cx="14198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>
                  <a:solidFill>
                    <a:srgbClr val="FF0000"/>
                  </a:solidFill>
                </a:rPr>
                <a:t>Test </a:t>
              </a:r>
              <a:r>
                <a:rPr lang="it-IT" sz="1600" dirty="0" err="1">
                  <a:solidFill>
                    <a:srgbClr val="FF0000"/>
                  </a:solidFill>
                </a:rPr>
                <a:t>Structures</a:t>
              </a:r>
              <a:endParaRPr lang="it-IT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E479452-A0C9-3343-8794-405F08A19436}"/>
              </a:ext>
            </a:extLst>
          </p:cNvPr>
          <p:cNvSpPr txBox="1"/>
          <p:nvPr/>
        </p:nvSpPr>
        <p:spPr>
          <a:xfrm>
            <a:off x="0" y="2274276"/>
            <a:ext cx="50650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/>
              <a:t>We could assemble double sensors from two adjacent columns with minimal dead space </a:t>
            </a:r>
          </a:p>
          <a:p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49B05C-D2A4-AE4B-A0B6-B976A9258221}"/>
              </a:ext>
            </a:extLst>
          </p:cNvPr>
          <p:cNvSpPr txBox="1"/>
          <p:nvPr/>
        </p:nvSpPr>
        <p:spPr>
          <a:xfrm>
            <a:off x="5486234" y="2821625"/>
            <a:ext cx="26679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Single CROC ~4 cm2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One full </a:t>
            </a:r>
            <a:r>
              <a:rPr lang="en-GB" sz="2400" dirty="0" err="1">
                <a:solidFill>
                  <a:srgbClr val="FF0000"/>
                </a:solidFill>
              </a:rPr>
              <a:t>reticle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0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26F6A-F6DA-4C43-88C5-3AB538F71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Ipotesi</a:t>
            </a:r>
            <a:r>
              <a:rPr lang="en-GB" dirty="0"/>
              <a:t> batch </a:t>
            </a:r>
            <a:r>
              <a:rPr lang="en-GB" dirty="0" err="1"/>
              <a:t>futuri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845F8-9692-B649-AAC6-303C50425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" y="606778"/>
            <a:ext cx="8892540" cy="6068341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31/1/2020</a:t>
            </a:r>
            <a:r>
              <a:rPr lang="en-GB" dirty="0"/>
              <a:t> layout CROC_1 single croc</a:t>
            </a:r>
          </a:p>
          <a:p>
            <a:r>
              <a:rPr lang="en-GB" dirty="0">
                <a:solidFill>
                  <a:srgbClr val="FF0000"/>
                </a:solidFill>
              </a:rPr>
              <a:t>10/2/2020</a:t>
            </a:r>
            <a:r>
              <a:rPr lang="en-GB" dirty="0"/>
              <a:t> </a:t>
            </a:r>
            <a:r>
              <a:rPr lang="en-GB" dirty="0" err="1">
                <a:solidFill>
                  <a:srgbClr val="FF0000"/>
                </a:solidFill>
              </a:rPr>
              <a:t>Conclusione</a:t>
            </a:r>
            <a:r>
              <a:rPr lang="en-GB" dirty="0">
                <a:solidFill>
                  <a:srgbClr val="FF0000"/>
                </a:solidFill>
              </a:rPr>
              <a:t> Stepper_2 e </a:t>
            </a:r>
            <a:r>
              <a:rPr lang="en-GB" dirty="0" err="1">
                <a:solidFill>
                  <a:srgbClr val="FF0000"/>
                </a:solidFill>
              </a:rPr>
              <a:t>valutazione</a:t>
            </a:r>
            <a:endParaRPr lang="en-GB" dirty="0">
              <a:solidFill>
                <a:srgbClr val="FF0000"/>
              </a:solidFill>
            </a:endParaRPr>
          </a:p>
          <a:p>
            <a:pPr lvl="1"/>
            <a:r>
              <a:rPr lang="en-GB" dirty="0" err="1"/>
              <a:t>Fiducia</a:t>
            </a:r>
            <a:r>
              <a:rPr lang="en-GB" dirty="0"/>
              <a:t> </a:t>
            </a:r>
            <a:r>
              <a:rPr lang="en-GB" dirty="0" err="1"/>
              <a:t>totale</a:t>
            </a:r>
            <a:r>
              <a:rPr lang="en-GB" dirty="0"/>
              <a:t> </a:t>
            </a:r>
            <a:r>
              <a:rPr lang="en-GB" dirty="0" err="1"/>
              <a:t>nei</a:t>
            </a:r>
            <a:r>
              <a:rPr lang="en-GB" dirty="0"/>
              <a:t> 50x50 </a:t>
            </a:r>
          </a:p>
          <a:p>
            <a:pPr lvl="1"/>
            <a:r>
              <a:rPr lang="en-GB" dirty="0"/>
              <a:t>Da qui in poi solo 25x100 per </a:t>
            </a:r>
            <a:r>
              <a:rPr lang="en-GB" dirty="0" err="1"/>
              <a:t>guadagnare</a:t>
            </a:r>
            <a:r>
              <a:rPr lang="en-GB" dirty="0"/>
              <a:t> tempo e </a:t>
            </a:r>
            <a:r>
              <a:rPr lang="en-GB" dirty="0" err="1"/>
              <a:t>risparmiare</a:t>
            </a:r>
            <a:r>
              <a:rPr lang="en-GB" dirty="0"/>
              <a:t> </a:t>
            </a:r>
            <a:r>
              <a:rPr lang="en-GB" dirty="0" err="1"/>
              <a:t>soldi</a:t>
            </a:r>
            <a:r>
              <a:rPr lang="en-GB" dirty="0"/>
              <a:t> </a:t>
            </a:r>
          </a:p>
          <a:p>
            <a:r>
              <a:rPr lang="en-GB" dirty="0">
                <a:solidFill>
                  <a:srgbClr val="FF0000"/>
                </a:solidFill>
              </a:rPr>
              <a:t>20/2/2020</a:t>
            </a:r>
            <a:r>
              <a:rPr lang="en-GB" dirty="0"/>
              <a:t> </a:t>
            </a:r>
            <a:r>
              <a:rPr lang="en-GB" dirty="0" err="1"/>
              <a:t>invio</a:t>
            </a:r>
            <a:r>
              <a:rPr lang="en-GB" dirty="0"/>
              <a:t> a IZM Stepper_2</a:t>
            </a:r>
          </a:p>
          <a:p>
            <a:r>
              <a:rPr lang="en-GB" b="1" dirty="0">
                <a:solidFill>
                  <a:srgbClr val="FF0000"/>
                </a:solidFill>
              </a:rPr>
              <a:t>1/3/2020 </a:t>
            </a:r>
            <a:r>
              <a:rPr lang="en-GB" b="1" dirty="0" err="1">
                <a:solidFill>
                  <a:srgbClr val="FF0000"/>
                </a:solidFill>
              </a:rPr>
              <a:t>Decisione</a:t>
            </a:r>
            <a:r>
              <a:rPr lang="en-GB" b="1" dirty="0">
                <a:solidFill>
                  <a:srgbClr val="FF0000"/>
                </a:solidFill>
              </a:rPr>
              <a:t> finale Stepper vs Mask Aligner </a:t>
            </a:r>
            <a:r>
              <a:rPr lang="en-GB" dirty="0">
                <a:solidFill>
                  <a:srgbClr val="FF0000"/>
                </a:solidFill>
              </a:rPr>
              <a:t>(da qui in poi date con </a:t>
            </a:r>
            <a:r>
              <a:rPr lang="en-GB" dirty="0" err="1">
                <a:solidFill>
                  <a:srgbClr val="FF0000"/>
                </a:solidFill>
              </a:rPr>
              <a:t>ipotesi</a:t>
            </a:r>
            <a:r>
              <a:rPr lang="en-GB" dirty="0">
                <a:solidFill>
                  <a:srgbClr val="FF0000"/>
                </a:solidFill>
              </a:rPr>
              <a:t> stepper, se M.A. non </a:t>
            </a:r>
            <a:r>
              <a:rPr lang="en-GB" dirty="0" err="1">
                <a:solidFill>
                  <a:srgbClr val="FF0000"/>
                </a:solidFill>
              </a:rPr>
              <a:t>si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sa</a:t>
            </a:r>
            <a:r>
              <a:rPr lang="en-GB" dirty="0">
                <a:solidFill>
                  <a:srgbClr val="FF0000"/>
                </a:solidFill>
              </a:rPr>
              <a:t>…)</a:t>
            </a:r>
          </a:p>
          <a:p>
            <a:r>
              <a:rPr lang="en-GB" dirty="0">
                <a:solidFill>
                  <a:srgbClr val="FF0000"/>
                </a:solidFill>
              </a:rPr>
              <a:t>1/4/2020</a:t>
            </a:r>
            <a:r>
              <a:rPr lang="en-GB" dirty="0"/>
              <a:t> </a:t>
            </a:r>
            <a:r>
              <a:rPr lang="en-GB" dirty="0" err="1"/>
              <a:t>partenza</a:t>
            </a:r>
            <a:r>
              <a:rPr lang="en-GB" dirty="0"/>
              <a:t> CROC_1</a:t>
            </a:r>
          </a:p>
          <a:p>
            <a:r>
              <a:rPr lang="en-GB" dirty="0">
                <a:solidFill>
                  <a:srgbClr val="FF0000"/>
                </a:solidFill>
              </a:rPr>
              <a:t>1/5/2020</a:t>
            </a:r>
            <a:r>
              <a:rPr lang="en-GB" dirty="0"/>
              <a:t> layout CROC_2 double croc </a:t>
            </a:r>
          </a:p>
          <a:p>
            <a:r>
              <a:rPr lang="en-GB" dirty="0">
                <a:solidFill>
                  <a:srgbClr val="FF0000"/>
                </a:solidFill>
              </a:rPr>
              <a:t>1/9/2020</a:t>
            </a:r>
            <a:r>
              <a:rPr lang="en-GB" dirty="0"/>
              <a:t> </a:t>
            </a:r>
            <a:r>
              <a:rPr lang="en-GB" dirty="0" err="1"/>
              <a:t>valutazione</a:t>
            </a:r>
            <a:r>
              <a:rPr lang="en-GB" dirty="0"/>
              <a:t> CROC_1</a:t>
            </a:r>
          </a:p>
          <a:p>
            <a:r>
              <a:rPr lang="en-GB" dirty="0">
                <a:solidFill>
                  <a:srgbClr val="FF0000"/>
                </a:solidFill>
              </a:rPr>
              <a:t>20/9/2020</a:t>
            </a:r>
            <a:r>
              <a:rPr lang="en-GB" dirty="0"/>
              <a:t> </a:t>
            </a:r>
            <a:r>
              <a:rPr lang="en-GB" dirty="0" err="1"/>
              <a:t>invio</a:t>
            </a:r>
            <a:r>
              <a:rPr lang="en-GB" dirty="0"/>
              <a:t> a IZM CROC_1</a:t>
            </a:r>
          </a:p>
          <a:p>
            <a:r>
              <a:rPr lang="en-GB" dirty="0">
                <a:solidFill>
                  <a:srgbClr val="FF0000"/>
                </a:solidFill>
              </a:rPr>
              <a:t>1/10/2020</a:t>
            </a:r>
            <a:r>
              <a:rPr lang="en-GB" dirty="0"/>
              <a:t> </a:t>
            </a:r>
            <a:r>
              <a:rPr lang="en-GB" dirty="0" err="1"/>
              <a:t>partenza</a:t>
            </a:r>
            <a:r>
              <a:rPr lang="en-GB" dirty="0"/>
              <a:t> CROC_2 </a:t>
            </a:r>
          </a:p>
          <a:p>
            <a:r>
              <a:rPr lang="en-GB" dirty="0">
                <a:solidFill>
                  <a:srgbClr val="FF0000"/>
                </a:solidFill>
              </a:rPr>
              <a:t>15/1/2021 Flip chip con CROC di CROC_1</a:t>
            </a:r>
          </a:p>
          <a:p>
            <a:r>
              <a:rPr lang="en-GB" dirty="0">
                <a:solidFill>
                  <a:srgbClr val="FF0000"/>
                </a:solidFill>
              </a:rPr>
              <a:t>31/1/2021</a:t>
            </a:r>
            <a:r>
              <a:rPr lang="en-GB" dirty="0"/>
              <a:t> fine CROC_2</a:t>
            </a:r>
          </a:p>
          <a:p>
            <a:r>
              <a:rPr lang="en-GB" dirty="0">
                <a:solidFill>
                  <a:srgbClr val="FF0000"/>
                </a:solidFill>
              </a:rPr>
              <a:t>20/2/2021</a:t>
            </a:r>
            <a:r>
              <a:rPr lang="en-GB" dirty="0"/>
              <a:t> </a:t>
            </a:r>
            <a:r>
              <a:rPr lang="en-GB" dirty="0" err="1"/>
              <a:t>Valutazione</a:t>
            </a:r>
            <a:r>
              <a:rPr lang="en-GB" dirty="0"/>
              <a:t> CROC_2</a:t>
            </a:r>
          </a:p>
          <a:p>
            <a:r>
              <a:rPr lang="en-GB" dirty="0">
                <a:solidFill>
                  <a:srgbClr val="FF0000"/>
                </a:solidFill>
              </a:rPr>
              <a:t>1/3/2021</a:t>
            </a:r>
            <a:r>
              <a:rPr lang="en-GB" dirty="0"/>
              <a:t> </a:t>
            </a:r>
            <a:r>
              <a:rPr lang="en-GB" dirty="0" err="1"/>
              <a:t>Invio</a:t>
            </a:r>
            <a:r>
              <a:rPr lang="en-GB" dirty="0"/>
              <a:t> CROC_2 a IZM </a:t>
            </a:r>
          </a:p>
          <a:p>
            <a:r>
              <a:rPr lang="en-GB" dirty="0">
                <a:solidFill>
                  <a:srgbClr val="FF0000"/>
                </a:solidFill>
              </a:rPr>
              <a:t>1/6/2021 Flip chip con CROC di CROC_2 (</a:t>
            </a:r>
            <a:r>
              <a:rPr lang="en-GB" dirty="0" err="1">
                <a:solidFill>
                  <a:srgbClr val="FF0000"/>
                </a:solidFill>
              </a:rPr>
              <a:t>prevedere</a:t>
            </a:r>
            <a:r>
              <a:rPr lang="en-GB" dirty="0">
                <a:solidFill>
                  <a:srgbClr val="FF0000"/>
                </a:solidFill>
              </a:rPr>
              <a:t> HDI single e double) 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E82E8-F7A5-0148-BE46-199394313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26 July 2019 Meeting FBK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16944-07CE-1043-8969-83CC79ADB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M.Meschini, INFN Firenze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580BB-0FB7-5844-A952-1FD3BE7E6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256166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0000FF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0000"/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53709</TotalTime>
  <Words>700</Words>
  <Application>Microsoft Macintosh PowerPoint</Application>
  <PresentationFormat>On-screen Show (4:3)</PresentationFormat>
  <Paragraphs>99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1_Office Theme</vt:lpstr>
      <vt:lpstr>FBK 3D for CMS appunti rivisti durante il meeting in rosso</vt:lpstr>
      <vt:lpstr>La base di partenza</vt:lpstr>
      <vt:lpstr>Appunti per la discussione 1</vt:lpstr>
      <vt:lpstr>Appunti per la discussione 2</vt:lpstr>
      <vt:lpstr>Sensori da 4 o 8 cm2</vt:lpstr>
      <vt:lpstr>Wafer</vt:lpstr>
      <vt:lpstr>New CMS 3D Stepper Batch at FBK</vt:lpstr>
      <vt:lpstr>Ipotesi batch futuri</vt:lpstr>
    </vt:vector>
  </TitlesOfParts>
  <Company>CERN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Richieste R&amp;D Pixel and Serial Power 2017</dc:title>
  <dc:creator>Marco Meschini</dc:creator>
  <cp:lastModifiedBy>marco.meschini@hotmail.com</cp:lastModifiedBy>
  <cp:revision>1088</cp:revision>
  <cp:lastPrinted>2019-07-26T12:20:00Z</cp:lastPrinted>
  <dcterms:created xsi:type="dcterms:W3CDTF">2016-06-22T14:04:08Z</dcterms:created>
  <dcterms:modified xsi:type="dcterms:W3CDTF">2019-07-26T16:13:52Z</dcterms:modified>
</cp:coreProperties>
</file>