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9"/>
  </p:notesMasterIdLst>
  <p:sldIdLst>
    <p:sldId id="256" r:id="rId3"/>
    <p:sldId id="271" r:id="rId4"/>
    <p:sldId id="264" r:id="rId5"/>
    <p:sldId id="272" r:id="rId6"/>
    <p:sldId id="270" r:id="rId7"/>
    <p:sldId id="267"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32" autoAdjust="0"/>
    <p:restoredTop sz="94660"/>
  </p:normalViewPr>
  <p:slideViewPr>
    <p:cSldViewPr>
      <p:cViewPr varScale="1">
        <p:scale>
          <a:sx n="61" d="100"/>
          <a:sy n="61" d="100"/>
        </p:scale>
        <p:origin x="-63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39A939-829C-496B-BA70-583EBB18868E}" type="datetimeFigureOut">
              <a:rPr lang="en-US" smtClean="0"/>
              <a:pPr/>
              <a:t>7/15/2019</a:t>
            </a:fld>
            <a:endParaRPr lang="en-US"/>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A44AF4-4776-4C0D-8093-9624861782DC}" type="slidenum">
              <a:rPr lang="en-US" smtClean="0"/>
              <a:pPr/>
              <a:t>‹N›</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EA44AF4-4776-4C0D-8093-9624861782DC}"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EA44AF4-4776-4C0D-8093-9624861782D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EA44AF4-4776-4C0D-8093-9624861782D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EA44AF4-4776-4C0D-8093-9624861782D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EA44AF4-4776-4C0D-8093-9624861782D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CEA44AF4-4776-4C0D-8093-9624861782DC}"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en-US"/>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r>
              <a:rPr lang="it-IT" smtClean="0"/>
              <a:t>15/07/2019</a:t>
            </a:r>
            <a:endParaRPr lang="en-US"/>
          </a:p>
        </p:txBody>
      </p:sp>
      <p:sp>
        <p:nvSpPr>
          <p:cNvPr id="5" name="Segnaposto piè di pagina 4"/>
          <p:cNvSpPr>
            <a:spLocks noGrp="1"/>
          </p:cNvSpPr>
          <p:nvPr>
            <p:ph type="ftr" sz="quarter" idx="11"/>
          </p:nvPr>
        </p:nvSpPr>
        <p:spPr/>
        <p:txBody>
          <a:bodyPr/>
          <a:lstStyle/>
          <a:p>
            <a:r>
              <a:rPr lang="es-ES" smtClean="0"/>
              <a:t>Plenary XPR CNAO - A. Lanza</a:t>
            </a:r>
            <a:endParaRPr lang="en-US"/>
          </a:p>
        </p:txBody>
      </p:sp>
      <p:sp>
        <p:nvSpPr>
          <p:cNvPr id="6" name="Segnaposto numero diapositiva 5"/>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r>
              <a:rPr lang="it-IT" smtClean="0"/>
              <a:t>15/07/2019</a:t>
            </a:r>
            <a:endParaRPr lang="en-US"/>
          </a:p>
        </p:txBody>
      </p:sp>
      <p:sp>
        <p:nvSpPr>
          <p:cNvPr id="5" name="Segnaposto piè di pagina 4"/>
          <p:cNvSpPr>
            <a:spLocks noGrp="1"/>
          </p:cNvSpPr>
          <p:nvPr>
            <p:ph type="ftr" sz="quarter" idx="11"/>
          </p:nvPr>
        </p:nvSpPr>
        <p:spPr/>
        <p:txBody>
          <a:bodyPr/>
          <a:lstStyle/>
          <a:p>
            <a:r>
              <a:rPr lang="es-ES" smtClean="0"/>
              <a:t>Plenary XPR CNAO - A. Lanza</a:t>
            </a:r>
            <a:endParaRPr lang="en-US"/>
          </a:p>
        </p:txBody>
      </p:sp>
      <p:sp>
        <p:nvSpPr>
          <p:cNvPr id="6" name="Segnaposto numero diapositiva 5"/>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r>
              <a:rPr lang="it-IT" smtClean="0"/>
              <a:t>15/07/2019</a:t>
            </a:r>
            <a:endParaRPr lang="en-US"/>
          </a:p>
        </p:txBody>
      </p:sp>
      <p:sp>
        <p:nvSpPr>
          <p:cNvPr id="5" name="Segnaposto piè di pagina 4"/>
          <p:cNvSpPr>
            <a:spLocks noGrp="1"/>
          </p:cNvSpPr>
          <p:nvPr>
            <p:ph type="ftr" sz="quarter" idx="11"/>
          </p:nvPr>
        </p:nvSpPr>
        <p:spPr/>
        <p:txBody>
          <a:bodyPr/>
          <a:lstStyle/>
          <a:p>
            <a:r>
              <a:rPr lang="es-ES" smtClean="0"/>
              <a:t>Plenary XPR CNAO - A. Lanza</a:t>
            </a:r>
            <a:endParaRPr lang="en-US"/>
          </a:p>
        </p:txBody>
      </p:sp>
      <p:sp>
        <p:nvSpPr>
          <p:cNvPr id="6" name="Segnaposto numero diapositiva 5"/>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ttangolo arrotondato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o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it-IT" smtClean="0"/>
              <a:t>Fare clic per modificare lo stile del titolo</a:t>
            </a:r>
            <a:endParaRPr kumimoji="0" lang="en-US"/>
          </a:p>
        </p:txBody>
      </p:sp>
      <p:sp>
        <p:nvSpPr>
          <p:cNvPr id="20" name="Sottotitolo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19" name="Segnaposto data 18"/>
          <p:cNvSpPr>
            <a:spLocks noGrp="1"/>
          </p:cNvSpPr>
          <p:nvPr>
            <p:ph type="dt" sz="half" idx="10"/>
          </p:nvPr>
        </p:nvSpPr>
        <p:spPr/>
        <p:txBody>
          <a:bodyPr/>
          <a:lstStyle>
            <a:extLst/>
          </a:lstStyle>
          <a:p>
            <a:r>
              <a:rPr lang="it-IT" smtClean="0"/>
              <a:t>15/07/2019</a:t>
            </a:r>
            <a:endParaRPr lang="en-US"/>
          </a:p>
        </p:txBody>
      </p:sp>
      <p:sp>
        <p:nvSpPr>
          <p:cNvPr id="8" name="Segnaposto piè di pagina 7"/>
          <p:cNvSpPr>
            <a:spLocks noGrp="1"/>
          </p:cNvSpPr>
          <p:nvPr>
            <p:ph type="ftr" sz="quarter" idx="11"/>
          </p:nvPr>
        </p:nvSpPr>
        <p:spPr/>
        <p:txBody>
          <a:bodyPr/>
          <a:lstStyle>
            <a:extLst/>
          </a:lstStyle>
          <a:p>
            <a:r>
              <a:rPr lang="es-ES" smtClean="0"/>
              <a:t>Plenary XPR CNAO - A. Lanza</a:t>
            </a:r>
            <a:endParaRPr lang="en-US"/>
          </a:p>
        </p:txBody>
      </p:sp>
      <p:sp>
        <p:nvSpPr>
          <p:cNvPr id="11" name="Segnaposto numero diapositiva 10"/>
          <p:cNvSpPr>
            <a:spLocks noGrp="1"/>
          </p:cNvSpPr>
          <p:nvPr>
            <p:ph type="sldNum" sz="quarter" idx="12"/>
          </p:nvPr>
        </p:nvSpPr>
        <p:spPr/>
        <p:txBody>
          <a:bodyPr/>
          <a:lstStyle>
            <a:extLst/>
          </a:lstStyle>
          <a:p>
            <a:fld id="{68F35102-73A8-4A93-8CFE-73E8F3EE90C9}" type="slidenum">
              <a:rPr lang="en-US" smtClean="0"/>
              <a:pPr/>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a:xfrm>
            <a:off x="502920" y="530352"/>
            <a:ext cx="8183880" cy="4187952"/>
          </a:xfrm>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r>
              <a:rPr lang="it-IT" smtClean="0"/>
              <a:t>15/07/2019</a:t>
            </a:r>
            <a:endParaRPr lang="en-US"/>
          </a:p>
        </p:txBody>
      </p:sp>
      <p:sp>
        <p:nvSpPr>
          <p:cNvPr id="5" name="Segnaposto piè di pagina 4"/>
          <p:cNvSpPr>
            <a:spLocks noGrp="1"/>
          </p:cNvSpPr>
          <p:nvPr>
            <p:ph type="ftr" sz="quarter" idx="11"/>
          </p:nvPr>
        </p:nvSpPr>
        <p:spPr/>
        <p:txBody>
          <a:bodyPr/>
          <a:lstStyle>
            <a:extLst/>
          </a:lstStyle>
          <a:p>
            <a:r>
              <a:rPr lang="es-ES" smtClean="0"/>
              <a:t>Plenary XPR CNAO - A. Lanza</a:t>
            </a:r>
            <a:endParaRPr lang="en-US"/>
          </a:p>
        </p:txBody>
      </p:sp>
      <p:sp>
        <p:nvSpPr>
          <p:cNvPr id="6" name="Segnaposto numero diapositiva 5"/>
          <p:cNvSpPr>
            <a:spLocks noGrp="1"/>
          </p:cNvSpPr>
          <p:nvPr>
            <p:ph type="sldNum" sz="quarter" idx="12"/>
          </p:nvPr>
        </p:nvSpPr>
        <p:spPr/>
        <p:txBody>
          <a:bodyPr/>
          <a:lstStyle>
            <a:extLst/>
          </a:lstStyle>
          <a:p>
            <a:fld id="{68F35102-73A8-4A93-8CFE-73E8F3EE90C9}" type="slidenum">
              <a:rPr lang="en-US" smtClean="0"/>
              <a:pPr/>
              <a:t>‹N›</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ettangolo arrotondato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tangolo arrotondato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r>
              <a:rPr lang="it-IT" smtClean="0"/>
              <a:t>15/07/2019</a:t>
            </a:r>
            <a:endParaRPr lang="en-US"/>
          </a:p>
        </p:txBody>
      </p:sp>
      <p:sp>
        <p:nvSpPr>
          <p:cNvPr id="5" name="Segnaposto piè di pagina 4"/>
          <p:cNvSpPr>
            <a:spLocks noGrp="1"/>
          </p:cNvSpPr>
          <p:nvPr>
            <p:ph type="ftr" sz="quarter" idx="11"/>
          </p:nvPr>
        </p:nvSpPr>
        <p:spPr/>
        <p:txBody>
          <a:bodyPr/>
          <a:lstStyle>
            <a:extLst/>
          </a:lstStyle>
          <a:p>
            <a:r>
              <a:rPr lang="es-ES" smtClean="0"/>
              <a:t>Plenary XPR CNAO - A. Lanza</a:t>
            </a:r>
            <a:endParaRPr lang="en-US"/>
          </a:p>
        </p:txBody>
      </p:sp>
      <p:sp>
        <p:nvSpPr>
          <p:cNvPr id="6" name="Segnaposto numero diapositiva 5"/>
          <p:cNvSpPr>
            <a:spLocks noGrp="1"/>
          </p:cNvSpPr>
          <p:nvPr>
            <p:ph type="sldNum" sz="quarter" idx="12"/>
          </p:nvPr>
        </p:nvSpPr>
        <p:spPr/>
        <p:txBody>
          <a:bodyPr/>
          <a:lstStyle>
            <a:extLst/>
          </a:lstStyle>
          <a:p>
            <a:fld id="{68F35102-73A8-4A93-8CFE-73E8F3EE90C9}" type="slidenum">
              <a:rPr lang="en-US" smtClean="0"/>
              <a:pPr/>
              <a:t>‹N›</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r>
              <a:rPr lang="it-IT" smtClean="0"/>
              <a:t>15/07/2019</a:t>
            </a:r>
            <a:endParaRPr lang="en-US"/>
          </a:p>
        </p:txBody>
      </p:sp>
      <p:sp>
        <p:nvSpPr>
          <p:cNvPr id="6" name="Segnaposto piè di pagina 5"/>
          <p:cNvSpPr>
            <a:spLocks noGrp="1"/>
          </p:cNvSpPr>
          <p:nvPr>
            <p:ph type="ftr" sz="quarter" idx="11"/>
          </p:nvPr>
        </p:nvSpPr>
        <p:spPr/>
        <p:txBody>
          <a:bodyPr/>
          <a:lstStyle>
            <a:extLst/>
          </a:lstStyle>
          <a:p>
            <a:r>
              <a:rPr lang="es-ES" smtClean="0"/>
              <a:t>Plenary XPR CNAO - A. Lanza</a:t>
            </a:r>
            <a:endParaRPr lang="en-US"/>
          </a:p>
        </p:txBody>
      </p:sp>
      <p:sp>
        <p:nvSpPr>
          <p:cNvPr id="7" name="Segnaposto numero diapositiva 6"/>
          <p:cNvSpPr>
            <a:spLocks noGrp="1"/>
          </p:cNvSpPr>
          <p:nvPr>
            <p:ph type="sldNum" sz="quarter" idx="12"/>
          </p:nvPr>
        </p:nvSpPr>
        <p:spPr/>
        <p:txBody>
          <a:bodyPr/>
          <a:lstStyle>
            <a:extLst/>
          </a:lstStyle>
          <a:p>
            <a:fld id="{68F35102-73A8-4A93-8CFE-73E8F3EE90C9}" type="slidenum">
              <a:rPr lang="en-US" smtClean="0"/>
              <a:pPr/>
              <a:t>‹N›</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nchor="b"/>
          <a:lstStyle>
            <a:lvl1pPr>
              <a:defRPr b="1"/>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r>
              <a:rPr lang="it-IT" smtClean="0"/>
              <a:t>15/07/2019</a:t>
            </a:r>
            <a:endParaRPr lang="en-US"/>
          </a:p>
        </p:txBody>
      </p:sp>
      <p:sp>
        <p:nvSpPr>
          <p:cNvPr id="8" name="Segnaposto piè di pagina 7"/>
          <p:cNvSpPr>
            <a:spLocks noGrp="1"/>
          </p:cNvSpPr>
          <p:nvPr>
            <p:ph type="ftr" sz="quarter" idx="11"/>
          </p:nvPr>
        </p:nvSpPr>
        <p:spPr/>
        <p:txBody>
          <a:bodyPr/>
          <a:lstStyle>
            <a:extLst/>
          </a:lstStyle>
          <a:p>
            <a:r>
              <a:rPr lang="es-ES" smtClean="0"/>
              <a:t>Plenary XPR CNAO - A. Lanza</a:t>
            </a:r>
            <a:endParaRPr lang="en-US"/>
          </a:p>
        </p:txBody>
      </p:sp>
      <p:sp>
        <p:nvSpPr>
          <p:cNvPr id="9" name="Segnaposto numero diapositiva 8"/>
          <p:cNvSpPr>
            <a:spLocks noGrp="1"/>
          </p:cNvSpPr>
          <p:nvPr>
            <p:ph type="sldNum" sz="quarter" idx="12"/>
          </p:nvPr>
        </p:nvSpPr>
        <p:spPr/>
        <p:txBody>
          <a:bodyPr/>
          <a:lstStyle>
            <a:extLst/>
          </a:lstStyle>
          <a:p>
            <a:fld id="{68F35102-73A8-4A93-8CFE-73E8F3EE90C9}" type="slidenum">
              <a:rPr lang="en-US" smtClean="0"/>
              <a:pPr/>
              <a:t>‹N›</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r>
              <a:rPr lang="it-IT" smtClean="0"/>
              <a:t>15/07/2019</a:t>
            </a:r>
            <a:endParaRPr lang="en-US"/>
          </a:p>
        </p:txBody>
      </p:sp>
      <p:sp>
        <p:nvSpPr>
          <p:cNvPr id="4" name="Segnaposto piè di pagina 3"/>
          <p:cNvSpPr>
            <a:spLocks noGrp="1"/>
          </p:cNvSpPr>
          <p:nvPr>
            <p:ph type="ftr" sz="quarter" idx="11"/>
          </p:nvPr>
        </p:nvSpPr>
        <p:spPr/>
        <p:txBody>
          <a:bodyPr/>
          <a:lstStyle>
            <a:extLst/>
          </a:lstStyle>
          <a:p>
            <a:r>
              <a:rPr lang="es-ES" smtClean="0"/>
              <a:t>Plenary XPR CNAO - A. Lanza</a:t>
            </a:r>
            <a:endParaRPr lang="en-US"/>
          </a:p>
        </p:txBody>
      </p:sp>
      <p:sp>
        <p:nvSpPr>
          <p:cNvPr id="5" name="Segnaposto numero diapositiva 4"/>
          <p:cNvSpPr>
            <a:spLocks noGrp="1"/>
          </p:cNvSpPr>
          <p:nvPr>
            <p:ph type="sldNum" sz="quarter" idx="12"/>
          </p:nvPr>
        </p:nvSpPr>
        <p:spPr/>
        <p:txBody>
          <a:bodyPr/>
          <a:lstStyle>
            <a:extLst/>
          </a:lstStyle>
          <a:p>
            <a:fld id="{68F35102-73A8-4A93-8CFE-73E8F3EE90C9}" type="slidenum">
              <a:rPr lang="en-US" smtClean="0"/>
              <a:pPr/>
              <a:t>‹N›</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r>
              <a:rPr lang="it-IT" smtClean="0"/>
              <a:t>15/07/2019</a:t>
            </a:r>
            <a:endParaRPr lang="en-US"/>
          </a:p>
        </p:txBody>
      </p:sp>
      <p:sp>
        <p:nvSpPr>
          <p:cNvPr id="3" name="Segnaposto piè di pagina 2"/>
          <p:cNvSpPr>
            <a:spLocks noGrp="1"/>
          </p:cNvSpPr>
          <p:nvPr>
            <p:ph type="ftr" sz="quarter" idx="11"/>
          </p:nvPr>
        </p:nvSpPr>
        <p:spPr/>
        <p:txBody>
          <a:bodyPr/>
          <a:lstStyle>
            <a:extLst/>
          </a:lstStyle>
          <a:p>
            <a:r>
              <a:rPr lang="es-ES" smtClean="0"/>
              <a:t>Plenary XPR CNAO - A. Lanza</a:t>
            </a:r>
            <a:endParaRPr lang="en-US"/>
          </a:p>
        </p:txBody>
      </p:sp>
      <p:sp>
        <p:nvSpPr>
          <p:cNvPr id="4" name="Segnaposto numero diapositiva 3"/>
          <p:cNvSpPr>
            <a:spLocks noGrp="1"/>
          </p:cNvSpPr>
          <p:nvPr>
            <p:ph type="sldNum" sz="quarter" idx="12"/>
          </p:nvPr>
        </p:nvSpPr>
        <p:spPr/>
        <p:txBody>
          <a:bodyPr/>
          <a:lstStyle>
            <a:extLst/>
          </a:lstStyle>
          <a:p>
            <a:fld id="{68F35102-73A8-4A93-8CFE-73E8F3EE90C9}" type="slidenum">
              <a:rPr lang="en-US" smtClean="0"/>
              <a:pPr/>
              <a:t>‹N›</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r>
              <a:rPr lang="it-IT" smtClean="0"/>
              <a:t>15/07/2019</a:t>
            </a:r>
            <a:endParaRPr lang="en-US"/>
          </a:p>
        </p:txBody>
      </p:sp>
      <p:sp>
        <p:nvSpPr>
          <p:cNvPr id="6" name="Segnaposto piè di pagina 5"/>
          <p:cNvSpPr>
            <a:spLocks noGrp="1"/>
          </p:cNvSpPr>
          <p:nvPr>
            <p:ph type="ftr" sz="quarter" idx="11"/>
          </p:nvPr>
        </p:nvSpPr>
        <p:spPr/>
        <p:txBody>
          <a:bodyPr/>
          <a:lstStyle>
            <a:extLst/>
          </a:lstStyle>
          <a:p>
            <a:r>
              <a:rPr lang="es-ES" smtClean="0"/>
              <a:t>Plenary XPR CNAO - A. Lanza</a:t>
            </a:r>
            <a:endParaRPr lang="en-US"/>
          </a:p>
        </p:txBody>
      </p:sp>
      <p:sp>
        <p:nvSpPr>
          <p:cNvPr id="7" name="Segnaposto numero diapositiva 6"/>
          <p:cNvSpPr>
            <a:spLocks noGrp="1"/>
          </p:cNvSpPr>
          <p:nvPr>
            <p:ph type="sldNum" sz="quarter" idx="12"/>
          </p:nvPr>
        </p:nvSpPr>
        <p:spPr/>
        <p:txBody>
          <a:bodyPr/>
          <a:lstStyle>
            <a:extLst/>
          </a:lstStyle>
          <a:p>
            <a:fld id="{68F35102-73A8-4A93-8CFE-73E8F3EE90C9}"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r>
              <a:rPr lang="it-IT" smtClean="0"/>
              <a:t>15/07/2019</a:t>
            </a:r>
            <a:endParaRPr lang="en-US"/>
          </a:p>
        </p:txBody>
      </p:sp>
      <p:sp>
        <p:nvSpPr>
          <p:cNvPr id="5" name="Segnaposto piè di pagina 4"/>
          <p:cNvSpPr>
            <a:spLocks noGrp="1"/>
          </p:cNvSpPr>
          <p:nvPr>
            <p:ph type="ftr" sz="quarter" idx="11"/>
          </p:nvPr>
        </p:nvSpPr>
        <p:spPr/>
        <p:txBody>
          <a:bodyPr/>
          <a:lstStyle/>
          <a:p>
            <a:r>
              <a:rPr lang="es-ES" smtClean="0"/>
              <a:t>Plenary XPR CNAO - A. Lanza</a:t>
            </a:r>
            <a:endParaRPr lang="en-US"/>
          </a:p>
        </p:txBody>
      </p:sp>
      <p:sp>
        <p:nvSpPr>
          <p:cNvPr id="6" name="Segnaposto numero diapositiva 5"/>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tonda singolo angolo rettangolo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r>
              <a:rPr lang="it-IT" smtClean="0"/>
              <a:t>15/07/2019</a:t>
            </a:r>
            <a:endParaRPr lang="en-US"/>
          </a:p>
        </p:txBody>
      </p:sp>
      <p:sp>
        <p:nvSpPr>
          <p:cNvPr id="6" name="Segnaposto piè di pagina 5"/>
          <p:cNvSpPr>
            <a:spLocks noGrp="1"/>
          </p:cNvSpPr>
          <p:nvPr>
            <p:ph type="ftr" sz="quarter" idx="11"/>
          </p:nvPr>
        </p:nvSpPr>
        <p:spPr/>
        <p:txBody>
          <a:bodyPr/>
          <a:lstStyle>
            <a:extLst/>
          </a:lstStyle>
          <a:p>
            <a:r>
              <a:rPr lang="es-ES" smtClean="0"/>
              <a:t>Plenary XPR CNAO - A. Lanza</a:t>
            </a:r>
            <a:endParaRPr lang="en-US"/>
          </a:p>
        </p:txBody>
      </p:sp>
      <p:sp>
        <p:nvSpPr>
          <p:cNvPr id="7" name="Segnaposto numero diapositiva 6"/>
          <p:cNvSpPr>
            <a:spLocks noGrp="1"/>
          </p:cNvSpPr>
          <p:nvPr>
            <p:ph type="sldNum" sz="quarter" idx="12"/>
          </p:nvPr>
        </p:nvSpPr>
        <p:spPr/>
        <p:txBody>
          <a:bodyPr/>
          <a:lstStyle>
            <a:extLst/>
          </a:lstStyle>
          <a:p>
            <a:fld id="{68F35102-73A8-4A93-8CFE-73E8F3EE90C9}" type="slidenum">
              <a:rPr lang="en-US" smtClean="0"/>
              <a:pPr/>
              <a:t>‹N›</a:t>
            </a:fld>
            <a:endParaRPr lang="en-US"/>
          </a:p>
        </p:txBody>
      </p:sp>
      <p:sp>
        <p:nvSpPr>
          <p:cNvPr id="3" name="Segnaposto immagin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it-IT" smtClean="0"/>
              <a:t>Fare clic sull'icona per inserire un'immagine</a:t>
            </a:r>
            <a:endParaRPr kumimoji="0"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502920" y="530352"/>
            <a:ext cx="8183880" cy="4187952"/>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r>
              <a:rPr lang="it-IT" smtClean="0"/>
              <a:t>15/07/2019</a:t>
            </a:r>
            <a:endParaRPr lang="en-US"/>
          </a:p>
        </p:txBody>
      </p:sp>
      <p:sp>
        <p:nvSpPr>
          <p:cNvPr id="5" name="Segnaposto piè di pagina 4"/>
          <p:cNvSpPr>
            <a:spLocks noGrp="1"/>
          </p:cNvSpPr>
          <p:nvPr>
            <p:ph type="ftr" sz="quarter" idx="11"/>
          </p:nvPr>
        </p:nvSpPr>
        <p:spPr/>
        <p:txBody>
          <a:bodyPr/>
          <a:lstStyle>
            <a:extLst/>
          </a:lstStyle>
          <a:p>
            <a:r>
              <a:rPr lang="es-ES" smtClean="0"/>
              <a:t>Plenary XPR CNAO - A. Lanza</a:t>
            </a:r>
            <a:endParaRPr lang="en-US"/>
          </a:p>
        </p:txBody>
      </p:sp>
      <p:sp>
        <p:nvSpPr>
          <p:cNvPr id="6" name="Segnaposto numero diapositiva 5"/>
          <p:cNvSpPr>
            <a:spLocks noGrp="1"/>
          </p:cNvSpPr>
          <p:nvPr>
            <p:ph type="sldNum" sz="quarter" idx="12"/>
          </p:nvPr>
        </p:nvSpPr>
        <p:spPr/>
        <p:txBody>
          <a:bodyPr/>
          <a:lstStyle>
            <a:extLst/>
          </a:lstStyle>
          <a:p>
            <a:fld id="{68F35102-73A8-4A93-8CFE-73E8F3EE90C9}" type="slidenum">
              <a:rPr lang="en-US" smtClean="0"/>
              <a:pPr/>
              <a:t>‹N›</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533404"/>
            <a:ext cx="1981200" cy="5257799"/>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533400" y="533402"/>
            <a:ext cx="5943600" cy="5257801"/>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r>
              <a:rPr lang="it-IT" smtClean="0"/>
              <a:t>15/07/2019</a:t>
            </a:r>
            <a:endParaRPr lang="en-US"/>
          </a:p>
        </p:txBody>
      </p:sp>
      <p:sp>
        <p:nvSpPr>
          <p:cNvPr id="5" name="Segnaposto piè di pagina 4"/>
          <p:cNvSpPr>
            <a:spLocks noGrp="1"/>
          </p:cNvSpPr>
          <p:nvPr>
            <p:ph type="ftr" sz="quarter" idx="11"/>
          </p:nvPr>
        </p:nvSpPr>
        <p:spPr/>
        <p:txBody>
          <a:bodyPr/>
          <a:lstStyle>
            <a:extLst/>
          </a:lstStyle>
          <a:p>
            <a:r>
              <a:rPr lang="es-ES" smtClean="0"/>
              <a:t>Plenary XPR CNAO - A. Lanza</a:t>
            </a:r>
            <a:endParaRPr lang="en-US"/>
          </a:p>
        </p:txBody>
      </p:sp>
      <p:sp>
        <p:nvSpPr>
          <p:cNvPr id="6" name="Segnaposto numero diapositiva 5"/>
          <p:cNvSpPr>
            <a:spLocks noGrp="1"/>
          </p:cNvSpPr>
          <p:nvPr>
            <p:ph type="sldNum" sz="quarter" idx="12"/>
          </p:nvPr>
        </p:nvSpPr>
        <p:spPr/>
        <p:txBody>
          <a:bodyPr/>
          <a:lstStyle>
            <a:extLst/>
          </a:lstStyle>
          <a:p>
            <a:fld id="{68F35102-73A8-4A93-8CFE-73E8F3EE90C9}"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US"/>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r>
              <a:rPr lang="it-IT" smtClean="0"/>
              <a:t>15/07/2019</a:t>
            </a:r>
            <a:endParaRPr lang="en-US"/>
          </a:p>
        </p:txBody>
      </p:sp>
      <p:sp>
        <p:nvSpPr>
          <p:cNvPr id="5" name="Segnaposto piè di pagina 4"/>
          <p:cNvSpPr>
            <a:spLocks noGrp="1"/>
          </p:cNvSpPr>
          <p:nvPr>
            <p:ph type="ftr" sz="quarter" idx="11"/>
          </p:nvPr>
        </p:nvSpPr>
        <p:spPr/>
        <p:txBody>
          <a:bodyPr/>
          <a:lstStyle/>
          <a:p>
            <a:r>
              <a:rPr lang="es-ES" smtClean="0"/>
              <a:t>Plenary XPR CNAO - A. Lanza</a:t>
            </a:r>
            <a:endParaRPr lang="en-US"/>
          </a:p>
        </p:txBody>
      </p:sp>
      <p:sp>
        <p:nvSpPr>
          <p:cNvPr id="6" name="Segnaposto numero diapositiva 5"/>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r>
              <a:rPr lang="it-IT" smtClean="0"/>
              <a:t>15/07/2019</a:t>
            </a:r>
            <a:endParaRPr lang="en-US"/>
          </a:p>
        </p:txBody>
      </p:sp>
      <p:sp>
        <p:nvSpPr>
          <p:cNvPr id="6" name="Segnaposto piè di pagina 5"/>
          <p:cNvSpPr>
            <a:spLocks noGrp="1"/>
          </p:cNvSpPr>
          <p:nvPr>
            <p:ph type="ftr" sz="quarter" idx="11"/>
          </p:nvPr>
        </p:nvSpPr>
        <p:spPr/>
        <p:txBody>
          <a:bodyPr/>
          <a:lstStyle/>
          <a:p>
            <a:r>
              <a:rPr lang="es-ES" smtClean="0"/>
              <a:t>Plenary XPR CNAO - A. Lanza</a:t>
            </a:r>
            <a:endParaRPr lang="en-US"/>
          </a:p>
        </p:txBody>
      </p:sp>
      <p:sp>
        <p:nvSpPr>
          <p:cNvPr id="7" name="Segnaposto numero diapositiva 6"/>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r>
              <a:rPr lang="it-IT" smtClean="0"/>
              <a:t>15/07/2019</a:t>
            </a:r>
            <a:endParaRPr lang="en-US"/>
          </a:p>
        </p:txBody>
      </p:sp>
      <p:sp>
        <p:nvSpPr>
          <p:cNvPr id="8" name="Segnaposto piè di pagina 7"/>
          <p:cNvSpPr>
            <a:spLocks noGrp="1"/>
          </p:cNvSpPr>
          <p:nvPr>
            <p:ph type="ftr" sz="quarter" idx="11"/>
          </p:nvPr>
        </p:nvSpPr>
        <p:spPr/>
        <p:txBody>
          <a:bodyPr/>
          <a:lstStyle/>
          <a:p>
            <a:r>
              <a:rPr lang="es-ES" smtClean="0"/>
              <a:t>Plenary XPR CNAO - A. Lanza</a:t>
            </a:r>
            <a:endParaRPr lang="en-US"/>
          </a:p>
        </p:txBody>
      </p:sp>
      <p:sp>
        <p:nvSpPr>
          <p:cNvPr id="9" name="Segnaposto numero diapositiva 8"/>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r>
              <a:rPr lang="it-IT" smtClean="0"/>
              <a:t>15/07/2019</a:t>
            </a:r>
            <a:endParaRPr lang="en-US"/>
          </a:p>
        </p:txBody>
      </p:sp>
      <p:sp>
        <p:nvSpPr>
          <p:cNvPr id="4" name="Segnaposto piè di pagina 3"/>
          <p:cNvSpPr>
            <a:spLocks noGrp="1"/>
          </p:cNvSpPr>
          <p:nvPr>
            <p:ph type="ftr" sz="quarter" idx="11"/>
          </p:nvPr>
        </p:nvSpPr>
        <p:spPr/>
        <p:txBody>
          <a:bodyPr/>
          <a:lstStyle/>
          <a:p>
            <a:r>
              <a:rPr lang="es-ES" smtClean="0"/>
              <a:t>Plenary XPR CNAO - A. Lanza</a:t>
            </a:r>
            <a:endParaRPr lang="en-US"/>
          </a:p>
        </p:txBody>
      </p:sp>
      <p:sp>
        <p:nvSpPr>
          <p:cNvPr id="5" name="Segnaposto numero diapositiva 4"/>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smtClean="0"/>
              <a:t>15/07/2019</a:t>
            </a:r>
            <a:endParaRPr lang="en-US"/>
          </a:p>
        </p:txBody>
      </p:sp>
      <p:sp>
        <p:nvSpPr>
          <p:cNvPr id="3" name="Segnaposto piè di pagina 2"/>
          <p:cNvSpPr>
            <a:spLocks noGrp="1"/>
          </p:cNvSpPr>
          <p:nvPr>
            <p:ph type="ftr" sz="quarter" idx="11"/>
          </p:nvPr>
        </p:nvSpPr>
        <p:spPr/>
        <p:txBody>
          <a:bodyPr/>
          <a:lstStyle/>
          <a:p>
            <a:r>
              <a:rPr lang="es-ES" smtClean="0"/>
              <a:t>Plenary XPR CNAO - A. Lanza</a:t>
            </a:r>
            <a:endParaRPr lang="en-US"/>
          </a:p>
        </p:txBody>
      </p:sp>
      <p:sp>
        <p:nvSpPr>
          <p:cNvPr id="4" name="Segnaposto numero diapositiva 3"/>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US"/>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r>
              <a:rPr lang="it-IT" smtClean="0"/>
              <a:t>15/07/2019</a:t>
            </a:r>
            <a:endParaRPr lang="en-US"/>
          </a:p>
        </p:txBody>
      </p:sp>
      <p:sp>
        <p:nvSpPr>
          <p:cNvPr id="6" name="Segnaposto piè di pagina 5"/>
          <p:cNvSpPr>
            <a:spLocks noGrp="1"/>
          </p:cNvSpPr>
          <p:nvPr>
            <p:ph type="ftr" sz="quarter" idx="11"/>
          </p:nvPr>
        </p:nvSpPr>
        <p:spPr/>
        <p:txBody>
          <a:bodyPr/>
          <a:lstStyle/>
          <a:p>
            <a:r>
              <a:rPr lang="es-ES" smtClean="0"/>
              <a:t>Plenary XPR CNAO - A. Lanza</a:t>
            </a:r>
            <a:endParaRPr lang="en-US"/>
          </a:p>
        </p:txBody>
      </p:sp>
      <p:sp>
        <p:nvSpPr>
          <p:cNvPr id="7" name="Segnaposto numero diapositiva 6"/>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US"/>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r>
              <a:rPr lang="it-IT" smtClean="0"/>
              <a:t>15/07/2019</a:t>
            </a:r>
            <a:endParaRPr lang="en-US"/>
          </a:p>
        </p:txBody>
      </p:sp>
      <p:sp>
        <p:nvSpPr>
          <p:cNvPr id="6" name="Segnaposto piè di pagina 5"/>
          <p:cNvSpPr>
            <a:spLocks noGrp="1"/>
          </p:cNvSpPr>
          <p:nvPr>
            <p:ph type="ftr" sz="quarter" idx="11"/>
          </p:nvPr>
        </p:nvSpPr>
        <p:spPr/>
        <p:txBody>
          <a:bodyPr/>
          <a:lstStyle/>
          <a:p>
            <a:r>
              <a:rPr lang="es-ES" smtClean="0"/>
              <a:t>Plenary XPR CNAO - A. Lanza</a:t>
            </a:r>
            <a:endParaRPr lang="en-US"/>
          </a:p>
        </p:txBody>
      </p:sp>
      <p:sp>
        <p:nvSpPr>
          <p:cNvPr id="7" name="Segnaposto numero diapositiva 6"/>
          <p:cNvSpPr>
            <a:spLocks noGrp="1"/>
          </p:cNvSpPr>
          <p:nvPr>
            <p:ph type="sldNum" sz="quarter" idx="12"/>
          </p:nvPr>
        </p:nvSpPr>
        <p:spPr/>
        <p:txBody>
          <a:bodyPr/>
          <a:lstStyle/>
          <a:p>
            <a:fld id="{68F35102-73A8-4A93-8CFE-73E8F3EE90C9}"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smtClean="0"/>
              <a:t>15/07/2019</a:t>
            </a:r>
            <a:endParaRPr lang="en-US"/>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smtClean="0"/>
              <a:t>Plenary XPR CNAO - A. Lanza</a:t>
            </a:r>
            <a:endParaRPr lang="en-US"/>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F35102-73A8-4A93-8CFE-73E8F3EE90C9}"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ttangolo arrotondato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Segnaposto titolo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it-IT" smtClean="0"/>
              <a:t>Fare clic per modificare lo stile del titolo</a:t>
            </a:r>
            <a:endParaRPr kumimoji="0" lang="en-US"/>
          </a:p>
        </p:txBody>
      </p:sp>
      <p:sp>
        <p:nvSpPr>
          <p:cNvPr id="4" name="Segnaposto testo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5" name="Segnaposto data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r>
              <a:rPr lang="it-IT" smtClean="0"/>
              <a:t>15/07/2019</a:t>
            </a:r>
            <a:endParaRPr lang="en-US"/>
          </a:p>
        </p:txBody>
      </p:sp>
      <p:sp>
        <p:nvSpPr>
          <p:cNvPr id="18" name="Segnaposto piè di pagina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r>
              <a:rPr lang="es-ES" smtClean="0"/>
              <a:t>Plenary XPR CNAO - A. Lanza</a:t>
            </a:r>
            <a:endParaRPr lang="en-US"/>
          </a:p>
        </p:txBody>
      </p:sp>
      <p:sp>
        <p:nvSpPr>
          <p:cNvPr id="5" name="Segnaposto numero diapositiva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8F35102-73A8-4A93-8CFE-73E8F3EE90C9}"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Foglio_di_lavoro_di_Microsoft_Office_Excel2.xlsx"/><Relationship Id="rId5" Type="http://schemas.openxmlformats.org/officeDocument/2006/relationships/package" Target="../embeddings/Foglio_di_lavoro_di_Microsoft_Office_Excel1.xlsx"/><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package" Target="../embeddings/Foglio_di_lavoro_di_Microsoft_Office_Excel3.xlsx"/><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476672"/>
            <a:ext cx="7772400" cy="5904656"/>
          </a:xfrm>
        </p:spPr>
        <p:txBody>
          <a:bodyPr>
            <a:normAutofit/>
          </a:bodyPr>
          <a:lstStyle/>
          <a:p>
            <a:pPr algn="ctr"/>
            <a:r>
              <a:rPr lang="en-US" sz="5400" dirty="0" err="1" smtClean="0"/>
              <a:t>Stato</a:t>
            </a:r>
            <a:r>
              <a:rPr lang="en-US" sz="5400" dirty="0" smtClean="0"/>
              <a:t> XPR</a:t>
            </a:r>
            <a:br>
              <a:rPr lang="en-US" sz="5400" dirty="0" smtClean="0"/>
            </a:br>
            <a:r>
              <a:rPr lang="en-US" sz="4400" dirty="0" err="1" smtClean="0"/>
              <a:t>Gare</a:t>
            </a:r>
            <a:r>
              <a:rPr lang="en-US" sz="4400" dirty="0" smtClean="0"/>
              <a:t> </a:t>
            </a:r>
            <a:r>
              <a:rPr lang="en-US" sz="4400" dirty="0" err="1" smtClean="0"/>
              <a:t>ed</a:t>
            </a:r>
            <a:r>
              <a:rPr lang="en-US" sz="4400" dirty="0" smtClean="0"/>
              <a:t> </a:t>
            </a:r>
            <a:r>
              <a:rPr lang="en-US" sz="4400" dirty="0" err="1" smtClean="0"/>
              <a:t>ordini</a:t>
            </a:r>
            <a:r>
              <a:rPr lang="en-US" sz="5400" dirty="0" smtClean="0"/>
              <a:t/>
            </a:r>
            <a:br>
              <a:rPr lang="en-US" sz="5400" dirty="0" smtClean="0"/>
            </a:br>
            <a:r>
              <a:rPr lang="en-US" dirty="0" smtClean="0"/>
              <a:t/>
            </a:r>
            <a:br>
              <a:rPr lang="en-US" dirty="0" smtClean="0"/>
            </a:br>
            <a:r>
              <a:rPr lang="en-US" sz="3200" dirty="0" smtClean="0"/>
              <a:t>15 </a:t>
            </a:r>
            <a:r>
              <a:rPr lang="en-US" sz="3200" dirty="0" err="1" smtClean="0"/>
              <a:t>luglio</a:t>
            </a:r>
            <a:r>
              <a:rPr lang="en-US" sz="3200" dirty="0" smtClean="0"/>
              <a:t> </a:t>
            </a:r>
            <a:r>
              <a:rPr lang="en-US" sz="3200" dirty="0" smtClean="0"/>
              <a:t>2019</a:t>
            </a:r>
            <a:r>
              <a:rPr lang="en-US" dirty="0" smtClean="0"/>
              <a:t/>
            </a:r>
            <a:br>
              <a:rPr lang="en-US" dirty="0" smtClean="0"/>
            </a:br>
            <a:r>
              <a:rPr lang="en-US" dirty="0" smtClean="0"/>
              <a:t/>
            </a:r>
            <a:br>
              <a:rPr lang="en-US" dirty="0" smtClean="0"/>
            </a:br>
            <a:r>
              <a:rPr lang="en-US" sz="2800" dirty="0" smtClean="0"/>
              <a:t>A. Lanza – INFN Pavia</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0" y="6309320"/>
            <a:ext cx="9144000" cy="548680"/>
          </a:xfrm>
          <a:prstGeom prst="rect">
            <a:avLst/>
          </a:prstGeom>
          <a:gradFill>
            <a:gsLst>
              <a:gs pos="0">
                <a:srgbClr val="DDEBCF"/>
              </a:gs>
              <a:gs pos="50000">
                <a:srgbClr val="9CB86E"/>
              </a:gs>
              <a:gs pos="100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0" y="0"/>
            <a:ext cx="9144000" cy="908720"/>
          </a:xfrm>
          <a:prstGeom prst="rect">
            <a:avLst/>
          </a:prstGeom>
          <a:blipFill>
            <a:blip r:embed="rId3"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0" y="0"/>
            <a:ext cx="9144000" cy="778098"/>
          </a:xfrm>
        </p:spPr>
        <p:txBody>
          <a:bodyPr>
            <a:noAutofit/>
          </a:bodyPr>
          <a:lstStyle/>
          <a:p>
            <a:r>
              <a:rPr lang="it-IT" sz="3600" b="1" dirty="0" smtClean="0"/>
              <a:t>Storni di bilancio</a:t>
            </a:r>
            <a:endParaRPr lang="it-IT" sz="3600" b="1" dirty="0"/>
          </a:p>
        </p:txBody>
      </p:sp>
      <p:sp>
        <p:nvSpPr>
          <p:cNvPr id="4" name="Segnaposto data 3"/>
          <p:cNvSpPr>
            <a:spLocks noGrp="1"/>
          </p:cNvSpPr>
          <p:nvPr>
            <p:ph type="dt" sz="half" idx="10"/>
          </p:nvPr>
        </p:nvSpPr>
        <p:spPr/>
        <p:txBody>
          <a:bodyPr/>
          <a:lstStyle/>
          <a:p>
            <a:r>
              <a:rPr lang="it-IT" sz="1400" smtClean="0">
                <a:solidFill>
                  <a:schemeClr val="tx1"/>
                </a:solidFill>
              </a:rPr>
              <a:t>15/07/2019</a:t>
            </a:r>
            <a:endParaRPr lang="en-US" sz="1400" dirty="0">
              <a:solidFill>
                <a:schemeClr val="tx1"/>
              </a:solidFill>
            </a:endParaRPr>
          </a:p>
        </p:txBody>
      </p:sp>
      <p:sp>
        <p:nvSpPr>
          <p:cNvPr id="5" name="Segnaposto piè di pagina 4"/>
          <p:cNvSpPr>
            <a:spLocks noGrp="1"/>
          </p:cNvSpPr>
          <p:nvPr>
            <p:ph type="ftr" sz="quarter" idx="11"/>
          </p:nvPr>
        </p:nvSpPr>
        <p:spPr/>
        <p:txBody>
          <a:bodyPr/>
          <a:lstStyle/>
          <a:p>
            <a:r>
              <a:rPr lang="es-ES" sz="1400" dirty="0" smtClean="0">
                <a:solidFill>
                  <a:schemeClr val="tx1"/>
                </a:solidFill>
              </a:rPr>
              <a:t>Plenary XPR CNAO - A. Lanza</a:t>
            </a:r>
            <a:endParaRPr lang="en-US" sz="1400" dirty="0">
              <a:solidFill>
                <a:schemeClr val="tx1"/>
              </a:solidFill>
            </a:endParaRPr>
          </a:p>
        </p:txBody>
      </p:sp>
      <p:sp>
        <p:nvSpPr>
          <p:cNvPr id="6" name="Segnaposto numero diapositiva 5"/>
          <p:cNvSpPr>
            <a:spLocks noGrp="1"/>
          </p:cNvSpPr>
          <p:nvPr>
            <p:ph type="sldNum" sz="quarter" idx="12"/>
          </p:nvPr>
        </p:nvSpPr>
        <p:spPr/>
        <p:txBody>
          <a:bodyPr/>
          <a:lstStyle/>
          <a:p>
            <a:fld id="{68F35102-73A8-4A93-8CFE-73E8F3EE90C9}" type="slidenum">
              <a:rPr lang="en-US" sz="1400" smtClean="0">
                <a:solidFill>
                  <a:schemeClr val="tx1"/>
                </a:solidFill>
              </a:rPr>
              <a:pPr/>
              <a:t>2</a:t>
            </a:fld>
            <a:endParaRPr lang="en-US" sz="1400" dirty="0">
              <a:solidFill>
                <a:schemeClr val="tx1"/>
              </a:solidFill>
            </a:endParaRPr>
          </a:p>
        </p:txBody>
      </p:sp>
      <p:pic>
        <p:nvPicPr>
          <p:cNvPr id="11" name="Immagine 10" descr="1.png"/>
          <p:cNvPicPr>
            <a:picLocks noChangeAspect="1"/>
          </p:cNvPicPr>
          <p:nvPr/>
        </p:nvPicPr>
        <p:blipFill>
          <a:blip r:embed="rId4" cstate="print"/>
          <a:stretch>
            <a:fillRect/>
          </a:stretch>
        </p:blipFill>
        <p:spPr>
          <a:xfrm>
            <a:off x="212732" y="836712"/>
            <a:ext cx="8931268" cy="2159208"/>
          </a:xfrm>
          <a:prstGeom prst="rect">
            <a:avLst/>
          </a:prstGeom>
        </p:spPr>
      </p:pic>
      <p:pic>
        <p:nvPicPr>
          <p:cNvPr id="13" name="Immagine 12" descr="2.png"/>
          <p:cNvPicPr>
            <a:picLocks noChangeAspect="1"/>
          </p:cNvPicPr>
          <p:nvPr/>
        </p:nvPicPr>
        <p:blipFill>
          <a:blip r:embed="rId5" cstate="print"/>
          <a:stretch>
            <a:fillRect/>
          </a:stretch>
        </p:blipFill>
        <p:spPr>
          <a:xfrm>
            <a:off x="212732" y="2924944"/>
            <a:ext cx="8931268" cy="1594869"/>
          </a:xfrm>
          <a:prstGeom prst="rect">
            <a:avLst/>
          </a:prstGeom>
        </p:spPr>
      </p:pic>
      <p:sp>
        <p:nvSpPr>
          <p:cNvPr id="10" name="CasellaDiTesto 9"/>
          <p:cNvSpPr txBox="1"/>
          <p:nvPr/>
        </p:nvSpPr>
        <p:spPr>
          <a:xfrm>
            <a:off x="323528" y="4437112"/>
            <a:ext cx="8568952" cy="1754326"/>
          </a:xfrm>
          <a:prstGeom prst="rect">
            <a:avLst/>
          </a:prstGeom>
          <a:noFill/>
        </p:spPr>
        <p:txBody>
          <a:bodyPr wrap="square" rtlCol="0">
            <a:spAutoFit/>
          </a:bodyPr>
          <a:lstStyle/>
          <a:p>
            <a:r>
              <a:rPr lang="it-IT" b="1" dirty="0" smtClean="0"/>
              <a:t>Proposta:</a:t>
            </a:r>
          </a:p>
          <a:p>
            <a:pPr lvl="1">
              <a:buFont typeface="Wingdings" pitchFamily="2" charset="2"/>
              <a:buChar char="§"/>
            </a:pPr>
            <a:r>
              <a:rPr lang="it-IT" dirty="0" smtClean="0"/>
              <a:t> </a:t>
            </a:r>
            <a:r>
              <a:rPr lang="it-IT" dirty="0" smtClean="0"/>
              <a:t>Azzerare i trasporti e portare il residuo su Impianti.</a:t>
            </a:r>
          </a:p>
          <a:p>
            <a:r>
              <a:rPr lang="it-IT" b="1" dirty="0" smtClean="0"/>
              <a:t>Questione:</a:t>
            </a:r>
          </a:p>
          <a:p>
            <a:pPr lvl="1">
              <a:buFont typeface="Wingdings" pitchFamily="2" charset="2"/>
              <a:buChar char="§"/>
            </a:pPr>
            <a:r>
              <a:rPr lang="it-IT" dirty="0" smtClean="0"/>
              <a:t> </a:t>
            </a:r>
            <a:r>
              <a:rPr lang="it-IT" dirty="0" smtClean="0"/>
              <a:t>L’inventariabile e’ ancora necessario con una cifra </a:t>
            </a:r>
            <a:r>
              <a:rPr lang="it-IT" dirty="0" err="1" smtClean="0"/>
              <a:t>cosi’</a:t>
            </a:r>
            <a:r>
              <a:rPr lang="it-IT" dirty="0" smtClean="0"/>
              <a:t> bassa? Se </a:t>
            </a:r>
            <a:r>
              <a:rPr lang="it-IT" dirty="0" err="1" smtClean="0"/>
              <a:t>si’</a:t>
            </a:r>
            <a:r>
              <a:rPr lang="it-IT" dirty="0" smtClean="0"/>
              <a:t>, occorrerebbe stimarne il costo finale ed adeguare il residuo. Altrimenti meglio spostare il residuo su Impianti</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0" y="6309320"/>
            <a:ext cx="9144000" cy="548680"/>
          </a:xfrm>
          <a:prstGeom prst="rect">
            <a:avLst/>
          </a:prstGeom>
          <a:gradFill>
            <a:gsLst>
              <a:gs pos="0">
                <a:srgbClr val="DDEBCF"/>
              </a:gs>
              <a:gs pos="50000">
                <a:srgbClr val="9CB86E"/>
              </a:gs>
              <a:gs pos="100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0" y="0"/>
            <a:ext cx="9144000" cy="908720"/>
          </a:xfrm>
          <a:prstGeom prst="rect">
            <a:avLst/>
          </a:prstGeom>
          <a:blipFill>
            <a:blip r:embed="rId3"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0" y="0"/>
            <a:ext cx="9144000" cy="778098"/>
          </a:xfrm>
        </p:spPr>
        <p:txBody>
          <a:bodyPr>
            <a:noAutofit/>
          </a:bodyPr>
          <a:lstStyle/>
          <a:p>
            <a:r>
              <a:rPr lang="it-IT" sz="3600" b="1" dirty="0" smtClean="0"/>
              <a:t>Stato della procedura dell’UTA aria - 1</a:t>
            </a:r>
            <a:endParaRPr lang="it-IT" sz="3600" b="1" dirty="0"/>
          </a:p>
        </p:txBody>
      </p:sp>
      <p:sp>
        <p:nvSpPr>
          <p:cNvPr id="4" name="Segnaposto data 3"/>
          <p:cNvSpPr>
            <a:spLocks noGrp="1"/>
          </p:cNvSpPr>
          <p:nvPr>
            <p:ph type="dt" sz="half" idx="10"/>
          </p:nvPr>
        </p:nvSpPr>
        <p:spPr/>
        <p:txBody>
          <a:bodyPr/>
          <a:lstStyle/>
          <a:p>
            <a:r>
              <a:rPr lang="it-IT" sz="1400" smtClean="0">
                <a:solidFill>
                  <a:schemeClr val="tx1"/>
                </a:solidFill>
              </a:rPr>
              <a:t>15/07/2019</a:t>
            </a:r>
            <a:endParaRPr lang="en-US" sz="1400" dirty="0">
              <a:solidFill>
                <a:schemeClr val="tx1"/>
              </a:solidFill>
            </a:endParaRPr>
          </a:p>
        </p:txBody>
      </p:sp>
      <p:sp>
        <p:nvSpPr>
          <p:cNvPr id="5" name="Segnaposto piè di pagina 4"/>
          <p:cNvSpPr>
            <a:spLocks noGrp="1"/>
          </p:cNvSpPr>
          <p:nvPr>
            <p:ph type="ftr" sz="quarter" idx="11"/>
          </p:nvPr>
        </p:nvSpPr>
        <p:spPr/>
        <p:txBody>
          <a:bodyPr/>
          <a:lstStyle/>
          <a:p>
            <a:r>
              <a:rPr lang="es-ES" sz="1400" dirty="0" smtClean="0">
                <a:solidFill>
                  <a:schemeClr val="tx1"/>
                </a:solidFill>
              </a:rPr>
              <a:t>Plenary XPR CNAO - A. Lanza</a:t>
            </a:r>
            <a:endParaRPr lang="en-US" sz="1400" dirty="0">
              <a:solidFill>
                <a:schemeClr val="tx1"/>
              </a:solidFill>
            </a:endParaRPr>
          </a:p>
        </p:txBody>
      </p:sp>
      <p:sp>
        <p:nvSpPr>
          <p:cNvPr id="6" name="Segnaposto numero diapositiva 5"/>
          <p:cNvSpPr>
            <a:spLocks noGrp="1"/>
          </p:cNvSpPr>
          <p:nvPr>
            <p:ph type="sldNum" sz="quarter" idx="12"/>
          </p:nvPr>
        </p:nvSpPr>
        <p:spPr/>
        <p:txBody>
          <a:bodyPr/>
          <a:lstStyle/>
          <a:p>
            <a:fld id="{68F35102-73A8-4A93-8CFE-73E8F3EE90C9}" type="slidenum">
              <a:rPr lang="en-US" sz="1400" smtClean="0">
                <a:solidFill>
                  <a:schemeClr val="tx1"/>
                </a:solidFill>
              </a:rPr>
              <a:pPr/>
              <a:t>3</a:t>
            </a:fld>
            <a:endParaRPr lang="en-US" sz="1400" dirty="0">
              <a:solidFill>
                <a:schemeClr val="tx1"/>
              </a:solidFill>
            </a:endParaRPr>
          </a:p>
        </p:txBody>
      </p:sp>
      <p:sp>
        <p:nvSpPr>
          <p:cNvPr id="9" name="CasellaDiTesto 8"/>
          <p:cNvSpPr txBox="1"/>
          <p:nvPr/>
        </p:nvSpPr>
        <p:spPr>
          <a:xfrm>
            <a:off x="179512" y="908720"/>
            <a:ext cx="8712968" cy="5786199"/>
          </a:xfrm>
          <a:prstGeom prst="rect">
            <a:avLst/>
          </a:prstGeom>
          <a:noFill/>
        </p:spPr>
        <p:txBody>
          <a:bodyPr wrap="square" rtlCol="0">
            <a:spAutoFit/>
          </a:bodyPr>
          <a:lstStyle/>
          <a:p>
            <a:r>
              <a:rPr lang="it-IT" sz="2200" dirty="0" smtClean="0"/>
              <a:t>La procedura in questione ha per oggetto lavori, ed e’ di tipo ristretta, con un importo a base di gara di  283606,62 euro, di cui 4953,18 euro di oneri di sicurezza non soggetti a ribasso. E’ stata approvata dalla GE INFN in data 15 aprile 2019.</a:t>
            </a:r>
          </a:p>
          <a:p>
            <a:r>
              <a:rPr lang="it-IT" sz="2200" dirty="0" smtClean="0"/>
              <a:t>A seguito dell’approvazione, in data 9 maggio avevo fatto pubblicare sul sito dell’AC la manifestazione di interesse. </a:t>
            </a:r>
          </a:p>
          <a:p>
            <a:r>
              <a:rPr lang="it-IT" sz="2200" dirty="0" smtClean="0"/>
              <a:t>In data 14 maggio ricevevo un  messaggio dalla divisione Affari Contrattuali dell’AC che mi inviava la bozza del bando da pubblicare sull’Albo </a:t>
            </a:r>
            <a:r>
              <a:rPr lang="it-IT" sz="2200" dirty="0" smtClean="0"/>
              <a:t>P</a:t>
            </a:r>
            <a:r>
              <a:rPr lang="it-IT" sz="2200" dirty="0" smtClean="0"/>
              <a:t>retorio di Pavia. Dopo breve consultazione con l’ufficio, e’ risultato che la manifestazione di interesse </a:t>
            </a:r>
            <a:r>
              <a:rPr lang="it-IT" sz="2200" dirty="0" err="1" smtClean="0"/>
              <a:t>gia’</a:t>
            </a:r>
            <a:r>
              <a:rPr lang="it-IT" sz="2200" dirty="0" smtClean="0"/>
              <a:t> pubblicata non era conforme all’iter di una procedura ristretta, e quindi ho dovuto revocarla in autotutela  con pubblicazione della determina il 17 maggio sullo stesso sito della manifestazione di interesse.</a:t>
            </a:r>
          </a:p>
          <a:p>
            <a:r>
              <a:rPr lang="it-IT" sz="2200" dirty="0" err="1" smtClean="0"/>
              <a:t>Nonostantela</a:t>
            </a:r>
            <a:r>
              <a:rPr lang="it-IT" sz="2200" dirty="0" smtClean="0"/>
              <a:t> </a:t>
            </a:r>
            <a:r>
              <a:rPr lang="it-IT" sz="2200" dirty="0" err="1" smtClean="0"/>
              <a:t>disponibilita’</a:t>
            </a:r>
            <a:r>
              <a:rPr lang="it-IT" sz="2200" dirty="0" smtClean="0"/>
              <a:t> pubblica della determina di revoca, le manifestazioni di interesse hanno continuato ad arrivare fino alla scadenza del 9 giugno, totalizzando 76 richieste.</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0" y="6309320"/>
            <a:ext cx="9144000" cy="548680"/>
          </a:xfrm>
          <a:prstGeom prst="rect">
            <a:avLst/>
          </a:prstGeom>
          <a:gradFill>
            <a:gsLst>
              <a:gs pos="0">
                <a:srgbClr val="DDEBCF"/>
              </a:gs>
              <a:gs pos="50000">
                <a:srgbClr val="9CB86E"/>
              </a:gs>
              <a:gs pos="100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0" y="0"/>
            <a:ext cx="9144000" cy="908720"/>
          </a:xfrm>
          <a:prstGeom prst="rect">
            <a:avLst/>
          </a:prstGeom>
          <a:blipFill>
            <a:blip r:embed="rId3"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0" y="0"/>
            <a:ext cx="9144000" cy="778098"/>
          </a:xfrm>
        </p:spPr>
        <p:txBody>
          <a:bodyPr>
            <a:noAutofit/>
          </a:bodyPr>
          <a:lstStyle/>
          <a:p>
            <a:r>
              <a:rPr lang="it-IT" sz="3600" b="1" dirty="0" smtClean="0"/>
              <a:t>Stato della procedura dell’UTA aria - 2</a:t>
            </a:r>
            <a:endParaRPr lang="it-IT" sz="3600" b="1" dirty="0"/>
          </a:p>
        </p:txBody>
      </p:sp>
      <p:sp>
        <p:nvSpPr>
          <p:cNvPr id="4" name="Segnaposto data 3"/>
          <p:cNvSpPr>
            <a:spLocks noGrp="1"/>
          </p:cNvSpPr>
          <p:nvPr>
            <p:ph type="dt" sz="half" idx="10"/>
          </p:nvPr>
        </p:nvSpPr>
        <p:spPr/>
        <p:txBody>
          <a:bodyPr/>
          <a:lstStyle/>
          <a:p>
            <a:r>
              <a:rPr lang="it-IT" sz="1400" smtClean="0">
                <a:solidFill>
                  <a:schemeClr val="tx1"/>
                </a:solidFill>
              </a:rPr>
              <a:t>15/07/2019</a:t>
            </a:r>
            <a:endParaRPr lang="en-US" sz="1400" dirty="0">
              <a:solidFill>
                <a:schemeClr val="tx1"/>
              </a:solidFill>
            </a:endParaRPr>
          </a:p>
        </p:txBody>
      </p:sp>
      <p:sp>
        <p:nvSpPr>
          <p:cNvPr id="5" name="Segnaposto piè di pagina 4"/>
          <p:cNvSpPr>
            <a:spLocks noGrp="1"/>
          </p:cNvSpPr>
          <p:nvPr>
            <p:ph type="ftr" sz="quarter" idx="11"/>
          </p:nvPr>
        </p:nvSpPr>
        <p:spPr/>
        <p:txBody>
          <a:bodyPr/>
          <a:lstStyle/>
          <a:p>
            <a:r>
              <a:rPr lang="es-ES" sz="1400" dirty="0" smtClean="0">
                <a:solidFill>
                  <a:schemeClr val="tx1"/>
                </a:solidFill>
              </a:rPr>
              <a:t>Plenary XPR CNAO - A. Lanza</a:t>
            </a:r>
            <a:endParaRPr lang="en-US" sz="1400" dirty="0">
              <a:solidFill>
                <a:schemeClr val="tx1"/>
              </a:solidFill>
            </a:endParaRPr>
          </a:p>
        </p:txBody>
      </p:sp>
      <p:sp>
        <p:nvSpPr>
          <p:cNvPr id="6" name="Segnaposto numero diapositiva 5"/>
          <p:cNvSpPr>
            <a:spLocks noGrp="1"/>
          </p:cNvSpPr>
          <p:nvPr>
            <p:ph type="sldNum" sz="quarter" idx="12"/>
          </p:nvPr>
        </p:nvSpPr>
        <p:spPr/>
        <p:txBody>
          <a:bodyPr/>
          <a:lstStyle/>
          <a:p>
            <a:fld id="{68F35102-73A8-4A93-8CFE-73E8F3EE90C9}" type="slidenum">
              <a:rPr lang="en-US" sz="1400" smtClean="0">
                <a:solidFill>
                  <a:schemeClr val="tx1"/>
                </a:solidFill>
              </a:rPr>
              <a:pPr/>
              <a:t>4</a:t>
            </a:fld>
            <a:endParaRPr lang="en-US" sz="1400" dirty="0">
              <a:solidFill>
                <a:schemeClr val="tx1"/>
              </a:solidFill>
            </a:endParaRPr>
          </a:p>
        </p:txBody>
      </p:sp>
      <p:sp>
        <p:nvSpPr>
          <p:cNvPr id="9" name="CasellaDiTesto 8"/>
          <p:cNvSpPr txBox="1"/>
          <p:nvPr/>
        </p:nvSpPr>
        <p:spPr>
          <a:xfrm>
            <a:off x="251520" y="948690"/>
            <a:ext cx="8712968" cy="5909310"/>
          </a:xfrm>
          <a:prstGeom prst="rect">
            <a:avLst/>
          </a:prstGeom>
          <a:noFill/>
        </p:spPr>
        <p:txBody>
          <a:bodyPr wrap="square" rtlCol="0">
            <a:spAutoFit/>
          </a:bodyPr>
          <a:lstStyle/>
          <a:p>
            <a:r>
              <a:rPr lang="it-IT" sz="2000" dirty="0" smtClean="0"/>
              <a:t>Il nuovo bando, pubblicato sull’Albo Pretorio di Pavia il 23 maggio, e sul sito AC il 27 maggio, scadeva il 5 luglio.</a:t>
            </a:r>
          </a:p>
          <a:p>
            <a:r>
              <a:rPr lang="it-IT" sz="2000" dirty="0" smtClean="0"/>
              <a:t>13 </a:t>
            </a:r>
            <a:r>
              <a:rPr lang="it-IT" sz="2000" dirty="0" err="1" smtClean="0"/>
              <a:t>societa’</a:t>
            </a:r>
            <a:r>
              <a:rPr lang="it-IT" sz="2000" dirty="0" smtClean="0"/>
              <a:t> hanno risposto al bando. L’apertura delle buste per la </a:t>
            </a:r>
            <a:r>
              <a:rPr lang="it-IT" sz="2000" dirty="0" err="1" smtClean="0"/>
              <a:t>prequalificazione</a:t>
            </a:r>
            <a:r>
              <a:rPr lang="it-IT" sz="2000" dirty="0" smtClean="0"/>
              <a:t> ha evidenziato che:</a:t>
            </a:r>
          </a:p>
          <a:p>
            <a:pPr>
              <a:buFontTx/>
              <a:buChar char="-"/>
            </a:pPr>
            <a:r>
              <a:rPr lang="it-IT" sz="2000" dirty="0" smtClean="0"/>
              <a:t> 5 non hanno inviato il DGUE su supporto informatico, come richiesto </a:t>
            </a:r>
            <a:r>
              <a:rPr lang="it-IT" sz="2000" dirty="0" err="1" smtClean="0"/>
              <a:t>obbigatoriamente</a:t>
            </a:r>
            <a:r>
              <a:rPr lang="it-IT" sz="2000" dirty="0" smtClean="0"/>
              <a:t> dall’art. 85 comma 1 del D. </a:t>
            </a:r>
            <a:r>
              <a:rPr lang="it-IT" sz="2000" dirty="0" err="1" smtClean="0"/>
              <a:t>Lgs</a:t>
            </a:r>
            <a:r>
              <a:rPr lang="it-IT" sz="2000" dirty="0" smtClean="0"/>
              <a:t> 50/2016 e </a:t>
            </a:r>
            <a:r>
              <a:rPr lang="it-IT" sz="2000" dirty="0" err="1" smtClean="0"/>
              <a:t>s.m.i.</a:t>
            </a:r>
            <a:r>
              <a:rPr lang="it-IT" sz="2000" dirty="0" smtClean="0"/>
              <a:t>;</a:t>
            </a:r>
          </a:p>
          <a:p>
            <a:pPr>
              <a:buFontTx/>
              <a:buChar char="-"/>
            </a:pPr>
            <a:r>
              <a:rPr lang="it-IT" sz="2000" dirty="0" smtClean="0"/>
              <a:t> </a:t>
            </a:r>
            <a:r>
              <a:rPr lang="it-IT" sz="2000" dirty="0" smtClean="0"/>
              <a:t>1 </a:t>
            </a:r>
            <a:r>
              <a:rPr lang="it-IT" sz="2000" dirty="0" err="1" smtClean="0"/>
              <a:t>societa’</a:t>
            </a:r>
            <a:r>
              <a:rPr lang="it-IT" sz="2000" dirty="0" smtClean="0"/>
              <a:t> ha dichiarato di aver evaso le tasse e di avere stipulato un piano di pagamento delle sanzioni con l’Agenzia delle Entrate;</a:t>
            </a:r>
          </a:p>
          <a:p>
            <a:pPr>
              <a:buFontTx/>
              <a:buChar char="-"/>
            </a:pPr>
            <a:r>
              <a:rPr lang="it-IT" sz="2000" dirty="0" smtClean="0"/>
              <a:t> </a:t>
            </a:r>
            <a:r>
              <a:rPr lang="it-IT" sz="2000" dirty="0" smtClean="0"/>
              <a:t>1 </a:t>
            </a:r>
            <a:r>
              <a:rPr lang="it-IT" sz="2000" dirty="0" err="1" smtClean="0"/>
              <a:t>societa’</a:t>
            </a:r>
            <a:r>
              <a:rPr lang="it-IT" sz="2000" dirty="0" smtClean="0"/>
              <a:t> e’ stata citata dal San Matteo per inadempimento contrattuale, ed e’ stata estromessa da una gara indetta da un ospedale pisano. Inoltre ha un procuratore speciale condannato in via definita per il reato in concorso ex art. 73 comma 5 del DPR 309/1990;</a:t>
            </a:r>
          </a:p>
          <a:p>
            <a:pPr>
              <a:buFontTx/>
              <a:buChar char="-"/>
            </a:pPr>
            <a:r>
              <a:rPr lang="it-IT" sz="2000" dirty="0" smtClean="0"/>
              <a:t> </a:t>
            </a:r>
            <a:r>
              <a:rPr lang="it-IT" sz="2000" dirty="0" smtClean="0"/>
              <a:t>1 </a:t>
            </a:r>
            <a:r>
              <a:rPr lang="it-IT" sz="2000" dirty="0" err="1" smtClean="0"/>
              <a:t>societa’</a:t>
            </a:r>
            <a:r>
              <a:rPr lang="it-IT" sz="2000" dirty="0" smtClean="0"/>
              <a:t> si e’ dichiarata consorzio di imprese, ma ha presentato solo il DGUE per la capofila e non per le altre partecipanti al consorzio, nonostante il bando richiedesse esplicitamente il contrario.</a:t>
            </a:r>
          </a:p>
          <a:p>
            <a:pPr>
              <a:buFontTx/>
              <a:buChar char="-"/>
            </a:pPr>
            <a:endParaRPr lang="it-IT" sz="1200" dirty="0" smtClean="0"/>
          </a:p>
          <a:p>
            <a:r>
              <a:rPr lang="it-IT" sz="2000" dirty="0" smtClean="0"/>
              <a:t>Per queste mancanze e’ necessario aprire il soccorso istruttorio (richiesto dall’AC), il che </a:t>
            </a:r>
            <a:r>
              <a:rPr lang="it-IT" sz="2000" dirty="0" err="1" smtClean="0"/>
              <a:t>spostera’</a:t>
            </a:r>
            <a:r>
              <a:rPr lang="it-IT" sz="2000" dirty="0" smtClean="0"/>
              <a:t> alla settimana del 22 luglio l’invio delle lettere di invito.</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0" y="6309320"/>
            <a:ext cx="9144000" cy="548680"/>
          </a:xfrm>
          <a:prstGeom prst="rect">
            <a:avLst/>
          </a:prstGeom>
          <a:gradFill>
            <a:gsLst>
              <a:gs pos="0">
                <a:srgbClr val="DDEBCF"/>
              </a:gs>
              <a:gs pos="50000">
                <a:srgbClr val="9CB86E"/>
              </a:gs>
              <a:gs pos="100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0" y="0"/>
            <a:ext cx="9144000" cy="908720"/>
          </a:xfrm>
          <a:prstGeom prst="rect">
            <a:avLst/>
          </a:prstGeom>
          <a:blipFill>
            <a:blip r:embed="rId4"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0" y="0"/>
            <a:ext cx="9144000" cy="778098"/>
          </a:xfrm>
        </p:spPr>
        <p:txBody>
          <a:bodyPr>
            <a:noAutofit/>
          </a:bodyPr>
          <a:lstStyle/>
          <a:p>
            <a:r>
              <a:rPr lang="it-IT" sz="3200" b="1" dirty="0" smtClean="0"/>
              <a:t>Ordini iniziati/conclusi </a:t>
            </a:r>
            <a:r>
              <a:rPr lang="it-IT" sz="3200" b="1" dirty="0" smtClean="0"/>
              <a:t>dal 10 maggio al 15 luglio</a:t>
            </a:r>
            <a:endParaRPr lang="it-IT" sz="3200" b="1" dirty="0"/>
          </a:p>
        </p:txBody>
      </p:sp>
      <p:sp>
        <p:nvSpPr>
          <p:cNvPr id="4" name="Segnaposto data 3"/>
          <p:cNvSpPr>
            <a:spLocks noGrp="1"/>
          </p:cNvSpPr>
          <p:nvPr>
            <p:ph type="dt" sz="half" idx="10"/>
          </p:nvPr>
        </p:nvSpPr>
        <p:spPr/>
        <p:txBody>
          <a:bodyPr/>
          <a:lstStyle/>
          <a:p>
            <a:r>
              <a:rPr lang="it-IT" sz="1400" smtClean="0">
                <a:solidFill>
                  <a:schemeClr val="tx1"/>
                </a:solidFill>
              </a:rPr>
              <a:t>15/07/2019</a:t>
            </a:r>
            <a:endParaRPr lang="en-US" sz="1400" dirty="0">
              <a:solidFill>
                <a:schemeClr val="tx1"/>
              </a:solidFill>
            </a:endParaRPr>
          </a:p>
        </p:txBody>
      </p:sp>
      <p:sp>
        <p:nvSpPr>
          <p:cNvPr id="5" name="Segnaposto piè di pagina 4"/>
          <p:cNvSpPr>
            <a:spLocks noGrp="1"/>
          </p:cNvSpPr>
          <p:nvPr>
            <p:ph type="ftr" sz="quarter" idx="11"/>
          </p:nvPr>
        </p:nvSpPr>
        <p:spPr/>
        <p:txBody>
          <a:bodyPr/>
          <a:lstStyle/>
          <a:p>
            <a:r>
              <a:rPr lang="es-ES" sz="1400" dirty="0" smtClean="0">
                <a:solidFill>
                  <a:schemeClr val="tx1"/>
                </a:solidFill>
              </a:rPr>
              <a:t>Plenary XPR CNAO - A. Lanza</a:t>
            </a:r>
            <a:endParaRPr lang="en-US" sz="1400" dirty="0">
              <a:solidFill>
                <a:schemeClr val="tx1"/>
              </a:solidFill>
            </a:endParaRPr>
          </a:p>
        </p:txBody>
      </p:sp>
      <p:sp>
        <p:nvSpPr>
          <p:cNvPr id="6" name="Segnaposto numero diapositiva 5"/>
          <p:cNvSpPr>
            <a:spLocks noGrp="1"/>
          </p:cNvSpPr>
          <p:nvPr>
            <p:ph type="sldNum" sz="quarter" idx="12"/>
          </p:nvPr>
        </p:nvSpPr>
        <p:spPr/>
        <p:txBody>
          <a:bodyPr/>
          <a:lstStyle/>
          <a:p>
            <a:fld id="{68F35102-73A8-4A93-8CFE-73E8F3EE90C9}" type="slidenum">
              <a:rPr lang="en-US" sz="1400" smtClean="0">
                <a:solidFill>
                  <a:schemeClr val="tx1"/>
                </a:solidFill>
              </a:rPr>
              <a:pPr/>
              <a:t>5</a:t>
            </a:fld>
            <a:endParaRPr lang="en-US" sz="1400" dirty="0">
              <a:solidFill>
                <a:schemeClr val="tx1"/>
              </a:solidFill>
            </a:endParaRPr>
          </a:p>
        </p:txBody>
      </p:sp>
      <p:sp>
        <p:nvSpPr>
          <p:cNvPr id="11" name="CasellaDiTesto 10"/>
          <p:cNvSpPr txBox="1"/>
          <p:nvPr/>
        </p:nvSpPr>
        <p:spPr>
          <a:xfrm>
            <a:off x="251520" y="5445224"/>
            <a:ext cx="8892480" cy="646331"/>
          </a:xfrm>
          <a:prstGeom prst="rect">
            <a:avLst/>
          </a:prstGeom>
          <a:noFill/>
        </p:spPr>
        <p:txBody>
          <a:bodyPr wrap="square" rtlCol="0">
            <a:spAutoFit/>
          </a:bodyPr>
          <a:lstStyle/>
          <a:p>
            <a:pPr>
              <a:buFont typeface="Wingdings" pitchFamily="2" charset="2"/>
              <a:buChar char="§"/>
            </a:pPr>
            <a:r>
              <a:rPr lang="it-IT" dirty="0" smtClean="0"/>
              <a:t> SIDEA è ancora aperto, manca solo la documentazione finale;</a:t>
            </a:r>
          </a:p>
          <a:p>
            <a:pPr>
              <a:buFont typeface="Wingdings" pitchFamily="2" charset="2"/>
              <a:buChar char="§"/>
            </a:pPr>
            <a:r>
              <a:rPr lang="it-IT" dirty="0" smtClean="0"/>
              <a:t> Il </a:t>
            </a:r>
            <a:r>
              <a:rPr lang="it-IT" dirty="0" smtClean="0"/>
              <a:t>pagamento del quadro </a:t>
            </a:r>
            <a:r>
              <a:rPr lang="it-IT" dirty="0" smtClean="0"/>
              <a:t>elettrico DME </a:t>
            </a:r>
            <a:r>
              <a:rPr lang="it-IT" dirty="0" smtClean="0"/>
              <a:t>e’ stato concluso;</a:t>
            </a:r>
            <a:endParaRPr lang="it-IT" dirty="0" smtClean="0"/>
          </a:p>
        </p:txBody>
      </p:sp>
      <p:graphicFrame>
        <p:nvGraphicFramePr>
          <p:cNvPr id="67586" name="Object 2"/>
          <p:cNvGraphicFramePr>
            <a:graphicFrameLocks noChangeAspect="1"/>
          </p:cNvGraphicFramePr>
          <p:nvPr/>
        </p:nvGraphicFramePr>
        <p:xfrm>
          <a:off x="250825" y="1412875"/>
          <a:ext cx="8713788" cy="1636713"/>
        </p:xfrm>
        <a:graphic>
          <a:graphicData uri="http://schemas.openxmlformats.org/presentationml/2006/ole">
            <p:oleObj spid="_x0000_s67586" name="Foglio di lavoro" r:id="rId5" imgW="11353741" imgH="2133537" progId="Excel.Sheet.12">
              <p:embed/>
            </p:oleObj>
          </a:graphicData>
        </a:graphic>
      </p:graphicFrame>
      <p:sp>
        <p:nvSpPr>
          <p:cNvPr id="10" name="CasellaDiTesto 9"/>
          <p:cNvSpPr txBox="1"/>
          <p:nvPr/>
        </p:nvSpPr>
        <p:spPr>
          <a:xfrm>
            <a:off x="1691680" y="908720"/>
            <a:ext cx="5616624" cy="369332"/>
          </a:xfrm>
          <a:prstGeom prst="rect">
            <a:avLst/>
          </a:prstGeom>
          <a:noFill/>
        </p:spPr>
        <p:txBody>
          <a:bodyPr wrap="square" rtlCol="0">
            <a:spAutoFit/>
          </a:bodyPr>
          <a:lstStyle/>
          <a:p>
            <a:pPr algn="ctr"/>
            <a:r>
              <a:rPr lang="it-IT" b="1" dirty="0" smtClean="0"/>
              <a:t>Situazione al 10 maggio</a:t>
            </a:r>
            <a:endParaRPr lang="it-IT" b="1" dirty="0"/>
          </a:p>
        </p:txBody>
      </p:sp>
      <p:sp>
        <p:nvSpPr>
          <p:cNvPr id="12" name="Rettangolo 11"/>
          <p:cNvSpPr/>
          <p:nvPr/>
        </p:nvSpPr>
        <p:spPr>
          <a:xfrm>
            <a:off x="3364183" y="2996952"/>
            <a:ext cx="2263761" cy="369332"/>
          </a:xfrm>
          <a:prstGeom prst="rect">
            <a:avLst/>
          </a:prstGeom>
        </p:spPr>
        <p:txBody>
          <a:bodyPr wrap="none">
            <a:spAutoFit/>
          </a:bodyPr>
          <a:lstStyle/>
          <a:p>
            <a:pPr algn="ctr"/>
            <a:r>
              <a:rPr lang="it-IT" b="1" dirty="0" smtClean="0"/>
              <a:t>Situazione al </a:t>
            </a:r>
            <a:r>
              <a:rPr lang="it-IT" b="1" dirty="0" smtClean="0"/>
              <a:t>15 luglio</a:t>
            </a:r>
            <a:endParaRPr lang="it-IT" b="1" dirty="0"/>
          </a:p>
        </p:txBody>
      </p:sp>
      <p:graphicFrame>
        <p:nvGraphicFramePr>
          <p:cNvPr id="67587" name="Object 3"/>
          <p:cNvGraphicFramePr>
            <a:graphicFrameLocks noChangeAspect="1"/>
          </p:cNvGraphicFramePr>
          <p:nvPr/>
        </p:nvGraphicFramePr>
        <p:xfrm>
          <a:off x="250825" y="3429000"/>
          <a:ext cx="8572500" cy="1612900"/>
        </p:xfrm>
        <a:graphic>
          <a:graphicData uri="http://schemas.openxmlformats.org/presentationml/2006/ole">
            <p:oleObj spid="_x0000_s67587" name="Foglio di lavoro" r:id="rId6" imgW="11353741" imgH="2133537" progId="Excel.Sheet.12">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tangolo 7"/>
          <p:cNvSpPr/>
          <p:nvPr/>
        </p:nvSpPr>
        <p:spPr>
          <a:xfrm>
            <a:off x="0" y="6309320"/>
            <a:ext cx="9144000" cy="548680"/>
          </a:xfrm>
          <a:prstGeom prst="rect">
            <a:avLst/>
          </a:prstGeom>
          <a:gradFill>
            <a:gsLst>
              <a:gs pos="0">
                <a:srgbClr val="DDEBCF"/>
              </a:gs>
              <a:gs pos="50000">
                <a:srgbClr val="9CB86E"/>
              </a:gs>
              <a:gs pos="100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0" y="0"/>
            <a:ext cx="9144000" cy="908720"/>
          </a:xfrm>
          <a:prstGeom prst="rect">
            <a:avLst/>
          </a:prstGeom>
          <a:blipFill>
            <a:blip r:embed="rId4"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0" y="0"/>
            <a:ext cx="9144000" cy="778098"/>
          </a:xfrm>
        </p:spPr>
        <p:txBody>
          <a:bodyPr>
            <a:noAutofit/>
          </a:bodyPr>
          <a:lstStyle/>
          <a:p>
            <a:r>
              <a:rPr lang="it-IT" sz="3600" b="1" dirty="0" smtClean="0"/>
              <a:t>Procedure da attivare al </a:t>
            </a:r>
            <a:r>
              <a:rPr lang="it-IT" sz="3600" b="1" dirty="0" smtClean="0"/>
              <a:t>15 luglio</a:t>
            </a:r>
            <a:endParaRPr lang="it-IT" sz="3600" b="1" dirty="0"/>
          </a:p>
        </p:txBody>
      </p:sp>
      <p:sp>
        <p:nvSpPr>
          <p:cNvPr id="4" name="Segnaposto data 3"/>
          <p:cNvSpPr>
            <a:spLocks noGrp="1"/>
          </p:cNvSpPr>
          <p:nvPr>
            <p:ph type="dt" sz="half" idx="10"/>
          </p:nvPr>
        </p:nvSpPr>
        <p:spPr/>
        <p:txBody>
          <a:bodyPr/>
          <a:lstStyle/>
          <a:p>
            <a:r>
              <a:rPr lang="it-IT" sz="1400" smtClean="0">
                <a:solidFill>
                  <a:schemeClr val="tx1"/>
                </a:solidFill>
              </a:rPr>
              <a:t>15/07/2019</a:t>
            </a:r>
            <a:endParaRPr lang="en-US" sz="1400" dirty="0">
              <a:solidFill>
                <a:schemeClr val="tx1"/>
              </a:solidFill>
            </a:endParaRPr>
          </a:p>
        </p:txBody>
      </p:sp>
      <p:sp>
        <p:nvSpPr>
          <p:cNvPr id="5" name="Segnaposto piè di pagina 4"/>
          <p:cNvSpPr>
            <a:spLocks noGrp="1"/>
          </p:cNvSpPr>
          <p:nvPr>
            <p:ph type="ftr" sz="quarter" idx="11"/>
          </p:nvPr>
        </p:nvSpPr>
        <p:spPr/>
        <p:txBody>
          <a:bodyPr/>
          <a:lstStyle/>
          <a:p>
            <a:r>
              <a:rPr lang="es-ES" sz="1400" dirty="0" smtClean="0">
                <a:solidFill>
                  <a:schemeClr val="tx1"/>
                </a:solidFill>
              </a:rPr>
              <a:t>Plenary XPR CNAO - A. Lanza</a:t>
            </a:r>
            <a:endParaRPr lang="en-US" sz="1400" dirty="0">
              <a:solidFill>
                <a:schemeClr val="tx1"/>
              </a:solidFill>
            </a:endParaRPr>
          </a:p>
        </p:txBody>
      </p:sp>
      <p:sp>
        <p:nvSpPr>
          <p:cNvPr id="6" name="Segnaposto numero diapositiva 5"/>
          <p:cNvSpPr>
            <a:spLocks noGrp="1"/>
          </p:cNvSpPr>
          <p:nvPr>
            <p:ph type="sldNum" sz="quarter" idx="12"/>
          </p:nvPr>
        </p:nvSpPr>
        <p:spPr/>
        <p:txBody>
          <a:bodyPr/>
          <a:lstStyle/>
          <a:p>
            <a:fld id="{68F35102-73A8-4A93-8CFE-73E8F3EE90C9}" type="slidenum">
              <a:rPr lang="en-US" sz="1400" smtClean="0">
                <a:solidFill>
                  <a:schemeClr val="tx1"/>
                </a:solidFill>
              </a:rPr>
              <a:pPr/>
              <a:t>6</a:t>
            </a:fld>
            <a:endParaRPr lang="en-US" sz="1400" dirty="0">
              <a:solidFill>
                <a:schemeClr val="tx1"/>
              </a:solidFill>
            </a:endParaRPr>
          </a:p>
        </p:txBody>
      </p:sp>
      <p:graphicFrame>
        <p:nvGraphicFramePr>
          <p:cNvPr id="65544" name="Object 8"/>
          <p:cNvGraphicFramePr>
            <a:graphicFrameLocks noChangeAspect="1"/>
          </p:cNvGraphicFramePr>
          <p:nvPr/>
        </p:nvGraphicFramePr>
        <p:xfrm>
          <a:off x="251520" y="1196752"/>
          <a:ext cx="8655050" cy="1809750"/>
        </p:xfrm>
        <a:graphic>
          <a:graphicData uri="http://schemas.openxmlformats.org/presentationml/2006/ole">
            <p:oleObj spid="_x0000_s65544" name="Foglio di lavoro" r:id="rId5" imgW="10201271" imgH="2133537" progId="Excel.Sheet.12">
              <p:embed/>
            </p:oleObj>
          </a:graphicData>
        </a:graphic>
      </p:graphicFrame>
      <p:sp>
        <p:nvSpPr>
          <p:cNvPr id="11" name="CasellaDiTesto 10"/>
          <p:cNvSpPr txBox="1"/>
          <p:nvPr/>
        </p:nvSpPr>
        <p:spPr>
          <a:xfrm>
            <a:off x="323528" y="3573016"/>
            <a:ext cx="8496944" cy="461665"/>
          </a:xfrm>
          <a:prstGeom prst="rect">
            <a:avLst/>
          </a:prstGeom>
          <a:noFill/>
        </p:spPr>
        <p:txBody>
          <a:bodyPr wrap="square" rtlCol="0">
            <a:spAutoFit/>
          </a:bodyPr>
          <a:lstStyle/>
          <a:p>
            <a:r>
              <a:rPr lang="it-IT" sz="2400" dirty="0" smtClean="0"/>
              <a:t>Altre voci da includere in tabella?</a:t>
            </a:r>
            <a:endParaRPr lang="it-IT"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stro">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tr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9583</TotalTime>
  <Words>562</Words>
  <Application>Microsoft Office PowerPoint</Application>
  <PresentationFormat>Presentazione su schermo (4:3)</PresentationFormat>
  <Paragraphs>48</Paragraphs>
  <Slides>6</Slides>
  <Notes>6</Notes>
  <HiddenSlides>0</HiddenSlides>
  <MMClips>0</MMClips>
  <ScaleCrop>false</ScaleCrop>
  <HeadingPairs>
    <vt:vector size="6" baseType="variant">
      <vt:variant>
        <vt:lpstr>Tema</vt:lpstr>
      </vt:variant>
      <vt:variant>
        <vt:i4>2</vt:i4>
      </vt:variant>
      <vt:variant>
        <vt:lpstr>Server OLE incorporati</vt:lpstr>
      </vt:variant>
      <vt:variant>
        <vt:i4>1</vt:i4>
      </vt:variant>
      <vt:variant>
        <vt:lpstr>Titoli diapositive</vt:lpstr>
      </vt:variant>
      <vt:variant>
        <vt:i4>6</vt:i4>
      </vt:variant>
    </vt:vector>
  </HeadingPairs>
  <TitlesOfParts>
    <vt:vector size="9" baseType="lpstr">
      <vt:lpstr>Tema di Office</vt:lpstr>
      <vt:lpstr>Astro</vt:lpstr>
      <vt:lpstr>Foglio di lavoro di Microsoft Office Excel</vt:lpstr>
      <vt:lpstr>Stato XPR Gare ed ordini  15 luglio 2019  A. Lanza – INFN Pavia </vt:lpstr>
      <vt:lpstr>Storni di bilancio</vt:lpstr>
      <vt:lpstr>Stato della procedura dell’UTA aria - 1</vt:lpstr>
      <vt:lpstr>Stato della procedura dell’UTA aria - 2</vt:lpstr>
      <vt:lpstr>Ordini iniziati/conclusi dal 10 maggio al 15 luglio</vt:lpstr>
      <vt:lpstr>Procedure da attivare al 15 luglio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NSW LV system</dc:title>
  <dc:creator>Agostino Lanza</dc:creator>
  <cp:lastModifiedBy>Agostino Lanza</cp:lastModifiedBy>
  <cp:revision>722</cp:revision>
  <dcterms:created xsi:type="dcterms:W3CDTF">2013-09-04T14:38:56Z</dcterms:created>
  <dcterms:modified xsi:type="dcterms:W3CDTF">2019-07-14T23:36:41Z</dcterms:modified>
</cp:coreProperties>
</file>