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sldIdLst>
    <p:sldId id="353" r:id="rId2"/>
    <p:sldId id="491" r:id="rId3"/>
    <p:sldId id="386" r:id="rId4"/>
    <p:sldId id="493" r:id="rId5"/>
    <p:sldId id="492" r:id="rId6"/>
    <p:sldId id="449" r:id="rId7"/>
    <p:sldId id="494" r:id="rId8"/>
    <p:sldId id="420" r:id="rId9"/>
    <p:sldId id="426" r:id="rId10"/>
    <p:sldId id="425" r:id="rId11"/>
    <p:sldId id="421" r:id="rId12"/>
    <p:sldId id="422" r:id="rId13"/>
    <p:sldId id="423" r:id="rId14"/>
    <p:sldId id="485" r:id="rId15"/>
    <p:sldId id="484" r:id="rId16"/>
    <p:sldId id="490" r:id="rId17"/>
    <p:sldId id="428" r:id="rId18"/>
    <p:sldId id="429" r:id="rId19"/>
    <p:sldId id="430" r:id="rId20"/>
    <p:sldId id="496" r:id="rId21"/>
    <p:sldId id="497" r:id="rId22"/>
    <p:sldId id="495" r:id="rId23"/>
    <p:sldId id="434" r:id="rId24"/>
    <p:sldId id="462" r:id="rId25"/>
    <p:sldId id="460" r:id="rId26"/>
    <p:sldId id="487" r:id="rId27"/>
    <p:sldId id="486" r:id="rId28"/>
    <p:sldId id="480" r:id="rId29"/>
    <p:sldId id="481" r:id="rId30"/>
    <p:sldId id="405" r:id="rId31"/>
    <p:sldId id="489" r:id="rId32"/>
    <p:sldId id="463" r:id="rId33"/>
    <p:sldId id="399" r:id="rId34"/>
    <p:sldId id="471" r:id="rId35"/>
    <p:sldId id="47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800080"/>
    <a:srgbClr val="6666FF"/>
    <a:srgbClr val="008000"/>
    <a:srgbClr val="006600"/>
    <a:srgbClr val="B4FFB4"/>
    <a:srgbClr val="009900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10" autoAdjust="0"/>
    <p:restoredTop sz="86410" autoAdjust="0"/>
  </p:normalViewPr>
  <p:slideViewPr>
    <p:cSldViewPr>
      <p:cViewPr varScale="1">
        <p:scale>
          <a:sx n="112" d="100"/>
          <a:sy n="112" d="100"/>
        </p:scale>
        <p:origin x="19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E890-7EB3-4BAD-8DB1-6CCFBC5EC16C}" type="datetimeFigureOut">
              <a:rPr lang="en-CA" smtClean="0"/>
              <a:t>2022-05-07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53E7D-8423-4C70-9395-C26DC838F1E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159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53E7D-8423-4C70-9395-C26DC838F1E4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715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53E7D-8423-4C70-9395-C26DC838F1E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020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753E7D-8423-4C70-9395-C26DC838F1E4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779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260648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>
              <a:defRPr sz="4700" b="1">
                <a:latin typeface="Times New Roman" pitchFamily="18" charset="0"/>
                <a:cs typeface="Times New Roman" pitchFamily="18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568" y="3429000"/>
            <a:ext cx="8077200" cy="1499616"/>
          </a:xfrm>
        </p:spPr>
        <p:txBody>
          <a:bodyPr lIns="118872" tIns="0" rIns="45720" bIns="0" anchor="b">
            <a:normAutofit/>
          </a:bodyPr>
          <a:lstStyle>
            <a:lvl1pPr marL="0" indent="0" algn="ctr">
              <a:buNone/>
              <a:defRPr sz="3200" b="1" i="1" baseline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Paul E. Garrett</a:t>
            </a:r>
          </a:p>
          <a:p>
            <a:r>
              <a:rPr kumimoji="0" lang="en-US" dirty="0" smtClean="0"/>
              <a:t>University of Guelph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688A4346-169F-48D4-B35B-F7DAC96896B4}" type="datetime1">
              <a:rPr lang="en-US" smtClean="0"/>
              <a:t>5/14/2022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fld id="{68BF226C-BBE2-486B-A436-1A58FD3B9F80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C00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78865" r="77718" b="15263"/>
          <a:stretch/>
        </p:blipFill>
        <p:spPr>
          <a:xfrm>
            <a:off x="7315200" y="1"/>
            <a:ext cx="1817289" cy="67120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032B-1B39-47C2-B875-226624E52D34}" type="datetime1">
              <a:rPr lang="en-US" smtClean="0"/>
              <a:t>5/14/2022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9030B-9E51-4AD3-A5A6-205624C70435}" type="datetime1">
              <a:rPr lang="en-US" smtClean="0"/>
              <a:t>5/14/2022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CA" smtClean="0"/>
              <a:t>Paul Garrett, 13th Spring Seminar 2022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/>
            </a:lvl1pPr>
            <a:lvl2pPr marL="914400" indent="-457200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b="1"/>
            </a:lvl2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5615" y="152401"/>
            <a:ext cx="6408713" cy="56658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2471-1718-4438-A650-3E998EFE65C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3875619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98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/>
            </a:lvl1pPr>
            <a:lvl2pPr marL="914400" indent="-457200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b="1"/>
            </a:lvl2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5615" y="152401"/>
            <a:ext cx="6408713" cy="56658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9107E-1E3D-4AE4-9143-739768F61D69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3875619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41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/>
            </a:lvl1pPr>
            <a:lvl2pPr marL="914400" indent="-457200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b="1"/>
            </a:lvl2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5615" y="152401"/>
            <a:ext cx="6408713" cy="56658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EEAE-3CE0-4351-BC98-D2D7B2BCE7FF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3875619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6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/>
            </a:lvl1pPr>
            <a:lvl2pPr marL="914400" indent="-457200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b="1"/>
            </a:lvl2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5615" y="152401"/>
            <a:ext cx="6408713" cy="566584"/>
          </a:xfrm>
        </p:spPr>
        <p:txBody>
          <a:bodyPr>
            <a:normAutofit/>
          </a:bodyPr>
          <a:lstStyle>
            <a:lvl1pPr algn="ctr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64D94-90F6-4F4E-9EF8-8D0E3D79BC7D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3875619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9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434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/>
            </a:lvl1pPr>
            <a:lvl2pPr marL="914400" indent="-457200">
              <a:buClr>
                <a:schemeClr val="accent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2400" b="1"/>
            </a:lvl2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15615" y="152401"/>
            <a:ext cx="6408713" cy="56658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DE1F-ECA9-443D-A634-0DC4CB102AA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3875619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2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55448"/>
            <a:ext cx="6696744" cy="393232"/>
          </a:xfrm>
        </p:spPr>
        <p:txBody>
          <a:bodyPr>
            <a:normAutofit/>
          </a:bodyPr>
          <a:lstStyle>
            <a:lvl1pPr algn="ctr">
              <a:defRPr sz="2200">
                <a:latin typeface="Times New Roman" pitchFamily="18" charset="0"/>
                <a:cs typeface="Times New Roman" pitchFamily="18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02343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EEA8-7EE1-45D0-AD41-CBD7FC9BF29A}" type="datetime1">
              <a:rPr lang="en-US" smtClean="0"/>
              <a:t>5/14/2022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CC0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E356-8E89-43AA-9540-EB7A978B4A06}" type="datetime1">
              <a:rPr lang="en-US" smtClean="0"/>
              <a:t>5/14/2022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78865" r="77718" b="15263"/>
          <a:stretch/>
        </p:blipFill>
        <p:spPr>
          <a:xfrm>
            <a:off x="7315200" y="1"/>
            <a:ext cx="1817289" cy="67120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52400"/>
            <a:ext cx="6984776" cy="518701"/>
          </a:xfrm>
        </p:spPr>
        <p:txBody>
          <a:bodyPr>
            <a:noAutofit/>
          </a:bodyPr>
          <a:lstStyle>
            <a:lvl1pPr algn="ctr">
              <a:defRPr sz="280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273008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2730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3EF9-B1B6-4F22-B01B-8D30D1B6DA80}" type="datetime1">
              <a:rPr lang="en-US" smtClean="0"/>
              <a:t>5/14/2022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832"/>
            <a:ext cx="4040188" cy="4483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5369" y="1196752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832"/>
            <a:ext cx="4041775" cy="4483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D1E6-B606-47C9-B70B-A39C0D140F4F}" type="datetime1">
              <a:rPr lang="en-US" smtClean="0"/>
              <a:t>5/14/2022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07053-2AB6-45C1-B4BB-BA04CFF8CE09}" type="datetime1">
              <a:rPr lang="en-US" smtClean="0"/>
              <a:t>5/14/2022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4436-896D-431F-97C6-D7A581DD1374}" type="datetime1">
              <a:rPr lang="en-US" smtClean="0"/>
              <a:t>5/14/2022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196753"/>
            <a:ext cx="5920641" cy="51052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182065"/>
            <a:ext cx="2468880" cy="51199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ADD7-FDB2-430F-85F4-AD1B804E9511}" type="datetime1">
              <a:rPr lang="en-US" smtClean="0"/>
              <a:t>5/14/2022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1DCA156-7DC6-4FF1-9289-CCBC40CA9669}" type="datetime1">
              <a:rPr lang="en-US" smtClean="0"/>
              <a:t>5/14/2022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CA" smtClean="0"/>
              <a:t>Paul Garrett, 13th Spring Seminar 2022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8BF226C-BBE2-486B-A436-1A58FD3B9F80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1"/>
            <a:ext cx="9143999" cy="65522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38029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76532"/>
            <a:ext cx="8229600" cy="5302343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932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0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454F63F-993C-4A6F-B631-F01EB931F022}" type="datetime1">
              <a:rPr lang="en-US" smtClean="0"/>
              <a:t>5/14/2022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5856" y="6519329"/>
            <a:ext cx="2880320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0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5492" y="651932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0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8BF226C-BBE2-486B-A436-1A58FD3B9F80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78865" r="77718" b="15263"/>
          <a:stretch/>
        </p:blipFill>
        <p:spPr>
          <a:xfrm>
            <a:off x="7812360" y="1"/>
            <a:ext cx="1320129" cy="4875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invGray">
          <a:xfrm>
            <a:off x="0" y="609198"/>
            <a:ext cx="9144000" cy="45720"/>
          </a:xfrm>
          <a:prstGeom prst="rect">
            <a:avLst/>
          </a:prstGeom>
          <a:solidFill>
            <a:srgbClr val="FFCC00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88" r:id="rId13"/>
    <p:sldLayoutId id="2147483700" r:id="rId14"/>
    <p:sldLayoutId id="2147483701" r:id="rId15"/>
    <p:sldLayoutId id="2147483718" r:id="rId16"/>
    <p:sldLayoutId id="2147483730" r:id="rId17"/>
    <p:sldLayoutId id="2147483731" r:id="rId1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2800" b="1" kern="1200">
          <a:solidFill>
            <a:schemeClr val="accent1">
              <a:satMod val="150000"/>
            </a:schemeClr>
          </a:solidFill>
          <a:effectLst/>
          <a:latin typeface="Times New Roman" pitchFamily="18" charset="0"/>
          <a:ea typeface="+mj-ea"/>
          <a:cs typeface="Times New Roman" pitchFamily="18" charset="0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100000"/>
        <a:buFont typeface="Arial" pitchFamily="34" charset="0"/>
        <a:buChar char="•"/>
        <a:defRPr kumimoji="0"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100000"/>
        <a:buFont typeface="Arial" pitchFamily="34" charset="0"/>
        <a:buChar char="•"/>
        <a:defRPr kumimoji="0"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kumimoji="0"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kumimoji="0" sz="1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kumimoji="0" lang="en-US" sz="1800" kern="1200" smtClean="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058146"/>
            <a:ext cx="6192688" cy="1673352"/>
          </a:xfrm>
        </p:spPr>
        <p:txBody>
          <a:bodyPr>
            <a:noAutofit/>
          </a:bodyPr>
          <a:lstStyle/>
          <a:p>
            <a:r>
              <a:rPr lang="en-CA" sz="4000" b="0" dirty="0"/>
              <a:t>Multiple shape coexistence in the </a:t>
            </a:r>
            <a:r>
              <a:rPr lang="en-CA" sz="4000" b="0" dirty="0" smtClean="0"/>
              <a:t>Cd isotopes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132856"/>
            <a:ext cx="8077200" cy="1499616"/>
          </a:xfrm>
        </p:spPr>
        <p:txBody>
          <a:bodyPr/>
          <a:lstStyle/>
          <a:p>
            <a:r>
              <a:rPr lang="en-CA" dirty="0" smtClean="0"/>
              <a:t>Paul Garrett</a:t>
            </a:r>
          </a:p>
          <a:p>
            <a:r>
              <a:rPr lang="en-CA" dirty="0" smtClean="0"/>
              <a:t>University of Guelph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149080"/>
            <a:ext cx="4176464" cy="249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860" y="-12481"/>
            <a:ext cx="6282444" cy="635434"/>
          </a:xfrm>
        </p:spPr>
        <p:txBody>
          <a:bodyPr>
            <a:noAutofit/>
          </a:bodyPr>
          <a:lstStyle/>
          <a:p>
            <a:r>
              <a:rPr lang="en-US" sz="2200" dirty="0"/>
              <a:t>Results from 7</a:t>
            </a:r>
            <a:r>
              <a:rPr lang="en-US" sz="2200" baseline="30000" dirty="0"/>
              <a:t>+</a:t>
            </a:r>
            <a:r>
              <a:rPr lang="en-US" sz="2200" dirty="0"/>
              <a:t> </a:t>
            </a:r>
            <a:r>
              <a:rPr lang="en-US" sz="2200" baseline="30000" dirty="0"/>
              <a:t>110</a:t>
            </a:r>
            <a:r>
              <a:rPr lang="en-US" sz="2200" dirty="0"/>
              <a:t>In decay, and lifetime from DSAM following INS </a:t>
            </a:r>
            <a:endParaRPr lang="en-CA" sz="2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564F7-5787-4C70-A311-3E1476B52A7C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10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2" y="980728"/>
            <a:ext cx="4185738" cy="41410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55976" y="1235953"/>
            <a:ext cx="1512168" cy="2337063"/>
          </a:xfrm>
          <a:prstGeom prst="rect">
            <a:avLst/>
          </a:prstGeom>
          <a:solidFill>
            <a:srgbClr val="F4E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18667" y="2185924"/>
            <a:ext cx="1080120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4529904" y="1929224"/>
            <a:ext cx="275675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4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5382763" y="1950385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2287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055017" y="2221031"/>
            <a:ext cx="930" cy="123419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29904" y="3434360"/>
            <a:ext cx="1211932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4499992" y="3140968"/>
            <a:ext cx="305587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4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Text Box 39"/>
          <p:cNvSpPr txBox="1">
            <a:spLocks noChangeArrowheads="1"/>
          </p:cNvSpPr>
          <p:nvPr/>
        </p:nvSpPr>
        <p:spPr bwMode="auto">
          <a:xfrm>
            <a:off x="5494073" y="3183810"/>
            <a:ext cx="269304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658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5055947" y="1598624"/>
            <a:ext cx="1198" cy="5873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767915" y="1595466"/>
            <a:ext cx="57606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4675145" y="1316589"/>
            <a:ext cx="287132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square" lIns="18000" tIns="10800" rIns="18000" bIns="1080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US" sz="1400" b="1" baseline="-25000" dirty="0" smtClean="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5105689" y="1345419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2706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" name="Text Box 39"/>
          <p:cNvSpPr txBox="1">
            <a:spLocks noChangeArrowheads="1"/>
          </p:cNvSpPr>
          <p:nvPr/>
        </p:nvSpPr>
        <p:spPr bwMode="auto">
          <a:xfrm>
            <a:off x="4931887" y="1731137"/>
            <a:ext cx="269304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418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4" name="Text Box 39"/>
          <p:cNvSpPr txBox="1">
            <a:spLocks noChangeArrowheads="1"/>
          </p:cNvSpPr>
          <p:nvPr/>
        </p:nvSpPr>
        <p:spPr bwMode="auto">
          <a:xfrm>
            <a:off x="4879932" y="2605916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1630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8331" y="5361855"/>
            <a:ext cx="519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prstClr val="black"/>
                </a:solidFill>
                <a:latin typeface="Times New Roman" panose="02020603050405020304"/>
              </a:rPr>
              <a:t>418-keV transition has branching ratio = 0.0057(3), </a:t>
            </a:r>
            <a:r>
              <a:rPr lang="en-CA" b="1" dirty="0">
                <a:solidFill>
                  <a:prstClr val="black"/>
                </a:solidFill>
                <a:latin typeface="Times New Roman" panose="02020603050405020304"/>
              </a:rPr>
              <a:t>resulting in </a:t>
            </a:r>
            <a:r>
              <a:rPr lang="en-CA" b="1" i="1" dirty="0" smtClean="0">
                <a:solidFill>
                  <a:prstClr val="black"/>
                </a:solidFill>
                <a:latin typeface="Times New Roman" panose="02020603050405020304"/>
              </a:rPr>
              <a:t>B</a:t>
            </a:r>
            <a:r>
              <a:rPr lang="en-CA" b="1" dirty="0" smtClean="0">
                <a:solidFill>
                  <a:prstClr val="black"/>
                </a:solidFill>
                <a:latin typeface="Times New Roman" panose="02020603050405020304"/>
              </a:rPr>
              <a:t>(</a:t>
            </a:r>
            <a:r>
              <a:rPr lang="en-CA" b="1" i="1" dirty="0" smtClean="0">
                <a:solidFill>
                  <a:prstClr val="black"/>
                </a:solidFill>
                <a:latin typeface="Times New Roman" panose="02020603050405020304"/>
              </a:rPr>
              <a:t>E2</a:t>
            </a:r>
            <a:r>
              <a:rPr lang="en-CA" b="1" dirty="0" smtClean="0">
                <a:solidFill>
                  <a:prstClr val="black"/>
                </a:solidFill>
                <a:latin typeface="Times New Roman" panose="02020603050405020304"/>
              </a:rPr>
              <a:t>;4</a:t>
            </a:r>
            <a:r>
              <a:rPr lang="en-CA" b="1" baseline="-25000" dirty="0">
                <a:solidFill>
                  <a:prstClr val="black"/>
                </a:solidFill>
                <a:latin typeface="Times New Roman" panose="02020603050405020304"/>
              </a:rPr>
              <a:t>5</a:t>
            </a:r>
            <a:r>
              <a:rPr lang="en-CA" b="1" baseline="30000" dirty="0" smtClean="0">
                <a:solidFill>
                  <a:prstClr val="black"/>
                </a:solidFill>
                <a:latin typeface="Times New Roman" panose="02020603050405020304"/>
              </a:rPr>
              <a:t>+</a:t>
            </a:r>
            <a:r>
              <a:rPr lang="en-CA" b="1" dirty="0" smtClean="0">
                <a:solidFill>
                  <a:prstClr val="black"/>
                </a:solidFill>
                <a:latin typeface="Times New Roman" panose="02020603050405020304"/>
              </a:rPr>
              <a:t>→2</a:t>
            </a:r>
            <a:r>
              <a:rPr lang="en-CA" b="1" baseline="-25000" dirty="0">
                <a:solidFill>
                  <a:prstClr val="black"/>
                </a:solidFill>
                <a:latin typeface="Times New Roman" panose="02020603050405020304"/>
              </a:rPr>
              <a:t>4</a:t>
            </a:r>
            <a:r>
              <a:rPr lang="en-CA" b="1" baseline="30000" dirty="0" smtClean="0">
                <a:solidFill>
                  <a:prstClr val="black"/>
                </a:solidFill>
                <a:latin typeface="Times New Roman" panose="02020603050405020304"/>
              </a:rPr>
              <a:t>+</a:t>
            </a:r>
            <a:r>
              <a:rPr lang="en-CA" b="1" dirty="0" smtClean="0">
                <a:solidFill>
                  <a:prstClr val="black"/>
                </a:solidFill>
                <a:latin typeface="Times New Roman" panose="02020603050405020304"/>
              </a:rPr>
              <a:t>) </a:t>
            </a:r>
            <a:r>
              <a:rPr lang="en-CA" b="1" dirty="0">
                <a:solidFill>
                  <a:prstClr val="black"/>
                </a:solidFill>
                <a:latin typeface="Times New Roman" panose="02020603050405020304"/>
              </a:rPr>
              <a:t>= </a:t>
            </a:r>
            <a:r>
              <a:rPr lang="en-CA" b="1" dirty="0" smtClean="0">
                <a:solidFill>
                  <a:prstClr val="black"/>
                </a:solidFill>
                <a:latin typeface="Times New Roman" panose="02020603050405020304"/>
              </a:rPr>
              <a:t>55 ± 14W.u</a:t>
            </a:r>
            <a:r>
              <a:rPr lang="en-CA" b="1" dirty="0">
                <a:solidFill>
                  <a:prstClr val="black"/>
                </a:solidFill>
                <a:latin typeface="Times New Roman" panose="02020603050405020304"/>
              </a:rPr>
              <a:t>.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14" y="980728"/>
            <a:ext cx="3074682" cy="5402819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7169785" y="2866573"/>
            <a:ext cx="62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prstClr val="black"/>
                </a:solidFill>
              </a:rPr>
              <a:t>2</a:t>
            </a:r>
            <a:r>
              <a:rPr lang="en-CA" baseline="-25000" dirty="0" smtClean="0">
                <a:solidFill>
                  <a:prstClr val="black"/>
                </a:solidFill>
              </a:rPr>
              <a:t>4</a:t>
            </a:r>
            <a:r>
              <a:rPr lang="en-CA" baseline="30000" dirty="0" smtClean="0">
                <a:solidFill>
                  <a:prstClr val="black"/>
                </a:solidFill>
              </a:rPr>
              <a:t>+</a:t>
            </a:r>
            <a:endParaRPr lang="en-CA" baseline="30000" dirty="0">
              <a:solidFill>
                <a:prstClr val="black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994568" y="4005064"/>
            <a:ext cx="62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prstClr val="black"/>
                </a:solidFill>
              </a:rPr>
              <a:t>4</a:t>
            </a:r>
            <a:r>
              <a:rPr lang="en-CA" baseline="-25000" dirty="0">
                <a:solidFill>
                  <a:prstClr val="black"/>
                </a:solidFill>
              </a:rPr>
              <a:t>5</a:t>
            </a:r>
            <a:r>
              <a:rPr lang="en-CA" baseline="30000" dirty="0" smtClean="0">
                <a:solidFill>
                  <a:prstClr val="black"/>
                </a:solidFill>
              </a:rPr>
              <a:t>+</a:t>
            </a:r>
            <a:endParaRPr lang="en-CA" baseline="300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56176" y="6383547"/>
            <a:ext cx="2876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Garrett et al., PRC </a:t>
            </a:r>
            <a:r>
              <a:rPr lang="en-CA" sz="1200" b="1" dirty="0" smtClean="0"/>
              <a:t>101</a:t>
            </a:r>
            <a:r>
              <a:rPr lang="en-CA" sz="1200" dirty="0" smtClean="0"/>
              <a:t>, 044302 (2020) 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7211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6840760" cy="575550"/>
          </a:xfrm>
        </p:spPr>
        <p:txBody>
          <a:bodyPr>
            <a:noAutofit/>
          </a:bodyPr>
          <a:lstStyle/>
          <a:p>
            <a:r>
              <a:rPr lang="en-US" sz="1800" dirty="0" smtClean="0"/>
              <a:t>Decay of the 2079-keV </a:t>
            </a:r>
            <a:r>
              <a:rPr lang="en-US" sz="1800" dirty="0" smtClean="0"/>
              <a:t>0</a:t>
            </a:r>
            <a:r>
              <a:rPr lang="en-US" sz="1800" baseline="-25000" dirty="0" smtClean="0"/>
              <a:t>4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 </a:t>
            </a:r>
            <a:r>
              <a:rPr lang="en-US" sz="1800" dirty="0" smtClean="0"/>
              <a:t>level in </a:t>
            </a:r>
            <a:r>
              <a:rPr lang="en-US" sz="1800" baseline="30000" dirty="0" smtClean="0"/>
              <a:t>110</a:t>
            </a:r>
            <a:r>
              <a:rPr lang="en-US" sz="1800" dirty="0" smtClean="0"/>
              <a:t>Cd – preferred decay to deformed intruder configuration</a:t>
            </a:r>
            <a:endParaRPr lang="en-CA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509F-E6F9-440F-9724-05758556AF68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6" y="6553472"/>
            <a:ext cx="3875619" cy="274320"/>
          </a:xfrm>
        </p:spPr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11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6" y="3317842"/>
            <a:ext cx="8873448" cy="33420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1898598" y="738299"/>
            <a:ext cx="3461594" cy="2972613"/>
          </a:xfrm>
          <a:prstGeom prst="rect">
            <a:avLst/>
          </a:prstGeom>
          <a:solidFill>
            <a:srgbClr val="F4E6C8"/>
          </a:solidFill>
          <a:ln w="158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CA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3480170" y="3402576"/>
            <a:ext cx="260350" cy="206340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1C1C1C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3425079" y="2935238"/>
            <a:ext cx="230832" cy="184666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658</a:t>
            </a:r>
          </a:p>
        </p:txBody>
      </p:sp>
      <p:sp>
        <p:nvSpPr>
          <p:cNvPr id="53" name="Text Box 13"/>
          <p:cNvSpPr txBox="1">
            <a:spLocks noChangeArrowheads="1"/>
          </p:cNvSpPr>
          <p:nvPr/>
        </p:nvSpPr>
        <p:spPr bwMode="auto">
          <a:xfrm>
            <a:off x="3463102" y="2171378"/>
            <a:ext cx="307778" cy="184666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1542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4" name="Text Box 14"/>
          <p:cNvSpPr txBox="1">
            <a:spLocks noChangeArrowheads="1"/>
          </p:cNvSpPr>
          <p:nvPr/>
        </p:nvSpPr>
        <p:spPr bwMode="auto">
          <a:xfrm>
            <a:off x="4326149" y="2186461"/>
            <a:ext cx="492444" cy="276999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1473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4326149" y="1682157"/>
            <a:ext cx="492444" cy="335169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1783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326149" y="1282378"/>
            <a:ext cx="492444" cy="276999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2079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" name="Line 17"/>
          <p:cNvSpPr>
            <a:spLocks noChangeShapeType="1"/>
          </p:cNvSpPr>
          <p:nvPr/>
        </p:nvSpPr>
        <p:spPr bwMode="auto">
          <a:xfrm>
            <a:off x="3194815" y="1495217"/>
            <a:ext cx="167879" cy="426940"/>
          </a:xfrm>
          <a:prstGeom prst="line">
            <a:avLst/>
          </a:prstGeom>
          <a:noFill/>
          <a:ln w="123825">
            <a:solidFill>
              <a:srgbClr val="FA1B04"/>
            </a:solidFill>
            <a:round/>
            <a:headEnd/>
            <a:tailEnd type="stealth" w="sm" len="sm"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60" name="Text Box 21"/>
          <p:cNvSpPr txBox="1">
            <a:spLocks noChangeArrowheads="1"/>
          </p:cNvSpPr>
          <p:nvPr/>
        </p:nvSpPr>
        <p:spPr bwMode="auto">
          <a:xfrm>
            <a:off x="3019795" y="3435301"/>
            <a:ext cx="304800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1200" b="1" baseline="3000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61" name="Text Box 22"/>
          <p:cNvSpPr txBox="1">
            <a:spLocks noChangeArrowheads="1"/>
          </p:cNvSpPr>
          <p:nvPr/>
        </p:nvSpPr>
        <p:spPr bwMode="auto">
          <a:xfrm>
            <a:off x="3019795" y="2901901"/>
            <a:ext cx="304800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200" b="1" baseline="3000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64" name="Text Box 25"/>
          <p:cNvSpPr txBox="1">
            <a:spLocks noChangeArrowheads="1"/>
          </p:cNvSpPr>
          <p:nvPr/>
        </p:nvSpPr>
        <p:spPr bwMode="auto">
          <a:xfrm>
            <a:off x="5000995" y="1722479"/>
            <a:ext cx="304800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200" b="1" baseline="3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5000995" y="1301428"/>
            <a:ext cx="304800" cy="20647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en-US" sz="1200" b="1" baseline="30000" dirty="0">
                <a:solidFill>
                  <a:srgbClr val="000000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62" name="Text Box 23"/>
          <p:cNvSpPr txBox="1">
            <a:spLocks noChangeArrowheads="1"/>
          </p:cNvSpPr>
          <p:nvPr/>
        </p:nvSpPr>
        <p:spPr bwMode="auto">
          <a:xfrm>
            <a:off x="3158203" y="2158678"/>
            <a:ext cx="304800" cy="184666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US" sz="1200" b="1" baseline="3000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63" name="Text Box 24"/>
          <p:cNvSpPr txBox="1">
            <a:spLocks noChangeArrowheads="1"/>
          </p:cNvSpPr>
          <p:nvPr/>
        </p:nvSpPr>
        <p:spPr bwMode="auto">
          <a:xfrm>
            <a:off x="5000995" y="2224606"/>
            <a:ext cx="304800" cy="186170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1200" b="1" baseline="3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67" name="Line 28"/>
          <p:cNvSpPr>
            <a:spLocks noChangeShapeType="1"/>
          </p:cNvSpPr>
          <p:nvPr/>
        </p:nvSpPr>
        <p:spPr bwMode="auto">
          <a:xfrm>
            <a:off x="3237480" y="2420888"/>
            <a:ext cx="533400" cy="0"/>
          </a:xfrm>
          <a:prstGeom prst="line">
            <a:avLst/>
          </a:prstGeom>
          <a:noFill/>
          <a:ln w="38100">
            <a:solidFill>
              <a:srgbClr val="1C1C1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2440200" y="2196778"/>
            <a:ext cx="492444" cy="276999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1475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" name="Line 20"/>
          <p:cNvSpPr>
            <a:spLocks noChangeShapeType="1"/>
          </p:cNvSpPr>
          <p:nvPr/>
        </p:nvSpPr>
        <p:spPr bwMode="auto">
          <a:xfrm>
            <a:off x="2686422" y="1495217"/>
            <a:ext cx="396000" cy="1534998"/>
          </a:xfrm>
          <a:prstGeom prst="line">
            <a:avLst/>
          </a:prstGeom>
          <a:noFill/>
          <a:ln w="25400">
            <a:solidFill>
              <a:srgbClr val="FA1B04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69" name="Text Box 30"/>
          <p:cNvSpPr txBox="1">
            <a:spLocks noChangeArrowheads="1"/>
          </p:cNvSpPr>
          <p:nvPr/>
        </p:nvSpPr>
        <p:spPr bwMode="auto">
          <a:xfrm>
            <a:off x="2114696" y="2215828"/>
            <a:ext cx="304800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200" b="1" baseline="3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70" name="Line 31"/>
          <p:cNvSpPr>
            <a:spLocks noChangeShapeType="1"/>
          </p:cNvSpPr>
          <p:nvPr/>
        </p:nvSpPr>
        <p:spPr bwMode="auto">
          <a:xfrm>
            <a:off x="2257795" y="2497088"/>
            <a:ext cx="533400" cy="0"/>
          </a:xfrm>
          <a:prstGeom prst="line">
            <a:avLst/>
          </a:prstGeom>
          <a:noFill/>
          <a:ln w="38100">
            <a:solidFill>
              <a:srgbClr val="1C1C1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73" name="Line 34"/>
          <p:cNvSpPr>
            <a:spLocks noChangeShapeType="1"/>
          </p:cNvSpPr>
          <p:nvPr/>
        </p:nvSpPr>
        <p:spPr bwMode="auto">
          <a:xfrm>
            <a:off x="2402728" y="1506215"/>
            <a:ext cx="838200" cy="0"/>
          </a:xfrm>
          <a:prstGeom prst="line">
            <a:avLst/>
          </a:prstGeom>
          <a:noFill/>
          <a:ln w="9525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75" name="Text Box 37"/>
          <p:cNvSpPr txBox="1">
            <a:spLocks noChangeArrowheads="1"/>
          </p:cNvSpPr>
          <p:nvPr/>
        </p:nvSpPr>
        <p:spPr bwMode="auto">
          <a:xfrm>
            <a:off x="3327624" y="1482433"/>
            <a:ext cx="230832" cy="184666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296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6" name="Text Box 39"/>
          <p:cNvSpPr txBox="1">
            <a:spLocks noChangeArrowheads="1"/>
          </p:cNvSpPr>
          <p:nvPr/>
        </p:nvSpPr>
        <p:spPr bwMode="auto">
          <a:xfrm>
            <a:off x="1958433" y="3161852"/>
            <a:ext cx="963534" cy="46166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</a:rPr>
              <a:t>Transitions 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in </a:t>
            </a:r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</a:rPr>
              <a:t>keV</a:t>
            </a:r>
          </a:p>
        </p:txBody>
      </p:sp>
      <p:sp>
        <p:nvSpPr>
          <p:cNvPr id="79" name="Text Box 42"/>
          <p:cNvSpPr txBox="1">
            <a:spLocks noChangeArrowheads="1"/>
          </p:cNvSpPr>
          <p:nvPr/>
        </p:nvSpPr>
        <p:spPr bwMode="auto">
          <a:xfrm>
            <a:off x="2279231" y="1267260"/>
            <a:ext cx="492444" cy="25181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</a:rPr>
              <a:t>2079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1919987" y="1293990"/>
            <a:ext cx="304800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18000" tIns="10800" rIns="18000" bIns="1080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1200" b="1" baseline="3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77" name="Line 40"/>
          <p:cNvSpPr>
            <a:spLocks noChangeShapeType="1"/>
          </p:cNvSpPr>
          <p:nvPr/>
        </p:nvSpPr>
        <p:spPr bwMode="auto">
          <a:xfrm>
            <a:off x="2258712" y="830608"/>
            <a:ext cx="0" cy="66461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78" name="Text Box 41"/>
          <p:cNvSpPr txBox="1">
            <a:spLocks noChangeArrowheads="1"/>
          </p:cNvSpPr>
          <p:nvPr/>
        </p:nvSpPr>
        <p:spPr bwMode="auto">
          <a:xfrm>
            <a:off x="2138856" y="974623"/>
            <a:ext cx="256481" cy="153888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Times New Roman" pitchFamily="18" charset="0"/>
              </a:rPr>
              <a:t>1397</a:t>
            </a:r>
            <a:endParaRPr lang="en-US" sz="1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" name="Line 44"/>
          <p:cNvSpPr>
            <a:spLocks noChangeShapeType="1"/>
          </p:cNvSpPr>
          <p:nvPr/>
        </p:nvSpPr>
        <p:spPr bwMode="auto">
          <a:xfrm>
            <a:off x="2004775" y="1506215"/>
            <a:ext cx="533400" cy="0"/>
          </a:xfrm>
          <a:prstGeom prst="line">
            <a:avLst/>
          </a:prstGeom>
          <a:noFill/>
          <a:ln w="38100">
            <a:solidFill>
              <a:srgbClr val="1C1C1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85" name="Line 34"/>
          <p:cNvSpPr>
            <a:spLocks noChangeShapeType="1"/>
          </p:cNvSpPr>
          <p:nvPr/>
        </p:nvSpPr>
        <p:spPr bwMode="auto">
          <a:xfrm>
            <a:off x="3362694" y="1922157"/>
            <a:ext cx="1416298" cy="0"/>
          </a:xfrm>
          <a:prstGeom prst="line">
            <a:avLst/>
          </a:prstGeom>
          <a:noFill/>
          <a:ln w="9525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380312" y="4993332"/>
            <a:ext cx="288032" cy="95593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587896" y="3435301"/>
            <a:ext cx="288032" cy="24721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3194815" y="4416851"/>
            <a:ext cx="288032" cy="148608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5504720" y="787596"/>
            <a:ext cx="3590282" cy="132343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level strongly preferred decay to 2</a:t>
            </a:r>
            <a:r>
              <a:rPr lang="en-US" sz="20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level – weak decay to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 no observed decay to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endParaRPr lang="en-US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ectangle 44"/>
          <p:cNvSpPr>
            <a:spLocks noChangeArrowheads="1"/>
          </p:cNvSpPr>
          <p:nvPr/>
        </p:nvSpPr>
        <p:spPr bwMode="auto">
          <a:xfrm>
            <a:off x="5505968" y="2244389"/>
            <a:ext cx="34563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Garrett </a:t>
            </a:r>
            <a:r>
              <a:rPr lang="en-CA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C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CA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PRC </a:t>
            </a:r>
            <a:r>
              <a:rPr lang="en-CA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86, 044304 (2012) </a:t>
            </a:r>
            <a:endParaRPr lang="en-CA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Line 19"/>
          <p:cNvSpPr>
            <a:spLocks noChangeShapeType="1"/>
          </p:cNvSpPr>
          <p:nvPr/>
        </p:nvSpPr>
        <p:spPr bwMode="auto">
          <a:xfrm rot="21420000">
            <a:off x="2282183" y="1514442"/>
            <a:ext cx="153535" cy="900969"/>
          </a:xfrm>
          <a:prstGeom prst="line">
            <a:avLst/>
          </a:prstGeom>
          <a:noFill/>
          <a:ln w="25400">
            <a:solidFill>
              <a:srgbClr val="FA1B04"/>
            </a:solidFill>
            <a:round/>
            <a:headEnd type="none" w="med" len="med"/>
            <a:tailEnd type="arrow" w="med" len="med"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2258712" y="1854566"/>
            <a:ext cx="192360" cy="153888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Times New Roman" pitchFamily="18" charset="0"/>
              </a:rPr>
              <a:t>603</a:t>
            </a:r>
            <a:endParaRPr lang="en-US" sz="1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2187258" y="1738437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X</a:t>
            </a:r>
            <a:endParaRPr lang="en-CA" b="1" dirty="0">
              <a:solidFill>
                <a:srgbClr val="0000FF"/>
              </a:solidFill>
            </a:endParaRPr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>
            <a:off x="4619995" y="1927266"/>
            <a:ext cx="533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>
            <a:off x="4619995" y="1506215"/>
            <a:ext cx="533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4619995" y="2507795"/>
            <a:ext cx="5334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66" name="Text Box 27"/>
          <p:cNvSpPr txBox="1">
            <a:spLocks noChangeArrowheads="1"/>
          </p:cNvSpPr>
          <p:nvPr/>
        </p:nvSpPr>
        <p:spPr bwMode="auto">
          <a:xfrm>
            <a:off x="2655178" y="1886198"/>
            <a:ext cx="256481" cy="153888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Times New Roman" pitchFamily="18" charset="0"/>
              </a:rPr>
              <a:t>1421</a:t>
            </a:r>
            <a:endParaRPr lang="en-US" sz="1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" name="Line 9"/>
          <p:cNvSpPr>
            <a:spLocks noChangeShapeType="1"/>
          </p:cNvSpPr>
          <p:nvPr/>
        </p:nvSpPr>
        <p:spPr bwMode="auto">
          <a:xfrm>
            <a:off x="3095995" y="3119555"/>
            <a:ext cx="533400" cy="0"/>
          </a:xfrm>
          <a:prstGeom prst="line">
            <a:avLst/>
          </a:prstGeom>
          <a:noFill/>
          <a:ln w="38100" cmpd="sng">
            <a:solidFill>
              <a:srgbClr val="1C1C1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  <p:sp>
        <p:nvSpPr>
          <p:cNvPr id="50" name="Line 10"/>
          <p:cNvSpPr>
            <a:spLocks noChangeShapeType="1"/>
          </p:cNvSpPr>
          <p:nvPr/>
        </p:nvSpPr>
        <p:spPr bwMode="auto">
          <a:xfrm>
            <a:off x="3095995" y="3640088"/>
            <a:ext cx="533400" cy="0"/>
          </a:xfrm>
          <a:prstGeom prst="line">
            <a:avLst/>
          </a:prstGeom>
          <a:noFill/>
          <a:ln w="38100">
            <a:solidFill>
              <a:srgbClr val="1C1C1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CA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7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5" y="1"/>
            <a:ext cx="6408713" cy="620688"/>
          </a:xfrm>
        </p:spPr>
        <p:txBody>
          <a:bodyPr>
            <a:normAutofit fontScale="90000"/>
          </a:bodyPr>
          <a:lstStyle/>
          <a:p>
            <a:r>
              <a:rPr lang="en-CA" sz="2000" dirty="0"/>
              <a:t>0</a:t>
            </a:r>
            <a:r>
              <a:rPr lang="en-CA" sz="2000" baseline="-25000" dirty="0"/>
              <a:t>4</a:t>
            </a:r>
            <a:r>
              <a:rPr lang="en-CA" sz="2000" baseline="30000" dirty="0"/>
              <a:t>+</a:t>
            </a:r>
            <a:r>
              <a:rPr lang="en-CA" sz="2000" dirty="0"/>
              <a:t> level preferentially decays to 2</a:t>
            </a:r>
            <a:r>
              <a:rPr lang="en-CA" sz="2000" baseline="30000" dirty="0"/>
              <a:t>+</a:t>
            </a:r>
            <a:r>
              <a:rPr lang="en-CA" sz="2000" dirty="0"/>
              <a:t> intruder band </a:t>
            </a:r>
            <a:r>
              <a:rPr lang="en-CA" sz="2000" dirty="0" smtClean="0"/>
              <a:t>member in the Cd isotopes</a:t>
            </a:r>
            <a:endParaRPr lang="en-CA" sz="1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302343"/>
          </a:xfrm>
        </p:spPr>
        <p:txBody>
          <a:bodyPr/>
          <a:lstStyle/>
          <a:p>
            <a:pPr lvl="1"/>
            <a:r>
              <a:rPr lang="en-CA" dirty="0" smtClean="0"/>
              <a:t>Enhanced </a:t>
            </a:r>
            <a:r>
              <a:rPr lang="en-CA" dirty="0"/>
              <a:t>0</a:t>
            </a:r>
            <a:r>
              <a:rPr lang="en-CA" baseline="-25000" dirty="0"/>
              <a:t>4</a:t>
            </a:r>
            <a:r>
              <a:rPr lang="en-CA" baseline="30000" dirty="0"/>
              <a:t>+ </a:t>
            </a:r>
            <a:r>
              <a:rPr lang="en-CA" dirty="0" smtClean="0">
                <a:sym typeface="Symbol" panose="05050102010706020507" pitchFamily="18" charset="2"/>
              </a:rPr>
              <a:t>2</a:t>
            </a:r>
            <a:r>
              <a:rPr lang="en-CA" baseline="-25000" dirty="0" smtClean="0">
                <a:sym typeface="Symbol" panose="05050102010706020507" pitchFamily="18" charset="2"/>
              </a:rPr>
              <a:t>3</a:t>
            </a:r>
            <a:r>
              <a:rPr lang="en-CA" baseline="30000" dirty="0" smtClean="0"/>
              <a:t>+ </a:t>
            </a:r>
            <a:r>
              <a:rPr lang="en-CA" dirty="0" smtClean="0"/>
              <a:t>decay observed in </a:t>
            </a:r>
            <a:r>
              <a:rPr lang="en-CA" baseline="30000" dirty="0" smtClean="0"/>
              <a:t>114</a:t>
            </a:r>
            <a:r>
              <a:rPr lang="en-CA" dirty="0" smtClean="0"/>
              <a:t>Cd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B4206-50BE-44D0-A60A-8BABE0DB0E99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12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" y="2128338"/>
            <a:ext cx="8453625" cy="39985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4208" y="1510045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solidFill>
                  <a:prstClr val="black"/>
                </a:solidFill>
              </a:rPr>
              <a:t>A</a:t>
            </a:r>
            <a:r>
              <a:rPr lang="en-CA" sz="1600" b="1" dirty="0" smtClean="0">
                <a:solidFill>
                  <a:prstClr val="black"/>
                </a:solidFill>
              </a:rPr>
              <a:t>bsolute B(E2) in </a:t>
            </a:r>
            <a:r>
              <a:rPr lang="en-CA" sz="1600" b="1" dirty="0" err="1" smtClean="0">
                <a:solidFill>
                  <a:prstClr val="black"/>
                </a:solidFill>
              </a:rPr>
              <a:t>W.u</a:t>
            </a:r>
            <a:r>
              <a:rPr lang="en-CA" sz="1600" b="1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576" y="1340768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 smtClean="0">
                <a:solidFill>
                  <a:prstClr val="black"/>
                </a:solidFill>
              </a:rPr>
              <a:t>Relative B(E2)values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691680" y="1734553"/>
            <a:ext cx="948916" cy="791966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07686" y="1702985"/>
            <a:ext cx="729054" cy="823534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524328" y="1841353"/>
            <a:ext cx="335538" cy="1189222"/>
          </a:xfrm>
          <a:prstGeom prst="straightConnector1">
            <a:avLst/>
          </a:prstGeom>
          <a:ln w="2222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4123" y="60303"/>
            <a:ext cx="6408713" cy="471509"/>
          </a:xfrm>
        </p:spPr>
        <p:txBody>
          <a:bodyPr>
            <a:noAutofit/>
          </a:bodyPr>
          <a:lstStyle/>
          <a:p>
            <a:r>
              <a:rPr lang="en-CA" sz="2000" dirty="0" smtClean="0"/>
              <a:t>Search for very weak, low-energy </a:t>
            </a:r>
            <a:r>
              <a:rPr lang="en-CA" sz="2000" dirty="0" smtClean="0">
                <a:latin typeface="Symbol" panose="05050102010706020507" pitchFamily="18" charset="2"/>
              </a:rPr>
              <a:t>g</a:t>
            </a:r>
            <a:r>
              <a:rPr lang="en-CA" sz="2000" dirty="0" smtClean="0"/>
              <a:t> branches in </a:t>
            </a:r>
            <a:r>
              <a:rPr lang="en-CA" sz="2000" baseline="30000" dirty="0" smtClean="0"/>
              <a:t>112</a:t>
            </a:r>
            <a:r>
              <a:rPr lang="en-CA" sz="2000" dirty="0" smtClean="0"/>
              <a:t>Cd via </a:t>
            </a:r>
            <a:r>
              <a:rPr lang="en-CA" sz="2000" dirty="0" smtClean="0">
                <a:latin typeface="Symbol" panose="05050102010706020507" pitchFamily="18" charset="2"/>
              </a:rPr>
              <a:t>b</a:t>
            </a:r>
            <a:r>
              <a:rPr lang="en-CA" sz="2000" dirty="0" smtClean="0"/>
              <a:t>-decay</a:t>
            </a:r>
            <a:endParaRPr lang="en-CA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28" y="982518"/>
            <a:ext cx="5394960" cy="529936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D7E4C-DE28-4689-A17C-93A7906747F9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13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512" y="1209675"/>
            <a:ext cx="3195638" cy="3271837"/>
          </a:xfrm>
          <a:prstGeom prst="rect">
            <a:avLst/>
          </a:prstGeom>
          <a:solidFill>
            <a:srgbClr val="F4E6C8"/>
          </a:solidFill>
          <a:ln w="1587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2649662" y="4262437"/>
            <a:ext cx="533400" cy="0"/>
          </a:xfrm>
          <a:prstGeom prst="line">
            <a:avLst/>
          </a:prstGeom>
          <a:noFill/>
          <a:ln w="38100">
            <a:solidFill>
              <a:srgbClr val="1C1C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930650" y="4025900"/>
            <a:ext cx="2603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1C1C1C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887787" y="3319462"/>
            <a:ext cx="412750" cy="274638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617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814762" y="2514600"/>
            <a:ext cx="488950" cy="27463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1416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573462" y="4025900"/>
            <a:ext cx="304800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1200" baseline="3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573462" y="3354387"/>
            <a:ext cx="304800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200" baseline="3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2573462" y="2533650"/>
            <a:ext cx="304800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US" sz="1200" baseline="3000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2649662" y="2738437"/>
            <a:ext cx="533400" cy="0"/>
          </a:xfrm>
          <a:prstGeom prst="line">
            <a:avLst/>
          </a:prstGeom>
          <a:noFill/>
          <a:ln w="38100">
            <a:solidFill>
              <a:srgbClr val="1C1C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747962" y="2743200"/>
            <a:ext cx="488950" cy="27463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1312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506662" y="2762250"/>
            <a:ext cx="304800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200" baseline="3000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1582862" y="2967037"/>
            <a:ext cx="533400" cy="0"/>
          </a:xfrm>
          <a:prstGeom prst="line">
            <a:avLst/>
          </a:prstGeom>
          <a:noFill/>
          <a:ln w="38100">
            <a:solidFill>
              <a:srgbClr val="1C1C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559050" y="1981200"/>
            <a:ext cx="304800" cy="182562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1871</a:t>
            </a: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92262" y="2052637"/>
            <a:ext cx="609600" cy="0"/>
          </a:xfrm>
          <a:prstGeom prst="line">
            <a:avLst/>
          </a:prstGeom>
          <a:noFill/>
          <a:ln w="9525" cap="rnd">
            <a:solidFill>
              <a:srgbClr val="1C1C1C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239837" y="1847850"/>
            <a:ext cx="204788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z="1200" baseline="3000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287462" y="2052637"/>
            <a:ext cx="1211263" cy="3175"/>
          </a:xfrm>
          <a:prstGeom prst="line">
            <a:avLst/>
          </a:prstGeom>
          <a:noFill/>
          <a:ln w="38100">
            <a:solidFill>
              <a:srgbClr val="1C1C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>
            <a:off x="2649662" y="3576637"/>
            <a:ext cx="533400" cy="0"/>
          </a:xfrm>
          <a:prstGeom prst="line">
            <a:avLst/>
          </a:prstGeom>
          <a:noFill/>
          <a:ln w="38100">
            <a:solidFill>
              <a:srgbClr val="1C1C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973262" y="2052637"/>
            <a:ext cx="609600" cy="1524000"/>
          </a:xfrm>
          <a:prstGeom prst="line">
            <a:avLst/>
          </a:prstGeom>
          <a:noFill/>
          <a:ln w="127000">
            <a:solidFill>
              <a:srgbClr val="FA1B04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1582862" y="3576637"/>
            <a:ext cx="1219200" cy="0"/>
          </a:xfrm>
          <a:prstGeom prst="line">
            <a:avLst/>
          </a:prstGeom>
          <a:noFill/>
          <a:ln w="12700" cap="rnd">
            <a:solidFill>
              <a:srgbClr val="1C1C1C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1062162" y="2589212"/>
            <a:ext cx="254000" cy="152400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Times New Roman" pitchFamily="18" charset="0"/>
              </a:rPr>
              <a:t>1253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241425" y="3878263"/>
            <a:ext cx="1320800" cy="27463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itchFamily="18" charset="0"/>
              </a:rPr>
              <a:t>Transitions in keV</a:t>
            </a:r>
          </a:p>
        </p:txBody>
      </p:sp>
      <p:sp>
        <p:nvSpPr>
          <p:cNvPr id="29" name="Line 32"/>
          <p:cNvSpPr>
            <a:spLocks noChangeShapeType="1"/>
          </p:cNvSpPr>
          <p:nvPr/>
        </p:nvSpPr>
        <p:spPr bwMode="auto">
          <a:xfrm flipH="1">
            <a:off x="527175" y="1560512"/>
            <a:ext cx="4762" cy="4857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407114" y="1630289"/>
            <a:ext cx="269304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360</a:t>
            </a:r>
          </a:p>
        </p:txBody>
      </p:sp>
      <p:sp>
        <p:nvSpPr>
          <p:cNvPr id="31" name="Line 37"/>
          <p:cNvSpPr>
            <a:spLocks noChangeShapeType="1"/>
          </p:cNvSpPr>
          <p:nvPr/>
        </p:nvSpPr>
        <p:spPr bwMode="auto">
          <a:xfrm>
            <a:off x="295400" y="1541462"/>
            <a:ext cx="533400" cy="0"/>
          </a:xfrm>
          <a:prstGeom prst="line">
            <a:avLst/>
          </a:prstGeom>
          <a:noFill/>
          <a:ln w="38100">
            <a:solidFill>
              <a:srgbClr val="1C1C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241425" y="1311275"/>
            <a:ext cx="204787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200" baseline="3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33" name="Text Box 39"/>
          <p:cNvSpPr txBox="1">
            <a:spLocks noChangeArrowheads="1"/>
          </p:cNvSpPr>
          <p:nvPr/>
        </p:nvSpPr>
        <p:spPr bwMode="auto">
          <a:xfrm>
            <a:off x="668462" y="1333500"/>
            <a:ext cx="304800" cy="182562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2231</a:t>
            </a:r>
          </a:p>
        </p:txBody>
      </p:sp>
      <p:sp>
        <p:nvSpPr>
          <p:cNvPr id="34" name="Line 40"/>
          <p:cNvSpPr>
            <a:spLocks noChangeShapeType="1"/>
          </p:cNvSpPr>
          <p:nvPr/>
        </p:nvSpPr>
        <p:spPr bwMode="auto">
          <a:xfrm>
            <a:off x="1117725" y="1614487"/>
            <a:ext cx="533400" cy="0"/>
          </a:xfrm>
          <a:prstGeom prst="line">
            <a:avLst/>
          </a:prstGeom>
          <a:noFill/>
          <a:ln w="38100">
            <a:solidFill>
              <a:srgbClr val="1C1C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35" name="Text Box 41"/>
          <p:cNvSpPr txBox="1">
            <a:spLocks noChangeArrowheads="1"/>
          </p:cNvSpPr>
          <p:nvPr/>
        </p:nvSpPr>
        <p:spPr bwMode="auto">
          <a:xfrm>
            <a:off x="1063750" y="1384300"/>
            <a:ext cx="204787" cy="204787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1200" baseline="3000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1427287" y="1406525"/>
            <a:ext cx="304800" cy="182562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2156</a:t>
            </a:r>
          </a:p>
        </p:txBody>
      </p:sp>
      <p:sp>
        <p:nvSpPr>
          <p:cNvPr id="37" name="Line 43"/>
          <p:cNvSpPr>
            <a:spLocks noChangeShapeType="1"/>
          </p:cNvSpPr>
          <p:nvPr/>
        </p:nvSpPr>
        <p:spPr bwMode="auto">
          <a:xfrm flipH="1">
            <a:off x="1313522" y="1589087"/>
            <a:ext cx="2640" cy="485811"/>
          </a:xfrm>
          <a:prstGeom prst="line">
            <a:avLst/>
          </a:prstGeom>
          <a:noFill/>
          <a:ln w="19050">
            <a:solidFill>
              <a:srgbClr val="0000CC"/>
            </a:solidFill>
            <a:prstDash val="solid"/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1189162" y="1713140"/>
            <a:ext cx="269304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286</a:t>
            </a:r>
          </a:p>
        </p:txBody>
      </p:sp>
      <p:sp>
        <p:nvSpPr>
          <p:cNvPr id="39" name="Text Box 47"/>
          <p:cNvSpPr txBox="1">
            <a:spLocks noChangeArrowheads="1"/>
          </p:cNvSpPr>
          <p:nvPr/>
        </p:nvSpPr>
        <p:spPr bwMode="auto">
          <a:xfrm>
            <a:off x="1125662" y="4107248"/>
            <a:ext cx="1447800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112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Cd</a:t>
            </a:r>
            <a:endParaRPr lang="en-CA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45"/>
          <p:cNvSpPr txBox="1">
            <a:spLocks noChangeArrowheads="1"/>
          </p:cNvSpPr>
          <p:nvPr/>
        </p:nvSpPr>
        <p:spPr bwMode="auto">
          <a:xfrm>
            <a:off x="97234" y="4639488"/>
            <a:ext cx="3322638" cy="178510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286-keV transition is a  7.9(33)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200" b="1" baseline="30000" dirty="0">
                <a:solidFill>
                  <a:prstClr val="black"/>
                </a:solidFill>
                <a:latin typeface="Symbol" panose="05050102010706020507" pitchFamily="18" charset="2"/>
                <a:cs typeface="Times New Roman" pitchFamily="18" charset="0"/>
              </a:rPr>
              <a:t>-</a:t>
            </a:r>
            <a:r>
              <a:rPr lang="en-US" sz="2200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branch 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2156-keV level,  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→ 34(15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W.u</a:t>
            </a:r>
            <a:r>
              <a:rPr lang="en-US" sz="2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transition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37072" y="6333880"/>
            <a:ext cx="2876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Garrett et al., PRC </a:t>
            </a:r>
            <a:r>
              <a:rPr lang="en-CA" sz="1200" b="1" dirty="0" smtClean="0"/>
              <a:t>101</a:t>
            </a:r>
            <a:r>
              <a:rPr lang="en-CA" sz="1200" dirty="0" smtClean="0"/>
              <a:t>, 044302 (2020) 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59179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aseline="30000" dirty="0" smtClean="0"/>
              <a:t>110</a:t>
            </a:r>
            <a:r>
              <a:rPr lang="en-CA" dirty="0" smtClean="0"/>
              <a:t>Cd </a:t>
            </a:r>
            <a:r>
              <a:rPr lang="en-CA" dirty="0"/>
              <a:t>band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05" y="692696"/>
            <a:ext cx="8229600" cy="5302343"/>
          </a:xfrm>
        </p:spPr>
        <p:txBody>
          <a:bodyPr/>
          <a:lstStyle/>
          <a:p>
            <a:pPr lvl="0">
              <a:buClr>
                <a:srgbClr val="F0AD00"/>
              </a:buClr>
            </a:pPr>
            <a:r>
              <a:rPr lang="en-CA" sz="2000" dirty="0">
                <a:solidFill>
                  <a:prstClr val="black"/>
                </a:solidFill>
              </a:rPr>
              <a:t>Transitions labelled with </a:t>
            </a:r>
            <a:r>
              <a:rPr lang="en-CA" sz="2000" i="1" dirty="0">
                <a:solidFill>
                  <a:prstClr val="black"/>
                </a:solidFill>
              </a:rPr>
              <a:t>B(E2</a:t>
            </a:r>
            <a:r>
              <a:rPr lang="en-CA" sz="2000" dirty="0">
                <a:solidFill>
                  <a:prstClr val="black"/>
                </a:solidFill>
              </a:rPr>
              <a:t>) in </a:t>
            </a:r>
            <a:r>
              <a:rPr lang="en-CA" sz="2000" dirty="0" err="1">
                <a:solidFill>
                  <a:prstClr val="black"/>
                </a:solidFill>
              </a:rPr>
              <a:t>W.u</a:t>
            </a:r>
            <a:r>
              <a:rPr lang="en-CA" sz="2000" dirty="0">
                <a:solidFill>
                  <a:prstClr val="black"/>
                </a:solidFill>
              </a:rPr>
              <a:t>.</a:t>
            </a:r>
          </a:p>
          <a:p>
            <a:pPr lvl="0">
              <a:buClr>
                <a:srgbClr val="F0AD00"/>
              </a:buClr>
            </a:pPr>
            <a:r>
              <a:rPr lang="en-CA" sz="2000" dirty="0">
                <a:solidFill>
                  <a:prstClr val="black"/>
                </a:solidFill>
              </a:rPr>
              <a:t>Square brackets indicate relative </a:t>
            </a:r>
            <a:r>
              <a:rPr lang="en-CA" sz="2000" i="1" dirty="0">
                <a:solidFill>
                  <a:prstClr val="black"/>
                </a:solidFill>
              </a:rPr>
              <a:t>B(E2)</a:t>
            </a:r>
            <a:r>
              <a:rPr lang="en-CA" sz="2000" dirty="0">
                <a:solidFill>
                  <a:prstClr val="black"/>
                </a:solidFill>
              </a:rPr>
              <a:t> values</a:t>
            </a:r>
          </a:p>
          <a:p>
            <a:pPr lvl="0">
              <a:buClr>
                <a:srgbClr val="F0AD00"/>
              </a:buClr>
            </a:pPr>
            <a:r>
              <a:rPr lang="en-CA" sz="2000" dirty="0">
                <a:solidFill>
                  <a:prstClr val="black"/>
                </a:solidFill>
              </a:rPr>
              <a:t>Very weak transitions </a:t>
            </a:r>
            <a:r>
              <a:rPr lang="en-CA" sz="2000" dirty="0" smtClean="0">
                <a:solidFill>
                  <a:prstClr val="black"/>
                </a:solidFill>
              </a:rPr>
              <a:t>removed</a:t>
            </a:r>
          </a:p>
          <a:p>
            <a:pPr lvl="1">
              <a:buClr>
                <a:srgbClr val="F0AD00"/>
              </a:buClr>
            </a:pPr>
            <a:r>
              <a:rPr lang="en-CA" sz="1600" dirty="0" smtClean="0">
                <a:solidFill>
                  <a:prstClr val="black"/>
                </a:solidFill>
              </a:rPr>
              <a:t>Most of the upper limits are due to unknown </a:t>
            </a:r>
            <a:r>
              <a:rPr lang="en-CA" sz="1600" i="1" dirty="0" smtClean="0">
                <a:solidFill>
                  <a:prstClr val="black"/>
                </a:solidFill>
              </a:rPr>
              <a:t>E</a:t>
            </a:r>
            <a:r>
              <a:rPr lang="en-CA" sz="1600" dirty="0" smtClean="0">
                <a:solidFill>
                  <a:prstClr val="black"/>
                </a:solidFill>
              </a:rPr>
              <a:t>2</a:t>
            </a:r>
            <a:r>
              <a:rPr lang="en-CA" sz="1600" i="1" dirty="0" smtClean="0">
                <a:solidFill>
                  <a:prstClr val="black"/>
                </a:solidFill>
              </a:rPr>
              <a:t>/M</a:t>
            </a:r>
            <a:r>
              <a:rPr lang="en-CA" sz="1600" dirty="0" smtClean="0">
                <a:solidFill>
                  <a:prstClr val="black"/>
                </a:solidFill>
              </a:rPr>
              <a:t>1 mixing ratios </a:t>
            </a:r>
            <a:endParaRPr lang="en-CA" sz="1600" dirty="0">
              <a:solidFill>
                <a:prstClr val="black"/>
              </a:solidFill>
            </a:endParaRP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388B5-8D88-4FB6-806A-0705AC0D3C1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14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3" y="2096215"/>
            <a:ext cx="8755484" cy="438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9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400" baseline="30000" dirty="0" smtClean="0"/>
              <a:t>112</a:t>
            </a:r>
            <a:r>
              <a:rPr lang="en-CA" sz="2400" dirty="0" smtClean="0"/>
              <a:t>Cd band structure</a:t>
            </a:r>
            <a:endParaRPr lang="en-CA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000" dirty="0" smtClean="0"/>
              <a:t>Transitions labelled with </a:t>
            </a:r>
            <a:r>
              <a:rPr lang="en-CA" sz="2000" i="1" dirty="0" smtClean="0"/>
              <a:t>B(E2</a:t>
            </a:r>
            <a:r>
              <a:rPr lang="en-CA" sz="2000" dirty="0" smtClean="0"/>
              <a:t>) in </a:t>
            </a:r>
            <a:r>
              <a:rPr lang="en-CA" sz="2000" dirty="0" err="1" smtClean="0"/>
              <a:t>W.u</a:t>
            </a:r>
            <a:r>
              <a:rPr lang="en-CA" sz="2000" dirty="0" smtClean="0"/>
              <a:t>.</a:t>
            </a:r>
          </a:p>
          <a:p>
            <a:r>
              <a:rPr lang="en-CA" sz="2000" dirty="0" smtClean="0"/>
              <a:t>Square brackets indicate relative </a:t>
            </a:r>
            <a:r>
              <a:rPr lang="en-CA" sz="2000" i="1" dirty="0" smtClean="0"/>
              <a:t>B(E2)</a:t>
            </a:r>
            <a:r>
              <a:rPr lang="en-CA" sz="2000" dirty="0" smtClean="0"/>
              <a:t> values</a:t>
            </a:r>
          </a:p>
          <a:p>
            <a:r>
              <a:rPr lang="en-CA" sz="2000" dirty="0" smtClean="0"/>
              <a:t>Very weak transitions removed</a:t>
            </a:r>
          </a:p>
          <a:p>
            <a:endParaRPr lang="en-CA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0AAA-4C71-48B2-AE6C-597ED5606416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15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5" y="2204865"/>
            <a:ext cx="8781706" cy="39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2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dirty="0" smtClean="0"/>
              <a:t>Results interpreted with aid of BMF calculations </a:t>
            </a:r>
            <a:endParaRPr lang="en-C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8582" y="692696"/>
            <a:ext cx="8229600" cy="6100953"/>
          </a:xfrm>
        </p:spPr>
        <p:txBody>
          <a:bodyPr>
            <a:normAutofit fontScale="92500" lnSpcReduction="10000"/>
          </a:bodyPr>
          <a:lstStyle/>
          <a:p>
            <a:r>
              <a:rPr lang="en-CA" sz="2000" dirty="0"/>
              <a:t>BMF calculations using symmetry-conserving configuration </a:t>
            </a:r>
            <a:r>
              <a:rPr lang="en-CA" sz="2000" dirty="0" smtClean="0"/>
              <a:t>mixing method </a:t>
            </a:r>
            <a:r>
              <a:rPr lang="en-CA" sz="2000" dirty="0"/>
              <a:t>(SCCM) with </a:t>
            </a:r>
            <a:r>
              <a:rPr lang="en-CA" sz="2000" dirty="0" err="1"/>
              <a:t>Gogny</a:t>
            </a:r>
            <a:r>
              <a:rPr lang="en-CA" sz="2000" dirty="0"/>
              <a:t> D1S energy-density functional </a:t>
            </a:r>
          </a:p>
          <a:p>
            <a:endParaRPr lang="en-CA" sz="2000" dirty="0"/>
          </a:p>
          <a:p>
            <a:endParaRPr lang="en-CA" sz="2000" dirty="0" smtClean="0"/>
          </a:p>
          <a:p>
            <a:endParaRPr lang="en-CA" sz="2000" dirty="0"/>
          </a:p>
          <a:p>
            <a:endParaRPr lang="en-CA" sz="2000" dirty="0" smtClean="0"/>
          </a:p>
          <a:p>
            <a:endParaRPr lang="en-CA" sz="2000" dirty="0"/>
          </a:p>
          <a:p>
            <a:endParaRPr lang="en-CA" sz="2000" dirty="0" smtClean="0"/>
          </a:p>
          <a:p>
            <a:endParaRPr lang="en-CA" sz="2000" dirty="0" smtClean="0"/>
          </a:p>
          <a:p>
            <a:endParaRPr lang="en-CA" sz="2000" dirty="0"/>
          </a:p>
          <a:p>
            <a:endParaRPr lang="en-CA" sz="2000" dirty="0" smtClean="0"/>
          </a:p>
          <a:p>
            <a:r>
              <a:rPr lang="en-CA" sz="2000" dirty="0" smtClean="0"/>
              <a:t>“Shoulders” on PES, but the rich variety of shapes not readily apparent</a:t>
            </a:r>
            <a:endParaRPr lang="en-CA" sz="2000" dirty="0"/>
          </a:p>
          <a:p>
            <a:endParaRPr lang="en-CA" sz="2000" dirty="0" smtClean="0"/>
          </a:p>
          <a:p>
            <a:pPr marL="118872" indent="0">
              <a:buNone/>
            </a:pPr>
            <a:endParaRPr lang="en-CA" sz="2000" dirty="0" smtClean="0"/>
          </a:p>
          <a:p>
            <a:endParaRPr lang="en-CA" sz="2000" dirty="0"/>
          </a:p>
          <a:p>
            <a:endParaRPr lang="en-CA" sz="2000" dirty="0" smtClean="0"/>
          </a:p>
          <a:p>
            <a:endParaRPr lang="en-CA" sz="2000" dirty="0"/>
          </a:p>
          <a:p>
            <a:endParaRPr lang="en-CA" sz="2000" dirty="0" smtClean="0"/>
          </a:p>
          <a:p>
            <a:endParaRPr lang="en-CA" sz="2000" dirty="0" smtClean="0"/>
          </a:p>
          <a:p>
            <a:endParaRPr lang="en-CA" sz="2000" dirty="0" smtClean="0"/>
          </a:p>
          <a:p>
            <a:endParaRPr lang="en-CA" sz="2000" dirty="0"/>
          </a:p>
          <a:p>
            <a:r>
              <a:rPr lang="en-CA" sz="2000" dirty="0" smtClean="0"/>
              <a:t>Exact </a:t>
            </a:r>
            <a:r>
              <a:rPr lang="en-CA" sz="2000" dirty="0"/>
              <a:t>angular momentum and particle number </a:t>
            </a:r>
            <a:r>
              <a:rPr lang="en-CA" sz="2000" dirty="0" smtClean="0"/>
              <a:t>restoration</a:t>
            </a:r>
            <a:endParaRPr lang="en-CA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D740-78AE-495D-A2CD-3219A8364518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16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30" y="1412774"/>
            <a:ext cx="5018142" cy="2179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77300"/>
          <a:stretch/>
        </p:blipFill>
        <p:spPr>
          <a:xfrm>
            <a:off x="2483768" y="3968990"/>
            <a:ext cx="4056923" cy="21940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40691" y="522920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 smtClean="0">
                <a:solidFill>
                  <a:prstClr val="black"/>
                </a:solidFill>
                <a:latin typeface="Times New Roman" panose="02020603050405020304"/>
              </a:rPr>
              <a:t>Calculations by T. </a:t>
            </a:r>
            <a:r>
              <a:rPr lang="en-CA" sz="1400" b="1" dirty="0" smtClean="0">
                <a:solidFill>
                  <a:prstClr val="black"/>
                </a:solidFill>
                <a:latin typeface="Times New Roman" panose="02020603050405020304"/>
              </a:rPr>
              <a:t>Rodriguez</a:t>
            </a:r>
            <a:endParaRPr lang="en-CA" sz="1400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2306" y="5696777"/>
            <a:ext cx="229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Garrett et al., PRC </a:t>
            </a:r>
            <a:r>
              <a:rPr lang="en-CA" sz="1200" b="1" dirty="0" smtClean="0"/>
              <a:t>101</a:t>
            </a:r>
            <a:r>
              <a:rPr lang="en-CA" sz="1200" dirty="0" smtClean="0"/>
              <a:t>, 044302 (2020) 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47101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408713" cy="504056"/>
          </a:xfrm>
        </p:spPr>
        <p:txBody>
          <a:bodyPr>
            <a:normAutofit fontScale="90000"/>
          </a:bodyPr>
          <a:lstStyle/>
          <a:p>
            <a:r>
              <a:rPr lang="en-CA" sz="2400" dirty="0"/>
              <a:t>Results interpreted with aid of BMF </a:t>
            </a:r>
            <a:r>
              <a:rPr lang="en-CA" sz="2400" dirty="0" smtClean="0"/>
              <a:t>calculations</a:t>
            </a:r>
            <a:endParaRPr lang="en-CA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9676" y="725546"/>
            <a:ext cx="3774812" cy="5302343"/>
          </a:xfrm>
        </p:spPr>
        <p:txBody>
          <a:bodyPr>
            <a:noAutofit/>
          </a:bodyPr>
          <a:lstStyle/>
          <a:p>
            <a:r>
              <a:rPr lang="en-CA" sz="1600" dirty="0" smtClean="0"/>
              <a:t>Occupation </a:t>
            </a:r>
            <a:r>
              <a:rPr lang="en-CA" sz="1600" dirty="0"/>
              <a:t>numbers </a:t>
            </a:r>
            <a:r>
              <a:rPr lang="en-CA" sz="1600" dirty="0" smtClean="0"/>
              <a:t>for 0</a:t>
            </a:r>
            <a:r>
              <a:rPr lang="en-CA" sz="1600" baseline="30000" dirty="0" smtClean="0"/>
              <a:t>+</a:t>
            </a:r>
            <a:r>
              <a:rPr lang="en-CA" sz="1600" dirty="0" smtClean="0"/>
              <a:t> states computed using </a:t>
            </a:r>
            <a:r>
              <a:rPr lang="en-CA" sz="1600" dirty="0"/>
              <a:t>the 0s, 0p, 1s0d, 1p0f, and 0g9/2 orbits as the reference to deﬁne the particle-hole structure for both protons and </a:t>
            </a:r>
            <a:r>
              <a:rPr lang="en-CA" sz="1600" dirty="0" smtClean="0"/>
              <a:t>neutrons</a:t>
            </a:r>
          </a:p>
          <a:p>
            <a:pPr lvl="1"/>
            <a:endParaRPr lang="en-CA" sz="1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52CF7-5FF1-4BF6-B075-55039CBE286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17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00" y="6257270"/>
            <a:ext cx="4942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smtClean="0">
                <a:solidFill>
                  <a:prstClr val="black"/>
                </a:solidFill>
                <a:latin typeface="Times New Roman" panose="02020603050405020304"/>
              </a:rPr>
              <a:t>Wave function probability distributions in (</a:t>
            </a:r>
            <a:r>
              <a:rPr lang="en-CA" sz="16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sz="1600" dirty="0" err="1" smtClean="0">
                <a:solidFill>
                  <a:prstClr val="black"/>
                </a:solidFill>
                <a:latin typeface="Times New Roman" panose="02020603050405020304"/>
              </a:rPr>
              <a:t>,</a:t>
            </a:r>
            <a:r>
              <a:rPr lang="en-CA" sz="16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CA" sz="1600" dirty="0" smtClean="0">
                <a:solidFill>
                  <a:prstClr val="black"/>
                </a:solidFill>
                <a:latin typeface="Times New Roman" panose="02020603050405020304"/>
              </a:rPr>
              <a:t>) plane</a:t>
            </a:r>
            <a:endParaRPr lang="en-CA" sz="1600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9" y="1152456"/>
            <a:ext cx="4466177" cy="5084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22578"/>
          <a:stretch/>
        </p:blipFill>
        <p:spPr>
          <a:xfrm>
            <a:off x="6012161" y="2081465"/>
            <a:ext cx="2448272" cy="4515888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249838" y="730524"/>
            <a:ext cx="4322161" cy="514847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18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CA" sz="1600" b="1" dirty="0" smtClean="0"/>
              <a:t>Includes axial and non-axial shape mixing</a:t>
            </a:r>
          </a:p>
          <a:p>
            <a:endParaRPr lang="en-CA" sz="16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798265" y="6595824"/>
            <a:ext cx="2876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Garrett et al., PRC </a:t>
            </a:r>
            <a:r>
              <a:rPr lang="en-CA" sz="1200" b="1" dirty="0" smtClean="0"/>
              <a:t>101</a:t>
            </a:r>
            <a:r>
              <a:rPr lang="en-CA" sz="1200" dirty="0" smtClean="0"/>
              <a:t>, 044302 (2020) 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402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t="23750" r="26470" b="4851"/>
          <a:stretch/>
        </p:blipFill>
        <p:spPr>
          <a:xfrm>
            <a:off x="22805" y="2728386"/>
            <a:ext cx="4556786" cy="38254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400" dirty="0" smtClean="0"/>
              <a:t>4 distinct shapes predicted for 0</a:t>
            </a:r>
            <a:r>
              <a:rPr lang="en-CA" sz="2400" baseline="30000" dirty="0" smtClean="0"/>
              <a:t>+</a:t>
            </a:r>
            <a:r>
              <a:rPr lang="en-CA" sz="2400" dirty="0" smtClean="0"/>
              <a:t> bands </a:t>
            </a:r>
            <a:endParaRPr lang="en-CA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71833-96A5-4944-9D2E-67D35D8E74F3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18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0" y="741311"/>
            <a:ext cx="4499992" cy="1917442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eaLnBrk="1" latinLnBrk="0" hangingPunct="1">
              <a:spcBef>
                <a:spcPct val="200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Arial" panose="020B0604020202020204" pitchFamily="34" charset="0"/>
              <a:buChar char="•"/>
              <a:defRPr kumimoji="0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18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F0AD00"/>
              </a:buClr>
            </a:pPr>
            <a:r>
              <a:rPr lang="en-CA" sz="2000" dirty="0" smtClean="0">
                <a:solidFill>
                  <a:prstClr val="black"/>
                </a:solidFill>
              </a:rPr>
              <a:t>0</a:t>
            </a:r>
            <a:r>
              <a:rPr lang="en-CA" sz="2000" baseline="-25000" dirty="0" smtClean="0">
                <a:solidFill>
                  <a:prstClr val="black"/>
                </a:solidFill>
              </a:rPr>
              <a:t>1</a:t>
            </a:r>
            <a:r>
              <a:rPr lang="en-CA" sz="2000" baseline="30000" dirty="0" smtClean="0">
                <a:solidFill>
                  <a:prstClr val="black"/>
                </a:solidFill>
              </a:rPr>
              <a:t>+</a:t>
            </a:r>
            <a:r>
              <a:rPr lang="en-CA" sz="2000" dirty="0" smtClean="0">
                <a:solidFill>
                  <a:prstClr val="black"/>
                </a:solidFill>
              </a:rPr>
              <a:t> – </a:t>
            </a:r>
            <a:r>
              <a:rPr lang="en-CA" sz="2000" dirty="0" smtClean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sz="2000" dirty="0" smtClean="0">
                <a:solidFill>
                  <a:prstClr val="black"/>
                </a:solidFill>
              </a:rPr>
              <a:t> 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</a:t>
            </a:r>
            <a:r>
              <a:rPr lang="en-CA" sz="2000" dirty="0" smtClean="0">
                <a:solidFill>
                  <a:prstClr val="black"/>
                </a:solidFill>
              </a:rPr>
              <a:t> 0.20 </a:t>
            </a:r>
            <a:r>
              <a:rPr lang="en-CA" sz="2000" dirty="0" err="1" smtClean="0">
                <a:solidFill>
                  <a:prstClr val="black"/>
                </a:solidFill>
              </a:rPr>
              <a:t>prolate</a:t>
            </a:r>
            <a:endParaRPr lang="en-CA" sz="2000" dirty="0" smtClean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r>
              <a:rPr lang="en-CA" sz="2000" dirty="0" smtClean="0">
                <a:solidFill>
                  <a:prstClr val="black"/>
                </a:solidFill>
              </a:rPr>
              <a:t>0</a:t>
            </a:r>
            <a:r>
              <a:rPr lang="en-CA" sz="2000" baseline="-25000" dirty="0" smtClean="0">
                <a:solidFill>
                  <a:prstClr val="black"/>
                </a:solidFill>
              </a:rPr>
              <a:t>2</a:t>
            </a:r>
            <a:r>
              <a:rPr lang="en-CA" sz="2000" baseline="30000" dirty="0" smtClean="0">
                <a:solidFill>
                  <a:prstClr val="black"/>
                </a:solidFill>
              </a:rPr>
              <a:t>+</a:t>
            </a:r>
            <a:r>
              <a:rPr lang="en-CA" sz="2000" dirty="0" smtClean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</a:rPr>
              <a:t>– </a:t>
            </a:r>
            <a:r>
              <a:rPr lang="en-CA" sz="2000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  <a:sym typeface="Symbol" panose="05050102010706020507" pitchFamily="18" charset="2"/>
              </a:rPr>
              <a:t>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 smtClean="0">
                <a:solidFill>
                  <a:prstClr val="black"/>
                </a:solidFill>
              </a:rPr>
              <a:t>0.4, </a:t>
            </a:r>
            <a:r>
              <a:rPr lang="en-CA" sz="20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CA" sz="2000" dirty="0" smtClean="0">
                <a:solidFill>
                  <a:prstClr val="black"/>
                </a:solidFill>
              </a:rPr>
              <a:t> 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 20</a:t>
            </a:r>
            <a:endParaRPr lang="en-CA" sz="2000" dirty="0" smtClean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r>
              <a:rPr lang="en-CA" sz="2000" dirty="0" smtClean="0">
                <a:solidFill>
                  <a:prstClr val="black"/>
                </a:solidFill>
              </a:rPr>
              <a:t>0</a:t>
            </a:r>
            <a:r>
              <a:rPr lang="en-CA" sz="2000" baseline="-25000" dirty="0" smtClean="0">
                <a:solidFill>
                  <a:prstClr val="black"/>
                </a:solidFill>
              </a:rPr>
              <a:t>3</a:t>
            </a:r>
            <a:r>
              <a:rPr lang="en-CA" sz="2000" baseline="30000" dirty="0" smtClean="0">
                <a:solidFill>
                  <a:prstClr val="black"/>
                </a:solidFill>
              </a:rPr>
              <a:t>+</a:t>
            </a:r>
            <a:r>
              <a:rPr lang="en-CA" sz="2000" dirty="0" smtClean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</a:rPr>
              <a:t>– </a:t>
            </a:r>
            <a:r>
              <a:rPr lang="en-CA" sz="2000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  <a:sym typeface="Symbol" panose="05050102010706020507" pitchFamily="18" charset="2"/>
              </a:rPr>
              <a:t>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 smtClean="0">
                <a:solidFill>
                  <a:prstClr val="black"/>
                </a:solidFill>
              </a:rPr>
              <a:t>0.30 oblate</a:t>
            </a:r>
            <a:endParaRPr lang="en-CA" sz="2000" dirty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r>
              <a:rPr lang="en-CA" sz="2000" dirty="0" smtClean="0">
                <a:solidFill>
                  <a:prstClr val="black"/>
                </a:solidFill>
              </a:rPr>
              <a:t>0</a:t>
            </a:r>
            <a:r>
              <a:rPr lang="en-CA" sz="2000" baseline="-25000" dirty="0" smtClean="0">
                <a:solidFill>
                  <a:prstClr val="black"/>
                </a:solidFill>
              </a:rPr>
              <a:t>4</a:t>
            </a:r>
            <a:r>
              <a:rPr lang="en-CA" sz="2000" baseline="30000" dirty="0" smtClean="0">
                <a:solidFill>
                  <a:prstClr val="black"/>
                </a:solidFill>
              </a:rPr>
              <a:t>+</a:t>
            </a:r>
            <a:r>
              <a:rPr lang="en-CA" sz="2000" dirty="0" smtClean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</a:rPr>
              <a:t>– </a:t>
            </a:r>
            <a:r>
              <a:rPr lang="en-CA" sz="2000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  <a:sym typeface="Symbol" panose="05050102010706020507" pitchFamily="18" charset="2"/>
              </a:rPr>
              <a:t>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 smtClean="0">
                <a:solidFill>
                  <a:prstClr val="black"/>
                </a:solidFill>
              </a:rPr>
              <a:t>0.25 </a:t>
            </a:r>
            <a:r>
              <a:rPr lang="en-CA" sz="2000" dirty="0" err="1" smtClean="0">
                <a:solidFill>
                  <a:prstClr val="black"/>
                </a:solidFill>
              </a:rPr>
              <a:t>prolate</a:t>
            </a:r>
            <a:endParaRPr lang="en-CA" sz="2000" dirty="0" smtClean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r>
              <a:rPr lang="en-CA" sz="2000" dirty="0" smtClean="0">
                <a:solidFill>
                  <a:prstClr val="black"/>
                </a:solidFill>
              </a:rPr>
              <a:t>Favoured decays of 0</a:t>
            </a:r>
            <a:r>
              <a:rPr lang="en-CA" sz="2000" baseline="-25000" dirty="0" smtClean="0">
                <a:solidFill>
                  <a:prstClr val="black"/>
                </a:solidFill>
              </a:rPr>
              <a:t>2</a:t>
            </a:r>
            <a:r>
              <a:rPr lang="en-CA" sz="2000" baseline="30000" dirty="0" smtClean="0">
                <a:solidFill>
                  <a:prstClr val="black"/>
                </a:solidFill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2</a:t>
            </a:r>
            <a:r>
              <a:rPr lang="en-CA" sz="2000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1</a:t>
            </a:r>
            <a:r>
              <a:rPr lang="en-CA" sz="20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, 0</a:t>
            </a:r>
            <a:r>
              <a:rPr lang="en-CA" sz="2000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3</a:t>
            </a:r>
            <a:r>
              <a:rPr lang="en-CA" sz="20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2</a:t>
            </a:r>
            <a:r>
              <a:rPr lang="en-CA" sz="2000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2</a:t>
            </a:r>
            <a:r>
              <a:rPr lang="en-CA" sz="20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, 0</a:t>
            </a:r>
            <a:r>
              <a:rPr lang="en-CA" sz="2000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4</a:t>
            </a:r>
            <a:r>
              <a:rPr lang="en-CA" sz="20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2</a:t>
            </a:r>
            <a:r>
              <a:rPr lang="en-CA" sz="2000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3</a:t>
            </a:r>
            <a:r>
              <a:rPr lang="en-CA" sz="20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reproduced</a:t>
            </a:r>
            <a:endParaRPr lang="en-CA" sz="2000" dirty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endParaRPr lang="en-CA" sz="2000" dirty="0" smtClean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endParaRPr lang="en-CA" sz="2000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093296"/>
            <a:ext cx="152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prstClr val="black"/>
                </a:solidFill>
                <a:latin typeface="Times New Roman" panose="02020603050405020304"/>
              </a:rPr>
              <a:t>experiment</a:t>
            </a:r>
            <a:endParaRPr lang="en-CA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99" y="796489"/>
            <a:ext cx="4500405" cy="5757347"/>
          </a:xfrm>
          <a:prstGeom prst="rect">
            <a:avLst/>
          </a:prstGeom>
        </p:spPr>
      </p:pic>
      <p:sp>
        <p:nvSpPr>
          <p:cNvPr id="13" name="Prostokąt 22"/>
          <p:cNvSpPr/>
          <p:nvPr/>
        </p:nvSpPr>
        <p:spPr>
          <a:xfrm>
            <a:off x="5753374" y="6605965"/>
            <a:ext cx="279102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P.E. Garrett et al., </a:t>
            </a: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PRL 123 (2019) 142502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8581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t="27951" r="24848" b="5901"/>
          <a:stretch/>
        </p:blipFill>
        <p:spPr>
          <a:xfrm>
            <a:off x="21995" y="2869859"/>
            <a:ext cx="4460905" cy="34300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400" dirty="0">
                <a:solidFill>
                  <a:srgbClr val="F0AD00">
                    <a:satMod val="150000"/>
                  </a:srgbClr>
                </a:solidFill>
              </a:rPr>
              <a:t>4 distinct shapes predicted for 0</a:t>
            </a:r>
            <a:r>
              <a:rPr lang="en-CA" sz="2400" baseline="30000" dirty="0">
                <a:solidFill>
                  <a:srgbClr val="F0AD00">
                    <a:satMod val="150000"/>
                  </a:srgbClr>
                </a:solidFill>
              </a:rPr>
              <a:t>+</a:t>
            </a:r>
            <a:r>
              <a:rPr lang="en-CA" sz="2400" dirty="0">
                <a:solidFill>
                  <a:srgbClr val="F0AD00">
                    <a:satMod val="150000"/>
                  </a:srgbClr>
                </a:solidFill>
              </a:rPr>
              <a:t> bands 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D1A6-EA17-4F69-83CA-9195ADC5279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19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0" y="741311"/>
            <a:ext cx="4499992" cy="1917442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eaLnBrk="1" latinLnBrk="0" hangingPunct="1">
              <a:spcBef>
                <a:spcPct val="200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Arial" panose="020B0604020202020204" pitchFamily="34" charset="0"/>
              <a:buChar char="•"/>
              <a:defRPr kumimoji="0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18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F0AD00"/>
              </a:buClr>
            </a:pPr>
            <a:r>
              <a:rPr lang="en-CA" sz="2000" dirty="0" smtClean="0">
                <a:solidFill>
                  <a:prstClr val="black"/>
                </a:solidFill>
              </a:rPr>
              <a:t>0</a:t>
            </a:r>
            <a:r>
              <a:rPr lang="en-CA" sz="2000" baseline="-25000" dirty="0" smtClean="0">
                <a:solidFill>
                  <a:prstClr val="black"/>
                </a:solidFill>
              </a:rPr>
              <a:t>1</a:t>
            </a:r>
            <a:r>
              <a:rPr lang="en-CA" sz="2000" baseline="30000" dirty="0" smtClean="0">
                <a:solidFill>
                  <a:prstClr val="black"/>
                </a:solidFill>
              </a:rPr>
              <a:t>+</a:t>
            </a:r>
            <a:r>
              <a:rPr lang="en-CA" sz="2000" dirty="0" smtClean="0">
                <a:solidFill>
                  <a:prstClr val="black"/>
                </a:solidFill>
              </a:rPr>
              <a:t> – </a:t>
            </a:r>
            <a:r>
              <a:rPr lang="en-CA" sz="2000" dirty="0" smtClean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sz="2000" dirty="0" smtClean="0">
                <a:solidFill>
                  <a:prstClr val="black"/>
                </a:solidFill>
              </a:rPr>
              <a:t> 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</a:t>
            </a:r>
            <a:r>
              <a:rPr lang="en-CA" sz="2000" dirty="0" smtClean="0">
                <a:solidFill>
                  <a:prstClr val="black"/>
                </a:solidFill>
              </a:rPr>
              <a:t> 0.20 </a:t>
            </a:r>
            <a:r>
              <a:rPr lang="en-CA" sz="2000" dirty="0" err="1" smtClean="0">
                <a:solidFill>
                  <a:prstClr val="black"/>
                </a:solidFill>
              </a:rPr>
              <a:t>prolate</a:t>
            </a:r>
            <a:endParaRPr lang="en-CA" sz="2000" dirty="0" smtClean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r>
              <a:rPr lang="en-CA" sz="2000" dirty="0" smtClean="0">
                <a:solidFill>
                  <a:prstClr val="black"/>
                </a:solidFill>
              </a:rPr>
              <a:t>0</a:t>
            </a:r>
            <a:r>
              <a:rPr lang="en-CA" sz="2000" baseline="-25000" dirty="0" smtClean="0">
                <a:solidFill>
                  <a:prstClr val="black"/>
                </a:solidFill>
              </a:rPr>
              <a:t>2</a:t>
            </a:r>
            <a:r>
              <a:rPr lang="en-CA" sz="2000" baseline="30000" dirty="0" smtClean="0">
                <a:solidFill>
                  <a:prstClr val="black"/>
                </a:solidFill>
              </a:rPr>
              <a:t>+</a:t>
            </a:r>
            <a:r>
              <a:rPr lang="en-CA" sz="2000" dirty="0" smtClean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</a:rPr>
              <a:t>– </a:t>
            </a:r>
            <a:r>
              <a:rPr lang="en-CA" sz="2000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  <a:sym typeface="Symbol" panose="05050102010706020507" pitchFamily="18" charset="2"/>
              </a:rPr>
              <a:t>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 smtClean="0">
                <a:solidFill>
                  <a:prstClr val="black"/>
                </a:solidFill>
              </a:rPr>
              <a:t>0.4, </a:t>
            </a:r>
            <a:r>
              <a:rPr lang="en-CA" sz="20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CA" sz="2000" dirty="0" smtClean="0">
                <a:solidFill>
                  <a:prstClr val="black"/>
                </a:solidFill>
              </a:rPr>
              <a:t> 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 20</a:t>
            </a:r>
            <a:endParaRPr lang="en-CA" sz="2000" dirty="0" smtClean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r>
              <a:rPr lang="en-CA" sz="2000" dirty="0" smtClean="0">
                <a:solidFill>
                  <a:prstClr val="black"/>
                </a:solidFill>
              </a:rPr>
              <a:t>0</a:t>
            </a:r>
            <a:r>
              <a:rPr lang="en-CA" sz="2000" baseline="-25000" dirty="0" smtClean="0">
                <a:solidFill>
                  <a:prstClr val="black"/>
                </a:solidFill>
              </a:rPr>
              <a:t>3</a:t>
            </a:r>
            <a:r>
              <a:rPr lang="en-CA" sz="2000" baseline="30000" dirty="0" smtClean="0">
                <a:solidFill>
                  <a:prstClr val="black"/>
                </a:solidFill>
              </a:rPr>
              <a:t>+</a:t>
            </a:r>
            <a:r>
              <a:rPr lang="en-CA" sz="2000" dirty="0" smtClean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</a:rPr>
              <a:t>– </a:t>
            </a:r>
            <a:r>
              <a:rPr lang="en-CA" sz="2000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  <a:sym typeface="Symbol" panose="05050102010706020507" pitchFamily="18" charset="2"/>
              </a:rPr>
              <a:t>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 smtClean="0">
                <a:solidFill>
                  <a:prstClr val="black"/>
                </a:solidFill>
              </a:rPr>
              <a:t>0.30 oblate</a:t>
            </a:r>
            <a:endParaRPr lang="en-CA" sz="2000" dirty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r>
              <a:rPr lang="en-CA" sz="2000" dirty="0" smtClean="0">
                <a:solidFill>
                  <a:prstClr val="black"/>
                </a:solidFill>
              </a:rPr>
              <a:t>0</a:t>
            </a:r>
            <a:r>
              <a:rPr lang="en-CA" sz="2000" baseline="-25000" dirty="0" smtClean="0">
                <a:solidFill>
                  <a:prstClr val="black"/>
                </a:solidFill>
              </a:rPr>
              <a:t>4</a:t>
            </a:r>
            <a:r>
              <a:rPr lang="en-CA" sz="2000" baseline="30000" dirty="0" smtClean="0">
                <a:solidFill>
                  <a:prstClr val="black"/>
                </a:solidFill>
              </a:rPr>
              <a:t>+</a:t>
            </a:r>
            <a:r>
              <a:rPr lang="en-CA" sz="2000" dirty="0" smtClean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</a:rPr>
              <a:t>– </a:t>
            </a:r>
            <a:r>
              <a:rPr lang="en-CA" sz="2000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>
                <a:solidFill>
                  <a:prstClr val="black"/>
                </a:solidFill>
                <a:sym typeface="Symbol" panose="05050102010706020507" pitchFamily="18" charset="2"/>
              </a:rPr>
              <a:t></a:t>
            </a:r>
            <a:r>
              <a:rPr lang="en-CA" sz="2000" dirty="0">
                <a:solidFill>
                  <a:prstClr val="black"/>
                </a:solidFill>
              </a:rPr>
              <a:t> </a:t>
            </a:r>
            <a:r>
              <a:rPr lang="en-CA" sz="2000" dirty="0" smtClean="0">
                <a:solidFill>
                  <a:prstClr val="black"/>
                </a:solidFill>
              </a:rPr>
              <a:t>0.25 </a:t>
            </a:r>
            <a:r>
              <a:rPr lang="en-CA" sz="2000" dirty="0" err="1" smtClean="0">
                <a:solidFill>
                  <a:prstClr val="black"/>
                </a:solidFill>
              </a:rPr>
              <a:t>prolate</a:t>
            </a:r>
            <a:endParaRPr lang="en-CA" sz="2000" dirty="0" smtClean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r>
              <a:rPr lang="en-CA" sz="2000" dirty="0" smtClean="0">
                <a:solidFill>
                  <a:prstClr val="black"/>
                </a:solidFill>
              </a:rPr>
              <a:t>Favoured decays of 0</a:t>
            </a:r>
            <a:r>
              <a:rPr lang="en-CA" sz="2000" baseline="-25000" dirty="0" smtClean="0">
                <a:solidFill>
                  <a:prstClr val="black"/>
                </a:solidFill>
              </a:rPr>
              <a:t>2</a:t>
            </a:r>
            <a:r>
              <a:rPr lang="en-CA" sz="2000" baseline="30000" dirty="0" smtClean="0">
                <a:solidFill>
                  <a:prstClr val="black"/>
                </a:solidFill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2</a:t>
            </a:r>
            <a:r>
              <a:rPr lang="en-CA" sz="2000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1</a:t>
            </a:r>
            <a:r>
              <a:rPr lang="en-CA" sz="20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, 0</a:t>
            </a:r>
            <a:r>
              <a:rPr lang="en-CA" sz="2000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3</a:t>
            </a:r>
            <a:r>
              <a:rPr lang="en-CA" sz="20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2</a:t>
            </a:r>
            <a:r>
              <a:rPr lang="en-CA" sz="2000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2</a:t>
            </a:r>
            <a:r>
              <a:rPr lang="en-CA" sz="20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, 0</a:t>
            </a:r>
            <a:r>
              <a:rPr lang="en-CA" sz="2000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4</a:t>
            </a:r>
            <a:r>
              <a:rPr lang="en-CA" sz="20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2</a:t>
            </a:r>
            <a:r>
              <a:rPr lang="en-CA" sz="2000" baseline="-25000" dirty="0" smtClean="0">
                <a:solidFill>
                  <a:prstClr val="black"/>
                </a:solidFill>
                <a:sym typeface="Symbol" panose="05050102010706020507" pitchFamily="18" charset="2"/>
              </a:rPr>
              <a:t>3</a:t>
            </a:r>
            <a:r>
              <a:rPr lang="en-CA" sz="2000" baseline="30000" dirty="0" smtClean="0">
                <a:solidFill>
                  <a:prstClr val="black"/>
                </a:solidFill>
                <a:sym typeface="Symbol" panose="05050102010706020507" pitchFamily="18" charset="2"/>
              </a:rPr>
              <a:t>+</a:t>
            </a:r>
            <a:r>
              <a:rPr lang="en-CA" sz="2000" dirty="0" smtClean="0">
                <a:solidFill>
                  <a:prstClr val="black"/>
                </a:solidFill>
                <a:sym typeface="Symbol" panose="05050102010706020507" pitchFamily="18" charset="2"/>
              </a:rPr>
              <a:t> reproduced</a:t>
            </a:r>
            <a:endParaRPr lang="en-CA" sz="2000" dirty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endParaRPr lang="en-CA" sz="2000" dirty="0" smtClean="0">
              <a:solidFill>
                <a:prstClr val="black"/>
              </a:solidFill>
            </a:endParaRPr>
          </a:p>
          <a:p>
            <a:pPr>
              <a:buClr>
                <a:srgbClr val="F0AD00"/>
              </a:buClr>
            </a:pPr>
            <a:endParaRPr lang="en-CA" sz="2000" dirty="0" smtClean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94" y="1052735"/>
            <a:ext cx="4603677" cy="52554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352" y="5872873"/>
            <a:ext cx="152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prstClr val="black"/>
                </a:solidFill>
                <a:latin typeface="Times New Roman" panose="02020603050405020304"/>
              </a:rPr>
              <a:t>experiment</a:t>
            </a:r>
            <a:endParaRPr lang="en-CA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2" name="Prostokąt 22"/>
          <p:cNvSpPr/>
          <p:nvPr/>
        </p:nvSpPr>
        <p:spPr>
          <a:xfrm>
            <a:off x="5796136" y="6379490"/>
            <a:ext cx="2551211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Garrett </a:t>
            </a:r>
            <a:r>
              <a:rPr lang="pl-PL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et al., </a:t>
            </a: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PRL </a:t>
            </a:r>
            <a:r>
              <a:rPr lang="en-US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123,</a:t>
            </a: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142502</a:t>
            </a:r>
            <a:r>
              <a:rPr lang="en-CA" sz="1200" dirty="0" smtClean="0"/>
              <a:t> </a:t>
            </a:r>
            <a:r>
              <a:rPr lang="en-US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(2019)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0770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36" y="122011"/>
            <a:ext cx="6696744" cy="537248"/>
          </a:xfrm>
        </p:spPr>
        <p:txBody>
          <a:bodyPr/>
          <a:lstStyle/>
          <a:p>
            <a:r>
              <a:rPr lang="en-CA" dirty="0" smtClean="0"/>
              <a:t>Why are shape coexistence studies interesting?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04" y="615527"/>
            <a:ext cx="8445624" cy="3417841"/>
          </a:xfrm>
        </p:spPr>
        <p:txBody>
          <a:bodyPr>
            <a:normAutofit/>
          </a:bodyPr>
          <a:lstStyle/>
          <a:p>
            <a:r>
              <a:rPr lang="en-CA" sz="1800" b="1" dirty="0" smtClean="0"/>
              <a:t>What do we mean by shape coexistence?</a:t>
            </a:r>
          </a:p>
          <a:p>
            <a:pPr lvl="1"/>
            <a:r>
              <a:rPr lang="en-CA" sz="1400" b="1" dirty="0" smtClean="0"/>
              <a:t>presence of states in </a:t>
            </a:r>
            <a:r>
              <a:rPr lang="en-CA" sz="1400" b="1" dirty="0"/>
              <a:t>the same </a:t>
            </a:r>
            <a:r>
              <a:rPr lang="en-CA" sz="1400" b="1" dirty="0" smtClean="0"/>
              <a:t>nucleus within </a:t>
            </a:r>
            <a:r>
              <a:rPr lang="en-CA" sz="1400" b="1" dirty="0"/>
              <a:t>a </a:t>
            </a:r>
            <a:r>
              <a:rPr lang="en-CA" sz="1400" b="1" dirty="0" smtClean="0"/>
              <a:t>narrow </a:t>
            </a:r>
            <a:r>
              <a:rPr lang="en-CA" sz="1400" b="1" dirty="0"/>
              <a:t>energy </a:t>
            </a:r>
            <a:r>
              <a:rPr lang="en-CA" sz="1400" b="1" dirty="0" smtClean="0"/>
              <a:t>range </a:t>
            </a:r>
            <a:r>
              <a:rPr lang="en-CA" sz="1400" b="1" dirty="0"/>
              <a:t>of two </a:t>
            </a:r>
            <a:r>
              <a:rPr lang="en-CA" sz="1400" b="1" dirty="0" smtClean="0"/>
              <a:t>(or more) </a:t>
            </a:r>
            <a:r>
              <a:rPr lang="en-CA" sz="1400" b="1" dirty="0"/>
              <a:t>states </a:t>
            </a:r>
            <a:r>
              <a:rPr lang="en-CA" sz="1400" b="1" dirty="0" smtClean="0"/>
              <a:t>that have </a:t>
            </a:r>
            <a:r>
              <a:rPr lang="en-CA" sz="1400" b="1" dirty="0"/>
              <a:t>well defined and distinct </a:t>
            </a:r>
            <a:r>
              <a:rPr lang="en-CA" sz="1400" b="1" dirty="0" smtClean="0"/>
              <a:t>properties that can </a:t>
            </a:r>
            <a:r>
              <a:rPr lang="en-CA" sz="1400" b="1" dirty="0"/>
              <a:t>be interpreted in terms of different intrinsic shapes</a:t>
            </a:r>
          </a:p>
          <a:p>
            <a:r>
              <a:rPr lang="en-CA" sz="1800" b="1" dirty="0" smtClean="0"/>
              <a:t>The shapes we observe, e.g., spherical</a:t>
            </a:r>
            <a:r>
              <a:rPr lang="en-CA" sz="1800" b="1" dirty="0"/>
              <a:t>, </a:t>
            </a:r>
            <a:r>
              <a:rPr lang="en-CA" sz="1800" b="1" dirty="0" err="1"/>
              <a:t>prolate</a:t>
            </a:r>
            <a:r>
              <a:rPr lang="en-CA" sz="1800" b="1" dirty="0"/>
              <a:t>, </a:t>
            </a:r>
            <a:r>
              <a:rPr lang="en-CA" sz="1800" b="1" dirty="0" smtClean="0"/>
              <a:t>oblate,                                                 </a:t>
            </a:r>
          </a:p>
          <a:p>
            <a:endParaRPr lang="en-CA" sz="1800" b="1" dirty="0"/>
          </a:p>
          <a:p>
            <a:endParaRPr lang="en-CA" sz="1800" b="1" dirty="0" smtClean="0"/>
          </a:p>
          <a:p>
            <a:endParaRPr lang="en-CA" sz="1800" b="1" dirty="0" smtClean="0"/>
          </a:p>
          <a:p>
            <a:pPr marL="411480" lvl="1" indent="0">
              <a:buNone/>
            </a:pPr>
            <a:endParaRPr lang="en-CA" sz="600" b="1" dirty="0"/>
          </a:p>
          <a:p>
            <a:pPr marL="411480" lvl="1" indent="0">
              <a:buNone/>
            </a:pPr>
            <a:r>
              <a:rPr lang="en-CA" sz="1800" b="1" dirty="0" smtClean="0"/>
              <a:t>emerge </a:t>
            </a:r>
            <a:r>
              <a:rPr lang="en-CA" sz="1800" b="1" dirty="0"/>
              <a:t>as a consequence of the </a:t>
            </a:r>
            <a:r>
              <a:rPr lang="en-CA" sz="1800" b="1" dirty="0" smtClean="0"/>
              <a:t>nucleon-nucleon interaction manifest in a many-body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F560-6FE4-407A-946C-E9E036AF6CFF}" type="datetime1">
              <a:rPr lang="en-US" smtClean="0"/>
              <a:t>5/14/2022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553" r="16532" b="20985"/>
          <a:stretch/>
        </p:blipFill>
        <p:spPr>
          <a:xfrm>
            <a:off x="2590800" y="1980928"/>
            <a:ext cx="3563416" cy="956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253" y="3645024"/>
            <a:ext cx="4061747" cy="268795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8398" y="3429000"/>
            <a:ext cx="5062661" cy="22322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18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CA" sz="1800" b="1" dirty="0" smtClean="0"/>
              <a:t>The presence of competing shapes due to effects of correlations, especially pairing and quadrupole-quadrupole correlations amongst nucleons, overcoming cost of energy promoting particles into different orbits – even across major shell gaps</a:t>
            </a:r>
          </a:p>
          <a:p>
            <a:r>
              <a:rPr lang="en-CA" sz="1800" b="1" dirty="0" smtClean="0"/>
              <a:t>Studies of shape coexistence enables us to study effects of correlation energies on deformation (or </a:t>
            </a:r>
            <a:r>
              <a:rPr lang="en-CA" sz="1800" b="1" i="1" dirty="0" smtClean="0"/>
              <a:t>vice versa</a:t>
            </a:r>
            <a:r>
              <a:rPr lang="en-CA" sz="1800" b="1" dirty="0" smtClean="0"/>
              <a:t>) within a system having the same number of protons and neutrons  </a:t>
            </a:r>
            <a:endParaRPr lang="en-CA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720880" y="3803376"/>
            <a:ext cx="160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err="1" smtClean="0">
                <a:solidFill>
                  <a:prstClr val="black"/>
                </a:solidFill>
              </a:rPr>
              <a:t>Heyde</a:t>
            </a:r>
            <a:r>
              <a:rPr lang="en-CA" sz="1200" dirty="0" smtClean="0">
                <a:solidFill>
                  <a:prstClr val="black"/>
                </a:solidFill>
              </a:rPr>
              <a:t> and Wood, RMP 83, 1467 (2011)</a:t>
            </a:r>
            <a:endParaRPr lang="en-CA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9092" y="663598"/>
            <a:ext cx="8838473" cy="3976757"/>
          </a:xfrm>
        </p:spPr>
        <p:txBody>
          <a:bodyPr>
            <a:normAutofit/>
          </a:bodyPr>
          <a:lstStyle/>
          <a:p>
            <a:r>
              <a:rPr lang="en-CA" sz="1600" dirty="0" smtClean="0"/>
              <a:t>Very </a:t>
            </a:r>
            <a:r>
              <a:rPr lang="en-CA" sz="1600" dirty="0"/>
              <a:t>similar decay properties observed for low-lying 0</a:t>
            </a:r>
            <a:r>
              <a:rPr lang="en-CA" sz="1600" baseline="30000" dirty="0"/>
              <a:t>+</a:t>
            </a:r>
            <a:r>
              <a:rPr lang="en-CA" sz="1600" dirty="0"/>
              <a:t> </a:t>
            </a:r>
            <a:r>
              <a:rPr lang="en-CA" sz="1600" dirty="0" smtClean="0"/>
              <a:t>states across the Cd isotopic chain </a:t>
            </a:r>
            <a:endParaRPr lang="en-CA" sz="1600" dirty="0"/>
          </a:p>
          <a:p>
            <a:pPr lvl="1"/>
            <a:r>
              <a:rPr lang="en-CA" sz="1400" dirty="0" smtClean="0"/>
              <a:t>Are there multiple shapes in other Cd nuclei? </a:t>
            </a:r>
            <a:endParaRPr lang="en-CA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4943" y="96604"/>
            <a:ext cx="6948773" cy="424938"/>
          </a:xfrm>
        </p:spPr>
        <p:txBody>
          <a:bodyPr>
            <a:normAutofit fontScale="90000"/>
          </a:bodyPr>
          <a:lstStyle/>
          <a:p>
            <a:r>
              <a:rPr lang="en-CA" dirty="0"/>
              <a:t>Known data of shape-coexisting Cd candidates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F363-7C54-4964-8FD3-6E814331ACBA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20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8FF0A8-F46C-4D29-81B4-5504466F1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39953"/>
            <a:ext cx="8687145" cy="2808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1B0D26-741B-44C2-BBED-D06A8E935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62"/>
          <a:stretch/>
        </p:blipFill>
        <p:spPr>
          <a:xfrm>
            <a:off x="1131419" y="4213573"/>
            <a:ext cx="7005663" cy="2321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D1C98C-CA39-4590-953B-CA0D66D16F51}"/>
              </a:ext>
            </a:extLst>
          </p:cNvPr>
          <p:cNvSpPr txBox="1"/>
          <p:nvPr/>
        </p:nvSpPr>
        <p:spPr>
          <a:xfrm>
            <a:off x="1619672" y="2744108"/>
            <a:ext cx="7560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</a:rPr>
              <a:t>B(E2) </a:t>
            </a:r>
            <a:r>
              <a:rPr lang="en-US" sz="1350" dirty="0" err="1">
                <a:solidFill>
                  <a:srgbClr val="C00000"/>
                </a:solidFill>
              </a:rPr>
              <a:t>W.u</a:t>
            </a:r>
            <a:r>
              <a:rPr lang="en-US" sz="1350" dirty="0">
                <a:solidFill>
                  <a:srgbClr val="C00000"/>
                </a:solidFill>
              </a:rPr>
              <a:t>.</a:t>
            </a:r>
            <a:endParaRPr lang="en-CA" sz="135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408CF-F5F0-4620-B13B-478029122008}"/>
              </a:ext>
            </a:extLst>
          </p:cNvPr>
          <p:cNvSpPr txBox="1"/>
          <p:nvPr/>
        </p:nvSpPr>
        <p:spPr>
          <a:xfrm>
            <a:off x="4319972" y="2651498"/>
            <a:ext cx="7560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9999"/>
                </a:solidFill>
                <a:latin typeface="Symbol" panose="05050102010706020507" pitchFamily="18" charset="2"/>
              </a:rPr>
              <a:t>r</a:t>
            </a:r>
            <a:r>
              <a:rPr lang="en-US" sz="1350" baseline="30000" dirty="0">
                <a:solidFill>
                  <a:srgbClr val="009999"/>
                </a:solidFill>
              </a:rPr>
              <a:t>2</a:t>
            </a:r>
            <a:r>
              <a:rPr lang="en-US" sz="1350" dirty="0">
                <a:solidFill>
                  <a:srgbClr val="009999"/>
                </a:solidFill>
              </a:rPr>
              <a:t>(E0) </a:t>
            </a:r>
            <a:r>
              <a:rPr lang="en-US" sz="1350" dirty="0" err="1">
                <a:solidFill>
                  <a:srgbClr val="009999"/>
                </a:solidFill>
              </a:rPr>
              <a:t>mUnits</a:t>
            </a:r>
            <a:endParaRPr lang="en-CA" sz="1350" dirty="0">
              <a:solidFill>
                <a:srgbClr val="0099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95FBE4-C2BF-416D-A0BD-A6FF7B4D36A1}"/>
              </a:ext>
            </a:extLst>
          </p:cNvPr>
          <p:cNvSpPr txBox="1"/>
          <p:nvPr/>
        </p:nvSpPr>
        <p:spPr>
          <a:xfrm>
            <a:off x="7164288" y="1788216"/>
            <a:ext cx="10801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&lt;</a:t>
            </a:r>
            <a:r>
              <a:rPr lang="en-US" sz="1350" b="1" i="1" dirty="0">
                <a:latin typeface="+mj-lt"/>
              </a:rPr>
              <a:t>Q</a:t>
            </a:r>
            <a:r>
              <a:rPr lang="en-US" sz="1350" b="1" baseline="30000" dirty="0"/>
              <a:t>2</a:t>
            </a:r>
            <a:r>
              <a:rPr lang="en-US" sz="1350" b="1" dirty="0"/>
              <a:t>&gt; (e</a:t>
            </a:r>
            <a:r>
              <a:rPr lang="en-US" sz="1350" b="1" baseline="30000" dirty="0"/>
              <a:t>2</a:t>
            </a:r>
            <a:r>
              <a:rPr lang="en-US" sz="1350" b="1" dirty="0"/>
              <a:t>b</a:t>
            </a:r>
            <a:r>
              <a:rPr lang="en-US" sz="1350" b="1" baseline="30000" dirty="0"/>
              <a:t>2</a:t>
            </a:r>
            <a:r>
              <a:rPr lang="en-US" sz="1350" b="1" dirty="0"/>
              <a:t>)</a:t>
            </a:r>
            <a:endParaRPr lang="en-CA" sz="135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5688E0-7E9F-4EF0-8831-54EE78FF17C1}"/>
              </a:ext>
            </a:extLst>
          </p:cNvPr>
          <p:cNvSpPr txBox="1"/>
          <p:nvPr/>
        </p:nvSpPr>
        <p:spPr>
          <a:xfrm>
            <a:off x="3491880" y="1372718"/>
            <a:ext cx="828092" cy="41549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(</a:t>
            </a:r>
            <a:r>
              <a:rPr lang="en-US" sz="1050" b="1" baseline="30000" dirty="0"/>
              <a:t>3</a:t>
            </a:r>
            <a:r>
              <a:rPr lang="en-US" sz="1050" b="1" dirty="0"/>
              <a:t>He,n)  intensity</a:t>
            </a:r>
            <a:endParaRPr lang="en-CA" sz="1050" b="1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0DD619-6746-4BEB-814D-2AD48857F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4143501"/>
            <a:ext cx="8687145" cy="65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/>
          <p:cNvSpPr/>
          <p:nvPr/>
        </p:nvSpPr>
        <p:spPr>
          <a:xfrm>
            <a:off x="1131418" y="6529820"/>
            <a:ext cx="7005663" cy="605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6156176" y="1321305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latin typeface="+mj-lt"/>
              </a:rPr>
              <a:t>Garrett, </a:t>
            </a:r>
            <a:r>
              <a:rPr lang="en-CA" sz="1200" dirty="0" err="1" smtClean="0">
                <a:latin typeface="+mj-lt"/>
              </a:rPr>
              <a:t>Zielińska</a:t>
            </a:r>
            <a:r>
              <a:rPr lang="en-CA" sz="1200" dirty="0" smtClean="0">
                <a:latin typeface="+mj-lt"/>
              </a:rPr>
              <a:t>, &amp; Clement, PPNP </a:t>
            </a:r>
            <a:r>
              <a:rPr lang="en-CA" sz="1200" b="1" dirty="0" smtClean="0">
                <a:latin typeface="+mj-lt"/>
              </a:rPr>
              <a:t>124</a:t>
            </a:r>
            <a:r>
              <a:rPr lang="en-CA" sz="1200" dirty="0" smtClean="0">
                <a:latin typeface="+mj-lt"/>
              </a:rPr>
              <a:t>, 103931 (2022)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06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A8B341-3BE1-4E4F-A7F8-18EA4BC0D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8D855F-EC1E-42A2-966D-775B9C7A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01736"/>
            <a:ext cx="6894767" cy="42493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 BMF calculations suggest yes, in </a:t>
            </a:r>
            <a:r>
              <a:rPr lang="en-CA" baseline="30000" dirty="0" smtClean="0"/>
              <a:t>106-118</a:t>
            </a:r>
            <a:r>
              <a:rPr lang="en-CA" dirty="0" smtClean="0"/>
              <a:t>Cd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2D8B1-FD67-4718-BEFC-108BEAD3A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9F498-0982-4457-8EA3-63C2386049A7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EA4D0-1064-4863-AC1F-0BE576380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714C6-28B5-4CF7-B104-C2D159F6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21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BB00C9-D00E-4633-9E2B-B1E097C7F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00" y="692696"/>
            <a:ext cx="4395600" cy="5202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E05082-AC18-4B43-8451-7C50436D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157192"/>
            <a:ext cx="3619093" cy="906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249" y="1808485"/>
            <a:ext cx="3660207" cy="32046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69154" y="6041267"/>
            <a:ext cx="6567342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latin typeface="+mj-lt"/>
              </a:rPr>
              <a:t>LSSM using model space </a:t>
            </a:r>
            <a:r>
              <a:rPr lang="en-CA" sz="1600" b="1" dirty="0" smtClean="0">
                <a:latin typeface="Symbol" panose="05050102010706020507" pitchFamily="18" charset="2"/>
              </a:rPr>
              <a:t>p</a:t>
            </a:r>
            <a:r>
              <a:rPr lang="en-CA" sz="1600" b="1" dirty="0" smtClean="0">
                <a:latin typeface="+mj-lt"/>
              </a:rPr>
              <a:t>(p</a:t>
            </a:r>
            <a:r>
              <a:rPr lang="en-CA" sz="1600" b="1" baseline="-25000" dirty="0" smtClean="0">
                <a:latin typeface="+mj-lt"/>
              </a:rPr>
              <a:t>1/2</a:t>
            </a:r>
            <a:r>
              <a:rPr lang="en-CA" sz="1600" b="1" dirty="0" smtClean="0">
                <a:latin typeface="+mj-lt"/>
              </a:rPr>
              <a:t>g</a:t>
            </a:r>
            <a:r>
              <a:rPr lang="en-CA" sz="1600" b="1" baseline="-25000" dirty="0" smtClean="0">
                <a:latin typeface="+mj-lt"/>
              </a:rPr>
              <a:t>9/2</a:t>
            </a:r>
            <a:r>
              <a:rPr lang="en-CA" sz="1600" b="1" dirty="0" smtClean="0">
                <a:latin typeface="+mj-lt"/>
              </a:rPr>
              <a:t>) </a:t>
            </a:r>
            <a:r>
              <a:rPr lang="en-CA" sz="1600" b="1" dirty="0" smtClean="0">
                <a:latin typeface="Symbol" panose="05050102010706020507" pitchFamily="18" charset="2"/>
              </a:rPr>
              <a:t>n</a:t>
            </a:r>
            <a:r>
              <a:rPr lang="en-CA" sz="1600" b="1" dirty="0" smtClean="0">
                <a:latin typeface="+mj-lt"/>
              </a:rPr>
              <a:t>(g</a:t>
            </a:r>
            <a:r>
              <a:rPr lang="en-CA" sz="1600" b="1" baseline="-25000" dirty="0" smtClean="0">
                <a:latin typeface="+mj-lt"/>
              </a:rPr>
              <a:t>7/2</a:t>
            </a:r>
            <a:r>
              <a:rPr lang="en-CA" sz="1600" b="1" dirty="0" smtClean="0">
                <a:latin typeface="+mj-lt"/>
              </a:rPr>
              <a:t>d</a:t>
            </a:r>
            <a:r>
              <a:rPr lang="en-CA" sz="1600" b="1" baseline="-25000" dirty="0" smtClean="0">
                <a:latin typeface="+mj-lt"/>
              </a:rPr>
              <a:t>5/2</a:t>
            </a:r>
            <a:r>
              <a:rPr lang="en-CA" sz="1600" b="1" dirty="0" smtClean="0">
                <a:latin typeface="+mj-lt"/>
              </a:rPr>
              <a:t>d</a:t>
            </a:r>
            <a:r>
              <a:rPr lang="en-CA" sz="1600" b="1" baseline="-25000" dirty="0" smtClean="0">
                <a:latin typeface="+mj-lt"/>
              </a:rPr>
              <a:t>3/2</a:t>
            </a:r>
            <a:r>
              <a:rPr lang="en-CA" sz="1600" b="1" dirty="0" smtClean="0">
                <a:latin typeface="+mj-lt"/>
              </a:rPr>
              <a:t>s</a:t>
            </a:r>
            <a:r>
              <a:rPr lang="en-CA" sz="1600" b="1" baseline="-25000" dirty="0" smtClean="0">
                <a:latin typeface="+mj-lt"/>
              </a:rPr>
              <a:t>1/2</a:t>
            </a:r>
            <a:r>
              <a:rPr lang="en-CA" sz="1600" b="1" dirty="0" smtClean="0">
                <a:latin typeface="+mj-lt"/>
              </a:rPr>
              <a:t>h</a:t>
            </a:r>
            <a:r>
              <a:rPr lang="en-CA" sz="1600" b="1" baseline="-25000" dirty="0" smtClean="0">
                <a:latin typeface="+mj-lt"/>
              </a:rPr>
              <a:t>11/2</a:t>
            </a:r>
            <a:r>
              <a:rPr lang="en-CA" sz="1600" b="1" dirty="0" smtClean="0">
                <a:latin typeface="+mj-lt"/>
              </a:rPr>
              <a:t>) could reproduced magnitude of </a:t>
            </a:r>
            <a:r>
              <a:rPr lang="en-CA" sz="1600" b="1" dirty="0" err="1" smtClean="0">
                <a:latin typeface="+mj-lt"/>
              </a:rPr>
              <a:t>gs</a:t>
            </a:r>
            <a:r>
              <a:rPr lang="en-CA" sz="1600" b="1" dirty="0" smtClean="0">
                <a:latin typeface="+mj-lt"/>
              </a:rPr>
              <a:t> </a:t>
            </a:r>
            <a:r>
              <a:rPr lang="en-CA" sz="1600" b="1" dirty="0" smtClean="0">
                <a:latin typeface="Symbol" panose="05050102010706020507" pitchFamily="18" charset="2"/>
              </a:rPr>
              <a:t>b</a:t>
            </a:r>
            <a:r>
              <a:rPr lang="en-CA" sz="1600" b="1" dirty="0" smtClean="0">
                <a:latin typeface="+mj-lt"/>
              </a:rPr>
              <a:t>, but  failed to reproduce degree of </a:t>
            </a:r>
            <a:r>
              <a:rPr lang="en-CA" sz="1600" b="1" dirty="0" err="1" smtClean="0">
                <a:latin typeface="+mj-lt"/>
              </a:rPr>
              <a:t>triaxiality</a:t>
            </a:r>
            <a:r>
              <a:rPr lang="en-CA" sz="1600" b="1" dirty="0" smtClean="0">
                <a:latin typeface="+mj-lt"/>
              </a:rPr>
              <a:t> in </a:t>
            </a:r>
            <a:r>
              <a:rPr lang="en-CA" sz="1600" b="1" baseline="30000" dirty="0" smtClean="0">
                <a:latin typeface="+mj-lt"/>
              </a:rPr>
              <a:t>106</a:t>
            </a:r>
            <a:r>
              <a:rPr lang="en-CA" sz="1600" b="1" dirty="0" smtClean="0">
                <a:latin typeface="+mj-lt"/>
              </a:rPr>
              <a:t>Cd</a:t>
            </a:r>
            <a:endParaRPr lang="en-CA" sz="1600" b="1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9DBA30-A91B-433E-AC95-B9AF31343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692696"/>
            <a:ext cx="4179576" cy="113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20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What are we doing to test our hypothesis?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E6540C8-1817-471E-A244-46F1DE225813}" type="datetime1">
              <a:rPr lang="en-US" sz="900" smtClean="0">
                <a:solidFill>
                  <a:prstClr val="black">
                    <a:tint val="95000"/>
                  </a:prstClr>
                </a:solidFill>
                <a:latin typeface="Arial" panose="020B0604020202020204"/>
              </a:rPr>
              <a:t>5/14/2022</a:t>
            </a:fld>
            <a:endParaRPr lang="en-CA" sz="900">
              <a:solidFill>
                <a:prstClr val="black">
                  <a:tint val="95000"/>
                </a:prstClr>
              </a:solidFill>
              <a:latin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CA" sz="900" smtClean="0">
                <a:solidFill>
                  <a:prstClr val="black">
                    <a:tint val="95000"/>
                  </a:prstClr>
                </a:solidFill>
                <a:latin typeface="Arial" panose="020B0604020202020204"/>
              </a:rPr>
              <a:t>Paul Garrett, 13th Spring Seminar 2022</a:t>
            </a:r>
            <a:endParaRPr lang="en-CA" sz="900">
              <a:solidFill>
                <a:prstClr val="black">
                  <a:tint val="95000"/>
                </a:prstClr>
              </a:solidFill>
              <a:latin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8BF226C-BBE2-486B-A436-1A58FD3B9F80}" type="slidenum">
              <a:rPr lang="en-CA" sz="900">
                <a:solidFill>
                  <a:prstClr val="black">
                    <a:tint val="95000"/>
                  </a:prstClr>
                </a:solidFill>
                <a:latin typeface="Arial" panose="020B0604020202020204"/>
              </a:rPr>
              <a:pPr defTabSz="685800">
                <a:defRPr/>
              </a:pPr>
              <a:t>22</a:t>
            </a:fld>
            <a:endParaRPr lang="en-CA" sz="900">
              <a:solidFill>
                <a:prstClr val="black">
                  <a:tint val="95000"/>
                </a:prst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36065"/>
            <a:ext cx="8534028" cy="4661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760" y="842523"/>
            <a:ext cx="4104457" cy="2548469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4811282" y="2353928"/>
            <a:ext cx="246774" cy="67982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36966" y="1026393"/>
            <a:ext cx="3826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CA" sz="1200" b="1" baseline="30000" dirty="0">
                <a:solidFill>
                  <a:prstClr val="black"/>
                </a:solidFill>
                <a:latin typeface="Arial" panose="020B0604020202020204"/>
              </a:rPr>
              <a:t>14</a:t>
            </a:r>
            <a:r>
              <a:rPr lang="en-CA" sz="1200" b="1" dirty="0">
                <a:solidFill>
                  <a:prstClr val="black"/>
                </a:solidFill>
                <a:latin typeface="Arial" panose="020B0604020202020204"/>
              </a:rPr>
              <a:t>N,</a:t>
            </a:r>
            <a:r>
              <a:rPr lang="en-CA" sz="1200" b="1" baseline="30000" dirty="0">
                <a:solidFill>
                  <a:prstClr val="black"/>
                </a:solidFill>
                <a:latin typeface="Arial" panose="020B0604020202020204"/>
              </a:rPr>
              <a:t>32</a:t>
            </a:r>
            <a:r>
              <a:rPr lang="en-CA" sz="1200" b="1" dirty="0">
                <a:solidFill>
                  <a:prstClr val="black"/>
                </a:solidFill>
                <a:latin typeface="Arial" panose="020B0604020202020204"/>
              </a:rPr>
              <a:t>S+</a:t>
            </a:r>
            <a:r>
              <a:rPr lang="en-CA" sz="1200" b="1" baseline="30000" dirty="0">
                <a:solidFill>
                  <a:prstClr val="black"/>
                </a:solidFill>
                <a:latin typeface="Arial" panose="020B0604020202020204"/>
              </a:rPr>
              <a:t>110</a:t>
            </a:r>
            <a:r>
              <a:rPr lang="en-CA" sz="1200" b="1" dirty="0">
                <a:solidFill>
                  <a:prstClr val="black"/>
                </a:solidFill>
                <a:latin typeface="Arial" panose="020B0604020202020204"/>
              </a:rPr>
              <a:t>Cd </a:t>
            </a:r>
            <a:r>
              <a:rPr lang="en-CA" sz="1200" b="1" dirty="0" err="1">
                <a:solidFill>
                  <a:prstClr val="black"/>
                </a:solidFill>
                <a:latin typeface="Arial" panose="020B0604020202020204"/>
              </a:rPr>
              <a:t>Coulex</a:t>
            </a:r>
            <a:r>
              <a:rPr lang="en-CA" sz="1200" b="1" dirty="0">
                <a:solidFill>
                  <a:prstClr val="black"/>
                </a:solidFill>
                <a:latin typeface="Arial" panose="020B0604020202020204"/>
              </a:rPr>
              <a:t> EAGLE@HIL Warsaw</a:t>
            </a:r>
          </a:p>
          <a:p>
            <a:pPr algn="ctr" defTabSz="685800">
              <a:defRPr/>
            </a:pPr>
            <a:r>
              <a:rPr lang="en-CA" sz="1200" b="1" dirty="0">
                <a:solidFill>
                  <a:prstClr val="black"/>
                </a:solidFill>
                <a:latin typeface="Arial" panose="020B0604020202020204"/>
              </a:rPr>
              <a:t>Spokespersons: K. </a:t>
            </a:r>
            <a:r>
              <a:rPr lang="en-CA" sz="1200" b="1" dirty="0" err="1">
                <a:solidFill>
                  <a:prstClr val="black"/>
                </a:solidFill>
                <a:latin typeface="Arial" panose="020B0604020202020204"/>
              </a:rPr>
              <a:t>Wrzosek-Lipska</a:t>
            </a:r>
            <a:r>
              <a:rPr lang="en-CA" sz="1200" b="1" dirty="0">
                <a:solidFill>
                  <a:prstClr val="black"/>
                </a:solidFill>
                <a:latin typeface="Arial" panose="020B0604020202020204"/>
              </a:rPr>
              <a:t>, P. Garrett, &amp; S. Yates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986" y="4783570"/>
            <a:ext cx="5171354" cy="1499501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cxnSpLocks/>
          </p:cNvCxnSpPr>
          <p:nvPr/>
        </p:nvCxnSpPr>
        <p:spPr>
          <a:xfrm flipH="1" flipV="1">
            <a:off x="4659289" y="3216807"/>
            <a:ext cx="571495" cy="160844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703541" y="5551459"/>
            <a:ext cx="36477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CA" sz="1350" b="1" baseline="30000" dirty="0">
                <a:solidFill>
                  <a:prstClr val="black"/>
                </a:solidFill>
                <a:latin typeface="Arial" panose="020B0604020202020204"/>
              </a:rPr>
              <a:t>60</a:t>
            </a: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Ni+</a:t>
            </a:r>
            <a:r>
              <a:rPr lang="en-CA" sz="1350" b="1" baseline="30000" dirty="0">
                <a:solidFill>
                  <a:prstClr val="black"/>
                </a:solidFill>
                <a:latin typeface="Arial" panose="020B0604020202020204"/>
              </a:rPr>
              <a:t>110</a:t>
            </a: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Cd </a:t>
            </a:r>
            <a:r>
              <a:rPr lang="en-CA" sz="1350" b="1" dirty="0" err="1">
                <a:solidFill>
                  <a:prstClr val="black"/>
                </a:solidFill>
                <a:latin typeface="Arial" panose="020B0604020202020204"/>
              </a:rPr>
              <a:t>Coulex</a:t>
            </a: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 AGATA@LNL </a:t>
            </a:r>
            <a:r>
              <a:rPr lang="en-CA" sz="1350" b="1" dirty="0" err="1">
                <a:solidFill>
                  <a:prstClr val="black"/>
                </a:solidFill>
                <a:latin typeface="Arial" panose="020B0604020202020204"/>
              </a:rPr>
              <a:t>Legnaro</a:t>
            </a:r>
            <a:endParaRPr lang="en-CA" sz="1350" b="1" dirty="0">
              <a:solidFill>
                <a:prstClr val="black"/>
              </a:solidFill>
              <a:latin typeface="Arial" panose="020B0604020202020204"/>
            </a:endParaRPr>
          </a:p>
          <a:p>
            <a:pPr algn="ctr" defTabSz="685800">
              <a:defRPr/>
            </a:pP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Scheduled in June 2022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140" y="4212631"/>
            <a:ext cx="1879620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CA" sz="1350" b="1" baseline="30000" dirty="0">
                <a:solidFill>
                  <a:prstClr val="black"/>
                </a:solidFill>
                <a:latin typeface="Arial" panose="020B0604020202020204"/>
              </a:rPr>
              <a:t>110</a:t>
            </a: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Cd+</a:t>
            </a:r>
            <a:r>
              <a:rPr lang="en-CA" sz="1350" b="1" baseline="30000" dirty="0">
                <a:solidFill>
                  <a:prstClr val="black"/>
                </a:solidFill>
                <a:latin typeface="Arial" panose="020B0604020202020204"/>
              </a:rPr>
              <a:t>208</a:t>
            </a: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Pb </a:t>
            </a:r>
            <a:r>
              <a:rPr lang="en-CA" sz="1350" b="1" dirty="0" err="1">
                <a:solidFill>
                  <a:prstClr val="black"/>
                </a:solidFill>
                <a:latin typeface="Arial" panose="020B0604020202020204"/>
              </a:rPr>
              <a:t>Coulex</a:t>
            </a: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 GRETINA@ANL completed Apr. 2022</a:t>
            </a:r>
          </a:p>
          <a:p>
            <a:pPr defTabSz="685800">
              <a:defRPr/>
            </a:pP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Spokespersons: </a:t>
            </a:r>
            <a:r>
              <a:rPr lang="en-CA" sz="1350" b="1" dirty="0" smtClean="0">
                <a:solidFill>
                  <a:prstClr val="black"/>
                </a:solidFill>
                <a:latin typeface="Arial" panose="020B0604020202020204"/>
              </a:rPr>
              <a:t>     P</a:t>
            </a: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. Garrett &amp; </a:t>
            </a:r>
            <a:r>
              <a:rPr lang="en-CA" sz="1350" b="1" dirty="0" smtClean="0">
                <a:solidFill>
                  <a:prstClr val="black"/>
                </a:solidFill>
                <a:latin typeface="Arial" panose="020B0604020202020204"/>
              </a:rPr>
              <a:t>             K</a:t>
            </a: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. </a:t>
            </a:r>
            <a:r>
              <a:rPr lang="en-CA" sz="1350" b="1" dirty="0" err="1">
                <a:solidFill>
                  <a:prstClr val="black"/>
                </a:solidFill>
                <a:latin typeface="Arial" panose="020B0604020202020204"/>
              </a:rPr>
              <a:t>Wrzosek-Lipska</a:t>
            </a:r>
            <a:endParaRPr lang="en-CA" sz="1350" b="1" dirty="0">
              <a:solidFill>
                <a:prstClr val="black"/>
              </a:solidFill>
              <a:latin typeface="Arial" panose="020B0604020202020204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123728" y="3281585"/>
            <a:ext cx="346007" cy="94746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EC03146-C70F-4A25-9BDD-044E3B935832}"/>
              </a:ext>
            </a:extLst>
          </p:cNvPr>
          <p:cNvSpPr txBox="1"/>
          <p:nvPr/>
        </p:nvSpPr>
        <p:spPr>
          <a:xfrm>
            <a:off x="496805" y="1936065"/>
            <a:ext cx="2282654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CA" sz="1350" b="1" baseline="30000" dirty="0">
                <a:solidFill>
                  <a:prstClr val="black"/>
                </a:solidFill>
                <a:latin typeface="Arial" panose="020B0604020202020204"/>
              </a:rPr>
              <a:t>110,112</a:t>
            </a: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Ag </a:t>
            </a:r>
            <a:r>
              <a:rPr lang="en-CA" sz="1350" b="1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sz="1350" b="1" dirty="0">
                <a:solidFill>
                  <a:prstClr val="black"/>
                </a:solidFill>
                <a:latin typeface="Arial" panose="020B0604020202020204"/>
              </a:rPr>
              <a:t>-decay </a:t>
            </a:r>
            <a:r>
              <a:rPr lang="en-CA" sz="1350" b="1" dirty="0" smtClean="0">
                <a:solidFill>
                  <a:prstClr val="black"/>
                </a:solidFill>
                <a:latin typeface="Arial" panose="020B0604020202020204"/>
              </a:rPr>
              <a:t>approved with GRIFFIN@TRIUMF-ISAC </a:t>
            </a:r>
            <a:endParaRPr lang="en-CA" sz="1350" b="1" dirty="0">
              <a:solidFill>
                <a:prstClr val="black"/>
              </a:solidFill>
              <a:latin typeface="Arial" panose="020B0604020202020204"/>
            </a:endParaRPr>
          </a:p>
        </p:txBody>
      </p:sp>
      <p:cxnSp>
        <p:nvCxnSpPr>
          <p:cNvPr id="28" name="Straight Arrow Connector 27"/>
          <p:cNvCxnSpPr>
            <a:stCxn id="35" idx="2"/>
          </p:cNvCxnSpPr>
          <p:nvPr/>
        </p:nvCxnSpPr>
        <p:spPr>
          <a:xfrm>
            <a:off x="1638132" y="2651646"/>
            <a:ext cx="190668" cy="46756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9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355160" cy="692696"/>
          </a:xfrm>
        </p:spPr>
        <p:txBody>
          <a:bodyPr>
            <a:noAutofit/>
          </a:bodyPr>
          <a:lstStyle/>
          <a:p>
            <a:r>
              <a:rPr lang="en-CA" sz="2400" dirty="0" smtClean="0"/>
              <a:t>What do we conclude? </a:t>
            </a:r>
            <a:endParaRPr lang="en-C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147248" cy="5496271"/>
          </a:xfrm>
        </p:spPr>
        <p:txBody>
          <a:bodyPr>
            <a:normAutofit fontScale="92500" lnSpcReduction="20000"/>
          </a:bodyPr>
          <a:lstStyle/>
          <a:p>
            <a:r>
              <a:rPr lang="en-CA" sz="2000" dirty="0" smtClean="0"/>
              <a:t>Shape coexistence is a persistent phenomena in the Z=40 – </a:t>
            </a:r>
            <a:r>
              <a:rPr lang="en-CA" sz="2000" dirty="0"/>
              <a:t>50 </a:t>
            </a:r>
            <a:r>
              <a:rPr lang="en-CA" sz="2000" dirty="0" smtClean="0"/>
              <a:t>region</a:t>
            </a:r>
          </a:p>
          <a:p>
            <a:pPr lvl="1"/>
            <a:r>
              <a:rPr lang="en-CA" sz="1800" dirty="0" smtClean="0"/>
              <a:t>Proven </a:t>
            </a:r>
            <a:r>
              <a:rPr lang="en-CA" sz="1800" dirty="0"/>
              <a:t>conclusively with detailed </a:t>
            </a:r>
            <a:r>
              <a:rPr lang="en-CA" sz="1800" dirty="0" err="1"/>
              <a:t>Coulex</a:t>
            </a:r>
            <a:r>
              <a:rPr lang="en-CA" sz="1800" dirty="0"/>
              <a:t> </a:t>
            </a:r>
            <a:r>
              <a:rPr lang="en-CA" sz="1800" dirty="0" smtClean="0"/>
              <a:t>studies and </a:t>
            </a:r>
            <a:r>
              <a:rPr lang="en-CA" sz="1800" dirty="0" smtClean="0">
                <a:latin typeface="Symbol" panose="05050102010706020507" pitchFamily="18" charset="2"/>
              </a:rPr>
              <a:t>r</a:t>
            </a:r>
            <a:r>
              <a:rPr lang="en-CA" sz="1800" baseline="30000" dirty="0" smtClean="0"/>
              <a:t>2</a:t>
            </a:r>
            <a:r>
              <a:rPr lang="en-CA" sz="1800" dirty="0" smtClean="0"/>
              <a:t>(E0) </a:t>
            </a:r>
            <a:r>
              <a:rPr lang="en-CA" sz="1800" dirty="0" smtClean="0"/>
              <a:t>measurements in </a:t>
            </a:r>
            <a:r>
              <a:rPr lang="en-CA" sz="1800" dirty="0"/>
              <a:t>some </a:t>
            </a:r>
            <a:r>
              <a:rPr lang="en-CA" sz="1800" dirty="0" smtClean="0"/>
              <a:t>cases, e.g. Mo isotopes </a:t>
            </a:r>
            <a:endParaRPr lang="en-CA" sz="1800" dirty="0"/>
          </a:p>
          <a:p>
            <a:endParaRPr lang="en-CA" sz="2000" dirty="0" smtClean="0"/>
          </a:p>
          <a:p>
            <a:r>
              <a:rPr lang="en-CA" sz="2000" dirty="0" smtClean="0"/>
              <a:t>New data for </a:t>
            </a:r>
            <a:r>
              <a:rPr lang="en-CA" sz="2000" baseline="30000" dirty="0" smtClean="0"/>
              <a:t>110,112</a:t>
            </a:r>
            <a:r>
              <a:rPr lang="en-CA" sz="2000" dirty="0" smtClean="0"/>
              <a:t>Cd consistent the </a:t>
            </a:r>
            <a:r>
              <a:rPr lang="en-CA" sz="2000" dirty="0" smtClean="0"/>
              <a:t>possibility </a:t>
            </a:r>
            <a:r>
              <a:rPr lang="en-CA" sz="2000" dirty="0" smtClean="0"/>
              <a:t>the </a:t>
            </a:r>
            <a:r>
              <a:rPr lang="en-CA" sz="2000" dirty="0" smtClean="0"/>
              <a:t>low-lying 0</a:t>
            </a:r>
            <a:r>
              <a:rPr lang="en-CA" sz="2000" baseline="30000" dirty="0" smtClean="0"/>
              <a:t>+</a:t>
            </a:r>
            <a:r>
              <a:rPr lang="en-CA" sz="2000" dirty="0" smtClean="0"/>
              <a:t> states exhibit multiple shape </a:t>
            </a:r>
            <a:r>
              <a:rPr lang="en-CA" sz="2000" dirty="0" smtClean="0"/>
              <a:t>coexistence, and suggestions from BMF calculations that this occurs many nuclei in the Cd isotopic chain  </a:t>
            </a:r>
            <a:endParaRPr lang="en-CA" sz="2000" dirty="0" smtClean="0"/>
          </a:p>
          <a:p>
            <a:pPr lvl="1"/>
            <a:r>
              <a:rPr lang="en-CA" sz="1800" dirty="0"/>
              <a:t>S</a:t>
            </a:r>
            <a:r>
              <a:rPr lang="en-CA" sz="1800" dirty="0" smtClean="0"/>
              <a:t>pectroscopic </a:t>
            </a:r>
            <a:r>
              <a:rPr lang="en-CA" sz="1800" dirty="0" smtClean="0"/>
              <a:t>evidence </a:t>
            </a:r>
            <a:r>
              <a:rPr lang="en-CA" sz="1800" dirty="0" smtClean="0"/>
              <a:t>that the 0</a:t>
            </a:r>
            <a:r>
              <a:rPr lang="en-CA" sz="1800" baseline="30000" dirty="0" smtClean="0"/>
              <a:t>+</a:t>
            </a:r>
            <a:r>
              <a:rPr lang="en-CA" sz="1800" dirty="0" smtClean="0"/>
              <a:t> states have very similar structures across the isotopic chain, so if multiple shapes confirmed in </a:t>
            </a:r>
            <a:r>
              <a:rPr lang="en-CA" sz="1800" baseline="30000" dirty="0" smtClean="0"/>
              <a:t>110,112</a:t>
            </a:r>
            <a:r>
              <a:rPr lang="en-CA" sz="1800" dirty="0" smtClean="0"/>
              <a:t>Cd, likely to occur throughout </a:t>
            </a:r>
            <a:endParaRPr lang="en-CA" sz="1800" dirty="0" smtClean="0"/>
          </a:p>
          <a:p>
            <a:endParaRPr lang="en-CA" sz="2000" dirty="0" smtClean="0"/>
          </a:p>
          <a:p>
            <a:r>
              <a:rPr lang="en-CA" sz="2000" dirty="0" smtClean="0"/>
              <a:t>This </a:t>
            </a:r>
            <a:r>
              <a:rPr lang="en-CA" sz="2000" dirty="0" smtClean="0"/>
              <a:t>hypothesis needs </a:t>
            </a:r>
            <a:r>
              <a:rPr lang="en-CA" sz="2000" dirty="0" smtClean="0"/>
              <a:t>to be thoroughly tested – </a:t>
            </a:r>
            <a:r>
              <a:rPr lang="en-CA" sz="2000" dirty="0" smtClean="0"/>
              <a:t>Coulomb excitation program </a:t>
            </a:r>
            <a:r>
              <a:rPr lang="en-CA" sz="2000" dirty="0" smtClean="0"/>
              <a:t>under way to do this at Heavy Ion Laboratory (Warsaw), </a:t>
            </a:r>
            <a:r>
              <a:rPr lang="en-CA" sz="2000" dirty="0" smtClean="0"/>
              <a:t> </a:t>
            </a:r>
            <a:r>
              <a:rPr lang="en-CA" sz="2000" dirty="0" err="1" smtClean="0"/>
              <a:t>Legnaro</a:t>
            </a:r>
            <a:r>
              <a:rPr lang="en-CA" sz="2000" dirty="0" smtClean="0"/>
              <a:t> with AGATA+SPIDER, and Argonne with GRETINA+BAMBINO</a:t>
            </a:r>
          </a:p>
          <a:p>
            <a:pPr lvl="1"/>
            <a:r>
              <a:rPr lang="en-CA" sz="1600" baseline="30000" dirty="0" smtClean="0"/>
              <a:t>110</a:t>
            </a:r>
            <a:r>
              <a:rPr lang="en-CA" sz="1600" dirty="0" smtClean="0"/>
              <a:t>Cd </a:t>
            </a:r>
            <a:r>
              <a:rPr lang="en-CA" sz="1600" dirty="0" err="1" smtClean="0"/>
              <a:t>Coulex</a:t>
            </a:r>
            <a:r>
              <a:rPr lang="en-CA" sz="1600" dirty="0" smtClean="0"/>
              <a:t> with </a:t>
            </a:r>
            <a:r>
              <a:rPr lang="en-CA" sz="1600" baseline="30000" dirty="0" smtClean="0"/>
              <a:t>14</a:t>
            </a:r>
            <a:r>
              <a:rPr lang="en-CA" sz="1600" dirty="0" smtClean="0"/>
              <a:t>N, </a:t>
            </a:r>
            <a:r>
              <a:rPr lang="en-CA" sz="1600" baseline="30000" dirty="0" smtClean="0"/>
              <a:t>32</a:t>
            </a:r>
            <a:r>
              <a:rPr lang="en-CA" sz="1600" dirty="0" smtClean="0"/>
              <a:t>S, </a:t>
            </a:r>
            <a:r>
              <a:rPr lang="en-CA" sz="1600" baseline="30000" dirty="0" smtClean="0"/>
              <a:t>60</a:t>
            </a:r>
            <a:r>
              <a:rPr lang="en-CA" sz="1600" dirty="0" smtClean="0"/>
              <a:t>Ni, </a:t>
            </a:r>
            <a:r>
              <a:rPr lang="en-CA" sz="1600" baseline="30000" dirty="0" smtClean="0"/>
              <a:t>208</a:t>
            </a:r>
            <a:r>
              <a:rPr lang="en-CA" sz="1600" dirty="0" smtClean="0"/>
              <a:t>Pb </a:t>
            </a:r>
          </a:p>
          <a:p>
            <a:pPr lvl="1"/>
            <a:endParaRPr lang="en-CA" sz="1600" dirty="0" smtClean="0"/>
          </a:p>
          <a:p>
            <a:r>
              <a:rPr lang="en-CA" sz="2000" dirty="0"/>
              <a:t>C</a:t>
            </a:r>
            <a:r>
              <a:rPr lang="en-CA" sz="2000" dirty="0" smtClean="0"/>
              <a:t>omplemented </a:t>
            </a:r>
            <a:r>
              <a:rPr lang="en-CA" sz="2000" dirty="0" smtClean="0"/>
              <a:t>by </a:t>
            </a:r>
            <a:r>
              <a:rPr lang="en-CA" sz="2000" dirty="0" smtClean="0"/>
              <a:t>transfer data </a:t>
            </a:r>
            <a:r>
              <a:rPr lang="en-CA" sz="2000" dirty="0" smtClean="0"/>
              <a:t>from </a:t>
            </a:r>
            <a:r>
              <a:rPr lang="en-CA" sz="2000" dirty="0" smtClean="0"/>
              <a:t>the Q3D at Munich –  (</a:t>
            </a:r>
            <a:r>
              <a:rPr lang="en-CA" sz="2000" dirty="0" err="1" smtClean="0"/>
              <a:t>p,t</a:t>
            </a:r>
            <a:r>
              <a:rPr lang="en-CA" sz="2000" dirty="0"/>
              <a:t>), (</a:t>
            </a:r>
            <a:r>
              <a:rPr lang="en-CA" sz="2000" dirty="0" err="1"/>
              <a:t>d,p</a:t>
            </a:r>
            <a:r>
              <a:rPr lang="en-CA" sz="2000" dirty="0"/>
              <a:t>), In(</a:t>
            </a:r>
            <a:r>
              <a:rPr lang="en-CA" sz="2000" dirty="0" err="1"/>
              <a:t>p,</a:t>
            </a:r>
            <a:r>
              <a:rPr lang="en-CA" sz="2000" dirty="0" err="1">
                <a:latin typeface="Symbol" panose="05050102010706020507" pitchFamily="18" charset="2"/>
              </a:rPr>
              <a:t>a</a:t>
            </a:r>
            <a:r>
              <a:rPr lang="en-CA" sz="2000" dirty="0" smtClean="0"/>
              <a:t>)&amp;(d,</a:t>
            </a:r>
            <a:r>
              <a:rPr lang="en-CA" sz="2000" baseline="30000" dirty="0" smtClean="0"/>
              <a:t>3</a:t>
            </a:r>
            <a:r>
              <a:rPr lang="en-CA" sz="2000" dirty="0" smtClean="0"/>
              <a:t>He) – and </a:t>
            </a:r>
            <a:r>
              <a:rPr lang="en-CA" sz="2000" baseline="30000" dirty="0" smtClean="0"/>
              <a:t>112</a:t>
            </a:r>
            <a:r>
              <a:rPr lang="en-CA" sz="2000" dirty="0" smtClean="0"/>
              <a:t>Cd+</a:t>
            </a:r>
            <a:r>
              <a:rPr lang="en-CA" sz="2000" baseline="30000" dirty="0" smtClean="0"/>
              <a:t>12</a:t>
            </a:r>
            <a:r>
              <a:rPr lang="en-CA" sz="2000" dirty="0" smtClean="0"/>
              <a:t>C </a:t>
            </a:r>
            <a:r>
              <a:rPr lang="en-CA" sz="2000" dirty="0" err="1" smtClean="0"/>
              <a:t>Coulex</a:t>
            </a:r>
            <a:r>
              <a:rPr lang="en-CA" sz="2000" dirty="0" smtClean="0"/>
              <a:t>, </a:t>
            </a:r>
            <a:r>
              <a:rPr lang="en-CA" sz="2000" dirty="0" smtClean="0">
                <a:latin typeface="Symbol" panose="05050102010706020507" pitchFamily="18" charset="2"/>
              </a:rPr>
              <a:t>g</a:t>
            </a:r>
            <a:r>
              <a:rPr lang="en-CA" sz="2000" dirty="0" smtClean="0"/>
              <a:t> </a:t>
            </a:r>
            <a:r>
              <a:rPr lang="en-CA" sz="2000" dirty="0" smtClean="0"/>
              <a:t>spectroscopy using </a:t>
            </a:r>
            <a:r>
              <a:rPr lang="en-CA" sz="2000" dirty="0" smtClean="0"/>
              <a:t>FIPPS at the ILL – </a:t>
            </a:r>
            <a:r>
              <a:rPr lang="en-CA" sz="2000" baseline="30000" dirty="0" smtClean="0"/>
              <a:t>111,113</a:t>
            </a:r>
            <a:r>
              <a:rPr lang="en-CA" sz="2000" dirty="0" smtClean="0"/>
              <a:t>Cd(</a:t>
            </a:r>
            <a:r>
              <a:rPr lang="en-CA" sz="2000" dirty="0" err="1" smtClean="0"/>
              <a:t>n,</a:t>
            </a:r>
            <a:r>
              <a:rPr lang="en-CA" sz="2000" dirty="0" err="1" smtClean="0">
                <a:latin typeface="Symbol" panose="05050102010706020507" pitchFamily="18" charset="2"/>
              </a:rPr>
              <a:t>g</a:t>
            </a:r>
            <a:r>
              <a:rPr lang="en-CA" sz="2000" dirty="0" smtClean="0"/>
              <a:t>) – and </a:t>
            </a:r>
            <a:r>
              <a:rPr lang="en-CA" sz="2000" dirty="0" smtClean="0">
                <a:latin typeface="Symbol" panose="05050102010706020507" pitchFamily="18" charset="2"/>
              </a:rPr>
              <a:t>g</a:t>
            </a:r>
            <a:r>
              <a:rPr lang="en-CA" sz="2000" dirty="0" smtClean="0"/>
              <a:t> spectroscopy following </a:t>
            </a:r>
            <a:r>
              <a:rPr lang="en-CA" sz="2000" dirty="0" smtClean="0">
                <a:latin typeface="Symbol" panose="05050102010706020507" pitchFamily="18" charset="2"/>
              </a:rPr>
              <a:t>b</a:t>
            </a:r>
            <a:r>
              <a:rPr lang="en-CA" sz="2000" dirty="0" smtClean="0"/>
              <a:t> </a:t>
            </a:r>
            <a:r>
              <a:rPr lang="en-CA" sz="2000" dirty="0" smtClean="0"/>
              <a:t>decay </a:t>
            </a:r>
            <a:r>
              <a:rPr lang="en-CA" sz="2000" dirty="0" smtClean="0"/>
              <a:t>of </a:t>
            </a:r>
            <a:r>
              <a:rPr lang="en-CA" sz="2000" baseline="30000" dirty="0" smtClean="0"/>
              <a:t>110,112</a:t>
            </a:r>
            <a:r>
              <a:rPr lang="en-CA" sz="2000" dirty="0" smtClean="0"/>
              <a:t>Ag with GRIFFIN at TRIUMF-ISAC </a:t>
            </a:r>
            <a:endParaRPr lang="en-CA" sz="2000" dirty="0"/>
          </a:p>
          <a:p>
            <a:pPr lvl="1"/>
            <a:r>
              <a:rPr lang="en-CA" sz="1600" dirty="0" smtClean="0"/>
              <a:t>Guelph, Warsaw, </a:t>
            </a:r>
            <a:r>
              <a:rPr lang="en-CA" sz="1600" dirty="0" err="1" smtClean="0"/>
              <a:t>Saclay</a:t>
            </a:r>
            <a:r>
              <a:rPr lang="en-CA" sz="1600" dirty="0" smtClean="0"/>
              <a:t>, </a:t>
            </a:r>
            <a:r>
              <a:rPr lang="en-CA" sz="1600" dirty="0" smtClean="0"/>
              <a:t>Florence, ILL, Kentucky, LNL, ANL, Madrid </a:t>
            </a:r>
            <a:r>
              <a:rPr lang="en-CA" sz="1600" dirty="0" smtClean="0"/>
              <a:t>collaboration</a:t>
            </a:r>
            <a:endParaRPr lang="en-CA" sz="1600" b="1" dirty="0" smtClean="0"/>
          </a:p>
          <a:p>
            <a:pPr lvl="1"/>
            <a:endParaRPr lang="en-CA" sz="1800" b="1" dirty="0" smtClean="0"/>
          </a:p>
          <a:p>
            <a:endParaRPr lang="en-CA" sz="2000" b="1" dirty="0"/>
          </a:p>
          <a:p>
            <a:endParaRPr lang="en-CA" sz="2000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5B05-CDF7-4DD6-9C63-765A611DDDF4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23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Collaborators </a:t>
            </a:r>
            <a:endParaRPr lang="en-CA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620688"/>
            <a:ext cx="8147248" cy="5613998"/>
          </a:xfrm>
        </p:spPr>
        <p:txBody>
          <a:bodyPr>
            <a:noAutofit/>
          </a:bodyPr>
          <a:lstStyle/>
          <a:p>
            <a:r>
              <a:rPr lang="en-CA" sz="1100" dirty="0" smtClean="0"/>
              <a:t>Universidad </a:t>
            </a:r>
            <a:r>
              <a:rPr lang="en-CA" sz="1100" dirty="0" err="1"/>
              <a:t>Autónoma</a:t>
            </a:r>
            <a:r>
              <a:rPr lang="en-CA" sz="1100" dirty="0"/>
              <a:t> de Madrid – </a:t>
            </a:r>
            <a:r>
              <a:rPr lang="en-CA" sz="1100" b="0" dirty="0"/>
              <a:t>T.R. Rodríguez</a:t>
            </a:r>
          </a:p>
          <a:p>
            <a:pPr marL="118872" indent="0">
              <a:buNone/>
            </a:pPr>
            <a:endParaRPr lang="en-CA" sz="1100" b="0" dirty="0" smtClean="0"/>
          </a:p>
          <a:p>
            <a:r>
              <a:rPr lang="en-CA" sz="1100" dirty="0"/>
              <a:t>University of </a:t>
            </a:r>
            <a:r>
              <a:rPr lang="en-CA" sz="1100" dirty="0" smtClean="0"/>
              <a:t>Guelph – </a:t>
            </a:r>
            <a:r>
              <a:rPr lang="en-CA" sz="1100" b="0" dirty="0"/>
              <a:t>A. Diaz Varela, K.L. Green, J. </a:t>
            </a:r>
            <a:r>
              <a:rPr lang="en-CA" sz="1100" b="0" dirty="0" err="1"/>
              <a:t>Bangay</a:t>
            </a:r>
            <a:r>
              <a:rPr lang="en-CA" sz="1100" b="0" dirty="0"/>
              <a:t>, A. Finlay</a:t>
            </a:r>
            <a:r>
              <a:rPr lang="en-CA" sz="1100" b="0" dirty="0" smtClean="0"/>
              <a:t>, </a:t>
            </a:r>
            <a:r>
              <a:rPr lang="en-CA" sz="1100" b="0" dirty="0"/>
              <a:t>V. </a:t>
            </a:r>
            <a:r>
              <a:rPr lang="en-CA" sz="1100" b="0" dirty="0" err="1" smtClean="0"/>
              <a:t>Bildstein</a:t>
            </a:r>
            <a:r>
              <a:rPr lang="en-CA" sz="1100" b="0" dirty="0" smtClean="0"/>
              <a:t>, S</a:t>
            </a:r>
            <a:r>
              <a:rPr lang="en-CA" sz="1100" b="0" dirty="0"/>
              <a:t>. </a:t>
            </a:r>
            <a:r>
              <a:rPr lang="en-CA" sz="1100" b="0" dirty="0" err="1" smtClean="0"/>
              <a:t>Valbuena</a:t>
            </a:r>
            <a:r>
              <a:rPr lang="en-CA" sz="1100" b="0" dirty="0" smtClean="0"/>
              <a:t>, </a:t>
            </a:r>
            <a:r>
              <a:rPr lang="en-CA" sz="1100" b="0" dirty="0" smtClean="0"/>
              <a:t>C</a:t>
            </a:r>
            <a:r>
              <a:rPr lang="en-CA" sz="1100" b="0" dirty="0"/>
              <a:t>. </a:t>
            </a:r>
            <a:r>
              <a:rPr lang="en-CA" sz="1100" b="0" dirty="0" err="1"/>
              <a:t>Burbadge</a:t>
            </a:r>
            <a:r>
              <a:rPr lang="en-CA" sz="1100" b="0" dirty="0"/>
              <a:t>, B. </a:t>
            </a:r>
            <a:r>
              <a:rPr lang="en-CA" sz="1100" b="0" dirty="0" err="1"/>
              <a:t>Jigmeddorj</a:t>
            </a:r>
            <a:r>
              <a:rPr lang="en-CA" sz="1100" b="0" dirty="0" smtClean="0"/>
              <a:t>, </a:t>
            </a:r>
            <a:r>
              <a:rPr lang="en-CA" sz="1100" b="0" dirty="0"/>
              <a:t>A.D. </a:t>
            </a:r>
            <a:r>
              <a:rPr lang="en-CA" sz="1100" b="0" dirty="0" smtClean="0"/>
              <a:t>MacLean, </a:t>
            </a:r>
            <a:r>
              <a:rPr lang="en-CA" sz="1100" b="0" dirty="0"/>
              <a:t>G.A. Demand</a:t>
            </a:r>
            <a:r>
              <a:rPr lang="en-CA" sz="1100" b="0" dirty="0" smtClean="0"/>
              <a:t>, </a:t>
            </a:r>
            <a:r>
              <a:rPr lang="en-CA" sz="1100" b="0" dirty="0"/>
              <a:t>P. Finlay</a:t>
            </a:r>
            <a:r>
              <a:rPr lang="en-CA" sz="1100" b="0" dirty="0" smtClean="0"/>
              <a:t>,</a:t>
            </a:r>
            <a:r>
              <a:rPr lang="en-CA" sz="1100" b="0" dirty="0"/>
              <a:t> D.S. </a:t>
            </a:r>
            <a:r>
              <a:rPr lang="en-CA" sz="1100" b="0" dirty="0" err="1" smtClean="0"/>
              <a:t>Bandyopadhyay</a:t>
            </a:r>
            <a:r>
              <a:rPr lang="en-CA" sz="1100" b="0" dirty="0" smtClean="0"/>
              <a:t>, K. </a:t>
            </a:r>
            <a:r>
              <a:rPr lang="en-CA" sz="1100" b="0" dirty="0" err="1" smtClean="0"/>
              <a:t>Mashtakov</a:t>
            </a:r>
            <a:r>
              <a:rPr lang="en-CA" sz="1100" b="0" dirty="0" smtClean="0"/>
              <a:t>, A.A</a:t>
            </a:r>
            <a:r>
              <a:rPr lang="en-CA" sz="1100" b="0" dirty="0"/>
              <a:t>. Phillips</a:t>
            </a:r>
            <a:r>
              <a:rPr lang="en-CA" sz="1100" b="0" dirty="0" smtClean="0"/>
              <a:t>, </a:t>
            </a:r>
            <a:r>
              <a:rPr lang="en-CA" sz="1100" b="0" dirty="0"/>
              <a:t>A.J. </a:t>
            </a:r>
            <a:r>
              <a:rPr lang="en-CA" sz="1100" b="0" dirty="0" err="1"/>
              <a:t>Radich</a:t>
            </a:r>
            <a:r>
              <a:rPr lang="en-CA" sz="1100" b="0" dirty="0" smtClean="0"/>
              <a:t>, </a:t>
            </a:r>
            <a:r>
              <a:rPr lang="en-CA" sz="1100" b="0" dirty="0"/>
              <a:t>E.T. </a:t>
            </a:r>
            <a:r>
              <a:rPr lang="en-CA" sz="1100" b="0" dirty="0" smtClean="0"/>
              <a:t>Rand, </a:t>
            </a:r>
            <a:r>
              <a:rPr lang="en-CA" sz="1100" b="0" dirty="0" smtClean="0"/>
              <a:t>W. </a:t>
            </a:r>
            <a:r>
              <a:rPr lang="en-CA" sz="1100" b="0" dirty="0" err="1" smtClean="0"/>
              <a:t>Rocchini</a:t>
            </a:r>
            <a:r>
              <a:rPr lang="en-CA" sz="1100" b="0" dirty="0" smtClean="0"/>
              <a:t>, M.A</a:t>
            </a:r>
            <a:r>
              <a:rPr lang="en-CA" sz="1100" b="0" dirty="0"/>
              <a:t>. </a:t>
            </a:r>
            <a:r>
              <a:rPr lang="en-CA" sz="1100" b="0" dirty="0" err="1"/>
              <a:t>Schumaker</a:t>
            </a:r>
            <a:r>
              <a:rPr lang="en-CA" sz="1100" b="0" dirty="0" smtClean="0"/>
              <a:t>,</a:t>
            </a:r>
            <a:r>
              <a:rPr lang="en-CA" sz="1100" b="0" dirty="0"/>
              <a:t> C.E. </a:t>
            </a:r>
            <a:r>
              <a:rPr lang="en-CA" sz="1100" b="0" dirty="0" err="1"/>
              <a:t>Svensson</a:t>
            </a:r>
            <a:r>
              <a:rPr lang="en-CA" sz="1100" b="0" dirty="0" smtClean="0"/>
              <a:t>, </a:t>
            </a:r>
            <a:r>
              <a:rPr lang="en-CA" sz="1100" b="0" dirty="0"/>
              <a:t>C. </a:t>
            </a:r>
            <a:r>
              <a:rPr lang="en-CA" sz="1100" b="0" dirty="0" err="1"/>
              <a:t>Sumithrarachchi</a:t>
            </a:r>
            <a:r>
              <a:rPr lang="en-CA" sz="1100" b="0" dirty="0" smtClean="0"/>
              <a:t>,</a:t>
            </a:r>
            <a:r>
              <a:rPr lang="en-CA" sz="1100" b="0" dirty="0"/>
              <a:t> J. </a:t>
            </a:r>
            <a:r>
              <a:rPr lang="en-CA" sz="1100" b="0" dirty="0" smtClean="0"/>
              <a:t>Wong </a:t>
            </a:r>
            <a:endParaRPr lang="en-CA" sz="1100" b="0" dirty="0"/>
          </a:p>
          <a:p>
            <a:pPr marL="118872" indent="0">
              <a:buNone/>
            </a:pPr>
            <a:endParaRPr lang="en-CA" sz="1100" b="0" dirty="0" smtClean="0"/>
          </a:p>
          <a:p>
            <a:r>
              <a:rPr lang="en-CA" sz="1100" dirty="0" smtClean="0"/>
              <a:t>TRIUMF</a:t>
            </a:r>
            <a:r>
              <a:rPr lang="en-CA" sz="1100" b="0" dirty="0" smtClean="0"/>
              <a:t> – A.B</a:t>
            </a:r>
            <a:r>
              <a:rPr lang="en-CA" sz="1100" b="0" dirty="0"/>
              <a:t>. </a:t>
            </a:r>
            <a:r>
              <a:rPr lang="en-CA" sz="1100" b="0" dirty="0" err="1"/>
              <a:t>Garnsworthy</a:t>
            </a:r>
            <a:r>
              <a:rPr lang="en-CA" sz="1100" b="0" dirty="0" smtClean="0"/>
              <a:t>, </a:t>
            </a:r>
            <a:r>
              <a:rPr lang="en-CA" sz="1100" b="0" dirty="0"/>
              <a:t>G.C. </a:t>
            </a:r>
            <a:r>
              <a:rPr lang="en-CA" sz="1100" b="0" dirty="0" smtClean="0"/>
              <a:t>Ball, A.C</a:t>
            </a:r>
            <a:r>
              <a:rPr lang="en-CA" sz="1100" b="0" dirty="0"/>
              <a:t>. Morton</a:t>
            </a:r>
            <a:r>
              <a:rPr lang="en-CA" sz="1100" b="0" dirty="0" smtClean="0"/>
              <a:t>, </a:t>
            </a:r>
            <a:r>
              <a:rPr lang="en-CA" sz="1100" b="0" dirty="0"/>
              <a:t>C.J. Pearson</a:t>
            </a:r>
            <a:r>
              <a:rPr lang="en-CA" sz="1100" b="0" dirty="0" smtClean="0"/>
              <a:t>, </a:t>
            </a:r>
            <a:r>
              <a:rPr lang="en-CA" sz="1100" b="0" dirty="0"/>
              <a:t>D.S</a:t>
            </a:r>
            <a:r>
              <a:rPr lang="en-CA" sz="1100" b="0" dirty="0" smtClean="0"/>
              <a:t>. Cross, </a:t>
            </a:r>
            <a:r>
              <a:rPr lang="en-CA" sz="1100" b="0" dirty="0"/>
              <a:t>G. Hackman</a:t>
            </a:r>
          </a:p>
          <a:p>
            <a:pPr marL="118872" indent="0">
              <a:buNone/>
            </a:pPr>
            <a:endParaRPr lang="en-CA" sz="1100" b="0" dirty="0" smtClean="0"/>
          </a:p>
          <a:p>
            <a:r>
              <a:rPr lang="en-CA" sz="1100" dirty="0" err="1" smtClean="0"/>
              <a:t>Technische</a:t>
            </a:r>
            <a:r>
              <a:rPr lang="en-CA" sz="1100" dirty="0" smtClean="0"/>
              <a:t> </a:t>
            </a:r>
            <a:r>
              <a:rPr lang="en-CA" sz="1100" dirty="0" err="1" smtClean="0"/>
              <a:t>Universität</a:t>
            </a:r>
            <a:r>
              <a:rPr lang="en-CA" sz="1100" dirty="0" smtClean="0"/>
              <a:t> </a:t>
            </a:r>
            <a:r>
              <a:rPr lang="en-CA" sz="1100" dirty="0" err="1" smtClean="0"/>
              <a:t>München</a:t>
            </a:r>
            <a:r>
              <a:rPr lang="en-CA" sz="1100" dirty="0" smtClean="0"/>
              <a:t> – </a:t>
            </a:r>
            <a:r>
              <a:rPr lang="en-CA" sz="1100" b="0" dirty="0" smtClean="0"/>
              <a:t>T</a:t>
            </a:r>
            <a:r>
              <a:rPr lang="en-CA" sz="1100" b="0" dirty="0"/>
              <a:t>. </a:t>
            </a:r>
            <a:r>
              <a:rPr lang="en-CA" sz="1100" b="0" dirty="0" err="1" smtClean="0"/>
              <a:t>Faestermann</a:t>
            </a:r>
            <a:r>
              <a:rPr lang="en-CA" sz="1100" b="0" dirty="0" smtClean="0"/>
              <a:t> </a:t>
            </a:r>
          </a:p>
          <a:p>
            <a:endParaRPr lang="en-CA" sz="1100" b="0" dirty="0"/>
          </a:p>
          <a:p>
            <a:r>
              <a:rPr lang="en-CA" sz="1100" dirty="0" err="1" smtClean="0"/>
              <a:t>Universität</a:t>
            </a:r>
            <a:r>
              <a:rPr lang="en-CA" sz="1100" dirty="0" smtClean="0"/>
              <a:t> </a:t>
            </a:r>
            <a:r>
              <a:rPr lang="en-CA" sz="1100" dirty="0" err="1" smtClean="0"/>
              <a:t>zu</a:t>
            </a:r>
            <a:r>
              <a:rPr lang="en-CA" sz="1100" dirty="0" smtClean="0"/>
              <a:t> Köln </a:t>
            </a:r>
            <a:r>
              <a:rPr lang="en-CA" sz="1100" b="0" dirty="0" smtClean="0"/>
              <a:t>– N. </a:t>
            </a:r>
            <a:r>
              <a:rPr lang="en-CA" sz="1100" b="0" dirty="0" err="1" smtClean="0"/>
              <a:t>Warr</a:t>
            </a:r>
            <a:r>
              <a:rPr lang="en-CA" sz="1100" b="0" dirty="0"/>
              <a:t>, J. </a:t>
            </a:r>
            <a:r>
              <a:rPr lang="en-CA" sz="1100" b="0" dirty="0" smtClean="0"/>
              <a:t>Jolie</a:t>
            </a:r>
          </a:p>
          <a:p>
            <a:endParaRPr lang="en-CA" sz="1100" b="0" dirty="0" smtClean="0"/>
          </a:p>
          <a:p>
            <a:r>
              <a:rPr lang="en-CA" sz="1100" dirty="0" smtClean="0"/>
              <a:t>Ludwig </a:t>
            </a:r>
            <a:r>
              <a:rPr lang="en-CA" sz="1100" dirty="0" err="1" smtClean="0"/>
              <a:t>Maxillimians</a:t>
            </a:r>
            <a:r>
              <a:rPr lang="en-CA" sz="1100" dirty="0" smtClean="0"/>
              <a:t> </a:t>
            </a:r>
            <a:r>
              <a:rPr lang="en-CA" sz="1100" dirty="0" err="1" smtClean="0"/>
              <a:t>Universität</a:t>
            </a:r>
            <a:r>
              <a:rPr lang="en-CA" sz="1100" dirty="0" smtClean="0"/>
              <a:t> – </a:t>
            </a:r>
            <a:r>
              <a:rPr lang="en-CA" sz="1100" b="0" dirty="0" smtClean="0"/>
              <a:t>R</a:t>
            </a:r>
            <a:r>
              <a:rPr lang="en-CA" sz="1100" b="0" dirty="0"/>
              <a:t>. </a:t>
            </a:r>
            <a:r>
              <a:rPr lang="en-CA" sz="1100" b="0" dirty="0" err="1" smtClean="0"/>
              <a:t>Hertenberger</a:t>
            </a:r>
            <a:r>
              <a:rPr lang="en-CA" sz="1100" b="0" dirty="0" smtClean="0"/>
              <a:t>,</a:t>
            </a:r>
            <a:r>
              <a:rPr lang="en-CA" sz="1100" b="0" dirty="0"/>
              <a:t> H.-F. </a:t>
            </a:r>
            <a:r>
              <a:rPr lang="en-CA" sz="1100" b="0" dirty="0" smtClean="0"/>
              <a:t>Wirth</a:t>
            </a:r>
            <a:endParaRPr lang="en-CA" sz="1100" b="0" dirty="0"/>
          </a:p>
          <a:p>
            <a:endParaRPr lang="en-CA" sz="1100" b="0" dirty="0" smtClean="0"/>
          </a:p>
          <a:p>
            <a:r>
              <a:rPr lang="en-CA" sz="1100" dirty="0" smtClean="0"/>
              <a:t>St. Mary’s University </a:t>
            </a:r>
            <a:r>
              <a:rPr lang="en-CA" sz="1100" b="0" dirty="0" smtClean="0"/>
              <a:t>– R.A.E</a:t>
            </a:r>
            <a:r>
              <a:rPr lang="en-CA" sz="1100" b="0" dirty="0"/>
              <a:t>. </a:t>
            </a:r>
            <a:r>
              <a:rPr lang="en-CA" sz="1100" b="0" dirty="0" smtClean="0"/>
              <a:t>Austin, S</a:t>
            </a:r>
            <a:r>
              <a:rPr lang="en-CA" sz="1100" b="0" dirty="0"/>
              <a:t>. </a:t>
            </a:r>
            <a:r>
              <a:rPr lang="en-CA" sz="1100" b="0" dirty="0" err="1" smtClean="0"/>
              <a:t>Colosimo</a:t>
            </a:r>
            <a:endParaRPr lang="en-CA" sz="1100" b="0" dirty="0"/>
          </a:p>
          <a:p>
            <a:pPr marL="118872" indent="0">
              <a:buNone/>
            </a:pPr>
            <a:r>
              <a:rPr lang="en-CA" sz="1100" b="0" dirty="0" smtClean="0"/>
              <a:t> </a:t>
            </a:r>
          </a:p>
          <a:p>
            <a:r>
              <a:rPr lang="en-CA" sz="1100" dirty="0" smtClean="0"/>
              <a:t>Georgia Tech </a:t>
            </a:r>
            <a:r>
              <a:rPr lang="en-CA" sz="1100" b="0" dirty="0" smtClean="0"/>
              <a:t>– W.D</a:t>
            </a:r>
            <a:r>
              <a:rPr lang="en-CA" sz="1100" b="0" dirty="0"/>
              <a:t>. </a:t>
            </a:r>
            <a:r>
              <a:rPr lang="en-CA" sz="1100" b="0" dirty="0" err="1" smtClean="0"/>
              <a:t>Kulp</a:t>
            </a:r>
            <a:r>
              <a:rPr lang="en-CA" sz="1100" b="0" dirty="0" smtClean="0"/>
              <a:t>,</a:t>
            </a:r>
            <a:r>
              <a:rPr lang="en-CA" sz="1100" b="0" dirty="0"/>
              <a:t> J.L. </a:t>
            </a:r>
            <a:r>
              <a:rPr lang="en-CA" sz="1100" b="0" dirty="0" smtClean="0"/>
              <a:t>Wood</a:t>
            </a:r>
          </a:p>
          <a:p>
            <a:endParaRPr lang="en-CA" sz="1100" dirty="0"/>
          </a:p>
          <a:p>
            <a:r>
              <a:rPr lang="en-CA" sz="1100" dirty="0" smtClean="0"/>
              <a:t>University of Kentucky </a:t>
            </a:r>
            <a:r>
              <a:rPr lang="en-CA" sz="1100" b="0" dirty="0" smtClean="0"/>
              <a:t>– S.W</a:t>
            </a:r>
            <a:r>
              <a:rPr lang="en-CA" sz="1100" b="0" dirty="0"/>
              <a:t>. </a:t>
            </a:r>
            <a:r>
              <a:rPr lang="en-CA" sz="1100" b="0" dirty="0" smtClean="0"/>
              <a:t>Yates, E. Peters</a:t>
            </a:r>
            <a:endParaRPr lang="en-CA" sz="1100" b="0" dirty="0" smtClean="0"/>
          </a:p>
          <a:p>
            <a:endParaRPr lang="en-CA" sz="1100" b="0" dirty="0" smtClean="0"/>
          </a:p>
          <a:p>
            <a:r>
              <a:rPr lang="en-CA" sz="1100" dirty="0" smtClean="0"/>
              <a:t>University of Regina </a:t>
            </a:r>
            <a:r>
              <a:rPr lang="en-CA" sz="1100" b="0" dirty="0" smtClean="0"/>
              <a:t>– G.F</a:t>
            </a:r>
            <a:r>
              <a:rPr lang="en-CA" sz="1100" b="0" dirty="0"/>
              <a:t>. </a:t>
            </a:r>
            <a:r>
              <a:rPr lang="en-CA" sz="1100" b="0" dirty="0" err="1" smtClean="0"/>
              <a:t>Grinyer</a:t>
            </a:r>
            <a:r>
              <a:rPr lang="en-CA" sz="1100" b="0" dirty="0" smtClean="0"/>
              <a:t> </a:t>
            </a:r>
          </a:p>
          <a:p>
            <a:endParaRPr lang="en-CA" sz="1100" b="0" dirty="0"/>
          </a:p>
          <a:p>
            <a:r>
              <a:rPr lang="en-CA" sz="1100" dirty="0" smtClean="0"/>
              <a:t>University of Warsaw</a:t>
            </a:r>
            <a:r>
              <a:rPr lang="en-CA" sz="1100" b="0" dirty="0" smtClean="0"/>
              <a:t> – K. </a:t>
            </a:r>
            <a:r>
              <a:rPr lang="en-CA" sz="1100" b="0" dirty="0" err="1" smtClean="0"/>
              <a:t>Wrzosek-Lipska</a:t>
            </a:r>
            <a:r>
              <a:rPr lang="en-CA" sz="1100" b="0" dirty="0" smtClean="0"/>
              <a:t>, P. </a:t>
            </a:r>
            <a:r>
              <a:rPr lang="en-CA" sz="1100" b="0" dirty="0" err="1" smtClean="0"/>
              <a:t>Napiorkowski</a:t>
            </a:r>
            <a:r>
              <a:rPr lang="en-CA" sz="1100" b="0" dirty="0" smtClean="0"/>
              <a:t>, K. </a:t>
            </a:r>
            <a:r>
              <a:rPr lang="en-CA" sz="1100" b="0" dirty="0" err="1" smtClean="0"/>
              <a:t>Hydynska-Klek</a:t>
            </a:r>
            <a:r>
              <a:rPr lang="en-CA" sz="1100" b="0" dirty="0" smtClean="0"/>
              <a:t>, M. </a:t>
            </a:r>
            <a:r>
              <a:rPr lang="en-CA" sz="1100" b="0" dirty="0" err="1" smtClean="0"/>
              <a:t>Palacz</a:t>
            </a:r>
            <a:endParaRPr lang="en-CA" sz="1100" b="0" dirty="0" smtClean="0"/>
          </a:p>
          <a:p>
            <a:endParaRPr lang="en-CA" sz="1100" b="0" dirty="0"/>
          </a:p>
          <a:p>
            <a:r>
              <a:rPr lang="en-CA" sz="1100" dirty="0" err="1" smtClean="0"/>
              <a:t>Saclay</a:t>
            </a:r>
            <a:r>
              <a:rPr lang="en-CA" sz="1100" b="0" dirty="0" smtClean="0"/>
              <a:t> – M. </a:t>
            </a:r>
            <a:r>
              <a:rPr lang="en-CA" sz="1100" b="0" dirty="0" err="1" smtClean="0"/>
              <a:t>Zielińska</a:t>
            </a:r>
            <a:r>
              <a:rPr lang="en-CA" sz="1100" dirty="0"/>
              <a:t>, </a:t>
            </a:r>
            <a:r>
              <a:rPr lang="en-CA" sz="1100" dirty="0" smtClean="0"/>
              <a:t>D. </a:t>
            </a:r>
            <a:r>
              <a:rPr lang="en-CA" sz="1100" dirty="0" err="1" smtClean="0"/>
              <a:t>Kalaydjieva</a:t>
            </a:r>
            <a:endParaRPr lang="en-CA" sz="1100" b="0" dirty="0" smtClean="0"/>
          </a:p>
          <a:p>
            <a:endParaRPr lang="en-CA" sz="1100" dirty="0"/>
          </a:p>
          <a:p>
            <a:r>
              <a:rPr lang="en-CA" sz="1100" b="0" dirty="0" smtClean="0"/>
              <a:t>ILL – C</a:t>
            </a:r>
            <a:r>
              <a:rPr lang="en-CA" sz="1100" dirty="0"/>
              <a:t>. </a:t>
            </a:r>
            <a:r>
              <a:rPr lang="en-CA" sz="1100" dirty="0" err="1" smtClean="0"/>
              <a:t>Michelagnoli</a:t>
            </a:r>
            <a:r>
              <a:rPr lang="en-CA" sz="1100" dirty="0" smtClean="0"/>
              <a:t>, G. </a:t>
            </a:r>
            <a:r>
              <a:rPr lang="en-CA" sz="1100" dirty="0" err="1" smtClean="0"/>
              <a:t>Colombi</a:t>
            </a:r>
            <a:endParaRPr lang="en-CA" sz="1100" dirty="0" smtClean="0"/>
          </a:p>
          <a:p>
            <a:endParaRPr lang="en-CA" sz="1100" dirty="0"/>
          </a:p>
          <a:p>
            <a:r>
              <a:rPr lang="en-CA" sz="1100" dirty="0" smtClean="0"/>
              <a:t>University of the Western Cape – S. </a:t>
            </a:r>
            <a:r>
              <a:rPr lang="en-CA" sz="1100" dirty="0" err="1" smtClean="0"/>
              <a:t>Triambak</a:t>
            </a:r>
            <a:r>
              <a:rPr lang="en-CA" sz="1100" dirty="0" smtClean="0"/>
              <a:t>, </a:t>
            </a:r>
          </a:p>
          <a:p>
            <a:endParaRPr lang="en-CA" sz="1100" dirty="0"/>
          </a:p>
          <a:p>
            <a:r>
              <a:rPr lang="en-CA" sz="1100" dirty="0" smtClean="0"/>
              <a:t>University of Florence – A. </a:t>
            </a:r>
            <a:r>
              <a:rPr lang="en-CA" sz="1100" dirty="0" err="1" smtClean="0"/>
              <a:t>Nannini</a:t>
            </a:r>
            <a:r>
              <a:rPr lang="en-CA" sz="1100" dirty="0" smtClean="0"/>
              <a:t>, N. </a:t>
            </a:r>
            <a:r>
              <a:rPr lang="en-CA" sz="1100" dirty="0" err="1" smtClean="0"/>
              <a:t>Marchini</a:t>
            </a:r>
            <a:r>
              <a:rPr lang="en-CA" sz="1100" dirty="0" smtClean="0"/>
              <a:t> </a:t>
            </a:r>
          </a:p>
          <a:p>
            <a:endParaRPr lang="en-CA" sz="1100" dirty="0"/>
          </a:p>
          <a:p>
            <a:r>
              <a:rPr lang="en-CA" sz="1100" dirty="0" smtClean="0"/>
              <a:t>ANL – M. </a:t>
            </a:r>
            <a:r>
              <a:rPr lang="en-CA" sz="1100" dirty="0" err="1" smtClean="0"/>
              <a:t>Siciliano</a:t>
            </a:r>
            <a:r>
              <a:rPr lang="en-CA" sz="1100" dirty="0" smtClean="0"/>
              <a:t>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5DF8-6F9F-4A64-9177-41BCDDE25FF9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24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1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A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9C2A-75B6-41E2-AF34-88E07539A3F1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25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560840" cy="393232"/>
          </a:xfrm>
        </p:spPr>
        <p:txBody>
          <a:bodyPr>
            <a:noAutofit/>
          </a:bodyPr>
          <a:lstStyle/>
          <a:p>
            <a:r>
              <a:rPr lang="en-CA" sz="2400" dirty="0"/>
              <a:t>R</a:t>
            </a:r>
            <a:r>
              <a:rPr lang="en-CA" sz="2400" dirty="0" smtClean="0"/>
              <a:t>otational invariant quantities; Kumar-Cline sum rules</a:t>
            </a:r>
            <a:endParaRPr lang="en-C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238" y="911001"/>
            <a:ext cx="8319226" cy="5302343"/>
          </a:xfrm>
        </p:spPr>
        <p:txBody>
          <a:bodyPr>
            <a:normAutofit/>
          </a:bodyPr>
          <a:lstStyle/>
          <a:p>
            <a:r>
              <a:rPr lang="en-CA" sz="2000" dirty="0" smtClean="0"/>
              <a:t>In mechanics, inertia tensor of any object can be represented by </a:t>
            </a:r>
            <a:r>
              <a:rPr lang="en-CA" sz="2000" i="1" dirty="0" smtClean="0"/>
              <a:t>ellipsoid of inertia – </a:t>
            </a:r>
            <a:r>
              <a:rPr lang="en-CA" sz="2000" dirty="0" smtClean="0"/>
              <a:t>completely reproduces the rotational dynamics of object</a:t>
            </a:r>
          </a:p>
          <a:p>
            <a:pPr lvl="1"/>
            <a:r>
              <a:rPr lang="en-CA" sz="1800" dirty="0" smtClean="0"/>
              <a:t>Rank 2 spherical tensor</a:t>
            </a:r>
          </a:p>
          <a:p>
            <a:endParaRPr lang="en-CA" sz="2000" dirty="0" smtClean="0"/>
          </a:p>
          <a:p>
            <a:r>
              <a:rPr lang="en-CA" sz="2000" dirty="0" smtClean="0"/>
              <a:t>Analogously, </a:t>
            </a:r>
            <a:r>
              <a:rPr lang="en-CA" sz="2000" i="1" dirty="0" smtClean="0"/>
              <a:t>E</a:t>
            </a:r>
            <a:r>
              <a:rPr lang="en-CA" sz="2000" dirty="0">
                <a:latin typeface="Symbol" panose="05050102010706020507" pitchFamily="18" charset="2"/>
              </a:rPr>
              <a:t>2</a:t>
            </a:r>
            <a:r>
              <a:rPr lang="en-CA" sz="2000" dirty="0" smtClean="0"/>
              <a:t> properties – </a:t>
            </a:r>
            <a:r>
              <a:rPr lang="en-CA" sz="2000" i="1" dirty="0" smtClean="0"/>
              <a:t>E2</a:t>
            </a:r>
            <a:r>
              <a:rPr lang="en-CA" sz="2000" dirty="0" smtClean="0"/>
              <a:t> operator also a rank 2 spherical tensor – are completely reproduced by charged ellipsoid with deformation variables </a:t>
            </a:r>
            <a:r>
              <a:rPr lang="en-CA" sz="2000" i="1" dirty="0" smtClean="0"/>
              <a:t>Q</a:t>
            </a:r>
            <a:r>
              <a:rPr lang="en-CA" sz="2000" dirty="0" smtClean="0"/>
              <a:t> and </a:t>
            </a:r>
            <a:r>
              <a:rPr lang="en-CA" sz="2000" dirty="0" smtClean="0">
                <a:latin typeface="Symbol" panose="05050102010706020507" pitchFamily="18" charset="2"/>
              </a:rPr>
              <a:t>d</a:t>
            </a:r>
            <a:r>
              <a:rPr lang="en-CA" sz="2000" dirty="0" smtClean="0"/>
              <a:t> – these can be related to collective model variables </a:t>
            </a:r>
            <a:r>
              <a:rPr lang="en-CA" sz="2000" dirty="0" smtClean="0">
                <a:latin typeface="Symbol" panose="05050102010706020507" pitchFamily="18" charset="2"/>
              </a:rPr>
              <a:t>b</a:t>
            </a:r>
            <a:r>
              <a:rPr lang="en-CA" sz="2000" dirty="0" smtClean="0"/>
              <a:t> and </a:t>
            </a:r>
            <a:r>
              <a:rPr lang="en-CA" sz="2000" dirty="0" smtClean="0">
                <a:latin typeface="Symbol" panose="05050102010706020507" pitchFamily="18" charset="2"/>
              </a:rPr>
              <a:t>g</a:t>
            </a:r>
          </a:p>
          <a:p>
            <a:endParaRPr lang="en-CA" sz="2000" dirty="0" smtClean="0">
              <a:latin typeface="Symbol" panose="05050102010706020507" pitchFamily="18" charset="2"/>
            </a:endParaRPr>
          </a:p>
          <a:p>
            <a:endParaRPr lang="en-CA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E5EA-AC76-426A-AA54-7DF018E0000F}" type="datetime1">
              <a:rPr lang="en-US" smtClean="0"/>
              <a:t>5/14/2022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26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7" b="18354"/>
          <a:stretch/>
        </p:blipFill>
        <p:spPr>
          <a:xfrm>
            <a:off x="1524000" y="4077072"/>
            <a:ext cx="6269227" cy="18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3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58" y="0"/>
            <a:ext cx="8229600" cy="616819"/>
          </a:xfrm>
        </p:spPr>
        <p:txBody>
          <a:bodyPr>
            <a:noAutofit/>
          </a:bodyPr>
          <a:lstStyle/>
          <a:p>
            <a:r>
              <a:rPr lang="en-CA" sz="2400" dirty="0" smtClean="0"/>
              <a:t>Going beyond B(E2)’s – Kumar-Cline sum rules</a:t>
            </a:r>
            <a:endParaRPr lang="en-C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Quadrupole invariants</a:t>
            </a:r>
          </a:p>
          <a:p>
            <a:endParaRPr lang="en-CA" dirty="0"/>
          </a:p>
          <a:p>
            <a:endParaRPr lang="en-CA" dirty="0" smtClean="0"/>
          </a:p>
          <a:p>
            <a:pPr marL="118872" indent="0">
              <a:buNone/>
            </a:pPr>
            <a:r>
              <a:rPr lang="en-CA" dirty="0" smtClean="0"/>
              <a:t> </a:t>
            </a:r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A9B9-EC9B-4C47-B09E-522522A80AE1}" type="datetime1">
              <a:rPr lang="en-US" smtClean="0"/>
              <a:t>5/14/2022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27</a:t>
            </a:fld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27584" y="1916832"/>
                <a:ext cx="8110676" cy="1312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CA" sz="2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CA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CA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CA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CA" sz="2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CA" sz="2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CA" sz="26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CA" sz="26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</a:p>
              <a:p>
                <a:r>
                  <a:rPr lang="en-CA" sz="2600" dirty="0" smtClean="0"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2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CA" sz="2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CA" sz="2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6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CA" sz="26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CA" sz="26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en-CA" sz="2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lang="en-CA" sz="2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6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CA" sz="26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CA" sz="26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</m:rad>
                      </m:den>
                    </m:f>
                  </m:oMath>
                </a14:m>
                <a:r>
                  <a:rPr lang="en-CA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CA" sz="2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CA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begChr m:val="⟨"/>
                            <m:endChr m:val=""/>
                            <m:ctrlPr>
                              <a:rPr lang="en-CA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CA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2)</m:t>
                                </m:r>
                              </m:e>
                            </m:d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lang="en-CA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CA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2)</m:t>
                                </m:r>
                              </m:e>
                            </m:d>
                            <m:d>
                              <m:dPr>
                                <m:begChr m:val=""/>
                                <m:endChr m:val="⟩"/>
                                <m:ctrlPr>
                                  <a:rPr lang="en-CA" sz="2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d>
                      </m:e>
                    </m:nary>
                    <m:d>
                      <m:dPr>
                        <m:begChr m:val="{"/>
                        <m:endChr m:val="}"/>
                        <m:ctrlPr>
                          <a:rPr lang="en-CA" sz="2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CA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CA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916832"/>
                <a:ext cx="8110676" cy="1312154"/>
              </a:xfrm>
              <a:prstGeom prst="rect">
                <a:avLst/>
              </a:prstGeom>
              <a:blipFill rotWithShape="0">
                <a:blip r:embed="rId2"/>
                <a:stretch>
                  <a:fillRect l="-75" t="-138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1520" y="3749628"/>
                <a:ext cx="8686740" cy="27419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CA" sz="2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CA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CA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CA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den>
                        </m:f>
                      </m:e>
                    </m:rad>
                    <m:d>
                      <m:dPr>
                        <m:begChr m:val="⟨"/>
                        <m:endChr m:val="⟩"/>
                        <m:ctrlPr>
                          <a:rPr lang="en-CA" sz="2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CA" sz="26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CA" sz="26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func>
                          <m:funcPr>
                            <m:ctrlPr>
                              <a:rPr lang="en-CA" sz="2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600" i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CA" sz="26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CA" sz="2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e>
                        </m:func>
                      </m:e>
                    </m:d>
                  </m:oMath>
                </a14:m>
                <a:r>
                  <a:rPr lang="en-CA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</a:p>
              <a:p>
                <a:r>
                  <a:rPr lang="en-CA" sz="2600" dirty="0" smtClean="0"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CA" sz="2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CA" sz="2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CA" sz="26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d>
                              <m:dPr>
                                <m:ctrlPr>
                                  <a:rPr lang="en-CA" sz="2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6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CA" sz="26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CA" sz="26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den>
                        </m:f>
                      </m:e>
                    </m:rad>
                  </m:oMath>
                </a14:m>
                <a:r>
                  <a:rPr lang="en-CA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CA" sz="2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CA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CA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/>
                      <m:e>
                        <m:d>
                          <m:dPr>
                            <m:begChr m:val="⟨"/>
                            <m:endChr m:val=""/>
                            <m:ctrlPr>
                              <a:rPr lang="en-CA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CA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2)</m:t>
                                </m:r>
                              </m:e>
                            </m:d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lang="en-CA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CA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CA" sz="2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CA" sz="2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CA" sz="2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2)</m:t>
                                </m:r>
                              </m:e>
                            </m:d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lang="en-CA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CA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2)</m:t>
                                </m:r>
                              </m:e>
                            </m:d>
                            <m:d>
                              <m:dPr>
                                <m:begChr m:val=""/>
                                <m:endChr m:val="⟩"/>
                                <m:ctrlPr>
                                  <a:rPr lang="en-CA" sz="26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CA" sz="2600" b="0" i="1" dirty="0" smtClean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CA" sz="2600" dirty="0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			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CA" sz="2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CA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CA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CA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CA" sz="2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e>
                              <m:r>
                                <a:rPr lang="en-CA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e>
                              <m:r>
                                <a:rPr lang="en-CA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</m:mr>
                        </m:m>
                      </m:e>
                    </m:d>
                    <m:sSup>
                      <m:sSupPr>
                        <m:ctrlPr>
                          <a:rPr lang="en-CA" sz="2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CA" sz="2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CA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CA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en-CA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CA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CA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CA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749628"/>
                <a:ext cx="8686740" cy="27419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0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2549"/>
            <a:ext cx="6696744" cy="541901"/>
          </a:xfrm>
        </p:spPr>
        <p:txBody>
          <a:bodyPr>
            <a:noAutofit/>
          </a:bodyPr>
          <a:lstStyle/>
          <a:p>
            <a:r>
              <a:rPr lang="en-CA" dirty="0"/>
              <a:t>Rotational invariant quantities – </a:t>
            </a:r>
            <a:r>
              <a:rPr lang="en-CA" dirty="0" smtClean="0"/>
              <a:t>Kumar-Cline </a:t>
            </a:r>
            <a:r>
              <a:rPr lang="en-CA" dirty="0"/>
              <a:t>sum </a:t>
            </a:r>
            <a:r>
              <a:rPr lang="en-CA" dirty="0" smtClean="0"/>
              <a:t>rules for &lt;</a:t>
            </a:r>
            <a:r>
              <a:rPr lang="en-CA" i="1" dirty="0" smtClean="0"/>
              <a:t>Q</a:t>
            </a:r>
            <a:r>
              <a:rPr lang="en-CA" baseline="30000" dirty="0" smtClean="0"/>
              <a:t>2</a:t>
            </a:r>
            <a:r>
              <a:rPr lang="en-CA" dirty="0" smtClean="0"/>
              <a:t>&gt; invariant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52862"/>
          </a:xfrm>
        </p:spPr>
        <p:txBody>
          <a:bodyPr>
            <a:noAutofit/>
          </a:bodyPr>
          <a:lstStyle/>
          <a:p>
            <a:r>
              <a:rPr lang="en-CA" sz="2400" dirty="0" smtClean="0"/>
              <a:t>Coupling scheme for &lt; </a:t>
            </a:r>
            <a:r>
              <a:rPr lang="en-CA" sz="2400" i="1" dirty="0" smtClean="0"/>
              <a:t>Q</a:t>
            </a:r>
            <a:r>
              <a:rPr lang="en-CA" sz="2400" baseline="30000" dirty="0" smtClean="0"/>
              <a:t>2 </a:t>
            </a:r>
            <a:r>
              <a:rPr lang="en-CA" sz="2400" dirty="0" smtClean="0"/>
              <a:t>&gt; for, e.g., for 0</a:t>
            </a:r>
            <a:r>
              <a:rPr lang="en-CA" sz="2400" baseline="30000" dirty="0" smtClean="0"/>
              <a:t>+</a:t>
            </a:r>
            <a:r>
              <a:rPr lang="en-CA" sz="2400" dirty="0" smtClean="0"/>
              <a:t> states</a:t>
            </a:r>
          </a:p>
          <a:p>
            <a:endParaRPr lang="en-CA" sz="2400" dirty="0"/>
          </a:p>
          <a:p>
            <a:endParaRPr lang="en-CA" sz="2400" dirty="0" smtClean="0"/>
          </a:p>
          <a:p>
            <a:endParaRPr lang="en-CA" sz="2400" dirty="0"/>
          </a:p>
          <a:p>
            <a:endParaRPr lang="en-CA" sz="2400" dirty="0" smtClean="0"/>
          </a:p>
          <a:p>
            <a:endParaRPr lang="en-CA" sz="2400" dirty="0"/>
          </a:p>
          <a:p>
            <a:endParaRPr lang="en-CA" sz="2400" dirty="0" smtClean="0"/>
          </a:p>
          <a:p>
            <a:endParaRPr lang="en-CA" sz="2400" dirty="0"/>
          </a:p>
          <a:p>
            <a:endParaRPr lang="en-CA" sz="2400" dirty="0" smtClean="0"/>
          </a:p>
          <a:p>
            <a:pPr marL="118872" indent="0">
              <a:buNone/>
            </a:pPr>
            <a:endParaRPr lang="en-CA" sz="2400" dirty="0" smtClean="0"/>
          </a:p>
          <a:p>
            <a:pPr marL="118872" indent="0">
              <a:buNone/>
            </a:pPr>
            <a:endParaRPr lang="en-CA" sz="2400" dirty="0"/>
          </a:p>
          <a:p>
            <a:r>
              <a:rPr lang="en-CA" sz="2400" dirty="0" smtClean="0"/>
              <a:t>Summing over </a:t>
            </a:r>
            <a:r>
              <a:rPr lang="en-CA" sz="2400" i="1" dirty="0" smtClean="0"/>
              <a:t>ME</a:t>
            </a:r>
            <a:r>
              <a:rPr lang="en-CA" sz="2400" baseline="30000" dirty="0" smtClean="0"/>
              <a:t>2</a:t>
            </a:r>
            <a:r>
              <a:rPr lang="en-CA" sz="2400" dirty="0" smtClean="0"/>
              <a:t> of all transitions into and out of level of interest – independent of sign of </a:t>
            </a:r>
            <a:r>
              <a:rPr lang="en-CA" sz="2400" i="1" dirty="0" smtClean="0"/>
              <a:t>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3492"/>
          <a:stretch/>
        </p:blipFill>
        <p:spPr>
          <a:xfrm>
            <a:off x="892292" y="1844825"/>
            <a:ext cx="7220794" cy="3024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52332" y="1186310"/>
                <a:ext cx="6822598" cy="658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CA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CA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CA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CA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CA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4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CA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CA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CA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CA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begChr m:val="⟨"/>
                            <m:endChr m:val=""/>
                            <m:ctrlPr>
                              <a:rPr lang="en-CA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2)</m:t>
                                </m:r>
                              </m:e>
                            </m:d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lang="en-CA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CA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4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2)</m:t>
                                </m:r>
                              </m:e>
                            </m:d>
                            <m:d>
                              <m:dPr>
                                <m:begChr m:val=""/>
                                <m:endChr m:val="⟩"/>
                                <m:ctrlPr>
                                  <a:rPr lang="en-CA" sz="24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</m:nary>
                    <m:d>
                      <m:dPr>
                        <m:begChr m:val="{"/>
                        <m:endChr m:val="}"/>
                        <m:ctrlPr>
                          <a:rPr lang="en-CA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CA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CA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332" y="1186310"/>
                <a:ext cx="6822598" cy="658514"/>
              </a:xfrm>
              <a:prstGeom prst="rect">
                <a:avLst/>
              </a:prstGeom>
              <a:blipFill rotWithShape="0">
                <a:blip r:embed="rId3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19672" y="5797961"/>
                <a:ext cx="2880320" cy="4393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CA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5797961"/>
                <a:ext cx="2880320" cy="4393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32040" y="5615476"/>
                <a:ext cx="1901916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sSubSup>
                        <m:sSub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615476"/>
                <a:ext cx="1901916" cy="69384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195736" y="6390613"/>
            <a:ext cx="4869904" cy="40011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latin typeface="Symbol" panose="05050102010706020507" pitchFamily="18" charset="2"/>
              </a:rPr>
              <a:t>b</a:t>
            </a:r>
            <a:r>
              <a:rPr lang="en-CA" sz="2000" b="1" dirty="0" smtClean="0"/>
              <a:t> </a:t>
            </a:r>
            <a:r>
              <a:rPr lang="en-CA" sz="2000" b="1" dirty="0" smtClean="0">
                <a:latin typeface="+mj-lt"/>
              </a:rPr>
              <a:t>is Bohr model deformation parameter </a:t>
            </a:r>
            <a:endParaRPr lang="en-CA" b="1" dirty="0">
              <a:latin typeface="+mj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2549-5EF5-408F-9489-C05465B5C1DF}" type="datetime1">
              <a:rPr lang="en-US" smtClean="0"/>
              <a:t>5/14/2022</a:t>
            </a:fld>
            <a:endParaRPr lang="en-CA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184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09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en-CA" sz="2400" dirty="0"/>
              <a:t>Formation of &lt;</a:t>
            </a:r>
            <a:r>
              <a:rPr lang="en-CA" sz="2400" i="1" dirty="0" smtClean="0"/>
              <a:t>Q</a:t>
            </a:r>
            <a:r>
              <a:rPr lang="en-CA" sz="2400" baseline="30000" dirty="0" smtClean="0"/>
              <a:t>3</a:t>
            </a:r>
            <a:r>
              <a:rPr lang="en-CA" sz="2400" dirty="0" smtClean="0"/>
              <a:t>cos3</a:t>
            </a:r>
            <a:r>
              <a:rPr lang="en-CA" sz="2400" dirty="0" smtClean="0">
                <a:latin typeface="Symbol" panose="05050102010706020507" pitchFamily="18" charset="2"/>
              </a:rPr>
              <a:t>d</a:t>
            </a:r>
            <a:r>
              <a:rPr lang="en-CA" sz="2400" dirty="0" smtClean="0"/>
              <a:t>&gt; </a:t>
            </a:r>
            <a:r>
              <a:rPr lang="en-CA" sz="2400" dirty="0"/>
              <a:t>invariant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336" y="835684"/>
            <a:ext cx="8229600" cy="5302343"/>
          </a:xfrm>
        </p:spPr>
        <p:txBody>
          <a:bodyPr>
            <a:normAutofit/>
          </a:bodyPr>
          <a:lstStyle/>
          <a:p>
            <a:r>
              <a:rPr lang="en-CA" sz="2400" dirty="0" smtClean="0"/>
              <a:t>Coupling scheme required for &lt;</a:t>
            </a:r>
            <a:r>
              <a:rPr lang="en-CA" sz="2400" i="1" dirty="0"/>
              <a:t>Q</a:t>
            </a:r>
            <a:r>
              <a:rPr lang="en-CA" sz="2400" baseline="30000" dirty="0"/>
              <a:t>3</a:t>
            </a:r>
            <a:r>
              <a:rPr lang="en-CA" sz="2400" dirty="0"/>
              <a:t>cos3</a:t>
            </a:r>
            <a:r>
              <a:rPr lang="en-CA" sz="2400" dirty="0">
                <a:latin typeface="Symbol" panose="05050102010706020507" pitchFamily="18" charset="2"/>
              </a:rPr>
              <a:t>d</a:t>
            </a:r>
            <a:r>
              <a:rPr lang="en-CA" sz="2400" dirty="0"/>
              <a:t>&gt;</a:t>
            </a:r>
            <a:endParaRPr lang="en-CA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896"/>
          <a:stretch/>
        </p:blipFill>
        <p:spPr>
          <a:xfrm>
            <a:off x="971600" y="2600727"/>
            <a:ext cx="7281464" cy="3492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7504" y="1293728"/>
                <a:ext cx="8928992" cy="16312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−</m:t>
                    </m:r>
                    <m:rad>
                      <m:radPr>
                        <m:degHide m:val="on"/>
                        <m:ctrlPr>
                          <a:rPr lang="en-CA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CA" sz="2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CA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CA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den>
                        </m:f>
                      </m:e>
                    </m:rad>
                    <m:d>
                      <m:dPr>
                        <m:begChr m:val="⟨"/>
                        <m:endChr m:val="⟩"/>
                        <m:ctrlPr>
                          <a:rPr lang="en-CA" sz="22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2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CA" sz="22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CA" sz="22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func>
                          <m:funcPr>
                            <m:ctrlPr>
                              <a:rPr lang="en-CA" sz="22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200" i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CA" sz="22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CA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e>
                        </m:func>
                      </m:e>
                    </m:d>
                  </m:oMath>
                </a14:m>
                <a:r>
                  <a:rPr lang="en-CA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</a:p>
              <a:p>
                <a:r>
                  <a:rPr lang="en-CA" sz="2200" dirty="0" smtClean="0"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CA" sz="22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CA" sz="2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CA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CA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CA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CA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/>
                      <m:e>
                        <m:d>
                          <m:dPr>
                            <m:begChr m:val="⟨"/>
                            <m:endChr m:val=""/>
                            <m:ctrlPr>
                              <a:rPr lang="en-CA" sz="2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CA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2)</m:t>
                                </m:r>
                              </m:e>
                            </m:d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lang="en-CA" sz="2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2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CA" sz="2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2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2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CA" sz="2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CA" sz="2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CA" sz="2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2)</m:t>
                                </m:r>
                              </m:e>
                            </m:d>
                          </m:e>
                        </m:d>
                        <m:d>
                          <m:dPr>
                            <m:begChr m:val=""/>
                            <m:endChr m:val="⟩"/>
                            <m:ctrlPr>
                              <a:rPr lang="en-CA" sz="2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"/>
                            <m:ctrlPr>
                              <a:rPr lang="en-CA" sz="2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2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sz="22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2)</m:t>
                                </m:r>
                              </m:e>
                            </m:d>
                            <m:d>
                              <m:dPr>
                                <m:begChr m:val=""/>
                                <m:endChr m:val="⟩"/>
                                <m:ctrlPr>
                                  <a:rPr lang="en-CA" sz="22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</m:nary>
                    <m:d>
                      <m:dPr>
                        <m:begChr m:val="{"/>
                        <m:endChr m:val="}"/>
                        <m:ctrlPr>
                          <a:rPr lang="en-CA" sz="2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CA" sz="2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CA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CA" sz="2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CA" sz="2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2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CA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CA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CA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293728"/>
                <a:ext cx="8928992" cy="163121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475656" y="6198525"/>
                <a:ext cx="4350635" cy="470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CA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CA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CA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func>
                          <m:funcPr>
                            <m:ctrlPr>
                              <a:rPr lang="en-CA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400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CA" sz="24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CA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e>
                        </m:func>
                      </m:e>
                    </m:d>
                  </m:oMath>
                </a14:m>
                <a:r>
                  <a:rPr lang="en-CA" sz="2400" dirty="0" smtClean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24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4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CA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CA" sz="2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d>
                      <m:dPr>
                        <m:begChr m:val="⟨"/>
                        <m:endChr m:val="⟩"/>
                        <m:ctrlPr>
                          <a:rPr lang="en-CA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CA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func>
                          <m:funcPr>
                            <m:ctrlPr>
                              <a:rPr lang="en-CA" sz="240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400" i="0" dirty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CA" sz="2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CA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func>
                      </m:e>
                    </m:d>
                  </m:oMath>
                </a14:m>
                <a:endParaRPr lang="en-CA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6198525"/>
                <a:ext cx="4350635" cy="470835"/>
              </a:xfrm>
              <a:prstGeom prst="rect">
                <a:avLst/>
              </a:prstGeom>
              <a:blipFill rotWithShape="0">
                <a:blip r:embed="rId5"/>
                <a:stretch>
                  <a:fillRect t="-7792" b="-2987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281980" y="6112735"/>
            <a:ext cx="3466728" cy="70788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latin typeface="Symbol" panose="05050102010706020507" pitchFamily="18" charset="2"/>
              </a:rPr>
              <a:t>b</a:t>
            </a:r>
            <a:r>
              <a:rPr lang="en-CA" sz="2000" b="1" dirty="0" smtClean="0"/>
              <a:t> </a:t>
            </a:r>
            <a:r>
              <a:rPr lang="en-CA" sz="2000" b="1" dirty="0">
                <a:latin typeface="+mj-lt"/>
              </a:rPr>
              <a:t>a</a:t>
            </a:r>
            <a:r>
              <a:rPr lang="en-CA" sz="2000" b="1" dirty="0" smtClean="0">
                <a:latin typeface="+mj-lt"/>
              </a:rPr>
              <a:t>nd </a:t>
            </a:r>
            <a:r>
              <a:rPr lang="en-CA" sz="2000" b="1" dirty="0" smtClean="0">
                <a:latin typeface="Symbol" panose="05050102010706020507" pitchFamily="18" charset="2"/>
              </a:rPr>
              <a:t>g</a:t>
            </a:r>
            <a:r>
              <a:rPr lang="en-CA" sz="2000" b="1" dirty="0" smtClean="0">
                <a:latin typeface="+mj-lt"/>
              </a:rPr>
              <a:t> are Bohr model deformation parameters </a:t>
            </a:r>
            <a:endParaRPr lang="en-CA" b="1" dirty="0">
              <a:latin typeface="+mj-lt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8359A-3F31-4AD8-B3BA-A401C8CF2EA7}" type="datetime1">
              <a:rPr lang="en-US" smtClean="0"/>
              <a:t>5/14/2022</a:t>
            </a:fld>
            <a:endParaRPr lang="en-C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448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5" y="1"/>
            <a:ext cx="6408713" cy="620688"/>
          </a:xfrm>
        </p:spPr>
        <p:txBody>
          <a:bodyPr>
            <a:noAutofit/>
          </a:bodyPr>
          <a:lstStyle/>
          <a:p>
            <a:r>
              <a:rPr lang="en-CA" sz="2000" dirty="0" smtClean="0"/>
              <a:t>Characteristic pattern of deformed  intruder bands at closed shells </a:t>
            </a:r>
            <a:endParaRPr lang="en-CA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6" r="34254" b="1154"/>
          <a:stretch/>
        </p:blipFill>
        <p:spPr>
          <a:xfrm>
            <a:off x="107503" y="1850001"/>
            <a:ext cx="4291775" cy="30551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ADA5-CC98-416D-9539-9A2762F4DE94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3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78" r="34294" b="1307"/>
          <a:stretch/>
        </p:blipFill>
        <p:spPr>
          <a:xfrm>
            <a:off x="4445893" y="1850001"/>
            <a:ext cx="4590603" cy="305516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445944" y="3933056"/>
            <a:ext cx="0" cy="576064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84168" y="4293096"/>
            <a:ext cx="0" cy="28243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02620" y="4090283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+mj-lt"/>
              </a:rPr>
              <a:t>n</a:t>
            </a:r>
            <a:r>
              <a:rPr lang="en-CA" sz="1100" b="1" dirty="0" smtClean="0">
                <a:latin typeface="+mj-lt"/>
              </a:rPr>
              <a:t>eutron </a:t>
            </a:r>
            <a:r>
              <a:rPr lang="en-CA" sz="1100" b="1" dirty="0" err="1" smtClean="0">
                <a:latin typeface="+mj-lt"/>
              </a:rPr>
              <a:t>midshell</a:t>
            </a:r>
            <a:endParaRPr lang="en-CA" sz="11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4168" y="4284016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+mj-lt"/>
              </a:rPr>
              <a:t>n</a:t>
            </a:r>
            <a:r>
              <a:rPr lang="en-CA" sz="1100" b="1" dirty="0" smtClean="0">
                <a:latin typeface="+mj-lt"/>
              </a:rPr>
              <a:t>eutron </a:t>
            </a:r>
            <a:r>
              <a:rPr lang="en-CA" sz="1100" b="1" dirty="0" err="1" smtClean="0">
                <a:latin typeface="+mj-lt"/>
              </a:rPr>
              <a:t>midshell</a:t>
            </a:r>
            <a:endParaRPr lang="en-CA" sz="1100" b="1" dirty="0"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627784" y="1556792"/>
            <a:ext cx="6480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47864" y="134076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Spherical states</a:t>
            </a:r>
            <a:endParaRPr lang="en-CA" sz="12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644008" y="1556792"/>
            <a:ext cx="64807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64088" y="134076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Deformed states</a:t>
            </a:r>
            <a:endParaRPr lang="en-CA" sz="12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644008" y="1628800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45228" y="5013176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+mj-lt"/>
              </a:rPr>
              <a:t>Garrett, </a:t>
            </a:r>
            <a:r>
              <a:rPr lang="en-CA" sz="1400" dirty="0" err="1" smtClean="0">
                <a:latin typeface="+mj-lt"/>
              </a:rPr>
              <a:t>Zielińska</a:t>
            </a:r>
            <a:r>
              <a:rPr lang="en-CA" sz="1400" dirty="0" smtClean="0">
                <a:latin typeface="+mj-lt"/>
              </a:rPr>
              <a:t>, &amp; Clement, PPNP </a:t>
            </a:r>
            <a:r>
              <a:rPr lang="en-CA" sz="1400" b="1" dirty="0" smtClean="0">
                <a:latin typeface="+mj-lt"/>
              </a:rPr>
              <a:t>124</a:t>
            </a:r>
            <a:r>
              <a:rPr lang="en-CA" sz="1400" dirty="0" smtClean="0">
                <a:latin typeface="+mj-lt"/>
              </a:rPr>
              <a:t>, 103931 (2022)</a:t>
            </a:r>
            <a:endParaRPr lang="en-CA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105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986" y="836712"/>
            <a:ext cx="8177348" cy="530234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Most detailed </a:t>
            </a:r>
            <a:r>
              <a:rPr lang="en-US" sz="2000" dirty="0" err="1" smtClean="0"/>
              <a:t>Coulex</a:t>
            </a:r>
            <a:r>
              <a:rPr lang="en-US" sz="2000" dirty="0" smtClean="0"/>
              <a:t> study to date on Cd isotopes [</a:t>
            </a:r>
            <a:r>
              <a:rPr lang="en-US" sz="2000" dirty="0" err="1" smtClean="0"/>
              <a:t>Fahlander</a:t>
            </a:r>
            <a:r>
              <a:rPr lang="en-US" sz="2000" dirty="0" smtClean="0"/>
              <a:t>, NPA </a:t>
            </a:r>
            <a:r>
              <a:rPr lang="en-US" sz="2000" b="1" dirty="0" smtClean="0"/>
              <a:t>485</a:t>
            </a:r>
            <a:r>
              <a:rPr lang="en-US" sz="2000" dirty="0" smtClean="0"/>
              <a:t>, 317 (1988)]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O, </a:t>
            </a:r>
            <a:r>
              <a:rPr lang="en-US" sz="2000" baseline="30000" dirty="0" smtClean="0"/>
              <a:t>40</a:t>
            </a:r>
            <a:r>
              <a:rPr lang="en-US" sz="2000" dirty="0" smtClean="0"/>
              <a:t>Ca, </a:t>
            </a:r>
            <a:r>
              <a:rPr lang="en-US" sz="2000" baseline="30000" dirty="0" smtClean="0"/>
              <a:t>58</a:t>
            </a:r>
            <a:r>
              <a:rPr lang="en-US" sz="2000" dirty="0" smtClean="0"/>
              <a:t>Ni, </a:t>
            </a:r>
            <a:r>
              <a:rPr lang="en-US" sz="2000" baseline="30000" dirty="0" smtClean="0"/>
              <a:t>208</a:t>
            </a:r>
            <a:r>
              <a:rPr lang="en-US" sz="2000" dirty="0" smtClean="0"/>
              <a:t>Pb on </a:t>
            </a:r>
            <a:r>
              <a:rPr lang="en-US" sz="2000" baseline="30000" dirty="0" smtClean="0"/>
              <a:t>114</a:t>
            </a:r>
            <a:r>
              <a:rPr lang="en-US" sz="2000" dirty="0" smtClean="0"/>
              <a:t>Cd</a:t>
            </a:r>
            <a:endParaRPr lang="en-US" sz="1600" dirty="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2" y="1628800"/>
            <a:ext cx="6072182" cy="337046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3995997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dirty="0" smtClean="0">
                <a:solidFill>
                  <a:prstClr val="black"/>
                </a:solidFill>
              </a:rPr>
              <a:t>=0.187(3)</a:t>
            </a:r>
          </a:p>
          <a:p>
            <a:r>
              <a:rPr lang="en-CA" dirty="0" smtClean="0">
                <a:solidFill>
                  <a:prstClr val="black"/>
                </a:solidFill>
              </a:rPr>
              <a:t>&lt;cos3</a:t>
            </a:r>
            <a:r>
              <a:rPr lang="en-CA" dirty="0" smtClean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CA" dirty="0" smtClean="0">
                <a:solidFill>
                  <a:prstClr val="black"/>
                </a:solidFill>
              </a:rPr>
              <a:t>&gt;~0.2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6640" y="2304162"/>
            <a:ext cx="101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dirty="0" smtClean="0">
                <a:solidFill>
                  <a:prstClr val="black"/>
                </a:solidFill>
              </a:rPr>
              <a:t>=0.33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2424" y="3718187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CA" dirty="0" smtClean="0">
                <a:solidFill>
                  <a:prstClr val="black"/>
                </a:solidFill>
              </a:rPr>
              <a:t>=0.28(3)</a:t>
            </a:r>
          </a:p>
          <a:p>
            <a:pPr algn="ctr"/>
            <a:r>
              <a:rPr lang="en-CA" dirty="0" smtClean="0">
                <a:solidFill>
                  <a:prstClr val="black"/>
                </a:solidFill>
              </a:rPr>
              <a:t>&lt;cos3</a:t>
            </a:r>
            <a:r>
              <a:rPr lang="en-CA" dirty="0" smtClean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CA" dirty="0" smtClean="0">
                <a:solidFill>
                  <a:prstClr val="black"/>
                </a:solidFill>
              </a:rPr>
              <a:t>&gt;~0.9</a:t>
            </a:r>
          </a:p>
          <a:p>
            <a:pPr algn="ctr"/>
            <a:r>
              <a:rPr lang="en-CA" dirty="0" err="1" smtClean="0">
                <a:solidFill>
                  <a:prstClr val="black"/>
                </a:solidFill>
              </a:rPr>
              <a:t>prolate</a:t>
            </a:r>
            <a:endParaRPr lang="en-CA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8" t="10101" r="14671" b="4850"/>
          <a:stretch/>
        </p:blipFill>
        <p:spPr>
          <a:xfrm>
            <a:off x="6369533" y="1412776"/>
            <a:ext cx="2666963" cy="4320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6594" y="5085184"/>
                <a:ext cx="6768751" cy="513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𝑸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1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sub>
                      <m:sup/>
                      <m:e>
                        <m:d>
                          <m:dPr>
                            <m:begChr m:val="⟨"/>
                            <m:endChr m:val=""/>
                            <m:ctrlPr>
                              <a:rPr lang="en-US" sz="20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20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𝑴</m:t>
                                </m:r>
                                <m:r>
                                  <a:rPr lang="en-US" sz="20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sz="20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𝑬</m:t>
                                </m:r>
                                <m:r>
                                  <a:rPr lang="en-US" sz="20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sz="20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d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sz="20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e>
                                  <m:sub>
                                    <m: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d>
                            <m:d>
                              <m:dPr>
                                <m:begChr m:val="⟨"/>
                                <m:endChr m:val=""/>
                                <m:ctrlPr>
                                  <a:rPr lang="en-US" sz="20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e>
                                  <m:sub>
                                    <m: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𝑴</m:t>
                                    </m:r>
                                    <m: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𝑬</m:t>
                                    </m:r>
                                    <m: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nary>
                    <m:d>
                      <m:dPr>
                        <m:begChr m:val="{"/>
                        <m:endChr m:val="}"/>
                        <m:ctrlPr>
                          <a:rPr lang="en-US" sz="2000" b="1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94" y="5085184"/>
                <a:ext cx="6768751" cy="513217"/>
              </a:xfrm>
              <a:prstGeom prst="rect">
                <a:avLst/>
              </a:prstGeom>
              <a:blipFill rotWithShape="0">
                <a:blip r:embed="rId4"/>
                <a:stretch>
                  <a:fillRect l="-90" b="-1071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54252" y="5528787"/>
                <a:ext cx="2520280" cy="852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CA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den>
                              </m:f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  <m:sSubSup>
                                <m:sSubSup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Sup>
                        <m:sSubSup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252" y="5528787"/>
                <a:ext cx="2520280" cy="85254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185429" y="4864865"/>
            <a:ext cx="1172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B(E2) </a:t>
            </a:r>
            <a:r>
              <a:rPr lang="en-CA" dirty="0" err="1" smtClean="0"/>
              <a:t>W.u</a:t>
            </a:r>
            <a:r>
              <a:rPr lang="en-CA" dirty="0" smtClean="0"/>
              <a:t>.</a:t>
            </a:r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971600" y="44451"/>
            <a:ext cx="6768752" cy="514122"/>
          </a:xfrm>
        </p:spPr>
        <p:txBody>
          <a:bodyPr>
            <a:normAutofit fontScale="90000"/>
          </a:bodyPr>
          <a:lstStyle/>
          <a:p>
            <a:r>
              <a:rPr lang="en-CA" sz="2400" baseline="30000" dirty="0" smtClean="0"/>
              <a:t>114</a:t>
            </a:r>
            <a:r>
              <a:rPr lang="en-CA" sz="2400" dirty="0" smtClean="0"/>
              <a:t>Cd deformation parameters from rotational invariants</a:t>
            </a:r>
            <a:endParaRPr lang="en-C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488034" y="238295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Intruder band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929026" y="2651141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Yrast</a:t>
            </a:r>
            <a:r>
              <a:rPr lang="en-CA" dirty="0" smtClean="0"/>
              <a:t> band</a:t>
            </a:r>
            <a:endParaRPr lang="en-CA" dirty="0"/>
          </a:p>
        </p:txBody>
      </p:sp>
      <p:sp>
        <p:nvSpPr>
          <p:cNvPr id="2" name="TextBox 1"/>
          <p:cNvSpPr txBox="1"/>
          <p:nvPr/>
        </p:nvSpPr>
        <p:spPr>
          <a:xfrm>
            <a:off x="8056278" y="4641517"/>
            <a:ext cx="97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Intruder band</a:t>
            </a:r>
            <a:endParaRPr lang="en-CA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043608" y="3045125"/>
            <a:ext cx="1095743" cy="110395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639683" y="3053751"/>
            <a:ext cx="638355" cy="64698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778370" y="2769079"/>
            <a:ext cx="905773" cy="93154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178893" y="3036498"/>
            <a:ext cx="402398" cy="39115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93396" y="6228324"/>
            <a:ext cx="1306488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03686" y="6024243"/>
            <a:ext cx="298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+mj-lt"/>
              </a:rPr>
              <a:t>harmonic vibrator value</a:t>
            </a:r>
            <a:endParaRPr lang="en-CA" dirty="0">
              <a:latin typeface="+mj-lt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2B80-F07F-4973-A819-F16CCAB4DCC2}" type="datetime1">
              <a:rPr lang="en-US" smtClean="0"/>
              <a:t>5/14/2022</a:t>
            </a:fld>
            <a:endParaRPr lang="en-CA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647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692696"/>
            <a:ext cx="5524696" cy="46052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28" y="692696"/>
            <a:ext cx="3565676" cy="46052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152401"/>
            <a:ext cx="7067128" cy="468287"/>
          </a:xfrm>
        </p:spPr>
        <p:txBody>
          <a:bodyPr/>
          <a:lstStyle/>
          <a:p>
            <a:pPr algn="l"/>
            <a:r>
              <a:rPr lang="en-CA" dirty="0" smtClean="0"/>
              <a:t>Detailed results for the calculated 0</a:t>
            </a:r>
            <a:r>
              <a:rPr lang="en-CA" baseline="30000" dirty="0" smtClean="0"/>
              <a:t>+</a:t>
            </a:r>
            <a:r>
              <a:rPr lang="en-CA" dirty="0" smtClean="0"/>
              <a:t> states – </a:t>
            </a:r>
            <a:r>
              <a:rPr lang="en-CA" baseline="30000" dirty="0" smtClean="0"/>
              <a:t>112</a:t>
            </a:r>
            <a:r>
              <a:rPr lang="en-CA" dirty="0" smtClean="0"/>
              <a:t>Cd 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C7E2-EDA1-4341-8B5C-FB906E0A831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31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4374572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prstClr val="black"/>
                </a:solidFill>
                <a:latin typeface="Times New Roman" panose="02020603050405020304"/>
              </a:rPr>
              <a:t>Calculated values in black Experimental values (blue)   Relative values in brackets</a:t>
            </a:r>
            <a:endParaRPr lang="en-CA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4218" y="699191"/>
            <a:ext cx="239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prstClr val="black"/>
                </a:solidFill>
                <a:latin typeface="Times New Roman" panose="02020603050405020304"/>
              </a:rPr>
              <a:t>B(E2) values in </a:t>
            </a:r>
            <a:r>
              <a:rPr lang="en-CA" sz="2000" b="1" dirty="0" err="1" smtClean="0">
                <a:solidFill>
                  <a:prstClr val="black"/>
                </a:solidFill>
                <a:latin typeface="Times New Roman" panose="02020603050405020304"/>
              </a:rPr>
              <a:t>W.u</a:t>
            </a:r>
            <a:r>
              <a:rPr lang="en-CA" sz="2000" b="1" dirty="0" smtClean="0">
                <a:solidFill>
                  <a:prstClr val="black"/>
                </a:solidFill>
                <a:latin typeface="Times New Roman" panose="02020603050405020304"/>
              </a:rPr>
              <a:t>.</a:t>
            </a:r>
            <a:endParaRPr lang="en-CA" sz="2000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699191"/>
            <a:ext cx="2435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prstClr val="black"/>
                </a:solidFill>
                <a:latin typeface="Times New Roman" panose="02020603050405020304"/>
              </a:rPr>
              <a:t>1000</a:t>
            </a:r>
            <a:r>
              <a:rPr lang="en-CA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CA" sz="20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en-CA" sz="2000" b="1" baseline="30000" dirty="0" smtClean="0">
                <a:solidFill>
                  <a:prstClr val="black"/>
                </a:solidFill>
                <a:latin typeface="Times New Roman" panose="02020603050405020304"/>
              </a:rPr>
              <a:t>2</a:t>
            </a:r>
            <a:r>
              <a:rPr lang="en-CA" sz="2000" b="1" dirty="0" smtClean="0">
                <a:solidFill>
                  <a:prstClr val="black"/>
                </a:solidFill>
                <a:latin typeface="Times New Roman" panose="02020603050405020304"/>
              </a:rPr>
              <a:t>(E0) values</a:t>
            </a:r>
            <a:endParaRPr lang="en-CA" sz="2000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89" y="5353974"/>
            <a:ext cx="8460432" cy="146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3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5" y="152401"/>
            <a:ext cx="6408713" cy="444820"/>
          </a:xfrm>
        </p:spPr>
        <p:txBody>
          <a:bodyPr>
            <a:normAutofit fontScale="90000"/>
          </a:bodyPr>
          <a:lstStyle/>
          <a:p>
            <a:r>
              <a:rPr lang="en-CA" sz="2400" dirty="0" smtClean="0"/>
              <a:t>Revealing the underlying structure</a:t>
            </a:r>
            <a:endParaRPr lang="en-CA" sz="2400" dirty="0"/>
          </a:p>
        </p:txBody>
      </p:sp>
      <p:sp>
        <p:nvSpPr>
          <p:cNvPr id="20" name="Content Placeholder 7"/>
          <p:cNvSpPr txBox="1">
            <a:spLocks/>
          </p:cNvSpPr>
          <p:nvPr/>
        </p:nvSpPr>
        <p:spPr>
          <a:xfrm>
            <a:off x="7304836" y="936173"/>
            <a:ext cx="1780696" cy="5540826"/>
          </a:xfrm>
          <a:prstGeom prst="rect">
            <a:avLst/>
          </a:prstGeom>
          <a:solidFill>
            <a:srgbClr val="FEFFDD"/>
          </a:solidFill>
          <a:ln w="28575">
            <a:solidFill>
              <a:schemeClr val="tx1"/>
            </a:solidFill>
          </a:ln>
        </p:spPr>
        <p:txBody>
          <a:bodyPr vert="horz" lIns="54864" tIns="91440" rtlCol="0">
            <a:normAutofit fontScale="925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2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eaLnBrk="1" latinLnBrk="0" hangingPunct="1">
              <a:spcBef>
                <a:spcPct val="200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Arial" panose="020B0604020202020204" pitchFamily="34" charset="0"/>
              <a:buChar char="•"/>
              <a:defRPr kumimoji="0"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18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CA" sz="1800" dirty="0" smtClean="0"/>
              <a:t>The favoured and enhanced decay of the excited non-intruder 0</a:t>
            </a:r>
            <a:r>
              <a:rPr lang="en-CA" sz="1800" baseline="30000" dirty="0" smtClean="0"/>
              <a:t>+</a:t>
            </a:r>
            <a:r>
              <a:rPr lang="en-CA" sz="1800" dirty="0" smtClean="0"/>
              <a:t> state to the 2</a:t>
            </a:r>
            <a:r>
              <a:rPr lang="en-CA" sz="1800" baseline="-25000" dirty="0" smtClean="0"/>
              <a:t>2</a:t>
            </a:r>
            <a:r>
              <a:rPr lang="en-CA" sz="1800" baseline="30000" dirty="0" smtClean="0"/>
              <a:t>+</a:t>
            </a:r>
            <a:r>
              <a:rPr lang="en-CA" sz="1800" dirty="0" smtClean="0"/>
              <a:t> state, rather than 2</a:t>
            </a:r>
            <a:r>
              <a:rPr lang="en-CA" sz="1800" baseline="-25000" dirty="0" smtClean="0"/>
              <a:t>1</a:t>
            </a:r>
            <a:r>
              <a:rPr lang="en-CA" sz="1800" baseline="30000" dirty="0" smtClean="0"/>
              <a:t>+</a:t>
            </a:r>
            <a:r>
              <a:rPr lang="en-CA" sz="1800" dirty="0" smtClean="0"/>
              <a:t> state, common feature in Cd, </a:t>
            </a:r>
            <a:r>
              <a:rPr lang="en-CA" sz="1800" dirty="0" err="1" smtClean="0"/>
              <a:t>Te</a:t>
            </a:r>
            <a:r>
              <a:rPr lang="en-CA" sz="1800" dirty="0" smtClean="0"/>
              <a:t>, </a:t>
            </a:r>
            <a:r>
              <a:rPr lang="en-CA" sz="1800" dirty="0" err="1" smtClean="0"/>
              <a:t>Pd</a:t>
            </a:r>
            <a:r>
              <a:rPr lang="en-CA" sz="1800" dirty="0" smtClean="0"/>
              <a:t>, Ru, Mo, </a:t>
            </a:r>
            <a:r>
              <a:rPr lang="en-CA" sz="1800" dirty="0" err="1" smtClean="0"/>
              <a:t>Xe</a:t>
            </a:r>
            <a:r>
              <a:rPr lang="en-CA" sz="1800" dirty="0" smtClean="0"/>
              <a:t>,…</a:t>
            </a:r>
          </a:p>
          <a:p>
            <a:pPr marL="118872" indent="0">
              <a:buNone/>
            </a:pPr>
            <a:endParaRPr lang="en-CA" sz="1800" dirty="0" smtClean="0"/>
          </a:p>
          <a:p>
            <a:pPr marL="118872" indent="0">
              <a:buNone/>
            </a:pPr>
            <a:r>
              <a:rPr lang="en-CA" sz="1800" dirty="0" smtClean="0"/>
              <a:t>If </a:t>
            </a:r>
            <a:r>
              <a:rPr lang="en-CA" sz="1800" dirty="0"/>
              <a:t>multiple shape coexistence can be firmly established in, e.g., Cd, this repeating pattern suggests that it may exist across the region.</a:t>
            </a:r>
          </a:p>
          <a:p>
            <a:pPr marL="118872" indent="0">
              <a:buNone/>
            </a:pPr>
            <a:endParaRPr lang="en-CA" sz="1800" dirty="0" smtClean="0"/>
          </a:p>
          <a:p>
            <a:pPr marL="118872" indent="0">
              <a:buNone/>
            </a:pPr>
            <a:endParaRPr lang="en-CA" sz="1800" dirty="0"/>
          </a:p>
          <a:p>
            <a:pPr marL="118872" indent="0">
              <a:buNone/>
            </a:pPr>
            <a:endParaRPr lang="en-CA" sz="1800" dirty="0" smtClean="0"/>
          </a:p>
          <a:p>
            <a:pPr marL="118872" indent="0">
              <a:buNone/>
            </a:pPr>
            <a:endParaRPr lang="en-CA" sz="900" dirty="0" smtClean="0"/>
          </a:p>
          <a:p>
            <a:pPr marL="118872" indent="0">
              <a:buNone/>
            </a:pPr>
            <a:endParaRPr lang="en-CA" sz="900" dirty="0"/>
          </a:p>
          <a:p>
            <a:pPr marL="118872" indent="0">
              <a:buNone/>
            </a:pPr>
            <a:endParaRPr lang="en-CA" sz="1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782001"/>
            <a:ext cx="3517997" cy="23589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r="4999"/>
          <a:stretch/>
        </p:blipFill>
        <p:spPr>
          <a:xfrm>
            <a:off x="107504" y="3204040"/>
            <a:ext cx="3500609" cy="25292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040" y="839154"/>
            <a:ext cx="3542256" cy="23330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040" y="3496454"/>
            <a:ext cx="3542256" cy="223680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579298" y="816003"/>
            <a:ext cx="4656998" cy="5625537"/>
            <a:chOff x="2579298" y="816003"/>
            <a:chExt cx="4656998" cy="5625537"/>
          </a:xfrm>
        </p:grpSpPr>
        <p:sp>
          <p:nvSpPr>
            <p:cNvPr id="27" name="Rounded Rectangle 26"/>
            <p:cNvSpPr/>
            <p:nvPr/>
          </p:nvSpPr>
          <p:spPr>
            <a:xfrm>
              <a:off x="2579298" y="1052736"/>
              <a:ext cx="1026544" cy="396044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36000"/>
              </a:scheme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222642" y="816003"/>
              <a:ext cx="1013654" cy="430808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36000"/>
              </a:scheme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46285" y="6072208"/>
              <a:ext cx="4345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 smtClean="0">
                  <a:latin typeface="+mj-lt"/>
                </a:rPr>
                <a:t>Shape coexisting structure</a:t>
              </a:r>
              <a:endParaRPr lang="en-CA" b="1" dirty="0">
                <a:latin typeface="+mj-lt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3131840" y="5076248"/>
              <a:ext cx="458746" cy="960501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6222642" y="5131298"/>
              <a:ext cx="437590" cy="94091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251519" y="57963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1" dirty="0" smtClean="0">
                <a:latin typeface="+mj-lt"/>
              </a:rPr>
              <a:t>B</a:t>
            </a:r>
            <a:r>
              <a:rPr lang="en-CA" b="1" dirty="0" smtClean="0">
                <a:latin typeface="+mj-lt"/>
              </a:rPr>
              <a:t>(</a:t>
            </a:r>
            <a:r>
              <a:rPr lang="en-CA" b="1" i="1" dirty="0" smtClean="0">
                <a:latin typeface="+mj-lt"/>
              </a:rPr>
              <a:t>E</a:t>
            </a:r>
            <a:r>
              <a:rPr lang="en-CA" b="1" dirty="0" smtClean="0">
                <a:latin typeface="+mj-lt"/>
              </a:rPr>
              <a:t>2) in </a:t>
            </a:r>
            <a:r>
              <a:rPr lang="en-CA" b="1" dirty="0" err="1" smtClean="0">
                <a:latin typeface="+mj-lt"/>
              </a:rPr>
              <a:t>W.u</a:t>
            </a:r>
            <a:r>
              <a:rPr lang="en-CA" b="1" dirty="0" smtClean="0">
                <a:latin typeface="+mj-lt"/>
              </a:rPr>
              <a:t>.</a:t>
            </a:r>
            <a:endParaRPr lang="en-CA" b="1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91680" y="685466"/>
            <a:ext cx="4635754" cy="3334601"/>
            <a:chOff x="1691680" y="685466"/>
            <a:chExt cx="4635754" cy="3334601"/>
          </a:xfrm>
        </p:grpSpPr>
        <p:sp>
          <p:nvSpPr>
            <p:cNvPr id="17" name="Rounded Rectangle 16"/>
            <p:cNvSpPr/>
            <p:nvPr/>
          </p:nvSpPr>
          <p:spPr>
            <a:xfrm>
              <a:off x="1691680" y="685466"/>
              <a:ext cx="966620" cy="655498"/>
            </a:xfrm>
            <a:prstGeom prst="roundRect">
              <a:avLst/>
            </a:prstGeom>
            <a:solidFill>
              <a:srgbClr val="FF0000">
                <a:alpha val="36000"/>
              </a:srgb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779665" y="3083954"/>
              <a:ext cx="966620" cy="655498"/>
            </a:xfrm>
            <a:prstGeom prst="roundRect">
              <a:avLst/>
            </a:prstGeom>
            <a:solidFill>
              <a:srgbClr val="FF0000">
                <a:alpha val="36000"/>
              </a:srgb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279387" y="803695"/>
              <a:ext cx="966620" cy="655498"/>
            </a:xfrm>
            <a:prstGeom prst="roundRect">
              <a:avLst/>
            </a:prstGeom>
            <a:solidFill>
              <a:srgbClr val="FF0000">
                <a:alpha val="36000"/>
              </a:srgb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360814" y="3364569"/>
              <a:ext cx="966620" cy="655498"/>
            </a:xfrm>
            <a:prstGeom prst="roundRect">
              <a:avLst/>
            </a:prstGeom>
            <a:solidFill>
              <a:srgbClr val="FF0000">
                <a:alpha val="36000"/>
              </a:srgbClr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0D0C3-D2B6-4657-B6C3-C16A0B53CE2A}" type="datetime1">
              <a:rPr lang="en-US" smtClean="0"/>
              <a:t>5/14/2022</a:t>
            </a:fld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257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583" y="-23034"/>
            <a:ext cx="6919515" cy="710256"/>
          </a:xfrm>
        </p:spPr>
        <p:txBody>
          <a:bodyPr>
            <a:normAutofit/>
          </a:bodyPr>
          <a:lstStyle/>
          <a:p>
            <a:pPr algn="ctr"/>
            <a:r>
              <a:rPr lang="en-C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 similarity in structure of Cd and </a:t>
            </a:r>
            <a:r>
              <a:rPr lang="en-C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C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nuclei – properties of 0</a:t>
            </a:r>
            <a:r>
              <a:rPr lang="en-CA" sz="20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C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states in </a:t>
            </a:r>
            <a:r>
              <a:rPr lang="en-C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C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match intruder 0</a:t>
            </a:r>
            <a:r>
              <a:rPr lang="en-CA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C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states in Cd </a:t>
            </a:r>
            <a:endParaRPr lang="en-C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13571"/>
            <a:ext cx="7201675" cy="293693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4" y="3955165"/>
            <a:ext cx="6398124" cy="2796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72530" y="2538462"/>
            <a:ext cx="1130060" cy="369332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CA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A" b="1" dirty="0" smtClean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CA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(E0)</a:t>
            </a:r>
            <a:endParaRPr lang="en-CA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685477" y="2358330"/>
            <a:ext cx="1187053" cy="180132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055" y="4460157"/>
            <a:ext cx="137160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B(E2) (Wu) </a:t>
            </a:r>
            <a:endParaRPr lang="en-CA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62680" y="4836642"/>
            <a:ext cx="329000" cy="19750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867248" y="4433968"/>
            <a:ext cx="464589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45115" y="3906332"/>
            <a:ext cx="15252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CA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C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states identified as intruder band heads in the Cd isotopes</a:t>
            </a:r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91934" y="1938065"/>
            <a:ext cx="427937" cy="266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/>
          <p:cNvSpPr txBox="1"/>
          <p:nvPr/>
        </p:nvSpPr>
        <p:spPr>
          <a:xfrm>
            <a:off x="2917008" y="3921722"/>
            <a:ext cx="285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in % relative to </a:t>
            </a:r>
            <a:r>
              <a:rPr lang="en-C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C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(</a:t>
            </a:r>
            <a:r>
              <a:rPr lang="en-CA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He,n) reactions </a:t>
            </a:r>
            <a:endParaRPr lang="en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47099" y="921476"/>
            <a:ext cx="1525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Suggested  intruder band heads in the </a:t>
            </a:r>
            <a:r>
              <a:rPr lang="en-C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C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isotopes</a:t>
            </a:r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9543" y="5843589"/>
            <a:ext cx="1838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/>
              <a:t>PG, </a:t>
            </a:r>
            <a:r>
              <a:rPr lang="en-CA" sz="1400" b="1" dirty="0"/>
              <a:t>J. Phys. </a:t>
            </a:r>
            <a:r>
              <a:rPr lang="en-CA" sz="1400" b="1" dirty="0" smtClean="0"/>
              <a:t>G </a:t>
            </a:r>
            <a:r>
              <a:rPr lang="en-CA" sz="1400" b="1" dirty="0"/>
              <a:t>43, 084002 (2016).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00718" y="1544626"/>
            <a:ext cx="427937" cy="266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Rectangle 33"/>
          <p:cNvSpPr/>
          <p:nvPr/>
        </p:nvSpPr>
        <p:spPr>
          <a:xfrm>
            <a:off x="1988016" y="4366525"/>
            <a:ext cx="427937" cy="278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Rectangle 34"/>
          <p:cNvSpPr/>
          <p:nvPr/>
        </p:nvSpPr>
        <p:spPr>
          <a:xfrm>
            <a:off x="2932484" y="4653446"/>
            <a:ext cx="427937" cy="266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5"/>
          <p:cNvSpPr/>
          <p:nvPr/>
        </p:nvSpPr>
        <p:spPr>
          <a:xfrm>
            <a:off x="3945971" y="1793160"/>
            <a:ext cx="427937" cy="266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/>
          <p:cNvSpPr/>
          <p:nvPr/>
        </p:nvSpPr>
        <p:spPr>
          <a:xfrm>
            <a:off x="5004048" y="1368761"/>
            <a:ext cx="427937" cy="266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/>
          <p:cNvSpPr/>
          <p:nvPr/>
        </p:nvSpPr>
        <p:spPr>
          <a:xfrm>
            <a:off x="7020272" y="874928"/>
            <a:ext cx="427937" cy="266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/>
          <p:cNvSpPr/>
          <p:nvPr/>
        </p:nvSpPr>
        <p:spPr>
          <a:xfrm>
            <a:off x="909508" y="3921722"/>
            <a:ext cx="427937" cy="2667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EC4AC-02FD-4A60-9577-81F6E24BF783}" type="datetime1">
              <a:rPr lang="en-US" smtClean="0"/>
              <a:t>5/14/2022</a:t>
            </a:fld>
            <a:endParaRPr lang="en-C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96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67545" y="0"/>
            <a:ext cx="6847656" cy="583313"/>
          </a:xfrm>
        </p:spPr>
        <p:txBody>
          <a:bodyPr>
            <a:noAutofit/>
          </a:bodyPr>
          <a:lstStyle/>
          <a:p>
            <a:r>
              <a:rPr lang="en-US" sz="2000" dirty="0" smtClean="0"/>
              <a:t>Is the phonon decay strength fragmented? Analysis of 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states in </a:t>
            </a:r>
            <a:r>
              <a:rPr lang="en-US" sz="2000" baseline="30000" dirty="0" smtClean="0"/>
              <a:t>112</a:t>
            </a:r>
            <a:r>
              <a:rPr lang="en-US" sz="2000" dirty="0" smtClean="0"/>
              <a:t>Cd fed in </a:t>
            </a:r>
            <a:r>
              <a:rPr lang="en-US" sz="2000" dirty="0" smtClean="0">
                <a:latin typeface="Symbol" pitchFamily="18" charset="2"/>
              </a:rPr>
              <a:t>b</a:t>
            </a:r>
            <a:r>
              <a:rPr lang="en-US" sz="2000" dirty="0" smtClean="0"/>
              <a:t>-decay</a:t>
            </a:r>
            <a:endParaRPr lang="en-CA" sz="2000" dirty="0" smtClean="0"/>
          </a:p>
        </p:txBody>
      </p:sp>
      <p:pic>
        <p:nvPicPr>
          <p:cNvPr id="80899" name="Content Placeholder 3" descr="112cd_gamma_spec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66" t="3629" r="9406" b="33313"/>
          <a:stretch>
            <a:fillRect/>
          </a:stretch>
        </p:blipFill>
        <p:spPr>
          <a:xfrm>
            <a:off x="0" y="1092994"/>
            <a:ext cx="9151938" cy="4648200"/>
          </a:xfrm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447800" y="1148557"/>
            <a:ext cx="1143000" cy="5160962"/>
            <a:chOff x="1447800" y="862505"/>
            <a:chExt cx="1143000" cy="5160272"/>
          </a:xfrm>
        </p:grpSpPr>
        <p:sp>
          <p:nvSpPr>
            <p:cNvPr id="17446" name="Rectangle 9"/>
            <p:cNvSpPr>
              <a:spLocks noChangeArrowheads="1"/>
            </p:cNvSpPr>
            <p:nvPr/>
          </p:nvSpPr>
          <p:spPr bwMode="auto">
            <a:xfrm>
              <a:off x="1946275" y="862505"/>
              <a:ext cx="74613" cy="4607896"/>
            </a:xfrm>
            <a:prstGeom prst="rect">
              <a:avLst/>
            </a:prstGeom>
            <a:solidFill>
              <a:srgbClr val="3399FF">
                <a:alpha val="20000"/>
              </a:srgbClr>
            </a:solidFill>
            <a:ln w="12700" cap="sq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CA">
                <a:latin typeface="+mn-lt"/>
              </a:endParaRPr>
            </a:p>
          </p:txBody>
        </p:sp>
        <p:sp>
          <p:nvSpPr>
            <p:cNvPr id="17447" name="TextBox 20"/>
            <p:cNvSpPr txBox="1">
              <a:spLocks noChangeArrowheads="1"/>
            </p:cNvSpPr>
            <p:nvPr/>
          </p:nvSpPr>
          <p:spPr bwMode="auto">
            <a:xfrm>
              <a:off x="1447800" y="5714843"/>
              <a:ext cx="1143000" cy="307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2156 keV 2</a:t>
              </a:r>
              <a:r>
                <a:rPr lang="en-US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CA" sz="14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209800" y="1169194"/>
            <a:ext cx="1143000" cy="4911725"/>
            <a:chOff x="2209800" y="883394"/>
            <a:chExt cx="1143000" cy="4910783"/>
          </a:xfrm>
        </p:grpSpPr>
        <p:sp>
          <p:nvSpPr>
            <p:cNvPr id="17444" name="Rectangle 10"/>
            <p:cNvSpPr>
              <a:spLocks noChangeArrowheads="1"/>
            </p:cNvSpPr>
            <p:nvPr/>
          </p:nvSpPr>
          <p:spPr bwMode="auto">
            <a:xfrm>
              <a:off x="2546350" y="883394"/>
              <a:ext cx="106363" cy="4658419"/>
            </a:xfrm>
            <a:prstGeom prst="rect">
              <a:avLst/>
            </a:prstGeom>
            <a:solidFill>
              <a:srgbClr val="3399FF">
                <a:alpha val="20000"/>
              </a:srgbClr>
            </a:solidFill>
            <a:ln w="12700" cap="sq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CA">
                <a:latin typeface="+mn-lt"/>
              </a:endParaRPr>
            </a:p>
          </p:txBody>
        </p:sp>
        <p:sp>
          <p:nvSpPr>
            <p:cNvPr id="17445" name="TextBox 21"/>
            <p:cNvSpPr txBox="1">
              <a:spLocks noChangeArrowheads="1"/>
            </p:cNvSpPr>
            <p:nvPr/>
          </p:nvSpPr>
          <p:spPr bwMode="auto">
            <a:xfrm>
              <a:off x="2209800" y="5486261"/>
              <a:ext cx="1143000" cy="307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2231 keV 2</a:t>
              </a:r>
              <a:r>
                <a:rPr lang="en-US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CA" sz="14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4343400" y="1489869"/>
            <a:ext cx="1143000" cy="4591050"/>
            <a:chOff x="4343400" y="1203960"/>
            <a:chExt cx="1143000" cy="4590217"/>
          </a:xfrm>
        </p:grpSpPr>
        <p:sp>
          <p:nvSpPr>
            <p:cNvPr id="17442" name="Rectangle 11"/>
            <p:cNvSpPr>
              <a:spLocks noChangeArrowheads="1"/>
            </p:cNvSpPr>
            <p:nvPr/>
          </p:nvSpPr>
          <p:spPr bwMode="auto">
            <a:xfrm>
              <a:off x="4840288" y="1203960"/>
              <a:ext cx="90487" cy="4298170"/>
            </a:xfrm>
            <a:prstGeom prst="rect">
              <a:avLst/>
            </a:prstGeom>
            <a:solidFill>
              <a:srgbClr val="3399FF">
                <a:alpha val="20000"/>
              </a:srgbClr>
            </a:solidFill>
            <a:ln w="12700" cap="sq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CA">
                <a:latin typeface="+mn-lt"/>
              </a:endParaRPr>
            </a:p>
          </p:txBody>
        </p:sp>
        <p:sp>
          <p:nvSpPr>
            <p:cNvPr id="17443" name="TextBox 22"/>
            <p:cNvSpPr txBox="1">
              <a:spLocks noChangeArrowheads="1"/>
            </p:cNvSpPr>
            <p:nvPr/>
          </p:nvSpPr>
          <p:spPr bwMode="auto">
            <a:xfrm>
              <a:off x="4343400" y="5486258"/>
              <a:ext cx="1143000" cy="307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2506 keV 2</a:t>
              </a:r>
              <a:r>
                <a:rPr lang="en-US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CA" sz="14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7167563" y="1767682"/>
            <a:ext cx="1143000" cy="4541837"/>
            <a:chOff x="7168055" y="1481433"/>
            <a:chExt cx="1143000" cy="4541344"/>
          </a:xfrm>
        </p:grpSpPr>
        <p:sp>
          <p:nvSpPr>
            <p:cNvPr id="17440" name="Rectangle 15"/>
            <p:cNvSpPr>
              <a:spLocks noChangeArrowheads="1"/>
            </p:cNvSpPr>
            <p:nvPr/>
          </p:nvSpPr>
          <p:spPr bwMode="auto">
            <a:xfrm>
              <a:off x="7706217" y="1481433"/>
              <a:ext cx="92075" cy="4000066"/>
            </a:xfrm>
            <a:prstGeom prst="rect">
              <a:avLst/>
            </a:prstGeom>
            <a:solidFill>
              <a:srgbClr val="3399FF">
                <a:alpha val="20000"/>
              </a:srgbClr>
            </a:solidFill>
            <a:ln w="12700" cap="sq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CA">
                <a:latin typeface="+mn-lt"/>
              </a:endParaRPr>
            </a:p>
          </p:txBody>
        </p:sp>
        <p:sp>
          <p:nvSpPr>
            <p:cNvPr id="17441" name="TextBox 26"/>
            <p:cNvSpPr txBox="1">
              <a:spLocks noChangeArrowheads="1"/>
            </p:cNvSpPr>
            <p:nvPr/>
          </p:nvSpPr>
          <p:spPr bwMode="auto">
            <a:xfrm>
              <a:off x="7168055" y="5714835"/>
              <a:ext cx="1143000" cy="307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2853 keV 2</a:t>
              </a:r>
              <a:r>
                <a:rPr lang="en-US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CA" sz="14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6629400" y="1769269"/>
            <a:ext cx="1143000" cy="4311650"/>
            <a:chOff x="6629400" y="1482616"/>
            <a:chExt cx="1143000" cy="4311561"/>
          </a:xfrm>
        </p:grpSpPr>
        <p:sp>
          <p:nvSpPr>
            <p:cNvPr id="17438" name="Rectangle 14"/>
            <p:cNvSpPr>
              <a:spLocks noChangeArrowheads="1"/>
            </p:cNvSpPr>
            <p:nvPr/>
          </p:nvSpPr>
          <p:spPr bwMode="auto">
            <a:xfrm>
              <a:off x="6975475" y="1482616"/>
              <a:ext cx="98425" cy="3995656"/>
            </a:xfrm>
            <a:prstGeom prst="rect">
              <a:avLst/>
            </a:prstGeom>
            <a:solidFill>
              <a:srgbClr val="3399FF">
                <a:alpha val="20000"/>
              </a:srgbClr>
            </a:solidFill>
            <a:ln w="12700" cap="sq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CA">
                <a:latin typeface="+mn-lt"/>
              </a:endParaRPr>
            </a:p>
          </p:txBody>
        </p:sp>
        <p:sp>
          <p:nvSpPr>
            <p:cNvPr id="17439" name="TextBox 27"/>
            <p:cNvSpPr txBox="1">
              <a:spLocks noChangeArrowheads="1"/>
            </p:cNvSpPr>
            <p:nvPr/>
          </p:nvSpPr>
          <p:spPr bwMode="auto">
            <a:xfrm>
              <a:off x="6629400" y="5486208"/>
              <a:ext cx="1143000" cy="307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2765 keV 2</a:t>
              </a:r>
              <a:r>
                <a:rPr lang="en-US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CA" sz="14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6172200" y="1178719"/>
            <a:ext cx="1143000" cy="5130800"/>
            <a:chOff x="6172200" y="891540"/>
            <a:chExt cx="1143000" cy="5131237"/>
          </a:xfrm>
        </p:grpSpPr>
        <p:sp>
          <p:nvSpPr>
            <p:cNvPr id="17436" name="Rectangle 13"/>
            <p:cNvSpPr>
              <a:spLocks noChangeArrowheads="1"/>
            </p:cNvSpPr>
            <p:nvPr/>
          </p:nvSpPr>
          <p:spPr bwMode="auto">
            <a:xfrm>
              <a:off x="6645275" y="891540"/>
              <a:ext cx="84138" cy="4602555"/>
            </a:xfrm>
            <a:prstGeom prst="rect">
              <a:avLst/>
            </a:prstGeom>
            <a:solidFill>
              <a:srgbClr val="3399FF">
                <a:alpha val="20000"/>
              </a:srgbClr>
            </a:solidFill>
            <a:ln w="12700" cap="sq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CA">
                <a:latin typeface="+mn-lt"/>
              </a:endParaRPr>
            </a:p>
          </p:txBody>
        </p:sp>
        <p:sp>
          <p:nvSpPr>
            <p:cNvPr id="17437" name="TextBox 28"/>
            <p:cNvSpPr txBox="1">
              <a:spLocks noChangeArrowheads="1"/>
            </p:cNvSpPr>
            <p:nvPr/>
          </p:nvSpPr>
          <p:spPr bwMode="auto">
            <a:xfrm>
              <a:off x="6172200" y="5714776"/>
              <a:ext cx="1143000" cy="308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2723 keV 2</a:t>
              </a:r>
              <a:r>
                <a:rPr lang="en-US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CA" sz="14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5638800" y="1361282"/>
            <a:ext cx="1143000" cy="4719637"/>
            <a:chOff x="5638800" y="1074420"/>
            <a:chExt cx="1143000" cy="4719757"/>
          </a:xfrm>
        </p:grpSpPr>
        <p:sp>
          <p:nvSpPr>
            <p:cNvPr id="17434" name="Rectangle 12"/>
            <p:cNvSpPr>
              <a:spLocks noChangeArrowheads="1"/>
            </p:cNvSpPr>
            <p:nvPr/>
          </p:nvSpPr>
          <p:spPr bwMode="auto">
            <a:xfrm>
              <a:off x="6227763" y="1074420"/>
              <a:ext cx="96837" cy="4411774"/>
            </a:xfrm>
            <a:prstGeom prst="rect">
              <a:avLst/>
            </a:prstGeom>
            <a:solidFill>
              <a:srgbClr val="3399FF">
                <a:alpha val="20000"/>
              </a:srgbClr>
            </a:solidFill>
            <a:ln w="12700" cap="sq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CA">
                <a:latin typeface="+mn-lt"/>
              </a:endParaRPr>
            </a:p>
          </p:txBody>
        </p:sp>
        <p:sp>
          <p:nvSpPr>
            <p:cNvPr id="17435" name="TextBox 29"/>
            <p:cNvSpPr txBox="1">
              <a:spLocks noChangeArrowheads="1"/>
            </p:cNvSpPr>
            <p:nvPr/>
          </p:nvSpPr>
          <p:spPr bwMode="auto">
            <a:xfrm>
              <a:off x="5638800" y="5486194"/>
              <a:ext cx="1143000" cy="307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2674 </a:t>
              </a:r>
              <a:r>
                <a:rPr lang="en-US" sz="1400" dirty="0" err="1">
                  <a:latin typeface="Times New Roman" pitchFamily="18" charset="0"/>
                  <a:cs typeface="Times New Roman" pitchFamily="18" charset="0"/>
                </a:rPr>
                <a:t>keV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 2</a:t>
              </a:r>
              <a:r>
                <a:rPr lang="en-US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CA" sz="14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7848600" y="1904207"/>
            <a:ext cx="1143000" cy="4176712"/>
            <a:chOff x="7848600" y="1618067"/>
            <a:chExt cx="1143000" cy="4176110"/>
          </a:xfrm>
        </p:grpSpPr>
        <p:sp>
          <p:nvSpPr>
            <p:cNvPr id="17432" name="Rectangle 16"/>
            <p:cNvSpPr>
              <a:spLocks noChangeArrowheads="1"/>
            </p:cNvSpPr>
            <p:nvPr/>
          </p:nvSpPr>
          <p:spPr bwMode="auto">
            <a:xfrm>
              <a:off x="8482013" y="1618067"/>
              <a:ext cx="92075" cy="3868179"/>
            </a:xfrm>
            <a:prstGeom prst="rect">
              <a:avLst/>
            </a:prstGeom>
            <a:solidFill>
              <a:srgbClr val="3399FF">
                <a:alpha val="20000"/>
              </a:srgbClr>
            </a:solidFill>
            <a:ln w="12700" cap="sq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CA">
                <a:latin typeface="+mn-lt"/>
              </a:endParaRPr>
            </a:p>
          </p:txBody>
        </p:sp>
        <p:sp>
          <p:nvSpPr>
            <p:cNvPr id="17433" name="TextBox 30"/>
            <p:cNvSpPr txBox="1">
              <a:spLocks noChangeArrowheads="1"/>
            </p:cNvSpPr>
            <p:nvPr/>
          </p:nvSpPr>
          <p:spPr bwMode="auto">
            <a:xfrm>
              <a:off x="7848600" y="5486246"/>
              <a:ext cx="1143000" cy="307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2945 keV 2</a:t>
              </a:r>
              <a:r>
                <a:rPr lang="en-US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CA" sz="14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422" name="TextBox 38"/>
          <p:cNvSpPr txBox="1">
            <a:spLocks noChangeArrowheads="1"/>
          </p:cNvSpPr>
          <p:nvPr/>
        </p:nvSpPr>
        <p:spPr bwMode="auto">
          <a:xfrm>
            <a:off x="4152900" y="1178726"/>
            <a:ext cx="2291308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72000" tIns="0" rIns="0" bIns="0">
            <a:spAutoFit/>
          </a:bodyPr>
          <a:lstStyle/>
          <a:p>
            <a:pPr>
              <a:defRPr/>
            </a:pPr>
            <a:r>
              <a:rPr lang="en-US" b="1" dirty="0" smtClean="0">
                <a:latin typeface="Symbol" panose="05050102010706020507" pitchFamily="18" charset="2"/>
                <a:cs typeface="Times New Roman" pitchFamily="18" charset="0"/>
              </a:rPr>
              <a:t>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rays feeding 2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state</a:t>
            </a:r>
            <a:endParaRPr lang="en-C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8"/>
          <p:cNvSpPr txBox="1">
            <a:spLocks noChangeArrowheads="1"/>
          </p:cNvSpPr>
          <p:nvPr/>
        </p:nvSpPr>
        <p:spPr bwMode="auto">
          <a:xfrm>
            <a:off x="2819400" y="2348880"/>
            <a:ext cx="3696816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72000" tIns="0" rIns="0" bIns="0">
            <a:spAutoFit/>
          </a:bodyPr>
          <a:lstStyle/>
          <a:p>
            <a:pPr>
              <a:defRPr/>
            </a:pPr>
            <a:r>
              <a:rPr lang="en-US" b="1" dirty="0" smtClean="0">
                <a:latin typeface="Symbol" panose="05050102010706020507" pitchFamily="18" charset="2"/>
                <a:cs typeface="Times New Roman" pitchFamily="18" charset="0"/>
              </a:rPr>
              <a:t>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rays feeding 0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“two-phonon” state</a:t>
            </a:r>
            <a:endParaRPr lang="en-C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38"/>
          <p:cNvSpPr txBox="1">
            <a:spLocks noChangeArrowheads="1"/>
          </p:cNvSpPr>
          <p:nvPr/>
        </p:nvSpPr>
        <p:spPr bwMode="auto">
          <a:xfrm>
            <a:off x="2796756" y="3532435"/>
            <a:ext cx="3742104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72000" tIns="0" rIns="0" bIns="0">
            <a:spAutoFit/>
          </a:bodyPr>
          <a:lstStyle/>
          <a:p>
            <a:pPr>
              <a:defRPr/>
            </a:pPr>
            <a:r>
              <a:rPr lang="en-US" b="1" dirty="0" smtClean="0">
                <a:latin typeface="Symbol" panose="05050102010706020507" pitchFamily="18" charset="2"/>
                <a:cs typeface="Times New Roman" pitchFamily="18" charset="0"/>
              </a:rPr>
              <a:t>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rays feeding 2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“two-phonon” state</a:t>
            </a:r>
            <a:endParaRPr lang="en-C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38"/>
          <p:cNvSpPr txBox="1">
            <a:spLocks noChangeArrowheads="1"/>
          </p:cNvSpPr>
          <p:nvPr/>
        </p:nvSpPr>
        <p:spPr bwMode="auto">
          <a:xfrm>
            <a:off x="2819400" y="4653136"/>
            <a:ext cx="3715544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72000" tIns="0" rIns="0" bIns="0">
            <a:spAutoFit/>
          </a:bodyPr>
          <a:lstStyle/>
          <a:p>
            <a:pPr>
              <a:defRPr/>
            </a:pPr>
            <a:r>
              <a:rPr lang="en-US" b="1" dirty="0" smtClean="0">
                <a:latin typeface="Symbol" panose="05050102010706020507" pitchFamily="18" charset="2"/>
                <a:cs typeface="Times New Roman" pitchFamily="18" charset="0"/>
              </a:rPr>
              <a:t>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rays feeding 4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“two-phonon” state</a:t>
            </a:r>
            <a:endParaRPr lang="en-CA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7504" y="1534319"/>
            <a:ext cx="2102296" cy="5177351"/>
            <a:chOff x="107504" y="1534319"/>
            <a:chExt cx="2102296" cy="5177351"/>
          </a:xfrm>
        </p:grpSpPr>
        <p:sp>
          <p:nvSpPr>
            <p:cNvPr id="17448" name="Rectangle 8"/>
            <p:cNvSpPr>
              <a:spLocks noChangeArrowheads="1"/>
            </p:cNvSpPr>
            <p:nvPr/>
          </p:nvSpPr>
          <p:spPr bwMode="auto">
            <a:xfrm>
              <a:off x="1647825" y="1534319"/>
              <a:ext cx="82550" cy="4262438"/>
            </a:xfrm>
            <a:prstGeom prst="rect">
              <a:avLst/>
            </a:prstGeom>
            <a:solidFill>
              <a:srgbClr val="3399FF">
                <a:alpha val="20000"/>
              </a:srgbClr>
            </a:solidFill>
            <a:ln w="12700" cap="sq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CA">
                <a:latin typeface="+mn-lt"/>
              </a:endParaRPr>
            </a:p>
          </p:txBody>
        </p:sp>
        <p:sp>
          <p:nvSpPr>
            <p:cNvPr id="17449" name="TextBox 18"/>
            <p:cNvSpPr txBox="1">
              <a:spLocks noChangeArrowheads="1"/>
            </p:cNvSpPr>
            <p:nvPr/>
          </p:nvSpPr>
          <p:spPr bwMode="auto">
            <a:xfrm>
              <a:off x="1066800" y="5772944"/>
              <a:ext cx="1143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2121 </a:t>
              </a:r>
              <a:r>
                <a:rPr lang="en-US" sz="1400" dirty="0" err="1">
                  <a:latin typeface="Times New Roman" pitchFamily="18" charset="0"/>
                  <a:cs typeface="Times New Roman" pitchFamily="18" charset="0"/>
                </a:rPr>
                <a:t>keV</a:t>
              </a: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 2</a:t>
              </a:r>
              <a:r>
                <a:rPr lang="en-US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CA" sz="14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7504" y="6311560"/>
              <a:ext cx="1052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0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state</a:t>
              </a:r>
              <a:endParaRPr lang="en-CA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755576" y="6001545"/>
              <a:ext cx="404192" cy="3797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520780" y="1847057"/>
            <a:ext cx="2718470" cy="5010943"/>
            <a:chOff x="6520780" y="1847057"/>
            <a:chExt cx="2718470" cy="5010943"/>
          </a:xfrm>
        </p:grpSpPr>
        <p:sp>
          <p:nvSpPr>
            <p:cNvPr id="17430" name="Rectangle 17"/>
            <p:cNvSpPr>
              <a:spLocks noChangeArrowheads="1"/>
            </p:cNvSpPr>
            <p:nvPr/>
          </p:nvSpPr>
          <p:spPr bwMode="auto">
            <a:xfrm>
              <a:off x="8758238" y="1847057"/>
              <a:ext cx="103187" cy="3894137"/>
            </a:xfrm>
            <a:prstGeom prst="rect">
              <a:avLst/>
            </a:prstGeom>
            <a:solidFill>
              <a:srgbClr val="3399FF">
                <a:alpha val="20000"/>
              </a:srgbClr>
            </a:solidFill>
            <a:ln w="12700" cap="sq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en-CA">
                <a:latin typeface="+mn-lt"/>
              </a:endParaRPr>
            </a:p>
          </p:txBody>
        </p:sp>
        <p:sp>
          <p:nvSpPr>
            <p:cNvPr id="17431" name="TextBox 31"/>
            <p:cNvSpPr txBox="1">
              <a:spLocks noChangeArrowheads="1"/>
            </p:cNvSpPr>
            <p:nvPr/>
          </p:nvSpPr>
          <p:spPr bwMode="auto">
            <a:xfrm>
              <a:off x="8096250" y="6142832"/>
              <a:ext cx="1143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2980 keV 2</a:t>
              </a:r>
              <a:r>
                <a:rPr lang="en-US" sz="1400" baseline="30000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CA" sz="1400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20780" y="6457890"/>
              <a:ext cx="12516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0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r>
                <a:rPr lang="en-US" sz="20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state</a:t>
              </a:r>
              <a:endParaRPr lang="en-CA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7596336" y="6381329"/>
              <a:ext cx="546108" cy="2766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D98F4-1FDE-423B-A208-41383C67558D}" type="datetime1">
              <a:rPr lang="en-US" smtClean="0"/>
              <a:t>5/14/2022</a:t>
            </a:fld>
            <a:endParaRPr lang="en-C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39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48736" cy="649065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Summation of upper limits of </a:t>
            </a:r>
            <a:r>
              <a:rPr lang="en-US" sz="2000" i="1" dirty="0" smtClean="0"/>
              <a:t>B</a:t>
            </a:r>
            <a:r>
              <a:rPr lang="en-US" sz="2000" dirty="0" smtClean="0"/>
              <a:t>(</a:t>
            </a:r>
            <a:r>
              <a:rPr lang="en-US" sz="2000" i="1" dirty="0" smtClean="0"/>
              <a:t>E2</a:t>
            </a:r>
            <a:r>
              <a:rPr lang="en-US" sz="2000" dirty="0" smtClean="0"/>
              <a:t>) from excited 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states to 2-phonon states </a:t>
            </a:r>
            <a:endParaRPr lang="en-CA" sz="2000" dirty="0" smtClean="0"/>
          </a:p>
        </p:txBody>
      </p:sp>
      <p:pic>
        <p:nvPicPr>
          <p:cNvPr id="81923" name="Content Placeholder 7" descr="112cd_be2_2+limi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113" t="19998" r="14119" b="9859"/>
          <a:stretch>
            <a:fillRect/>
          </a:stretch>
        </p:blipFill>
        <p:spPr>
          <a:xfrm>
            <a:off x="4810182" y="908720"/>
            <a:ext cx="4029018" cy="5733256"/>
          </a:xfr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26976" y="821185"/>
            <a:ext cx="3651448" cy="51278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FFC000"/>
              </a:buClr>
              <a:buSzPct val="100000"/>
              <a:buFont typeface="Symbol" pitchFamily="18" charset="2"/>
              <a:buChar char="·"/>
              <a:defRPr/>
            </a:pP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Sum of </a:t>
            </a:r>
            <a:r>
              <a:rPr lang="en-US" sz="1800" b="1" i="1" kern="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i="1" kern="0" dirty="0">
                <a:latin typeface="Times New Roman" pitchFamily="18" charset="0"/>
                <a:cs typeface="Times New Roman" pitchFamily="18" charset="0"/>
              </a:rPr>
              <a:t>E2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) strength to </a:t>
            </a:r>
            <a:r>
              <a:rPr lang="en-US" sz="1800" b="1" kern="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800" b="1" kern="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b="1" kern="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800" b="1" kern="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level in agreement with harmonic </a:t>
            </a:r>
            <a:r>
              <a:rPr lang="en-US" sz="1800" b="1" kern="0" dirty="0" smtClean="0">
                <a:latin typeface="Times New Roman" pitchFamily="18" charset="0"/>
                <a:cs typeface="Times New Roman" pitchFamily="18" charset="0"/>
              </a:rPr>
              <a:t>expectations if </a:t>
            </a:r>
            <a:r>
              <a:rPr lang="en-US" b="1" kern="0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1800" b="1" kern="0" dirty="0" smtClean="0">
                <a:latin typeface="Times New Roman" pitchFamily="18" charset="0"/>
                <a:cs typeface="Times New Roman" pitchFamily="18" charset="0"/>
              </a:rPr>
              <a:t>is the 2-phonon state</a:t>
            </a:r>
            <a:endParaRPr lang="en-US" sz="18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FFC000"/>
              </a:buClr>
              <a:buSzPct val="100000"/>
              <a:buFont typeface="Symbol" pitchFamily="18" charset="2"/>
              <a:buChar char="·"/>
              <a:defRPr/>
            </a:pP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But strength to </a:t>
            </a:r>
            <a:r>
              <a:rPr lang="en-US" sz="1800" b="1" kern="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kern="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kern="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800" b="1" kern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and especially </a:t>
            </a:r>
            <a:r>
              <a:rPr lang="en-US" sz="1800" b="1" kern="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kern="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800" b="1" kern="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800" b="1" kern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well below expectations</a:t>
            </a:r>
          </a:p>
          <a:p>
            <a:pPr marL="342900" indent="-342900" algn="l">
              <a:spcBef>
                <a:spcPct val="20000"/>
              </a:spcBef>
              <a:buClr>
                <a:srgbClr val="FFC000"/>
              </a:buClr>
              <a:buSzPct val="100000"/>
              <a:buFont typeface="Symbol" pitchFamily="18" charset="2"/>
              <a:buChar char="·"/>
              <a:defRPr/>
            </a:pPr>
            <a:r>
              <a:rPr lang="en-US" sz="1800" b="1" i="1" kern="0" dirty="0">
                <a:latin typeface="Times New Roman" pitchFamily="18" charset="0"/>
                <a:cs typeface="Times New Roman" pitchFamily="18" charset="0"/>
              </a:rPr>
              <a:t>E2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 strength to 2</a:t>
            </a:r>
            <a:r>
              <a:rPr lang="en-US" sz="1800" b="1" kern="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 and 4</a:t>
            </a:r>
            <a:r>
              <a:rPr lang="en-US" sz="1800" b="1" kern="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           2-phonon levels does not appear to be fragmented, but </a:t>
            </a:r>
            <a:r>
              <a:rPr lang="en-US" sz="1800" b="1" i="1" kern="0" dirty="0">
                <a:latin typeface="Times New Roman" pitchFamily="18" charset="0"/>
                <a:cs typeface="Times New Roman" pitchFamily="18" charset="0"/>
              </a:rPr>
              <a:t>missing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00100" lvl="1" indent="-342900" algn="l">
              <a:spcBef>
                <a:spcPct val="20000"/>
              </a:spcBef>
              <a:buClr>
                <a:srgbClr val="FFC000"/>
              </a:buClr>
              <a:buSzPct val="100000"/>
              <a:buFont typeface="Symbol" pitchFamily="18" charset="2"/>
              <a:buChar char="·"/>
              <a:defRPr/>
            </a:pPr>
            <a:r>
              <a:rPr lang="en-US" sz="1800" b="1" kern="0" dirty="0" smtClean="0">
                <a:latin typeface="Times New Roman" pitchFamily="18" charset="0"/>
                <a:cs typeface="Times New Roman" pitchFamily="18" charset="0"/>
              </a:rPr>
              <a:t>either 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non-existent or pushed beyond 3 MeV (5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  <a:sym typeface="MT Extra"/>
              </a:rPr>
              <a:t>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en-US" sz="1800" b="1" kern="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Line 24"/>
          <p:cNvSpPr>
            <a:spLocks noChangeShapeType="1"/>
          </p:cNvSpPr>
          <p:nvPr/>
        </p:nvSpPr>
        <p:spPr bwMode="auto">
          <a:xfrm>
            <a:off x="1981200" y="6337176"/>
            <a:ext cx="457200" cy="0"/>
          </a:xfrm>
          <a:prstGeom prst="line">
            <a:avLst/>
          </a:prstGeom>
          <a:noFill/>
          <a:ln w="28575" cap="sq">
            <a:solidFill>
              <a:srgbClr val="C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CA">
              <a:latin typeface="+mn-lt"/>
            </a:endParaRPr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>
            <a:off x="2209800" y="5041776"/>
            <a:ext cx="1143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CA">
              <a:latin typeface="+mn-lt"/>
            </a:endParaRPr>
          </a:p>
        </p:txBody>
      </p:sp>
      <p:sp>
        <p:nvSpPr>
          <p:cNvPr id="8" name="Line 26"/>
          <p:cNvSpPr>
            <a:spLocks noChangeShapeType="1"/>
          </p:cNvSpPr>
          <p:nvPr/>
        </p:nvSpPr>
        <p:spPr bwMode="auto">
          <a:xfrm>
            <a:off x="2590800" y="6413376"/>
            <a:ext cx="457200" cy="0"/>
          </a:xfrm>
          <a:prstGeom prst="line">
            <a:avLst/>
          </a:prstGeom>
          <a:noFill/>
          <a:ln w="28575" cap="sq">
            <a:solidFill>
              <a:srgbClr val="CC3399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CA">
              <a:latin typeface="+mn-lt"/>
            </a:endParaRPr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>
            <a:off x="3200400" y="6337176"/>
            <a:ext cx="457200" cy="0"/>
          </a:xfrm>
          <a:prstGeom prst="line">
            <a:avLst/>
          </a:prstGeom>
          <a:noFill/>
          <a:ln w="28575" cap="sq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en-CA">
              <a:latin typeface="+mn-lt"/>
            </a:endParaRP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2209800" y="6032376"/>
            <a:ext cx="3810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600" b="1" baseline="30000">
                <a:latin typeface="Times New Roman" pitchFamily="18" charset="0"/>
                <a:cs typeface="Times New Roman" pitchFamily="18" charset="0"/>
              </a:rPr>
              <a:t>+</a:t>
            </a:r>
            <a:endParaRPr lang="en-CA" sz="1600" b="1" baseline="30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2819400" y="6108576"/>
            <a:ext cx="3810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baseline="30000">
                <a:latin typeface="Times New Roman" pitchFamily="18" charset="0"/>
                <a:cs typeface="Times New Roman" pitchFamily="18" charset="0"/>
              </a:rPr>
              <a:t>+</a:t>
            </a:r>
            <a:endParaRPr lang="en-CA" sz="1600" b="1" baseline="30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3429000" y="6032376"/>
            <a:ext cx="3810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600" b="1" baseline="30000">
                <a:latin typeface="Times New Roman" pitchFamily="18" charset="0"/>
                <a:cs typeface="Times New Roman" pitchFamily="18" charset="0"/>
              </a:rPr>
              <a:t>+</a:t>
            </a:r>
            <a:endParaRPr lang="en-CA" sz="1600" b="1" baseline="30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3124200" y="4736976"/>
            <a:ext cx="38100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baseline="30000">
                <a:latin typeface="Times New Roman" pitchFamily="18" charset="0"/>
                <a:cs typeface="Times New Roman" pitchFamily="18" charset="0"/>
              </a:rPr>
              <a:t>+</a:t>
            </a:r>
            <a:endParaRPr lang="en-CA" sz="1600" b="1" baseline="30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 flipH="1">
            <a:off x="2133600" y="5041776"/>
            <a:ext cx="228600" cy="1295400"/>
          </a:xfrm>
          <a:prstGeom prst="line">
            <a:avLst/>
          </a:prstGeom>
          <a:noFill/>
          <a:ln w="57150" cap="sq">
            <a:solidFill>
              <a:srgbClr val="CC3300"/>
            </a:solidFill>
            <a:round/>
            <a:headEnd type="none" w="sm" len="sm"/>
            <a:tailEnd type="arrow" w="med" len="med"/>
          </a:ln>
        </p:spPr>
        <p:txBody>
          <a:bodyPr/>
          <a:lstStyle/>
          <a:p>
            <a:pPr>
              <a:defRPr/>
            </a:pPr>
            <a:endParaRPr lang="en-CA">
              <a:latin typeface="+mn-lt"/>
            </a:endParaRP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1905000" y="5194176"/>
            <a:ext cx="4572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latin typeface="Times New Roman" pitchFamily="18" charset="0"/>
                <a:cs typeface="Times New Roman" pitchFamily="18" charset="0"/>
              </a:rPr>
              <a:t>42</a:t>
            </a:r>
            <a:endParaRPr lang="en-CA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Line 40"/>
          <p:cNvSpPr>
            <a:spLocks noChangeShapeType="1"/>
          </p:cNvSpPr>
          <p:nvPr/>
        </p:nvSpPr>
        <p:spPr bwMode="auto">
          <a:xfrm>
            <a:off x="3200400" y="5041776"/>
            <a:ext cx="152400" cy="1295400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 type="none" w="sm" len="sm"/>
            <a:tailEnd type="arrow" w="med" len="med"/>
          </a:ln>
        </p:spPr>
        <p:txBody>
          <a:bodyPr/>
          <a:lstStyle/>
          <a:p>
            <a:pPr>
              <a:defRPr/>
            </a:pPr>
            <a:endParaRPr lang="en-CA">
              <a:latin typeface="+mn-lt"/>
            </a:endParaRPr>
          </a:p>
        </p:txBody>
      </p:sp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3276600" y="5346576"/>
            <a:ext cx="4572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latin typeface="Times New Roman" pitchFamily="18" charset="0"/>
                <a:cs typeface="Times New Roman" pitchFamily="18" charset="0"/>
              </a:rPr>
              <a:t>31</a:t>
            </a:r>
            <a:endParaRPr lang="en-CA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ine 42"/>
          <p:cNvSpPr>
            <a:spLocks noChangeShapeType="1"/>
          </p:cNvSpPr>
          <p:nvPr/>
        </p:nvSpPr>
        <p:spPr bwMode="auto">
          <a:xfrm>
            <a:off x="2743200" y="5041776"/>
            <a:ext cx="0" cy="1371600"/>
          </a:xfrm>
          <a:prstGeom prst="line">
            <a:avLst/>
          </a:prstGeom>
          <a:noFill/>
          <a:ln w="28575" cap="sq">
            <a:solidFill>
              <a:schemeClr val="hlink"/>
            </a:solidFill>
            <a:round/>
            <a:headEnd type="none" w="sm" len="sm"/>
            <a:tailEnd type="arrow" w="med" len="med"/>
          </a:ln>
        </p:spPr>
        <p:txBody>
          <a:bodyPr/>
          <a:lstStyle/>
          <a:p>
            <a:pPr>
              <a:defRPr/>
            </a:pPr>
            <a:endParaRPr lang="en-CA">
              <a:latin typeface="+mn-lt"/>
            </a:endParaRPr>
          </a:p>
        </p:txBody>
      </p:sp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2743200" y="5498976"/>
            <a:ext cx="457200" cy="3667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latin typeface="Times New Roman" pitchFamily="18" charset="0"/>
                <a:cs typeface="Times New Roman" pitchFamily="18" charset="0"/>
              </a:rPr>
              <a:t>17</a:t>
            </a:r>
            <a:endParaRPr lang="en-CA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1346448" y="4641666"/>
            <a:ext cx="1930152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Expected (HV)</a:t>
            </a:r>
            <a:endParaRPr lang="en-CA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4088" y="188442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observed strength!</a:t>
            </a:r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6096" y="3789040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strength</a:t>
            </a:r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372200" y="4112206"/>
            <a:ext cx="1224136" cy="3231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380312" y="5462245"/>
            <a:ext cx="11521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strength</a:t>
            </a:r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723279" y="5041777"/>
            <a:ext cx="25457" cy="44775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24128" y="519417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baseline="30000" dirty="0" smtClean="0">
                <a:latin typeface="+mj-lt"/>
              </a:rPr>
              <a:t>112</a:t>
            </a:r>
            <a:r>
              <a:rPr lang="en-CA" sz="2400" b="1" dirty="0" smtClean="0">
                <a:latin typeface="+mj-lt"/>
              </a:rPr>
              <a:t>Cd</a:t>
            </a:r>
            <a:endParaRPr lang="en-CA" sz="2400" b="1" dirty="0"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FDA1E-12E8-485E-9F92-59B1DBB64CA3}" type="datetime1">
              <a:rPr lang="en-US" smtClean="0"/>
              <a:t>5/14/2022</a:t>
            </a:fld>
            <a:endParaRPr lang="en-CA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15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6" y="31174"/>
            <a:ext cx="6408713" cy="548680"/>
          </a:xfrm>
        </p:spPr>
        <p:txBody>
          <a:bodyPr>
            <a:noAutofit/>
          </a:bodyPr>
          <a:lstStyle/>
          <a:p>
            <a:r>
              <a:rPr lang="en-CA" sz="2000" dirty="0" smtClean="0"/>
              <a:t>Characteristic pattern of deformed  intruder bands at closed shells </a:t>
            </a:r>
            <a:endParaRPr lang="en-CA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173" y="718984"/>
            <a:ext cx="5826974" cy="5302343"/>
          </a:xfrm>
        </p:spPr>
        <p:txBody>
          <a:bodyPr>
            <a:normAutofit/>
          </a:bodyPr>
          <a:lstStyle/>
          <a:p>
            <a:r>
              <a:rPr lang="en-CA" sz="1800" b="1" dirty="0"/>
              <a:t>In normal or superfluid nuclei, the two-nucleon-transfer should be dominated by ground </a:t>
            </a:r>
            <a:r>
              <a:rPr lang="en-CA" sz="1800" b="1" dirty="0" smtClean="0"/>
              <a:t>state-to- </a:t>
            </a:r>
            <a:r>
              <a:rPr lang="en-CA" sz="1800" b="1" dirty="0"/>
              <a:t>ground state transitions – typically &gt;95% of </a:t>
            </a:r>
            <a:r>
              <a:rPr lang="en-CA" sz="1800" b="1" i="1" dirty="0"/>
              <a:t>L</a:t>
            </a:r>
            <a:r>
              <a:rPr lang="en-CA" sz="1800" b="1" dirty="0"/>
              <a:t>=0 strength to the ground </a:t>
            </a:r>
            <a:r>
              <a:rPr lang="en-CA" sz="1800" b="1" dirty="0" smtClean="0"/>
              <a:t>state</a:t>
            </a:r>
            <a:endParaRPr lang="en-CA" sz="1800" b="1" dirty="0"/>
          </a:p>
          <a:p>
            <a:r>
              <a:rPr lang="en-CA" sz="1800" b="1" dirty="0"/>
              <a:t>Near </a:t>
            </a:r>
            <a:r>
              <a:rPr lang="en-CA" sz="1800" b="1" i="1" dirty="0"/>
              <a:t>Z</a:t>
            </a:r>
            <a:r>
              <a:rPr lang="en-CA" sz="1800" b="1" dirty="0"/>
              <a:t>=50, two-proton transfer strongly populates excited 0</a:t>
            </a:r>
            <a:r>
              <a:rPr lang="en-CA" sz="1800" b="1" baseline="30000" dirty="0"/>
              <a:t>+</a:t>
            </a:r>
            <a:r>
              <a:rPr lang="en-CA" sz="1800" b="1" dirty="0"/>
              <a:t> state – reminiscent of  proton pairing vibration </a:t>
            </a:r>
            <a:r>
              <a:rPr lang="en-CA" sz="1800" b="1" dirty="0" smtClean="0"/>
              <a:t>→ </a:t>
            </a:r>
            <a:r>
              <a:rPr lang="en-CA" sz="1800" b="1" dirty="0"/>
              <a:t>2</a:t>
            </a:r>
            <a:r>
              <a:rPr lang="en-CA" sz="1800" b="1" i="1" dirty="0"/>
              <a:t>p</a:t>
            </a:r>
            <a:r>
              <a:rPr lang="en-CA" sz="1800" b="1" dirty="0"/>
              <a:t>-2</a:t>
            </a:r>
            <a:r>
              <a:rPr lang="en-CA" sz="1800" b="1" i="1" dirty="0"/>
              <a:t>h</a:t>
            </a:r>
            <a:r>
              <a:rPr lang="en-CA" sz="1800" b="1" dirty="0"/>
              <a:t> excitation across </a:t>
            </a:r>
            <a:r>
              <a:rPr lang="en-CA" sz="1800" b="1" i="1" dirty="0"/>
              <a:t>Z</a:t>
            </a:r>
            <a:r>
              <a:rPr lang="en-CA" sz="1800" b="1" dirty="0"/>
              <a:t>=50 closed shell </a:t>
            </a:r>
          </a:p>
          <a:p>
            <a:endParaRPr lang="en-CA" sz="1800" b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75B57-0ED5-4A27-9F76-2686B4EC6638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4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0413"/>
          <a:stretch/>
        </p:blipFill>
        <p:spPr>
          <a:xfrm>
            <a:off x="174818" y="2794042"/>
            <a:ext cx="2637729" cy="3476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141"/>
          <a:stretch/>
        </p:blipFill>
        <p:spPr>
          <a:xfrm>
            <a:off x="3213206" y="3476791"/>
            <a:ext cx="2848568" cy="279353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763688" y="4077072"/>
            <a:ext cx="331236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88173" y="6051046"/>
            <a:ext cx="567404" cy="219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0" r="28905" b="4851"/>
          <a:stretch/>
        </p:blipFill>
        <p:spPr>
          <a:xfrm rot="16200000">
            <a:off x="5154183" y="2365873"/>
            <a:ext cx="4869578" cy="25007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76256" y="4873559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/>
              <a:t>(</a:t>
            </a:r>
            <a:r>
              <a:rPr lang="en-CA" sz="1400" b="1" baseline="30000" dirty="0" smtClean="0"/>
              <a:t>3</a:t>
            </a:r>
            <a:r>
              <a:rPr lang="en-CA" sz="1400" b="1" dirty="0" smtClean="0"/>
              <a:t>He,n)</a:t>
            </a:r>
            <a:endParaRPr lang="en-CA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945158" y="4873559"/>
            <a:ext cx="70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/>
              <a:t>(</a:t>
            </a:r>
            <a:r>
              <a:rPr lang="en-CA" sz="1400" b="1" dirty="0" err="1" smtClean="0"/>
              <a:t>p,t</a:t>
            </a:r>
            <a:r>
              <a:rPr lang="en-CA" sz="1400" b="1" dirty="0" smtClean="0"/>
              <a:t>)</a:t>
            </a:r>
            <a:endParaRPr lang="en-CA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122485" y="6270328"/>
            <a:ext cx="3278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prstClr val="black"/>
                </a:solidFill>
              </a:rPr>
              <a:t>Fielding et al</a:t>
            </a:r>
            <a:r>
              <a:rPr lang="en-CA" sz="1200" dirty="0" smtClean="0">
                <a:solidFill>
                  <a:prstClr val="black"/>
                </a:solidFill>
              </a:rPr>
              <a:t>., </a:t>
            </a:r>
            <a:r>
              <a:rPr lang="en-CA" sz="1200" dirty="0" err="1" smtClean="0">
                <a:solidFill>
                  <a:prstClr val="black"/>
                </a:solidFill>
              </a:rPr>
              <a:t>Nucl</a:t>
            </a:r>
            <a:r>
              <a:rPr lang="en-CA" sz="1200" dirty="0" smtClean="0">
                <a:solidFill>
                  <a:prstClr val="black"/>
                </a:solidFill>
              </a:rPr>
              <a:t>. Phys</a:t>
            </a:r>
            <a:r>
              <a:rPr lang="en-CA" sz="1200" dirty="0">
                <a:solidFill>
                  <a:prstClr val="black"/>
                </a:solidFill>
              </a:rPr>
              <a:t>. </a:t>
            </a:r>
            <a:r>
              <a:rPr lang="en-CA" sz="1200" b="1" dirty="0">
                <a:solidFill>
                  <a:prstClr val="black"/>
                </a:solidFill>
              </a:rPr>
              <a:t>A281</a:t>
            </a:r>
            <a:r>
              <a:rPr lang="en-CA" sz="1200" dirty="0">
                <a:solidFill>
                  <a:prstClr val="black"/>
                </a:solidFill>
              </a:rPr>
              <a:t>, </a:t>
            </a:r>
            <a:r>
              <a:rPr lang="en-CA" sz="1200" dirty="0" smtClean="0">
                <a:solidFill>
                  <a:prstClr val="black"/>
                </a:solidFill>
              </a:rPr>
              <a:t>392</a:t>
            </a:r>
            <a:r>
              <a:rPr lang="en-CA" sz="1200" dirty="0">
                <a:solidFill>
                  <a:prstClr val="black"/>
                </a:solidFill>
              </a:rPr>
              <a:t> </a:t>
            </a:r>
            <a:r>
              <a:rPr lang="en-CA" sz="1200" dirty="0" smtClean="0">
                <a:solidFill>
                  <a:prstClr val="black"/>
                </a:solidFill>
              </a:rPr>
              <a:t>(1977) </a:t>
            </a:r>
            <a:endParaRPr lang="en-CA" sz="12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73539" y="6029447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+mj-lt"/>
              </a:rPr>
              <a:t>Garrett, </a:t>
            </a:r>
            <a:r>
              <a:rPr lang="en-CA" sz="1400" dirty="0" err="1" smtClean="0">
                <a:latin typeface="+mj-lt"/>
              </a:rPr>
              <a:t>Zielińska</a:t>
            </a:r>
            <a:r>
              <a:rPr lang="en-CA" sz="1400" dirty="0" smtClean="0">
                <a:latin typeface="+mj-lt"/>
              </a:rPr>
              <a:t>, &amp; Clement, PPNP </a:t>
            </a:r>
            <a:r>
              <a:rPr lang="en-CA" sz="1400" b="1" dirty="0" smtClean="0">
                <a:latin typeface="+mj-lt"/>
              </a:rPr>
              <a:t>124</a:t>
            </a:r>
            <a:r>
              <a:rPr lang="en-CA" sz="1400" dirty="0" smtClean="0">
                <a:latin typeface="+mj-lt"/>
              </a:rPr>
              <a:t>, 103931 (2022)</a:t>
            </a:r>
            <a:endParaRPr lang="en-CA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24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684312"/>
          </a:xfrm>
        </p:spPr>
        <p:txBody>
          <a:bodyPr>
            <a:noAutofit/>
          </a:bodyPr>
          <a:lstStyle/>
          <a:p>
            <a:r>
              <a:rPr lang="en-CA" sz="2400" dirty="0"/>
              <a:t>Shape coexistence in the Z = 40 – 50 region </a:t>
            </a:r>
            <a:endParaRPr lang="en-CA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t="47283" r="6257" b="5385"/>
          <a:stretch/>
        </p:blipFill>
        <p:spPr>
          <a:xfrm>
            <a:off x="3707904" y="758847"/>
            <a:ext cx="5372634" cy="3733741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07505" y="859611"/>
            <a:ext cx="3600400" cy="5273008"/>
          </a:xfrm>
        </p:spPr>
        <p:txBody>
          <a:bodyPr>
            <a:normAutofit/>
          </a:bodyPr>
          <a:lstStyle/>
          <a:p>
            <a:r>
              <a:rPr lang="en-CA" sz="2000" b="1" dirty="0" smtClean="0"/>
              <a:t>Shape </a:t>
            </a:r>
            <a:r>
              <a:rPr lang="en-CA" sz="2000" b="1" dirty="0" smtClean="0"/>
              <a:t>coexistence at low spin initially observed and thought to occur near </a:t>
            </a:r>
            <a:r>
              <a:rPr lang="en-CA" sz="2000" b="1" dirty="0" smtClean="0"/>
              <a:t>major shell </a:t>
            </a:r>
            <a:r>
              <a:rPr lang="en-CA" sz="2000" b="1" dirty="0" smtClean="0"/>
              <a:t>closures</a:t>
            </a:r>
          </a:p>
          <a:p>
            <a:endParaRPr lang="en-CA" sz="2000" b="1" dirty="0" smtClean="0"/>
          </a:p>
          <a:p>
            <a:r>
              <a:rPr lang="en-CA" sz="2000" b="1" dirty="0" smtClean="0"/>
              <a:t>Recent work also has observed shape coexistence at subshell closure Z=40 </a:t>
            </a:r>
          </a:p>
          <a:p>
            <a:pPr lvl="1"/>
            <a:endParaRPr lang="en-CA" sz="18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21C-12C9-41ED-967A-0C6426FA5922}" type="datetime1">
              <a:rPr lang="en-US" smtClean="0"/>
              <a:t>5/14/2022</a:t>
            </a:fld>
            <a:endParaRPr lang="en-CA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5</a:t>
            </a:fld>
            <a:endParaRPr lang="en-CA"/>
          </a:p>
        </p:txBody>
      </p:sp>
      <p:sp>
        <p:nvSpPr>
          <p:cNvPr id="11" name="Content Placeholder 9"/>
          <p:cNvSpPr txBox="1">
            <a:spLocks/>
          </p:cNvSpPr>
          <p:nvPr/>
        </p:nvSpPr>
        <p:spPr>
          <a:xfrm>
            <a:off x="827584" y="4819275"/>
            <a:ext cx="7763874" cy="160783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/>
            <a:r>
              <a:rPr lang="en-CA" sz="2000" baseline="30000" dirty="0" smtClean="0"/>
              <a:t>96,98</a:t>
            </a:r>
            <a:r>
              <a:rPr lang="en-CA" sz="2000" dirty="0" smtClean="0"/>
              <a:t>Sr – Clément </a:t>
            </a:r>
            <a:r>
              <a:rPr lang="en-CA" sz="2000" i="1" dirty="0" smtClean="0"/>
              <a:t>et al. </a:t>
            </a:r>
            <a:r>
              <a:rPr lang="en-CA" sz="2000" dirty="0" smtClean="0"/>
              <a:t>PRL </a:t>
            </a:r>
            <a:r>
              <a:rPr lang="en-CA" sz="2000" b="1" dirty="0" smtClean="0"/>
              <a:t>116</a:t>
            </a:r>
            <a:r>
              <a:rPr lang="en-CA" sz="2000" dirty="0" smtClean="0"/>
              <a:t>, 022701 (2016) </a:t>
            </a:r>
          </a:p>
          <a:p>
            <a:pPr lvl="1"/>
            <a:r>
              <a:rPr lang="en-CA" sz="2000" baseline="30000" dirty="0" smtClean="0"/>
              <a:t>96</a:t>
            </a:r>
            <a:r>
              <a:rPr lang="en-CA" sz="2000" dirty="0" smtClean="0"/>
              <a:t>Zr – Kremer </a:t>
            </a:r>
            <a:r>
              <a:rPr lang="en-CA" sz="2000" i="1" dirty="0" smtClean="0"/>
              <a:t>et al.</a:t>
            </a:r>
            <a:r>
              <a:rPr lang="en-CA" sz="2000" dirty="0" smtClean="0"/>
              <a:t>, PRL </a:t>
            </a:r>
            <a:r>
              <a:rPr lang="en-CA" sz="2000" b="1" dirty="0" smtClean="0"/>
              <a:t>117</a:t>
            </a:r>
            <a:r>
              <a:rPr lang="en-CA" sz="2000" dirty="0" smtClean="0"/>
              <a:t>, 172503 (2016)</a:t>
            </a:r>
          </a:p>
          <a:p>
            <a:pPr lvl="1"/>
            <a:r>
              <a:rPr lang="en-CA" sz="2000" baseline="30000" dirty="0" smtClean="0"/>
              <a:t>94</a:t>
            </a:r>
            <a:r>
              <a:rPr lang="en-CA" sz="2000" dirty="0" smtClean="0"/>
              <a:t>Zr – </a:t>
            </a:r>
            <a:r>
              <a:rPr lang="en-CA" sz="2000" dirty="0" err="1" smtClean="0"/>
              <a:t>Chakraborthy</a:t>
            </a:r>
            <a:r>
              <a:rPr lang="en-CA" sz="2000" dirty="0" smtClean="0"/>
              <a:t> </a:t>
            </a:r>
            <a:r>
              <a:rPr lang="en-CA" sz="2000" i="1" dirty="0" smtClean="0"/>
              <a:t>et al</a:t>
            </a:r>
            <a:r>
              <a:rPr lang="en-CA" sz="2000" dirty="0" smtClean="0"/>
              <a:t>., PRL </a:t>
            </a:r>
            <a:r>
              <a:rPr lang="en-CA" sz="2000" b="1" dirty="0" smtClean="0"/>
              <a:t>110</a:t>
            </a:r>
            <a:r>
              <a:rPr lang="en-CA" sz="2000" dirty="0" smtClean="0"/>
              <a:t>, 022504 (2013)</a:t>
            </a:r>
            <a:endParaRPr lang="en-CA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557295" y="3284984"/>
            <a:ext cx="160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err="1" smtClean="0">
                <a:solidFill>
                  <a:prstClr val="black"/>
                </a:solidFill>
              </a:rPr>
              <a:t>Heyde</a:t>
            </a:r>
            <a:r>
              <a:rPr lang="en-CA" sz="1200" dirty="0" smtClean="0">
                <a:solidFill>
                  <a:prstClr val="black"/>
                </a:solidFill>
              </a:rPr>
              <a:t> and Wood, RMP 83, 1467 (2011)</a:t>
            </a:r>
            <a:endParaRPr lang="en-CA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0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6023" y="620688"/>
            <a:ext cx="7807896" cy="5349935"/>
          </a:xfrm>
        </p:spPr>
        <p:txBody>
          <a:bodyPr>
            <a:normAutofit/>
          </a:bodyPr>
          <a:lstStyle/>
          <a:p>
            <a:r>
              <a:rPr lang="en-CA" sz="1800" b="1" dirty="0" smtClean="0"/>
              <a:t>Detailed Coulomb-excitation studies enable extraction of shape invariants indicating </a:t>
            </a:r>
            <a:r>
              <a:rPr lang="en-CA" sz="1800" b="1" i="1" dirty="0" smtClean="0"/>
              <a:t>clearly different </a:t>
            </a:r>
            <a:r>
              <a:rPr lang="en-CA" sz="1800" b="1" dirty="0" smtClean="0"/>
              <a:t>shapes for 0</a:t>
            </a:r>
            <a:r>
              <a:rPr lang="en-CA" sz="1800" b="1" baseline="-25000" dirty="0" smtClean="0"/>
              <a:t>1</a:t>
            </a:r>
            <a:r>
              <a:rPr lang="en-CA" sz="1800" b="1" baseline="30000" dirty="0" smtClean="0"/>
              <a:t>+</a:t>
            </a:r>
            <a:r>
              <a:rPr lang="en-CA" sz="1800" b="1" dirty="0" smtClean="0"/>
              <a:t> and 0</a:t>
            </a:r>
            <a:r>
              <a:rPr lang="en-CA" sz="1800" b="1" baseline="-25000" dirty="0" smtClean="0"/>
              <a:t>2</a:t>
            </a:r>
            <a:r>
              <a:rPr lang="en-CA" sz="1800" b="1" baseline="30000" dirty="0" smtClean="0"/>
              <a:t>+</a:t>
            </a:r>
            <a:r>
              <a:rPr lang="en-CA" sz="1800" b="1" dirty="0" smtClean="0"/>
              <a:t> states</a:t>
            </a:r>
            <a:endParaRPr lang="en-CA" sz="1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6886" y="0"/>
            <a:ext cx="7504913" cy="718985"/>
          </a:xfrm>
        </p:spPr>
        <p:txBody>
          <a:bodyPr>
            <a:noAutofit/>
          </a:bodyPr>
          <a:lstStyle/>
          <a:p>
            <a:r>
              <a:rPr lang="en-CA" sz="1800" dirty="0"/>
              <a:t>Shape coexistence in the Z = 40 – 50 </a:t>
            </a:r>
            <a:r>
              <a:rPr lang="en-CA" sz="1800" dirty="0" smtClean="0"/>
              <a:t>region: </a:t>
            </a:r>
            <a:r>
              <a:rPr lang="en-CA" sz="1800" baseline="30000" dirty="0" smtClean="0"/>
              <a:t>96-102</a:t>
            </a:r>
            <a:r>
              <a:rPr lang="en-CA" sz="1800" dirty="0" smtClean="0"/>
              <a:t>Mo </a:t>
            </a:r>
            <a:r>
              <a:rPr lang="en-CA" sz="1800" dirty="0" smtClean="0"/>
              <a:t>show </a:t>
            </a:r>
            <a:r>
              <a:rPr lang="en-CA" sz="1800" dirty="0" smtClean="0"/>
              <a:t>clear evidence </a:t>
            </a:r>
            <a:endParaRPr lang="en-CA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340768"/>
            <a:ext cx="6604175" cy="2952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6652" y="4293096"/>
            <a:ext cx="7226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/>
              <a:t>Zielińska</a:t>
            </a:r>
            <a:r>
              <a:rPr lang="en-CA" sz="1400" dirty="0" smtClean="0"/>
              <a:t> et al., NPA 712, 3 (2002),  </a:t>
            </a:r>
            <a:r>
              <a:rPr lang="en-CA" sz="1400" dirty="0" err="1" smtClean="0"/>
              <a:t>Wrzosek-Lipska</a:t>
            </a:r>
            <a:r>
              <a:rPr lang="en-CA" sz="1400" dirty="0" smtClean="0"/>
              <a:t> et al., PRC 86 064305 (2012)</a:t>
            </a:r>
            <a:endParaRPr lang="en-CA" sz="1400" dirty="0"/>
          </a:p>
        </p:txBody>
      </p:sp>
      <p:sp>
        <p:nvSpPr>
          <p:cNvPr id="10" name="Oval 9"/>
          <p:cNvSpPr/>
          <p:nvPr/>
        </p:nvSpPr>
        <p:spPr>
          <a:xfrm>
            <a:off x="2396520" y="1951122"/>
            <a:ext cx="93691" cy="9980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1998380" y="2875796"/>
            <a:ext cx="93691" cy="9980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2994690" y="2861712"/>
            <a:ext cx="93691" cy="9980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4004340" y="2187342"/>
            <a:ext cx="93691" cy="9980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/>
          <p:cNvSpPr/>
          <p:nvPr/>
        </p:nvSpPr>
        <p:spPr>
          <a:xfrm>
            <a:off x="5292120" y="2282592"/>
            <a:ext cx="93691" cy="9980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/>
          <p:cNvSpPr/>
          <p:nvPr/>
        </p:nvSpPr>
        <p:spPr>
          <a:xfrm>
            <a:off x="6281906" y="2753133"/>
            <a:ext cx="93691" cy="9980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/>
          <p:cNvSpPr/>
          <p:nvPr/>
        </p:nvSpPr>
        <p:spPr>
          <a:xfrm>
            <a:off x="7276688" y="2611410"/>
            <a:ext cx="93691" cy="9980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/>
          <p:cNvSpPr/>
          <p:nvPr/>
        </p:nvSpPr>
        <p:spPr>
          <a:xfrm>
            <a:off x="6587520" y="3307482"/>
            <a:ext cx="93691" cy="9980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6587520" y="3521586"/>
            <a:ext cx="99030" cy="1005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06270" y="1669926"/>
            <a:ext cx="99030" cy="1005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C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80840" y="1788036"/>
            <a:ext cx="99030" cy="1005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67630" y="1662306"/>
            <a:ext cx="99030" cy="1005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73981" y="3667513"/>
            <a:ext cx="99030" cy="1005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95811" y="2165638"/>
            <a:ext cx="99030" cy="1005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92810" y="2984376"/>
            <a:ext cx="99030" cy="1005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C0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26" y="4685473"/>
            <a:ext cx="7632848" cy="1899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56376" y="1412776"/>
            <a:ext cx="98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prolate</a:t>
            </a:r>
            <a:endParaRPr lang="en-CA" dirty="0"/>
          </a:p>
        </p:txBody>
      </p:sp>
      <p:sp>
        <p:nvSpPr>
          <p:cNvPr id="27" name="TextBox 26"/>
          <p:cNvSpPr txBox="1"/>
          <p:nvPr/>
        </p:nvSpPr>
        <p:spPr>
          <a:xfrm>
            <a:off x="7882354" y="3771796"/>
            <a:ext cx="98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oblate</a:t>
            </a:r>
            <a:endParaRPr lang="en-CA" dirty="0"/>
          </a:p>
        </p:txBody>
      </p:sp>
      <p:sp>
        <p:nvSpPr>
          <p:cNvPr id="28" name="TextBox 27"/>
          <p:cNvSpPr txBox="1"/>
          <p:nvPr/>
        </p:nvSpPr>
        <p:spPr>
          <a:xfrm>
            <a:off x="7910596" y="2548653"/>
            <a:ext cx="981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triaxial</a:t>
            </a:r>
            <a:endParaRPr lang="en-CA" dirty="0"/>
          </a:p>
        </p:txBody>
      </p:sp>
      <p:sp>
        <p:nvSpPr>
          <p:cNvPr id="29" name="TextBox 28"/>
          <p:cNvSpPr txBox="1"/>
          <p:nvPr/>
        </p:nvSpPr>
        <p:spPr>
          <a:xfrm>
            <a:off x="7704110" y="4792387"/>
            <a:ext cx="1130060" cy="369332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CA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CA" b="1" dirty="0" smtClean="0">
                <a:solidFill>
                  <a:srgbClr val="0000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CA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(E0)</a:t>
            </a:r>
            <a:endParaRPr lang="en-CA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7956377" y="5166484"/>
            <a:ext cx="144015" cy="399521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0" y="4894040"/>
            <a:ext cx="1371600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B(E2) (Wu) </a:t>
            </a:r>
            <a:endParaRPr lang="en-CA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39552" y="5263372"/>
            <a:ext cx="473016" cy="63499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Paul Garrett, 13th Spring Seminar 2022</a:t>
            </a:r>
            <a:endParaRPr lang="en-CA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3CAD6-DF1B-4931-8262-52D9CBAC825F}" type="datetime1">
              <a:rPr lang="en-US" smtClean="0"/>
              <a:t>5/14/2022</a:t>
            </a:fld>
            <a:endParaRPr lang="en-CA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24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E88D7-0A2B-43DB-B157-825296C14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Energy systematics Cd isotopes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t="31547" r="25836" b="16767"/>
          <a:stretch/>
        </p:blipFill>
        <p:spPr>
          <a:xfrm>
            <a:off x="187152" y="3405666"/>
            <a:ext cx="5727641" cy="32508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AB2D8-04EB-4D4C-ADEB-F6E2826E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8EB713C-6BCD-4254-9A00-1220FCB94196}" type="datetime1">
              <a:rPr lang="en-US" sz="900" smtClean="0">
                <a:solidFill>
                  <a:prstClr val="black">
                    <a:tint val="95000"/>
                  </a:prstClr>
                </a:solidFill>
                <a:latin typeface="Arial" panose="020B0604020202020204"/>
              </a:rPr>
              <a:t>5/14/2022</a:t>
            </a:fld>
            <a:endParaRPr lang="en-CA" sz="900">
              <a:solidFill>
                <a:prstClr val="black">
                  <a:tint val="95000"/>
                </a:prstClr>
              </a:solidFill>
              <a:latin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12F8C-C671-4484-B208-EE93A138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CA" sz="900" smtClean="0">
                <a:solidFill>
                  <a:prstClr val="black">
                    <a:tint val="95000"/>
                  </a:prstClr>
                </a:solidFill>
                <a:latin typeface="Arial" panose="020B0604020202020204"/>
              </a:rPr>
              <a:t>Paul Garrett, 13th Spring Seminar 2022</a:t>
            </a:r>
            <a:endParaRPr lang="en-CA" sz="900">
              <a:solidFill>
                <a:prstClr val="black">
                  <a:tint val="95000"/>
                </a:prstClr>
              </a:solidFill>
              <a:latin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DC610-48D2-4345-A6FB-EF334D0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8BF226C-BBE2-486B-A436-1A58FD3B9F80}" type="slidenum">
              <a:rPr lang="en-CA" sz="900">
                <a:solidFill>
                  <a:prstClr val="black">
                    <a:tint val="95000"/>
                  </a:prstClr>
                </a:solidFill>
                <a:latin typeface="Arial" panose="020B0604020202020204"/>
              </a:rPr>
              <a:pPr defTabSz="685800">
                <a:defRPr/>
              </a:pPr>
              <a:t>7</a:t>
            </a:fld>
            <a:endParaRPr lang="en-CA" sz="900">
              <a:solidFill>
                <a:prstClr val="black">
                  <a:tint val="95000"/>
                </a:prstClr>
              </a:solidFill>
              <a:latin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DD5AAE-014D-46CF-AAA2-E96FB8DA3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81" y="669944"/>
            <a:ext cx="4395919" cy="2751017"/>
          </a:xfrm>
          <a:prstGeom prst="rect">
            <a:avLst/>
          </a:prstGeom>
        </p:spPr>
      </p:pic>
      <p:sp>
        <p:nvSpPr>
          <p:cNvPr id="12" name="Rectangle 21"/>
          <p:cNvSpPr txBox="1">
            <a:spLocks noChangeArrowheads="1"/>
          </p:cNvSpPr>
          <p:nvPr/>
        </p:nvSpPr>
        <p:spPr>
          <a:xfrm>
            <a:off x="6084168" y="3720275"/>
            <a:ext cx="2880320" cy="237626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18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b="1" dirty="0" smtClean="0"/>
              <a:t>Best examples of bands based on 0</a:t>
            </a:r>
            <a:r>
              <a:rPr lang="en-US" sz="2000" b="1" baseline="-25000" dirty="0" smtClean="0"/>
              <a:t>2</a:t>
            </a:r>
            <a:r>
              <a:rPr lang="en-US" sz="2000" b="1" baseline="30000" dirty="0" smtClean="0"/>
              <a:t>+</a:t>
            </a:r>
            <a:r>
              <a:rPr lang="en-US" sz="2000" b="1" dirty="0" smtClean="0"/>
              <a:t> and 0</a:t>
            </a:r>
            <a:r>
              <a:rPr lang="en-US" sz="2000" b="1" baseline="-25000" dirty="0" smtClean="0"/>
              <a:t>3</a:t>
            </a:r>
            <a:r>
              <a:rPr lang="en-US" sz="2000" b="1" baseline="30000" dirty="0" smtClean="0"/>
              <a:t>+</a:t>
            </a:r>
            <a:r>
              <a:rPr lang="en-US" sz="2000" b="1" dirty="0" smtClean="0"/>
              <a:t> states </a:t>
            </a:r>
          </a:p>
          <a:p>
            <a:r>
              <a:rPr lang="en-US" sz="2000" b="1" dirty="0"/>
              <a:t>R</a:t>
            </a:r>
            <a:r>
              <a:rPr lang="en-US" sz="2000" b="1" dirty="0" smtClean="0"/>
              <a:t>esults combining </a:t>
            </a:r>
            <a:r>
              <a:rPr lang="en-US" sz="2000" b="1" dirty="0" smtClean="0">
                <a:latin typeface="Symbol" panose="05050102010706020507" pitchFamily="18" charset="2"/>
              </a:rPr>
              <a:t>b</a:t>
            </a:r>
            <a:r>
              <a:rPr lang="en-US" sz="2000" b="1" dirty="0" smtClean="0"/>
              <a:t>-decay data and lifetimes from (</a:t>
            </a:r>
            <a:r>
              <a:rPr lang="en-US" sz="2000" b="1" dirty="0" err="1" smtClean="0"/>
              <a:t>n,n</a:t>
            </a:r>
            <a:r>
              <a:rPr lang="en-US" sz="2000" b="1" dirty="0" err="1" smtClean="0">
                <a:sym typeface="Symbol" panose="05050102010706020507" pitchFamily="18" charset="2"/>
              </a:rPr>
              <a:t></a:t>
            </a:r>
            <a:r>
              <a:rPr lang="en-US" sz="2000" b="1" dirty="0" err="1" smtClean="0">
                <a:latin typeface="Symbol" panose="05050102010706020507" pitchFamily="18" charset="2"/>
              </a:rPr>
              <a:t>g</a:t>
            </a:r>
            <a:r>
              <a:rPr lang="en-US" sz="2000" b="1" dirty="0" smtClean="0"/>
              <a:t>) reaction</a:t>
            </a:r>
          </a:p>
          <a:p>
            <a:endParaRPr lang="en-US" sz="2000" b="1" dirty="0" smtClean="0"/>
          </a:p>
        </p:txBody>
      </p:sp>
      <p:sp>
        <p:nvSpPr>
          <p:cNvPr id="13" name="Rectangle 21"/>
          <p:cNvSpPr txBox="1">
            <a:spLocks noChangeArrowheads="1"/>
          </p:cNvSpPr>
          <p:nvPr/>
        </p:nvSpPr>
        <p:spPr>
          <a:xfrm>
            <a:off x="4644008" y="851164"/>
            <a:ext cx="4523980" cy="2376264"/>
          </a:xfrm>
          <a:prstGeom prst="rect">
            <a:avLst/>
          </a:prstGeom>
        </p:spPr>
        <p:txBody>
          <a:bodyPr vert="horz" lIns="54864" tIns="91440" rtlCol="0">
            <a:normAutofit fontScale="850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kumimoji="0"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kumimoji="0" lang="en-US" sz="18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b="1" dirty="0" smtClean="0"/>
              <a:t>0</a:t>
            </a:r>
            <a:r>
              <a:rPr lang="en-US" sz="2000" baseline="-25000" dirty="0"/>
              <a:t>2</a:t>
            </a:r>
            <a:r>
              <a:rPr lang="en-US" sz="2000" b="1" baseline="30000" dirty="0" smtClean="0"/>
              <a:t>+</a:t>
            </a:r>
            <a:r>
              <a:rPr lang="en-US" sz="2000" b="1" dirty="0" smtClean="0"/>
              <a:t> level considered as </a:t>
            </a:r>
            <a:r>
              <a:rPr lang="en-US" sz="2000" b="1" dirty="0" smtClean="0">
                <a:latin typeface="Symbol" panose="05050102010706020507" pitchFamily="18" charset="2"/>
              </a:rPr>
              <a:t>p</a:t>
            </a:r>
            <a:r>
              <a:rPr lang="en-US" sz="2000" b="1" i="1" dirty="0" smtClean="0"/>
              <a:t>2p</a:t>
            </a:r>
            <a:r>
              <a:rPr lang="en-US" sz="2000" b="1" dirty="0" smtClean="0"/>
              <a:t>-</a:t>
            </a:r>
            <a:r>
              <a:rPr lang="en-US" sz="2000" b="1" i="1" dirty="0" smtClean="0"/>
              <a:t>4h</a:t>
            </a:r>
            <a:r>
              <a:rPr lang="en-US" sz="2000" b="1" dirty="0" smtClean="0"/>
              <a:t> intruder band head, exchanges character with 0</a:t>
            </a:r>
            <a:r>
              <a:rPr lang="en-US" sz="2000" b="1" baseline="-25000" dirty="0" smtClean="0"/>
              <a:t>3</a:t>
            </a:r>
            <a:r>
              <a:rPr lang="en-US" sz="2000" b="1" baseline="30000" dirty="0" smtClean="0"/>
              <a:t>+</a:t>
            </a:r>
            <a:r>
              <a:rPr lang="en-US" sz="2000" b="1" dirty="0" smtClean="0"/>
              <a:t> state in </a:t>
            </a:r>
            <a:r>
              <a:rPr lang="en-US" sz="2000" b="1" baseline="30000" dirty="0" smtClean="0"/>
              <a:t>116</a:t>
            </a:r>
            <a:r>
              <a:rPr lang="en-US" sz="2000" b="1" dirty="0" smtClean="0"/>
              <a:t>Cd</a:t>
            </a:r>
          </a:p>
          <a:p>
            <a:endParaRPr lang="en-US" sz="500" b="1" dirty="0" smtClean="0"/>
          </a:p>
          <a:p>
            <a:r>
              <a:rPr lang="en-US" sz="2000" b="1" dirty="0" smtClean="0"/>
              <a:t>Beyond </a:t>
            </a:r>
            <a:r>
              <a:rPr lang="en-US" sz="2000" b="1" baseline="30000" dirty="0" smtClean="0"/>
              <a:t>116</a:t>
            </a:r>
            <a:r>
              <a:rPr lang="en-US" sz="2000" b="1" dirty="0" smtClean="0"/>
              <a:t>Cd, picture is unclear</a:t>
            </a:r>
          </a:p>
          <a:p>
            <a:pPr lvl="1"/>
            <a:r>
              <a:rPr lang="en-US" sz="1600" b="1" dirty="0" smtClean="0"/>
              <a:t>Appears to be an intruder band based on 0</a:t>
            </a:r>
            <a:r>
              <a:rPr lang="en-US" sz="1600" b="1" baseline="-25000" dirty="0" smtClean="0"/>
              <a:t>3</a:t>
            </a:r>
            <a:r>
              <a:rPr lang="en-US" sz="1600" b="1" baseline="30000" dirty="0" smtClean="0"/>
              <a:t>+</a:t>
            </a:r>
            <a:r>
              <a:rPr lang="en-US" sz="1600" b="1" dirty="0" smtClean="0"/>
              <a:t> level in </a:t>
            </a:r>
            <a:r>
              <a:rPr lang="en-US" sz="1600" b="1" baseline="30000" dirty="0" smtClean="0"/>
              <a:t>118</a:t>
            </a:r>
            <a:r>
              <a:rPr lang="en-US" sz="1600" b="1" dirty="0" smtClean="0"/>
              <a:t>Cd, but nature of 0</a:t>
            </a:r>
            <a:r>
              <a:rPr lang="en-US" sz="1600" b="1" baseline="-25000" dirty="0" smtClean="0"/>
              <a:t>2</a:t>
            </a:r>
            <a:r>
              <a:rPr lang="en-US" sz="1600" b="1" baseline="30000" dirty="0" smtClean="0"/>
              <a:t>+</a:t>
            </a:r>
            <a:r>
              <a:rPr lang="en-US" sz="1600" b="1" dirty="0" smtClean="0"/>
              <a:t> changes from that of </a:t>
            </a:r>
            <a:r>
              <a:rPr lang="en-US" sz="1600" b="1" baseline="30000" dirty="0" smtClean="0"/>
              <a:t>116</a:t>
            </a:r>
            <a:r>
              <a:rPr lang="en-US" sz="1600" b="1" dirty="0" smtClean="0"/>
              <a:t>Cd</a:t>
            </a:r>
          </a:p>
          <a:p>
            <a:pPr lvl="1"/>
            <a:endParaRPr lang="en-US" sz="500" b="1" dirty="0" smtClean="0"/>
          </a:p>
          <a:p>
            <a:r>
              <a:rPr lang="en-US" sz="2000" b="1" dirty="0" smtClean="0"/>
              <a:t>Also candidates for band members based on 0</a:t>
            </a:r>
            <a:r>
              <a:rPr lang="en-US" sz="2000" b="1" baseline="-25000" dirty="0" smtClean="0"/>
              <a:t>3</a:t>
            </a:r>
            <a:r>
              <a:rPr lang="en-US" sz="2000" b="1" baseline="30000" dirty="0" smtClean="0"/>
              <a:t>+</a:t>
            </a:r>
            <a:r>
              <a:rPr lang="en-US" sz="2000" b="1" dirty="0" smtClean="0"/>
              <a:t> state with enhanced </a:t>
            </a:r>
            <a:r>
              <a:rPr lang="en-US" sz="2000" b="1" i="1" dirty="0" smtClean="0"/>
              <a:t>B</a:t>
            </a:r>
            <a:r>
              <a:rPr lang="en-US" sz="2000" b="1" dirty="0" smtClean="0"/>
              <a:t>(</a:t>
            </a:r>
            <a:r>
              <a:rPr lang="en-US" sz="2000" b="1" i="1" dirty="0" smtClean="0"/>
              <a:t>E2</a:t>
            </a:r>
            <a:r>
              <a:rPr lang="en-US" sz="2000" b="1" dirty="0" smtClean="0"/>
              <a:t>;2</a:t>
            </a:r>
            <a:r>
              <a:rPr lang="en-US" sz="2000" b="1" baseline="30000" dirty="0" smtClean="0"/>
              <a:t>+</a:t>
            </a:r>
            <a:r>
              <a:rPr lang="en-US" sz="2000" b="1" dirty="0" smtClean="0"/>
              <a:t> →0</a:t>
            </a:r>
            <a:r>
              <a:rPr lang="en-US" sz="2000" b="1" baseline="-25000" dirty="0" smtClean="0"/>
              <a:t>3</a:t>
            </a:r>
            <a:r>
              <a:rPr lang="en-US" sz="2000" b="1" baseline="30000" dirty="0" smtClean="0"/>
              <a:t>+</a:t>
            </a:r>
            <a:r>
              <a:rPr lang="en-US" sz="2000" b="1" dirty="0" smtClean="0"/>
              <a:t>) values </a:t>
            </a:r>
          </a:p>
          <a:p>
            <a:pPr marL="118872" indent="0">
              <a:buNone/>
            </a:pPr>
            <a:endParaRPr lang="en-US" sz="20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627881" y="3397109"/>
            <a:ext cx="13716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B(E2) (Wu</a:t>
            </a:r>
            <a:r>
              <a:rPr lang="en-C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[Rel. units] </a:t>
            </a:r>
            <a:endParaRPr lang="en-CA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0831" y="6155701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+mj-lt"/>
              </a:rPr>
              <a:t>Garrett, </a:t>
            </a:r>
            <a:r>
              <a:rPr lang="en-CA" sz="1400" dirty="0" err="1" smtClean="0">
                <a:latin typeface="+mj-lt"/>
              </a:rPr>
              <a:t>Zielińska</a:t>
            </a:r>
            <a:r>
              <a:rPr lang="en-CA" sz="1400" dirty="0" smtClean="0">
                <a:latin typeface="+mj-lt"/>
              </a:rPr>
              <a:t>, &amp; Clement, PPNP </a:t>
            </a:r>
            <a:r>
              <a:rPr lang="en-CA" sz="1400" b="1" dirty="0" smtClean="0">
                <a:latin typeface="+mj-lt"/>
              </a:rPr>
              <a:t>124</a:t>
            </a:r>
            <a:r>
              <a:rPr lang="en-CA" sz="1400" dirty="0" smtClean="0">
                <a:latin typeface="+mj-lt"/>
              </a:rPr>
              <a:t>, 103931 (2022)</a:t>
            </a:r>
            <a:endParaRPr lang="en-CA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453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4" y="60962"/>
            <a:ext cx="6408713" cy="487718"/>
          </a:xfrm>
        </p:spPr>
        <p:txBody>
          <a:bodyPr>
            <a:noAutofit/>
          </a:bodyPr>
          <a:lstStyle/>
          <a:p>
            <a:r>
              <a:rPr lang="en-CA" sz="2000" dirty="0" smtClean="0"/>
              <a:t>Cd isotopes systematically studied with </a:t>
            </a:r>
            <a:r>
              <a:rPr lang="en-CA" sz="2000" dirty="0" smtClean="0">
                <a:latin typeface="Symbol" panose="05050102010706020507" pitchFamily="18" charset="2"/>
              </a:rPr>
              <a:t>b</a:t>
            </a:r>
            <a:r>
              <a:rPr lang="en-CA" sz="2000" dirty="0" smtClean="0"/>
              <a:t> decay and (</a:t>
            </a:r>
            <a:r>
              <a:rPr lang="en-CA" sz="2000" i="1" dirty="0" err="1" smtClean="0"/>
              <a:t>n,n</a:t>
            </a:r>
            <a:r>
              <a:rPr lang="en-CA" sz="2000" dirty="0" err="1" smtClean="0">
                <a:sym typeface="Symbol" panose="05050102010706020507" pitchFamily="18" charset="2"/>
              </a:rPr>
              <a:t></a:t>
            </a:r>
            <a:r>
              <a:rPr lang="en-CA" sz="2000" dirty="0" err="1" smtClean="0">
                <a:latin typeface="Symbol" panose="05050102010706020507" pitchFamily="18" charset="2"/>
              </a:rPr>
              <a:t>g</a:t>
            </a:r>
            <a:r>
              <a:rPr lang="en-CA" sz="2000" dirty="0" smtClean="0"/>
              <a:t>) reaction</a:t>
            </a:r>
            <a:endParaRPr lang="en-CA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65985"/>
            <a:ext cx="4427984" cy="5302343"/>
          </a:xfrm>
        </p:spPr>
        <p:txBody>
          <a:bodyPr>
            <a:normAutofit/>
          </a:bodyPr>
          <a:lstStyle/>
          <a:p>
            <a:r>
              <a:rPr lang="en-CA" sz="2000" dirty="0" smtClean="0"/>
              <a:t>Stable even-even Cd isotopes studied with neutron inelastic scattering at University of Kentucky </a:t>
            </a:r>
          </a:p>
          <a:p>
            <a:pPr lvl="1"/>
            <a:r>
              <a:rPr lang="en-CA" sz="1800" dirty="0" smtClean="0"/>
              <a:t>Detailed spectroscopy of low-spin states</a:t>
            </a:r>
          </a:p>
          <a:p>
            <a:pPr lvl="1"/>
            <a:r>
              <a:rPr lang="en-CA" sz="1800" dirty="0" smtClean="0"/>
              <a:t>Lifetimes from DSAM</a:t>
            </a:r>
          </a:p>
          <a:p>
            <a:r>
              <a:rPr lang="en-CA" sz="2000" baseline="30000" dirty="0" smtClean="0"/>
              <a:t>110,112</a:t>
            </a:r>
            <a:r>
              <a:rPr lang="en-CA" sz="2000" dirty="0" smtClean="0"/>
              <a:t>Cd studied via </a:t>
            </a:r>
            <a:r>
              <a:rPr lang="en-CA" sz="2000" dirty="0" smtClean="0">
                <a:latin typeface="Symbol" panose="05050102010706020507" pitchFamily="18" charset="2"/>
              </a:rPr>
              <a:t>b</a:t>
            </a:r>
            <a:r>
              <a:rPr lang="en-CA" sz="2000" dirty="0" smtClean="0"/>
              <a:t>-decay using 8</a:t>
            </a:r>
            <a:r>
              <a:rPr lang="en-CA" sz="2000" dirty="0" smtClean="0">
                <a:latin typeface="Symbol" panose="05050102010706020507" pitchFamily="18" charset="2"/>
              </a:rPr>
              <a:t>p</a:t>
            </a:r>
            <a:r>
              <a:rPr lang="en-CA" sz="2000" dirty="0" smtClean="0"/>
              <a:t> spectrometer at TRIUMF-ISAC</a:t>
            </a:r>
            <a:endParaRPr lang="en-CA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B766F-D2A2-4B2A-8FA9-4C7C8AF62BAC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8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54412"/>
            <a:ext cx="4752528" cy="6067543"/>
          </a:xfrm>
          <a:prstGeom prst="rect">
            <a:avLst/>
          </a:prstGeom>
        </p:spPr>
      </p:pic>
      <p:pic>
        <p:nvPicPr>
          <p:cNvPr id="8" name="Picture 5" descr="DSCF32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483" y="3645024"/>
            <a:ext cx="4136501" cy="31023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48064" y="234888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+mj-lt"/>
              </a:rPr>
              <a:t>Doppler-shifted </a:t>
            </a:r>
            <a:r>
              <a:rPr lang="en-CA" dirty="0" smtClean="0">
                <a:latin typeface="Symbol" panose="05050102010706020507" pitchFamily="18" charset="2"/>
              </a:rPr>
              <a:t>g</a:t>
            </a:r>
            <a:r>
              <a:rPr lang="en-CA" dirty="0" smtClean="0">
                <a:latin typeface="+mj-lt"/>
              </a:rPr>
              <a:t>-ray energies </a:t>
            </a:r>
            <a:endParaRPr lang="en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936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07503" y="1651272"/>
            <a:ext cx="2980985" cy="4752528"/>
          </a:xfrm>
          <a:prstGeom prst="rect">
            <a:avLst/>
          </a:prstGeom>
          <a:solidFill>
            <a:srgbClr val="F4E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6480720" cy="620045"/>
          </a:xfrm>
        </p:spPr>
        <p:txBody>
          <a:bodyPr>
            <a:noAutofit/>
          </a:bodyPr>
          <a:lstStyle/>
          <a:p>
            <a:r>
              <a:rPr lang="en-CA" sz="2000" dirty="0" smtClean="0"/>
              <a:t>Example of the spectroscopy: Establishment </a:t>
            </a:r>
            <a:r>
              <a:rPr lang="en-CA" sz="2000" dirty="0" smtClean="0"/>
              <a:t>of new </a:t>
            </a:r>
            <a:r>
              <a:rPr lang="en-CA" sz="2000" dirty="0" smtClean="0"/>
              <a:t>     3008 </a:t>
            </a:r>
            <a:r>
              <a:rPr lang="en-CA" sz="2000" dirty="0" err="1" smtClean="0"/>
              <a:t>keV</a:t>
            </a:r>
            <a:r>
              <a:rPr lang="en-CA" sz="2000" dirty="0" smtClean="0"/>
              <a:t> 5</a:t>
            </a:r>
            <a:r>
              <a:rPr lang="en-CA" sz="2000" baseline="30000" dirty="0" smtClean="0"/>
              <a:t>+</a:t>
            </a:r>
            <a:r>
              <a:rPr lang="en-CA" sz="2000" dirty="0" smtClean="0"/>
              <a:t> level in </a:t>
            </a:r>
            <a:r>
              <a:rPr lang="en-CA" sz="2000" baseline="30000" dirty="0" smtClean="0"/>
              <a:t>110</a:t>
            </a:r>
            <a:r>
              <a:rPr lang="en-CA" sz="2000" dirty="0" smtClean="0"/>
              <a:t>Cd</a:t>
            </a:r>
            <a:endParaRPr lang="en-CA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380" y="777828"/>
            <a:ext cx="8191827" cy="5158327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Results from 7</a:t>
            </a:r>
            <a:r>
              <a:rPr lang="en-US" sz="2000" b="1" baseline="30000" dirty="0" smtClean="0"/>
              <a:t>+</a:t>
            </a:r>
            <a:r>
              <a:rPr lang="en-US" sz="2000" b="1" dirty="0" smtClean="0"/>
              <a:t> </a:t>
            </a:r>
            <a:r>
              <a:rPr lang="en-US" sz="2000" b="1" baseline="30000" dirty="0" smtClean="0"/>
              <a:t>110</a:t>
            </a:r>
            <a:r>
              <a:rPr lang="en-US" sz="2000" b="1" dirty="0" smtClean="0"/>
              <a:t>In </a:t>
            </a:r>
            <a:r>
              <a:rPr lang="en-US" sz="2000" b="1" dirty="0" smtClean="0"/>
              <a:t>decay observed with 8</a:t>
            </a:r>
            <a:r>
              <a:rPr lang="en-US" sz="2000" b="1" dirty="0" smtClean="0">
                <a:latin typeface="Symbol" panose="05050102010706020507" pitchFamily="18" charset="2"/>
              </a:rPr>
              <a:t>p</a:t>
            </a:r>
            <a:r>
              <a:rPr lang="en-US" sz="2000" b="1" dirty="0" smtClean="0"/>
              <a:t>@TRIUMF-ISAC</a:t>
            </a:r>
            <a:endParaRPr lang="en-US" sz="2000" b="1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249B-747D-4003-9E3F-FBA97004BA69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t>5/14/2022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95000"/>
                  </a:prstClr>
                </a:solidFill>
              </a:rPr>
              <a:t>Paul Garrett, 13th Spring Seminar 2022</a:t>
            </a:r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F226C-BBE2-486B-A436-1A58FD3B9F80}" type="slidenum">
              <a:rPr lang="en-CA" smtClean="0">
                <a:solidFill>
                  <a:prstClr val="black">
                    <a:tint val="95000"/>
                  </a:prstClr>
                </a:solidFill>
              </a:rPr>
              <a:pPr/>
              <a:t>9</a:t>
            </a:fld>
            <a:endParaRPr lang="en-CA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89" y="1916832"/>
            <a:ext cx="5989003" cy="427213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33519" y="2720156"/>
            <a:ext cx="2510289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38"/>
          <p:cNvSpPr txBox="1">
            <a:spLocks noChangeArrowheads="1"/>
          </p:cNvSpPr>
          <p:nvPr/>
        </p:nvSpPr>
        <p:spPr bwMode="auto">
          <a:xfrm>
            <a:off x="321762" y="2443361"/>
            <a:ext cx="204787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 Box 39"/>
          <p:cNvSpPr txBox="1">
            <a:spLocks noChangeArrowheads="1"/>
          </p:cNvSpPr>
          <p:nvPr/>
        </p:nvSpPr>
        <p:spPr bwMode="auto">
          <a:xfrm>
            <a:off x="2196948" y="2464522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3008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5527" y="2720156"/>
            <a:ext cx="0" cy="309634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9503" y="5816500"/>
            <a:ext cx="57606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133335" y="5856041"/>
            <a:ext cx="204787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487021" y="5866946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1542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65567" y="2720156"/>
            <a:ext cx="0" cy="253151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41024" y="5251672"/>
            <a:ext cx="57606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484856" y="5291213"/>
            <a:ext cx="204787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838542" y="5302118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2162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116900" y="2754079"/>
            <a:ext cx="188" cy="206554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73072" y="4819624"/>
            <a:ext cx="57606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38"/>
          <p:cNvSpPr txBox="1">
            <a:spLocks noChangeArrowheads="1"/>
          </p:cNvSpPr>
          <p:nvPr/>
        </p:nvSpPr>
        <p:spPr bwMode="auto">
          <a:xfrm>
            <a:off x="916904" y="4859165"/>
            <a:ext cx="204787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1270590" y="4870070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2220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507950" y="2735168"/>
            <a:ext cx="6585" cy="1713512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405120" y="4459584"/>
            <a:ext cx="57606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1348952" y="4499125"/>
            <a:ext cx="204787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6</a:t>
            </a: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" name="Text Box 39"/>
          <p:cNvSpPr txBox="1">
            <a:spLocks noChangeArrowheads="1"/>
          </p:cNvSpPr>
          <p:nvPr/>
        </p:nvSpPr>
        <p:spPr bwMode="auto">
          <a:xfrm>
            <a:off x="1702638" y="4510030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2480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1841771" y="2739927"/>
            <a:ext cx="3916" cy="1287609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693152" y="4027536"/>
            <a:ext cx="57606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38"/>
          <p:cNvSpPr txBox="1">
            <a:spLocks noChangeArrowheads="1"/>
          </p:cNvSpPr>
          <p:nvPr/>
        </p:nvSpPr>
        <p:spPr bwMode="auto">
          <a:xfrm>
            <a:off x="1636984" y="4067077"/>
            <a:ext cx="204787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en-US" sz="1400" b="1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46" name="Text Box 39"/>
          <p:cNvSpPr txBox="1">
            <a:spLocks noChangeArrowheads="1"/>
          </p:cNvSpPr>
          <p:nvPr/>
        </p:nvSpPr>
        <p:spPr bwMode="auto">
          <a:xfrm>
            <a:off x="1990670" y="4077982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2540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198406" y="2720156"/>
            <a:ext cx="2438" cy="93499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053192" y="3667496"/>
            <a:ext cx="57606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38"/>
          <p:cNvSpPr txBox="1">
            <a:spLocks noChangeArrowheads="1"/>
          </p:cNvSpPr>
          <p:nvPr/>
        </p:nvSpPr>
        <p:spPr bwMode="auto">
          <a:xfrm>
            <a:off x="1997024" y="3707037"/>
            <a:ext cx="204787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5</a:t>
            </a:r>
            <a:r>
              <a:rPr lang="en-US" sz="1400" b="1" baseline="30000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54" name="Text Box 39"/>
          <p:cNvSpPr txBox="1">
            <a:spLocks noChangeArrowheads="1"/>
          </p:cNvSpPr>
          <p:nvPr/>
        </p:nvSpPr>
        <p:spPr bwMode="auto">
          <a:xfrm>
            <a:off x="2350710" y="3717942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2660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1508880" y="2112761"/>
            <a:ext cx="1198" cy="5873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220848" y="2109603"/>
            <a:ext cx="57606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1128078" y="1830726"/>
            <a:ext cx="204787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6</a:t>
            </a:r>
            <a:r>
              <a:rPr lang="en-US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endParaRPr lang="en-US" sz="1400" b="1" baseline="30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1558622" y="1859556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3121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" name="Text Box 39"/>
          <p:cNvSpPr txBox="1">
            <a:spLocks noChangeArrowheads="1"/>
          </p:cNvSpPr>
          <p:nvPr/>
        </p:nvSpPr>
        <p:spPr bwMode="auto">
          <a:xfrm>
            <a:off x="1384820" y="2245274"/>
            <a:ext cx="259430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114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2549926" y="2720156"/>
            <a:ext cx="967" cy="563719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2403241" y="3296220"/>
            <a:ext cx="576064" cy="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Box 38"/>
          <p:cNvSpPr txBox="1">
            <a:spLocks noChangeArrowheads="1"/>
          </p:cNvSpPr>
          <p:nvPr/>
        </p:nvSpPr>
        <p:spPr bwMode="auto">
          <a:xfrm>
            <a:off x="2347073" y="3335761"/>
            <a:ext cx="204787" cy="237255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6</a:t>
            </a:r>
            <a:r>
              <a:rPr lang="en-US" sz="1400" b="1" baseline="3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</a:p>
        </p:txBody>
      </p:sp>
      <p:sp>
        <p:nvSpPr>
          <p:cNvPr id="77" name="Text Box 39"/>
          <p:cNvSpPr txBox="1">
            <a:spLocks noChangeArrowheads="1"/>
          </p:cNvSpPr>
          <p:nvPr/>
        </p:nvSpPr>
        <p:spPr bwMode="auto">
          <a:xfrm>
            <a:off x="2651077" y="3362651"/>
            <a:ext cx="359073" cy="215444"/>
          </a:xfrm>
          <a:prstGeom prst="rect">
            <a:avLst/>
          </a:prstGeom>
          <a:solidFill>
            <a:srgbClr val="F4E6C8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2876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415" y="4397129"/>
            <a:ext cx="500140" cy="261610"/>
          </a:xfrm>
          <a:prstGeom prst="rect">
            <a:avLst/>
          </a:prstGeom>
          <a:solidFill>
            <a:srgbClr val="F4E6C8"/>
          </a:solidFill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solidFill>
                  <a:prstClr val="black"/>
                </a:solidFill>
                <a:latin typeface="Times New Roman" panose="02020603050405020304"/>
              </a:rPr>
              <a:t>1466</a:t>
            </a:r>
            <a:endParaRPr lang="en-CA" sz="1100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37925" y="3486692"/>
            <a:ext cx="404629" cy="261610"/>
          </a:xfrm>
          <a:prstGeom prst="rect">
            <a:avLst/>
          </a:prstGeom>
          <a:solidFill>
            <a:srgbClr val="F4E6C8"/>
          </a:solidFill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solidFill>
                  <a:prstClr val="black"/>
                </a:solidFill>
                <a:latin typeface="Times New Roman" panose="02020603050405020304"/>
              </a:rPr>
              <a:t>528</a:t>
            </a:r>
            <a:endParaRPr lang="en-CA" sz="1100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59555" y="3204181"/>
            <a:ext cx="427025" cy="261610"/>
          </a:xfrm>
          <a:prstGeom prst="rect">
            <a:avLst/>
          </a:prstGeom>
          <a:solidFill>
            <a:srgbClr val="F4E6C8"/>
          </a:solidFill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solidFill>
                  <a:prstClr val="black"/>
                </a:solidFill>
                <a:latin typeface="Times New Roman" panose="02020603050405020304"/>
              </a:rPr>
              <a:t>469</a:t>
            </a:r>
            <a:endParaRPr lang="en-CA" sz="1100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88342" y="2931692"/>
            <a:ext cx="426937" cy="261610"/>
          </a:xfrm>
          <a:prstGeom prst="rect">
            <a:avLst/>
          </a:prstGeom>
          <a:solidFill>
            <a:srgbClr val="F4E6C8"/>
          </a:solidFill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solidFill>
                  <a:prstClr val="black"/>
                </a:solidFill>
                <a:latin typeface="Times New Roman" panose="02020603050405020304"/>
              </a:rPr>
              <a:t>349</a:t>
            </a:r>
            <a:endParaRPr lang="en-CA" sz="1100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67689" y="2789983"/>
            <a:ext cx="500140" cy="261610"/>
          </a:xfrm>
          <a:prstGeom prst="rect">
            <a:avLst/>
          </a:prstGeom>
          <a:solidFill>
            <a:srgbClr val="F4E6C8"/>
          </a:solidFill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solidFill>
                  <a:prstClr val="black"/>
                </a:solidFill>
                <a:latin typeface="Times New Roman" panose="02020603050405020304"/>
              </a:rPr>
              <a:t>132</a:t>
            </a:r>
            <a:endParaRPr lang="en-CA" sz="1100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29529" y="3784707"/>
            <a:ext cx="446220" cy="261610"/>
          </a:xfrm>
          <a:prstGeom prst="rect">
            <a:avLst/>
          </a:prstGeom>
          <a:solidFill>
            <a:srgbClr val="F4E6C8"/>
          </a:solidFill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solidFill>
                  <a:prstClr val="black"/>
                </a:solidFill>
                <a:latin typeface="Times New Roman" panose="02020603050405020304"/>
              </a:rPr>
              <a:t>788</a:t>
            </a:r>
            <a:endParaRPr lang="en-CA" sz="1100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4685" y="4059528"/>
            <a:ext cx="415270" cy="261610"/>
          </a:xfrm>
          <a:prstGeom prst="rect">
            <a:avLst/>
          </a:prstGeom>
          <a:solidFill>
            <a:srgbClr val="F4E6C8"/>
          </a:solidFill>
        </p:spPr>
        <p:txBody>
          <a:bodyPr wrap="square" rtlCol="0">
            <a:spAutoFit/>
          </a:bodyPr>
          <a:lstStyle/>
          <a:p>
            <a:r>
              <a:rPr lang="en-CA" sz="1100" b="1" dirty="0" smtClean="0">
                <a:solidFill>
                  <a:prstClr val="black"/>
                </a:solidFill>
                <a:latin typeface="Times New Roman" panose="02020603050405020304"/>
              </a:rPr>
              <a:t>847</a:t>
            </a:r>
            <a:endParaRPr lang="en-CA" sz="1100" b="1" dirty="0">
              <a:solidFill>
                <a:prstClr val="black"/>
              </a:solidFill>
              <a:latin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3293" y="6234858"/>
            <a:ext cx="2876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Garrett et al., PRC </a:t>
            </a:r>
            <a:r>
              <a:rPr lang="en-CA" sz="1200" b="1" dirty="0" smtClean="0"/>
              <a:t>101</a:t>
            </a:r>
            <a:r>
              <a:rPr lang="en-CA" sz="1200" dirty="0" smtClean="0"/>
              <a:t>, 044302 (2020) 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66081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uelph_new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uelph-updated.potx" id="{3298A5CC-C7E3-41B4-91FA-90A5AA4F7D8B}" vid="{2CDB08B4-34D5-4535-8A95-5038A0AEB1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27015</TotalTime>
  <Words>2760</Words>
  <Application>Microsoft Office PowerPoint</Application>
  <PresentationFormat>On-screen Show (4:3)</PresentationFormat>
  <Paragraphs>486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Cambria Math</vt:lpstr>
      <vt:lpstr>MT Extra</vt:lpstr>
      <vt:lpstr>Symbol</vt:lpstr>
      <vt:lpstr>Times New Roman</vt:lpstr>
      <vt:lpstr>Wingdings 2</vt:lpstr>
      <vt:lpstr>Guelph_new</vt:lpstr>
      <vt:lpstr>Multiple shape coexistence in the Cd isotopes</vt:lpstr>
      <vt:lpstr>Why are shape coexistence studies interesting? </vt:lpstr>
      <vt:lpstr>Characteristic pattern of deformed  intruder bands at closed shells </vt:lpstr>
      <vt:lpstr>Characteristic pattern of deformed  intruder bands at closed shells </vt:lpstr>
      <vt:lpstr>Shape coexistence in the Z = 40 – 50 region </vt:lpstr>
      <vt:lpstr>Shape coexistence in the Z = 40 – 50 region: 96-102Mo show clear evidence </vt:lpstr>
      <vt:lpstr>Energy systematics Cd isotopes</vt:lpstr>
      <vt:lpstr>Cd isotopes systematically studied with b decay and (n,ng) reaction</vt:lpstr>
      <vt:lpstr>Example of the spectroscopy: Establishment of new      3008 keV 5+ level in 110Cd</vt:lpstr>
      <vt:lpstr>Results from 7+ 110In decay, and lifetime from DSAM following INS </vt:lpstr>
      <vt:lpstr>Decay of the 2079-keV 04+ level in 110Cd – preferred decay to deformed intruder configuration</vt:lpstr>
      <vt:lpstr>04+ level preferentially decays to 2+ intruder band member in the Cd isotopes</vt:lpstr>
      <vt:lpstr>Search for very weak, low-energy g branches in 112Cd via b-decay</vt:lpstr>
      <vt:lpstr>110Cd band structure</vt:lpstr>
      <vt:lpstr>112Cd band structure</vt:lpstr>
      <vt:lpstr>Results interpreted with aid of BMF calculations </vt:lpstr>
      <vt:lpstr>Results interpreted with aid of BMF calculations</vt:lpstr>
      <vt:lpstr>4 distinct shapes predicted for 0+ bands </vt:lpstr>
      <vt:lpstr>4 distinct shapes predicted for 0+ bands </vt:lpstr>
      <vt:lpstr>Known data of shape-coexisting Cd candidates </vt:lpstr>
      <vt:lpstr>The BMF calculations suggest yes, in 106-118Cd</vt:lpstr>
      <vt:lpstr>What are we doing to test our hypothesis? </vt:lpstr>
      <vt:lpstr>What do we conclude? </vt:lpstr>
      <vt:lpstr>Collaborators </vt:lpstr>
      <vt:lpstr>PowerPoint Presentation</vt:lpstr>
      <vt:lpstr>Rotational invariant quantities; Kumar-Cline sum rules</vt:lpstr>
      <vt:lpstr>Going beyond B(E2)’s – Kumar-Cline sum rules</vt:lpstr>
      <vt:lpstr>Rotational invariant quantities – Kumar-Cline sum rules for &lt;Q2&gt; invariant</vt:lpstr>
      <vt:lpstr>Formation of &lt;Q3cos3d&gt; invariant</vt:lpstr>
      <vt:lpstr>114Cd deformation parameters from rotational invariants</vt:lpstr>
      <vt:lpstr>Detailed results for the calculated 0+ states – 112Cd </vt:lpstr>
      <vt:lpstr>Revealing the underlying structure</vt:lpstr>
      <vt:lpstr>Strong similarity in structure of Cd and Te nuclei – properties of 02+ states in Te match intruder 0+ states in Cd </vt:lpstr>
      <vt:lpstr>Is the phonon decay strength fragmented? Analysis of 2+ states in 112Cd fed in b-decay</vt:lpstr>
      <vt:lpstr>Summation of upper limits of B(E2) from excited 2+ states to 2-phonon states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Saclay seminar Jan. 2020</dc:title>
  <dc:creator>garrett</dc:creator>
  <cp:lastModifiedBy>Paul Garrett</cp:lastModifiedBy>
  <cp:revision>425</cp:revision>
  <dcterms:created xsi:type="dcterms:W3CDTF">2013-05-25T18:34:35Z</dcterms:created>
  <dcterms:modified xsi:type="dcterms:W3CDTF">2022-05-14T16:05:08Z</dcterms:modified>
</cp:coreProperties>
</file>