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95" r:id="rId3"/>
    <p:sldId id="280" r:id="rId4"/>
    <p:sldId id="257" r:id="rId5"/>
    <p:sldId id="298" r:id="rId6"/>
    <p:sldId id="282" r:id="rId7"/>
    <p:sldId id="285" r:id="rId8"/>
    <p:sldId id="267" r:id="rId9"/>
    <p:sldId id="259" r:id="rId10"/>
    <p:sldId id="272" r:id="rId11"/>
    <p:sldId id="260" r:id="rId12"/>
    <p:sldId id="261" r:id="rId13"/>
    <p:sldId id="262" r:id="rId14"/>
    <p:sldId id="265" r:id="rId15"/>
    <p:sldId id="278" r:id="rId16"/>
    <p:sldId id="299" r:id="rId17"/>
    <p:sldId id="286" r:id="rId18"/>
    <p:sldId id="302" r:id="rId19"/>
    <p:sldId id="308" r:id="rId20"/>
    <p:sldId id="289" r:id="rId21"/>
    <p:sldId id="307" r:id="rId22"/>
    <p:sldId id="291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8BD"/>
    <a:srgbClr val="FF2727"/>
    <a:srgbClr val="F447F4"/>
    <a:srgbClr val="EC1419"/>
    <a:srgbClr val="FF0000"/>
    <a:srgbClr val="32C832"/>
    <a:srgbClr val="0072BD"/>
    <a:srgbClr val="1AABEA"/>
    <a:srgbClr val="21B04C"/>
    <a:srgbClr val="EE2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0" autoAdjust="0"/>
  </p:normalViewPr>
  <p:slideViewPr>
    <p:cSldViewPr snapToGrid="0">
      <p:cViewPr varScale="1">
        <p:scale>
          <a:sx n="83" d="100"/>
          <a:sy n="83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6001-B643-46E7-AD02-5A96673D9DC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CD81-B6AA-4963-891D-E0BCA1049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2E4-073E-47C5-B562-0AFD2C69D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2E4-073E-47C5-B562-0AFD2C69D6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Myriad Pro" pitchFamily="34" charset="0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Myriad Pro" pitchFamily="34" charset="0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Myriad Pro" pitchFamily="34" charset="0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Myriad Pro" pitchFamily="34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Myriad Pro" pitchFamily="34" charset="0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latin typeface="Myriad Pro" pitchFamily="34" charset="0"/>
              </a:defRPr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>
                <a:latin typeface="Myriad Pro" pitchFamily="34" charset="0"/>
              </a:defRPr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>
                <a:latin typeface="Myriad Pro" pitchFamily="34" charset="0"/>
              </a:defRPr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>
                <a:latin typeface="Myriad Pro" pitchFamily="34" charset="0"/>
              </a:defRPr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Myriad Pro" pitchFamily="34" charset="0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1178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3523202" y="282698"/>
            <a:ext cx="7565353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1085850" y="4572001"/>
            <a:ext cx="10625665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+mn-lt"/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085852" y="4140000"/>
            <a:ext cx="10625665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3" y="282698"/>
            <a:ext cx="33792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4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17" y="548681"/>
            <a:ext cx="162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"/>
          <p:cNvSpPr>
            <a:spLocks noChangeArrowheads="1"/>
          </p:cNvSpPr>
          <p:nvPr userDrawn="1"/>
        </p:nvSpPr>
        <p:spPr bwMode="auto">
          <a:xfrm>
            <a:off x="7056107" y="3412620"/>
            <a:ext cx="403244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1232000" y="282698"/>
            <a:ext cx="96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11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3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6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6BC0-4893-4D57-9981-57EDA1C6CBB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5D0B-3DEB-44FA-B93E-91FEC91D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68406" y="4163514"/>
            <a:ext cx="9534847" cy="1440160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Ferrimagnetic</a:t>
            </a:r>
            <a:r>
              <a:rPr lang="en-US" dirty="0"/>
              <a:t> switching driven by stochastic resonance in </a:t>
            </a:r>
            <a:r>
              <a:rPr lang="en-US" dirty="0" err="1"/>
              <a:t>multiferroic</a:t>
            </a:r>
            <a:r>
              <a:rPr lang="en-US" dirty="0"/>
              <a:t> (</a:t>
            </a:r>
            <a:r>
              <a:rPr lang="en-US" dirty="0" err="1"/>
              <a:t>Ge,Mn</a:t>
            </a:r>
            <a:r>
              <a:rPr lang="en-US" dirty="0"/>
              <a:t>)</a:t>
            </a:r>
            <a:r>
              <a:rPr lang="en-US" dirty="0" err="1"/>
              <a:t>Te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2330872" y="3800680"/>
            <a:ext cx="7969249" cy="364520"/>
          </a:xfrm>
        </p:spPr>
        <p:txBody>
          <a:bodyPr/>
          <a:lstStyle/>
          <a:p>
            <a:r>
              <a:rPr lang="en-GB" dirty="0" smtClean="0"/>
              <a:t>Juraj Krempaský</a:t>
            </a:r>
            <a:r>
              <a:rPr lang="en-GB" dirty="0"/>
              <a:t> </a:t>
            </a:r>
            <a:r>
              <a:rPr lang="en-GB" dirty="0" smtClean="0"/>
              <a:t>:: Photon Science Division :: LNO :: 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 smtClean="0"/>
              <a:t>Institut</a:t>
            </a:r>
            <a:endParaRPr lang="en-GB" dirty="0"/>
          </a:p>
        </p:txBody>
      </p:sp>
      <p:sp>
        <p:nvSpPr>
          <p:cNvPr id="8" name="Textfeld 6"/>
          <p:cNvSpPr txBox="1"/>
          <p:nvPr/>
        </p:nvSpPr>
        <p:spPr>
          <a:xfrm>
            <a:off x="875000" y="5901972"/>
            <a:ext cx="6853957" cy="385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kern="1000" spc="30" dirty="0">
                <a:solidFill>
                  <a:srgbClr val="969696"/>
                </a:solidFill>
                <a:cs typeface="Franklin Gothic Book"/>
              </a:rPr>
              <a:t>LEAPS meets Quantum Technology, Elba Island, Italy</a:t>
            </a:r>
          </a:p>
        </p:txBody>
      </p:sp>
    </p:spTree>
    <p:extLst>
      <p:ext uri="{BB962C8B-B14F-4D97-AF65-F5344CB8AC3E}">
        <p14:creationId xmlns:p14="http://schemas.microsoft.com/office/powerpoint/2010/main" val="928160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Magnetization Resonance (2)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1" y="3174102"/>
            <a:ext cx="2767328" cy="3275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89" y="2794409"/>
            <a:ext cx="8552381" cy="39142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763" y="5773916"/>
            <a:ext cx="157018" cy="157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28869" y="3381767"/>
            <a:ext cx="157018" cy="157018"/>
          </a:xfrm>
          <a:prstGeom prst="ellipse">
            <a:avLst/>
          </a:prstGeom>
          <a:solidFill>
            <a:srgbClr val="007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flipH="1">
            <a:off x="2085887" y="2961915"/>
            <a:ext cx="523003" cy="419852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1678" y="1573037"/>
            <a:ext cx="2271825" cy="1173870"/>
            <a:chOff x="231678" y="1573037"/>
            <a:chExt cx="2271825" cy="1173870"/>
          </a:xfrm>
        </p:grpSpPr>
        <p:sp>
          <p:nvSpPr>
            <p:cNvPr id="11" name="Line"/>
            <p:cNvSpPr/>
            <p:nvPr/>
          </p:nvSpPr>
          <p:spPr>
            <a:xfrm>
              <a:off x="422825" y="2357402"/>
              <a:ext cx="1219313" cy="38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649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0"/>
                </a:spcBef>
                <a:defRPr sz="4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1678" y="1573037"/>
              <a:ext cx="2271825" cy="933935"/>
              <a:chOff x="231678" y="1573037"/>
              <a:chExt cx="2271825" cy="933935"/>
            </a:xfrm>
          </p:grpSpPr>
          <p:sp>
            <p:nvSpPr>
              <p:cNvPr id="14" name="Rectangle"/>
              <p:cNvSpPr/>
              <p:nvPr/>
            </p:nvSpPr>
            <p:spPr>
              <a:xfrm>
                <a:off x="845724" y="1803664"/>
                <a:ext cx="1657779" cy="703308"/>
              </a:xfrm>
              <a:prstGeom prst="rect">
                <a:avLst/>
              </a:prstGeom>
              <a:solidFill>
                <a:srgbClr val="A9A9A9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01600" tIns="101600" rIns="101600" bIns="101600" numCol="1" anchor="ctr">
                <a:noAutofit/>
              </a:bodyPr>
              <a:lstStyle/>
              <a:p>
                <a:pPr>
                  <a:spcBef>
                    <a:spcPts val="0"/>
                  </a:spcBef>
                  <a:defRPr sz="4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dirty="0" smtClean="0"/>
                  <a:t>	</a:t>
                </a:r>
                <a:r>
                  <a:rPr lang="en-US" sz="3600" dirty="0" smtClean="0"/>
                  <a:t>P</a:t>
                </a:r>
                <a:endParaRPr sz="3600" dirty="0"/>
              </a:p>
            </p:txBody>
          </p:sp>
          <p:sp>
            <p:nvSpPr>
              <p:cNvPr id="15" name="V"/>
              <p:cNvSpPr txBox="1"/>
              <p:nvPr/>
            </p:nvSpPr>
            <p:spPr>
              <a:xfrm>
                <a:off x="258312" y="1987302"/>
                <a:ext cx="223344" cy="3727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101600" tIns="101600" rIns="101600" bIns="101600" numCol="1" anchor="ctr">
                <a:spAutoFit/>
              </a:bodyPr>
              <a:lstStyle/>
              <a:p>
                <a:r>
                  <a:rPr dirty="0"/>
                  <a:t>V</a:t>
                </a:r>
              </a:p>
            </p:txBody>
          </p:sp>
          <p:sp>
            <p:nvSpPr>
              <p:cNvPr id="16" name="Line"/>
              <p:cNvSpPr/>
              <p:nvPr/>
            </p:nvSpPr>
            <p:spPr>
              <a:xfrm>
                <a:off x="423416" y="1573037"/>
                <a:ext cx="1210949" cy="410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616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spcBef>
                    <a:spcPts val="0"/>
                  </a:spcBef>
                  <a:defRPr sz="46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1678" y="1968941"/>
                <a:ext cx="388461" cy="3884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/>
          <p:cNvCxnSpPr/>
          <p:nvPr/>
        </p:nvCxnSpPr>
        <p:spPr>
          <a:xfrm flipH="1" flipV="1">
            <a:off x="1428750" y="1870339"/>
            <a:ext cx="1" cy="55373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93" y="3655750"/>
            <a:ext cx="10182271" cy="2505480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2619879" y="1674126"/>
            <a:ext cx="100957" cy="3321573"/>
          </a:xfrm>
          <a:prstGeom prst="leftBrace">
            <a:avLst>
              <a:gd name="adj1" fmla="val 55142"/>
              <a:gd name="adj2" fmla="val 510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7512" y="282513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 smtClean="0">
                <a:latin typeface="Symbol" panose="05050102010706020507" pitchFamily="18" charset="2"/>
              </a:rPr>
              <a:t>W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3587" y="4626203"/>
            <a:ext cx="107537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C+ E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 E</a:t>
            </a:r>
            <a:r>
              <a:rPr lang="en-US" sz="1200" baseline="-25000" dirty="0" smtClean="0">
                <a:sym typeface="Wingdings" panose="05000000000000000000" pitchFamily="2" charset="2"/>
              </a:rPr>
              <a:t>2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49999" y="3729156"/>
            <a:ext cx="1650852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00851" y="3729156"/>
            <a:ext cx="1663262" cy="2823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07046" y="3793720"/>
            <a:ext cx="6431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 smtClean="0">
                <a:latin typeface="Symbol" panose="05050102010706020507" pitchFamily="18" charset="2"/>
              </a:rPr>
              <a:t>W</a:t>
            </a:r>
            <a:r>
              <a:rPr lang="en-US" sz="2000" b="1" dirty="0" smtClean="0">
                <a:latin typeface="Symbol" panose="05050102010706020507" pitchFamily="18" charset="2"/>
              </a:rPr>
              <a:t>/2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358009" y="3793720"/>
            <a:ext cx="6431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 smtClean="0">
                <a:latin typeface="Symbol" panose="05050102010706020507" pitchFamily="18" charset="2"/>
              </a:rPr>
              <a:t>W</a:t>
            </a:r>
            <a:r>
              <a:rPr lang="en-US" sz="2000" b="1" dirty="0" smtClean="0">
                <a:latin typeface="Symbol" panose="05050102010706020507" pitchFamily="18" charset="2"/>
              </a:rPr>
              <a:t>/2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670385" y="4630895"/>
            <a:ext cx="11375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C- E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 E</a:t>
            </a:r>
            <a:r>
              <a:rPr lang="en-US" sz="1200" baseline="-25000" dirty="0" smtClean="0">
                <a:sym typeface="Wingdings" panose="05000000000000000000" pitchFamily="2" charset="2"/>
              </a:rPr>
              <a:t>2</a:t>
            </a:r>
            <a:endParaRPr lang="en-US" sz="12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714168" y="4632598"/>
            <a:ext cx="60558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-25000" dirty="0" smtClean="0"/>
              <a:t>2</a:t>
            </a:r>
            <a:r>
              <a:rPr lang="en-US" sz="1200" dirty="0" smtClean="0">
                <a:sym typeface="Wingdings" panose="05000000000000000000" pitchFamily="2" charset="2"/>
              </a:rPr>
              <a:t>E</a:t>
            </a:r>
            <a:r>
              <a:rPr lang="en-US" sz="1200" baseline="-25000" dirty="0" smtClean="0">
                <a:sym typeface="Wingdings" panose="05000000000000000000" pitchFamily="2" charset="2"/>
              </a:rPr>
              <a:t>1</a:t>
            </a:r>
            <a:endParaRPr lang="en-US" sz="12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069276" y="4616832"/>
            <a:ext cx="60558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-25000" dirty="0" smtClean="0"/>
              <a:t>2</a:t>
            </a:r>
            <a:r>
              <a:rPr lang="en-US" sz="1200" dirty="0" smtClean="0">
                <a:sym typeface="Wingdings" panose="05000000000000000000" pitchFamily="2" charset="2"/>
              </a:rPr>
              <a:t>E</a:t>
            </a:r>
            <a:r>
              <a:rPr lang="en-US" sz="1200" baseline="-25000" dirty="0" smtClean="0">
                <a:sym typeface="Wingdings" panose="05000000000000000000" pitchFamily="2" charset="2"/>
              </a:rPr>
              <a:t>1</a:t>
            </a:r>
            <a:endParaRPr lang="en-US" sz="12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77955" y="2866789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XMCD1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473917" y="2876908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XMCD2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8732531" y="2817069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XMCD3…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140880" y="281798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 smtClean="0">
                <a:latin typeface="Symbol" panose="05050102010706020507" pitchFamily="18" charset="2"/>
              </a:rPr>
              <a:t>W</a:t>
            </a:r>
            <a:endParaRPr lang="en-US" sz="2000" dirty="0"/>
          </a:p>
        </p:txBody>
      </p:sp>
      <p:cxnSp>
        <p:nvCxnSpPr>
          <p:cNvPr id="51" name="Straight Connector 50"/>
          <p:cNvCxnSpPr>
            <a:endCxn id="9" idx="2"/>
          </p:cNvCxnSpPr>
          <p:nvPr/>
        </p:nvCxnSpPr>
        <p:spPr>
          <a:xfrm flipH="1" flipV="1">
            <a:off x="1009571" y="3385391"/>
            <a:ext cx="4528" cy="2299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331145" y="3393258"/>
            <a:ext cx="4525" cy="228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 rot="5400000">
            <a:off x="5936019" y="1669017"/>
            <a:ext cx="100957" cy="3321573"/>
          </a:xfrm>
          <a:prstGeom prst="leftBrace">
            <a:avLst>
              <a:gd name="adj1" fmla="val 55142"/>
              <a:gd name="adj2" fmla="val 510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7647285" y="3379357"/>
            <a:ext cx="4525" cy="228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Brace 57"/>
          <p:cNvSpPr/>
          <p:nvPr/>
        </p:nvSpPr>
        <p:spPr>
          <a:xfrm rot="5400000">
            <a:off x="9257592" y="1652840"/>
            <a:ext cx="100957" cy="3321573"/>
          </a:xfrm>
          <a:prstGeom prst="leftBrace">
            <a:avLst>
              <a:gd name="adj1" fmla="val 55142"/>
              <a:gd name="adj2" fmla="val 510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10968858" y="3371972"/>
            <a:ext cx="4525" cy="228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91020" y="3730535"/>
            <a:ext cx="1650852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41872" y="3730535"/>
            <a:ext cx="1663262" cy="2823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98272" y="3723150"/>
            <a:ext cx="1650852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549124" y="3723150"/>
            <a:ext cx="1663262" cy="2823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06486" y="2121573"/>
            <a:ext cx="662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…very short TEY increase during </a:t>
            </a:r>
            <a:r>
              <a:rPr lang="en-US" sz="2400" dirty="0" err="1" smtClean="0"/>
              <a:t>Mn</a:t>
            </a:r>
            <a:r>
              <a:rPr lang="en-US" sz="2400" dirty="0" smtClean="0"/>
              <a:t>(L3) absorption </a:t>
            </a:r>
          </a:p>
        </p:txBody>
      </p:sp>
      <p:sp>
        <p:nvSpPr>
          <p:cNvPr id="10" name="Lightning Bolt 9"/>
          <p:cNvSpPr/>
          <p:nvPr/>
        </p:nvSpPr>
        <p:spPr>
          <a:xfrm flipH="1">
            <a:off x="1242218" y="3169920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ghtning Bolt 45"/>
          <p:cNvSpPr/>
          <p:nvPr/>
        </p:nvSpPr>
        <p:spPr>
          <a:xfrm flipH="1">
            <a:off x="2896037" y="3169920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ghtning Bolt 48"/>
          <p:cNvSpPr/>
          <p:nvPr/>
        </p:nvSpPr>
        <p:spPr>
          <a:xfrm flipH="1">
            <a:off x="4572233" y="3180910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ghtning Bolt 49"/>
          <p:cNvSpPr/>
          <p:nvPr/>
        </p:nvSpPr>
        <p:spPr>
          <a:xfrm flipH="1">
            <a:off x="6241872" y="3169920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/>
          <p:cNvSpPr/>
          <p:nvPr/>
        </p:nvSpPr>
        <p:spPr>
          <a:xfrm flipH="1">
            <a:off x="7887976" y="3176811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/>
          <p:cNvSpPr/>
          <p:nvPr/>
        </p:nvSpPr>
        <p:spPr>
          <a:xfrm flipH="1">
            <a:off x="9553487" y="3157387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ghtning Bolt 54"/>
          <p:cNvSpPr/>
          <p:nvPr/>
        </p:nvSpPr>
        <p:spPr>
          <a:xfrm flipH="1">
            <a:off x="2069276" y="1955497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47090" y="6121646"/>
            <a:ext cx="427390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/>
              <a:t>J. </a:t>
            </a:r>
            <a:r>
              <a:rPr lang="en-US" sz="1000" dirty="0" smtClean="0"/>
              <a:t>Krempaský et al.,, </a:t>
            </a:r>
            <a:r>
              <a:rPr lang="en-US" sz="1000" dirty="0"/>
              <a:t>“</a:t>
            </a:r>
            <a:r>
              <a:rPr lang="en-US" sz="1000" dirty="0" smtClean="0"/>
              <a:t>Synchronized </a:t>
            </a:r>
            <a:r>
              <a:rPr lang="en-US" sz="1000" dirty="0" err="1" smtClean="0"/>
              <a:t>monochromator</a:t>
            </a:r>
            <a:r>
              <a:rPr lang="en-US" sz="1000" dirty="0" smtClean="0"/>
              <a:t> </a:t>
            </a:r>
            <a:r>
              <a:rPr lang="en-US" sz="1000" dirty="0"/>
              <a:t>and insertion device energy scans at SLS,” AIP Conference Proceedings, </a:t>
            </a:r>
            <a:r>
              <a:rPr lang="en-US" sz="1000" dirty="0" smtClean="0"/>
              <a:t>vol. 1234</a:t>
            </a:r>
            <a:r>
              <a:rPr lang="en-US" sz="1000" dirty="0"/>
              <a:t>, </a:t>
            </a:r>
            <a:r>
              <a:rPr lang="en-US" sz="1000" dirty="0" smtClean="0"/>
              <a:t>no. 1</a:t>
            </a:r>
            <a:r>
              <a:rPr lang="en-US" sz="1000" dirty="0"/>
              <a:t>, Jun. 2010.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Magnetization Resonance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Magnetization Resonance (4)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1" y="1981001"/>
            <a:ext cx="9257143" cy="34571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67640" y="2628118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67486" y="2683803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99571" y="2628118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99417" y="2683803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581575" y="2683803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TEY</a:t>
            </a:r>
            <a:r>
              <a:rPr lang="en-US" sz="2400" baseline="-25000" dirty="0"/>
              <a:t>BKG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37400" y="1880998"/>
            <a:ext cx="30086" cy="72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110329" y="3064815"/>
            <a:ext cx="1471246" cy="72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7002" y="5486187"/>
            <a:ext cx="8298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TEY</a:t>
            </a:r>
            <a:r>
              <a:rPr lang="en-US" sz="2400" baseline="-25000" dirty="0" smtClean="0"/>
              <a:t>MnL3</a:t>
            </a:r>
            <a:r>
              <a:rPr lang="en-US" sz="2400" dirty="0" smtClean="0"/>
              <a:t> and TEY</a:t>
            </a:r>
            <a:r>
              <a:rPr lang="en-US" sz="2400" baseline="-25000" dirty="0" smtClean="0"/>
              <a:t>BKG</a:t>
            </a:r>
            <a:r>
              <a:rPr lang="en-US" sz="2400" dirty="0" smtClean="0"/>
              <a:t> are </a:t>
            </a:r>
            <a:r>
              <a:rPr lang="en-US" sz="2400" b="1" dirty="0"/>
              <a:t>TWO </a:t>
            </a:r>
            <a:r>
              <a:rPr lang="en-US" sz="2400" dirty="0" smtClean="0"/>
              <a:t>“synchronized” signals</a:t>
            </a:r>
            <a:r>
              <a:rPr lang="en-US" sz="2400" dirty="0" smtClean="0">
                <a:sym typeface="Wingdings" panose="05000000000000000000" pitchFamily="2" charset="2"/>
              </a:rPr>
              <a:t> SMR ON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TEY</a:t>
            </a:r>
            <a:r>
              <a:rPr lang="en-US" sz="2400" baseline="-25000" dirty="0" smtClean="0"/>
              <a:t>BKG</a:t>
            </a:r>
            <a:r>
              <a:rPr lang="en-US" sz="2400" dirty="0" smtClean="0"/>
              <a:t> is a </a:t>
            </a:r>
            <a:r>
              <a:rPr lang="en-US" sz="2400" b="1" dirty="0" smtClean="0"/>
              <a:t>frequency modulated</a:t>
            </a:r>
            <a:r>
              <a:rPr lang="en-US" sz="2400" dirty="0" smtClean="0"/>
              <a:t>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TEY</a:t>
            </a:r>
            <a:r>
              <a:rPr lang="en-US" sz="2400" baseline="-25000" dirty="0" smtClean="0"/>
              <a:t>MnL3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an </a:t>
            </a:r>
            <a:r>
              <a:rPr lang="en-US" sz="2400" b="1" dirty="0" smtClean="0"/>
              <a:t>amplitude modulated </a:t>
            </a:r>
            <a:r>
              <a:rPr lang="en-US" sz="2400" dirty="0" smtClean="0"/>
              <a:t>signal (TEY</a:t>
            </a:r>
            <a:r>
              <a:rPr lang="en-US" sz="2400" baseline="-25000" dirty="0" smtClean="0"/>
              <a:t>MnL3 </a:t>
            </a:r>
            <a:r>
              <a:rPr lang="en-US" sz="2400" dirty="0" smtClean="0"/>
              <a:t>≈2xTEY</a:t>
            </a:r>
            <a:r>
              <a:rPr lang="en-US" sz="2400" baseline="-25000" dirty="0" smtClean="0"/>
              <a:t>BKG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5759" y="2791705"/>
            <a:ext cx="1650852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23052" y="2791705"/>
            <a:ext cx="1650852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60345" y="2795145"/>
            <a:ext cx="1650852" cy="0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685" y="2289441"/>
            <a:ext cx="780356" cy="54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33" y="2287247"/>
            <a:ext cx="780356" cy="54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67" y="2287247"/>
            <a:ext cx="780356" cy="548688"/>
          </a:xfrm>
          <a:prstGeom prst="rect">
            <a:avLst/>
          </a:prstGeom>
        </p:spPr>
      </p:pic>
      <p:sp>
        <p:nvSpPr>
          <p:cNvPr id="22" name="Lightning Bolt 21"/>
          <p:cNvSpPr/>
          <p:nvPr/>
        </p:nvSpPr>
        <p:spPr>
          <a:xfrm flipH="1">
            <a:off x="2268840" y="2096055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ghtning Bolt 24"/>
          <p:cNvSpPr/>
          <p:nvPr/>
        </p:nvSpPr>
        <p:spPr>
          <a:xfrm flipH="1">
            <a:off x="3960760" y="2103697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 flipH="1">
            <a:off x="5673904" y="2081330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ghtning Bolt 28"/>
          <p:cNvSpPr/>
          <p:nvPr/>
        </p:nvSpPr>
        <p:spPr>
          <a:xfrm flipH="1">
            <a:off x="7431656" y="2110195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399416" y="2527326"/>
            <a:ext cx="1471246" cy="72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4657" y="216375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TEY</a:t>
            </a:r>
            <a:r>
              <a:rPr lang="en-US" sz="2400" baseline="-25000" dirty="0"/>
              <a:t>MnL3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4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9" y="1967091"/>
            <a:ext cx="9257143" cy="34571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47550" y="3159159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50573" y="2948531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61788" y="3110883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24458" y="2469043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00178" y="2537628"/>
            <a:ext cx="0" cy="1336431"/>
          </a:xfrm>
          <a:prstGeom prst="line">
            <a:avLst/>
          </a:prstGeom>
          <a:ln w="38100">
            <a:solidFill>
              <a:srgbClr val="00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0835" y="5545102"/>
            <a:ext cx="687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TEY</a:t>
            </a:r>
            <a:r>
              <a:rPr lang="en-US" sz="2400" baseline="-25000" dirty="0" smtClean="0"/>
              <a:t>MnL3</a:t>
            </a:r>
            <a:r>
              <a:rPr lang="en-US" sz="2400" dirty="0" smtClean="0"/>
              <a:t> and TEY</a:t>
            </a:r>
            <a:r>
              <a:rPr lang="en-US" sz="2400" baseline="-25000" dirty="0" smtClean="0"/>
              <a:t>BKG</a:t>
            </a:r>
            <a:r>
              <a:rPr lang="en-US" sz="2400" dirty="0" smtClean="0"/>
              <a:t> are </a:t>
            </a:r>
            <a:r>
              <a:rPr lang="en-US" sz="2400" b="1" dirty="0"/>
              <a:t>TWO </a:t>
            </a:r>
            <a:r>
              <a:rPr lang="en-US" sz="2400" dirty="0" smtClean="0"/>
              <a:t>non-synchronized signals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SMR</a:t>
            </a:r>
            <a:r>
              <a:rPr lang="en-US" sz="2400" dirty="0" smtClean="0"/>
              <a:t> OFF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38758" y="3023385"/>
            <a:ext cx="1303023" cy="7007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82563" y="3026888"/>
            <a:ext cx="1779225" cy="5761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29266" y="2522168"/>
            <a:ext cx="39626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>
                <a:latin typeface="Symbol" panose="05050102010706020507" pitchFamily="18" charset="2"/>
              </a:rPr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00930" y="2522168"/>
            <a:ext cx="39626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>
                <a:latin typeface="Symbol" panose="05050102010706020507" pitchFamily="18" charset="2"/>
              </a:rPr>
              <a:t>1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82998" y="3011609"/>
            <a:ext cx="1303023" cy="7007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418011" y="3015112"/>
            <a:ext cx="1779225" cy="5761"/>
          </a:xfrm>
          <a:prstGeom prst="straightConnector1">
            <a:avLst/>
          </a:prstGeom>
          <a:ln w="19050" cmpd="sng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64714" y="2510392"/>
            <a:ext cx="39626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>
                <a:latin typeface="Symbol" panose="05050102010706020507" pitchFamily="18" charset="2"/>
              </a:rPr>
              <a:t>2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536378" y="2510392"/>
            <a:ext cx="39626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</a:t>
            </a:r>
            <a:r>
              <a:rPr lang="en-US" sz="2000" b="1" baseline="-25000" dirty="0">
                <a:latin typeface="Symbol" panose="05050102010706020507" pitchFamily="18" charset="2"/>
              </a:rPr>
              <a:t>1</a:t>
            </a:r>
            <a:endParaRPr lang="en-US" sz="2000" dirty="0"/>
          </a:p>
        </p:txBody>
      </p:sp>
      <p:sp>
        <p:nvSpPr>
          <p:cNvPr id="18" name="Lightning Bolt 17"/>
          <p:cNvSpPr/>
          <p:nvPr/>
        </p:nvSpPr>
        <p:spPr>
          <a:xfrm>
            <a:off x="1394055" y="2600812"/>
            <a:ext cx="535573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 flipH="1">
            <a:off x="3241781" y="2420695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>
            <a:off x="4455742" y="2416468"/>
            <a:ext cx="615553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ghtning Bolt 28"/>
          <p:cNvSpPr/>
          <p:nvPr/>
        </p:nvSpPr>
        <p:spPr>
          <a:xfrm flipH="1">
            <a:off x="6424458" y="1921903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ightning Bolt 29"/>
          <p:cNvSpPr/>
          <p:nvPr/>
        </p:nvSpPr>
        <p:spPr>
          <a:xfrm flipH="1">
            <a:off x="8247084" y="2011481"/>
            <a:ext cx="662782" cy="532063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Magnetization Resonance (5)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719380" y="4403927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8B5"/>
                </a:solidFill>
              </a:rPr>
              <a:t>E</a:t>
            </a:r>
            <a:r>
              <a:rPr lang="en-US" sz="2000" baseline="-25000" dirty="0" smtClean="0">
                <a:solidFill>
                  <a:srgbClr val="0068B5"/>
                </a:solidFill>
              </a:rPr>
              <a:t>1</a:t>
            </a:r>
            <a:endParaRPr lang="en-US" sz="2000" dirty="0">
              <a:solidFill>
                <a:srgbClr val="0068B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32555" y="2388723"/>
            <a:ext cx="2985867" cy="2940585"/>
            <a:chOff x="9032555" y="2388723"/>
            <a:chExt cx="2985867" cy="294058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2555" y="2894907"/>
              <a:ext cx="2860061" cy="2099792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1348046" y="4359988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8B5"/>
                  </a:solidFill>
                  <a:sym typeface="Wingdings" panose="05000000000000000000" pitchFamily="2" charset="2"/>
                </a:rPr>
                <a:t>E</a:t>
              </a:r>
              <a:r>
                <a:rPr lang="en-US" sz="2000" baseline="-25000" dirty="0">
                  <a:solidFill>
                    <a:srgbClr val="0068B5"/>
                  </a:solidFill>
                  <a:sym typeface="Wingdings" panose="05000000000000000000" pitchFamily="2" charset="2"/>
                </a:rPr>
                <a:t>2</a:t>
              </a:r>
              <a:endParaRPr lang="en-US" sz="2000" dirty="0">
                <a:solidFill>
                  <a:srgbClr val="0068B5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401157" y="4921402"/>
              <a:ext cx="3962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EE2931"/>
                  </a:solidFill>
                </a:rPr>
                <a:t>E</a:t>
              </a:r>
              <a:r>
                <a:rPr lang="en-US" sz="2000" baseline="-25000" dirty="0" smtClean="0">
                  <a:solidFill>
                    <a:srgbClr val="EE2931"/>
                  </a:solidFill>
                </a:rPr>
                <a:t>3</a:t>
              </a:r>
              <a:endParaRPr lang="en-US" sz="2000" dirty="0">
                <a:solidFill>
                  <a:srgbClr val="EE293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726157" y="4929198"/>
              <a:ext cx="67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EE2931"/>
                  </a:solidFill>
                  <a:sym typeface="Wingdings" panose="05000000000000000000" pitchFamily="2" charset="2"/>
                </a:rPr>
                <a:t></a:t>
              </a:r>
              <a:r>
                <a:rPr lang="en-US" sz="2000" dirty="0" smtClean="0">
                  <a:solidFill>
                    <a:srgbClr val="EE2931"/>
                  </a:solidFill>
                  <a:sym typeface="Wingdings" panose="05000000000000000000" pitchFamily="2" charset="2"/>
                </a:rPr>
                <a:t>E</a:t>
              </a:r>
              <a:r>
                <a:rPr lang="en-US" sz="2000" baseline="-25000" dirty="0" smtClean="0">
                  <a:solidFill>
                    <a:srgbClr val="EE2931"/>
                  </a:solidFill>
                  <a:sym typeface="Wingdings" panose="05000000000000000000" pitchFamily="2" charset="2"/>
                </a:rPr>
                <a:t>4</a:t>
              </a:r>
              <a:endParaRPr lang="en-US" sz="2000" dirty="0">
                <a:solidFill>
                  <a:srgbClr val="EE293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050225" y="3024933"/>
              <a:ext cx="2642842" cy="1900674"/>
            </a:xfrm>
            <a:prstGeom prst="rect">
              <a:avLst/>
            </a:prstGeom>
            <a:noFill/>
            <a:ln w="28575">
              <a:solidFill>
                <a:srgbClr val="00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499176" y="3020728"/>
              <a:ext cx="1795326" cy="1900674"/>
            </a:xfrm>
            <a:prstGeom prst="rect">
              <a:avLst/>
            </a:prstGeom>
            <a:noFill/>
            <a:ln w="28575">
              <a:solidFill>
                <a:srgbClr val="EE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050225" y="2388723"/>
              <a:ext cx="2642842" cy="2578976"/>
              <a:chOff x="4947919" y="483328"/>
              <a:chExt cx="5562602" cy="542817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4947919" y="483328"/>
                <a:ext cx="5562602" cy="5339581"/>
                <a:chOff x="4947919" y="483328"/>
                <a:chExt cx="5562602" cy="5339581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4947919" y="620651"/>
                  <a:ext cx="5562602" cy="5202258"/>
                  <a:chOff x="3088639" y="864491"/>
                  <a:chExt cx="5562602" cy="5202258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3088639" y="2066249"/>
                    <a:ext cx="944943" cy="4000500"/>
                    <a:chOff x="3134359" y="2256749"/>
                    <a:chExt cx="944943" cy="4000500"/>
                  </a:xfrm>
                </p:grpSpPr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3134359" y="2256749"/>
                      <a:ext cx="944943" cy="399165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3134359" y="2256749"/>
                      <a:ext cx="944943" cy="40005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7833031" y="2057400"/>
                    <a:ext cx="818210" cy="4000500"/>
                    <a:chOff x="3134359" y="2256749"/>
                    <a:chExt cx="944943" cy="4000500"/>
                  </a:xfrm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3134359" y="2256749"/>
                      <a:ext cx="944943" cy="3991651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flipV="1">
                      <a:off x="3134359" y="2256749"/>
                      <a:ext cx="944943" cy="40005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1" name="Left Brace 70"/>
                  <p:cNvSpPr/>
                  <p:nvPr/>
                </p:nvSpPr>
                <p:spPr>
                  <a:xfrm rot="5400000">
                    <a:off x="5754772" y="8546"/>
                    <a:ext cx="336381" cy="3778769"/>
                  </a:xfrm>
                  <a:prstGeom prst="leftBrace">
                    <a:avLst>
                      <a:gd name="adj1" fmla="val 55142"/>
                      <a:gd name="adj2" fmla="val 51684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934548" y="864491"/>
                    <a:ext cx="1748393" cy="8421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XMCD</a:t>
                    </a:r>
                    <a:endParaRPr lang="en-US" sz="2000" dirty="0"/>
                  </a:p>
                </p:txBody>
              </p:sp>
            </p:grp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>
                  <a:off x="5400736" y="485892"/>
                  <a:ext cx="910264" cy="1117362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>
                  <a:off x="9194895" y="483328"/>
                  <a:ext cx="910264" cy="1117362"/>
                </a:xfrm>
                <a:prstGeom prst="rect">
                  <a:avLst/>
                </a:prstGeom>
              </p:spPr>
            </p:pic>
          </p:grpSp>
          <p:cxnSp>
            <p:nvCxnSpPr>
              <p:cNvPr id="64" name="Straight Connector 63"/>
              <p:cNvCxnSpPr/>
              <p:nvPr/>
            </p:nvCxnSpPr>
            <p:spPr>
              <a:xfrm>
                <a:off x="5883564" y="1422400"/>
                <a:ext cx="9236" cy="447040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665354" y="1441104"/>
                <a:ext cx="9236" cy="447040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666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2" y="373008"/>
            <a:ext cx="11348546" cy="1325563"/>
          </a:xfrm>
        </p:spPr>
        <p:txBody>
          <a:bodyPr/>
          <a:lstStyle/>
          <a:p>
            <a:r>
              <a:rPr lang="en-US" dirty="0" smtClean="0"/>
              <a:t> Stochastic Magnetization Resonance on/off</a:t>
            </a:r>
            <a:endParaRPr lang="en-US" baseline="-2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5284" y="1698571"/>
            <a:ext cx="10371190" cy="3337300"/>
            <a:chOff x="838660" y="2873140"/>
            <a:chExt cx="10371190" cy="333730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660" y="3677083"/>
              <a:ext cx="10194643" cy="2533357"/>
            </a:xfrm>
            <a:prstGeom prst="rect">
              <a:avLst/>
            </a:prstGeom>
          </p:spPr>
        </p:pic>
        <p:sp>
          <p:nvSpPr>
            <p:cNvPr id="55" name="Left Brace 54"/>
            <p:cNvSpPr/>
            <p:nvPr/>
          </p:nvSpPr>
          <p:spPr>
            <a:xfrm rot="5400000">
              <a:off x="2564700" y="1594688"/>
              <a:ext cx="100957" cy="3321573"/>
            </a:xfrm>
            <a:prstGeom prst="leftBrace">
              <a:avLst>
                <a:gd name="adj1" fmla="val 55142"/>
                <a:gd name="adj2" fmla="val 510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16887" y="3217741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>
                  <a:latin typeface="Symbol" panose="05050102010706020507" pitchFamily="18" charset="2"/>
                </a:rPr>
                <a:t>W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8408" y="4546765"/>
              <a:ext cx="1075370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C+ E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ym typeface="Wingdings" panose="05000000000000000000" pitchFamily="2" charset="2"/>
                </a:rPr>
                <a:t> E</a:t>
              </a:r>
              <a:r>
                <a:rPr lang="en-US" sz="1200" baseline="-25000" dirty="0" smtClean="0">
                  <a:sym typeface="Wingdings" panose="05000000000000000000" pitchFamily="2" charset="2"/>
                </a:rPr>
                <a:t>2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1198352" y="4220542"/>
              <a:ext cx="1803734" cy="12501"/>
            </a:xfrm>
            <a:prstGeom prst="straightConnector1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973380" y="4226792"/>
              <a:ext cx="1600359" cy="1412"/>
            </a:xfrm>
            <a:prstGeom prst="straightConnector1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440895" y="3783055"/>
              <a:ext cx="39626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>
                  <a:latin typeface="Symbol" panose="05050102010706020507" pitchFamily="18" charset="2"/>
                </a:rPr>
                <a:t>2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03957" y="3755598"/>
              <a:ext cx="39626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>
                  <a:latin typeface="Symbol" panose="05050102010706020507" pitchFamily="18" charset="2"/>
                </a:rPr>
                <a:t>1</a:t>
              </a:r>
              <a:endParaRPr lang="en-US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15206" y="4551457"/>
              <a:ext cx="1137569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C- E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ym typeface="Wingdings" panose="05000000000000000000" pitchFamily="2" charset="2"/>
                </a:rPr>
                <a:t> E</a:t>
              </a:r>
              <a:r>
                <a:rPr lang="en-US" sz="1200" baseline="-25000" dirty="0" smtClean="0">
                  <a:sym typeface="Wingdings" panose="05000000000000000000" pitchFamily="2" charset="2"/>
                </a:rPr>
                <a:t>2</a:t>
              </a:r>
              <a:endParaRPr lang="en-US" sz="1200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58989" y="4553160"/>
              <a:ext cx="605581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</a:t>
              </a:r>
              <a:r>
                <a:rPr lang="en-US" sz="1200" baseline="-25000" dirty="0" smtClean="0"/>
                <a:t>2</a:t>
              </a:r>
              <a:r>
                <a:rPr lang="en-US" sz="1200" dirty="0" smtClean="0">
                  <a:sym typeface="Wingdings" panose="05000000000000000000" pitchFamily="2" charset="2"/>
                </a:rPr>
                <a:t>E</a:t>
              </a:r>
              <a:r>
                <a:rPr lang="en-US" sz="1200" baseline="-25000" dirty="0" smtClean="0">
                  <a:sym typeface="Wingdings" panose="05000000000000000000" pitchFamily="2" charset="2"/>
                </a:rPr>
                <a:t>1</a:t>
              </a:r>
              <a:endParaRPr lang="en-US" sz="1200" baseline="-25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14097" y="4537394"/>
              <a:ext cx="605581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</a:t>
              </a:r>
              <a:r>
                <a:rPr lang="en-US" sz="1200" baseline="-25000" dirty="0" smtClean="0"/>
                <a:t>2</a:t>
              </a:r>
              <a:r>
                <a:rPr lang="en-US" sz="1200" dirty="0" smtClean="0">
                  <a:sym typeface="Wingdings" panose="05000000000000000000" pitchFamily="2" charset="2"/>
                </a:rPr>
                <a:t>E</a:t>
              </a:r>
              <a:r>
                <a:rPr lang="en-US" sz="1200" baseline="-25000" dirty="0" smtClean="0">
                  <a:sym typeface="Wingdings" panose="05000000000000000000" pitchFamily="2" charset="2"/>
                </a:rPr>
                <a:t>1</a:t>
              </a:r>
              <a:endParaRPr lang="en-US" sz="1200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04676" y="2879187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XMCD1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77703" y="3264529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>
                  <a:latin typeface="Symbol" panose="05050102010706020507" pitchFamily="18" charset="2"/>
                </a:rPr>
                <a:t>W</a:t>
              </a:r>
              <a:endParaRPr lang="en-US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870511" y="3276973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>
                  <a:latin typeface="Symbol" panose="05050102010706020507" pitchFamily="18" charset="2"/>
                </a:rPr>
                <a:t>W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endCxn id="55" idx="2"/>
            </p:cNvCxnSpPr>
            <p:nvPr/>
          </p:nvCxnSpPr>
          <p:spPr>
            <a:xfrm flipH="1" flipV="1">
              <a:off x="954392" y="3305953"/>
              <a:ext cx="4528" cy="2299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275966" y="3313820"/>
              <a:ext cx="4525" cy="228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eft Brace 69"/>
            <p:cNvSpPr/>
            <p:nvPr/>
          </p:nvSpPr>
          <p:spPr>
            <a:xfrm rot="5400000">
              <a:off x="5880840" y="1580787"/>
              <a:ext cx="100957" cy="3321573"/>
            </a:xfrm>
            <a:prstGeom prst="leftBrace">
              <a:avLst>
                <a:gd name="adj1" fmla="val 55142"/>
                <a:gd name="adj2" fmla="val 510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 flipV="1">
              <a:off x="7592106" y="3299919"/>
              <a:ext cx="4525" cy="228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Left Brace 71"/>
            <p:cNvSpPr/>
            <p:nvPr/>
          </p:nvSpPr>
          <p:spPr>
            <a:xfrm rot="5400000">
              <a:off x="9202413" y="1573402"/>
              <a:ext cx="100957" cy="3321573"/>
            </a:xfrm>
            <a:prstGeom prst="leftBrace">
              <a:avLst>
                <a:gd name="adj1" fmla="val 55142"/>
                <a:gd name="adj2" fmla="val 510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10913679" y="3292534"/>
              <a:ext cx="4525" cy="228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4512467" y="4208447"/>
              <a:ext cx="1803734" cy="12501"/>
            </a:xfrm>
            <a:prstGeom prst="straightConnector1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287495" y="4214697"/>
              <a:ext cx="1600359" cy="1412"/>
            </a:xfrm>
            <a:prstGeom prst="straightConnector1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778659" y="3770960"/>
              <a:ext cx="39626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>
                  <a:latin typeface="Symbol" panose="05050102010706020507" pitchFamily="18" charset="2"/>
                </a:rPr>
                <a:t>2</a:t>
              </a:r>
              <a:endParaRPr lang="en-US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41721" y="3743503"/>
              <a:ext cx="39626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>
                  <a:latin typeface="Symbol" panose="05050102010706020507" pitchFamily="18" charset="2"/>
                </a:rPr>
                <a:t>1</a:t>
              </a:r>
              <a:endParaRPr lang="en-US" sz="2000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V="1">
              <a:off x="7834463" y="4198525"/>
              <a:ext cx="1803734" cy="12501"/>
            </a:xfrm>
            <a:prstGeom prst="straightConnector1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9609491" y="4212658"/>
              <a:ext cx="1600359" cy="1412"/>
            </a:xfrm>
            <a:prstGeom prst="straightConnector1">
              <a:avLst/>
            </a:prstGeom>
            <a:ln w="19050" cmpd="sng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0077006" y="3761038"/>
              <a:ext cx="39626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>
                  <a:latin typeface="Symbol" panose="05050102010706020507" pitchFamily="18" charset="2"/>
                </a:rPr>
                <a:t>2</a:t>
              </a:r>
              <a:endParaRPr lang="en-US" sz="2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40068" y="3749347"/>
              <a:ext cx="396262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</a:t>
              </a:r>
              <a:r>
                <a:rPr lang="en-US" sz="2000" b="1" baseline="-25000" dirty="0" smtClean="0">
                  <a:latin typeface="Symbol" panose="05050102010706020507" pitchFamily="18" charset="2"/>
                </a:rPr>
                <a:t>1</a:t>
              </a:r>
              <a:endParaRPr lang="en-US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20762" y="2873140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XMCD2</a:t>
              </a:r>
              <a:endParaRPr lang="en-US" sz="16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902731" y="2883245"/>
              <a:ext cx="95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XMCD3…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2717" y="5241129"/>
            <a:ext cx="10616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Stochastic Magnetization Resonance ON  </a:t>
            </a:r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</a:rPr>
              <a:t>=T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=T </a:t>
            </a:r>
            <a:r>
              <a:rPr lang="en-US" sz="28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0000FF"/>
                </a:solidFill>
              </a:rPr>
              <a:t> T= </a:t>
            </a:r>
            <a:r>
              <a:rPr lang="en-US" sz="2800" dirty="0" smtClean="0">
                <a:solidFill>
                  <a:srgbClr val="0000FF"/>
                </a:solidFill>
              </a:rPr>
              <a:t>½</a:t>
            </a:r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r>
              <a:rPr lang="en-US" sz="28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2727"/>
                </a:solidFill>
              </a:rPr>
              <a:t>Stochastic Magnetization Resonance OFF </a:t>
            </a:r>
            <a:r>
              <a:rPr lang="en-US" sz="2800" b="1" dirty="0" smtClean="0">
                <a:solidFill>
                  <a:srgbClr val="FF2727"/>
                </a:solidFill>
              </a:rPr>
              <a:t>T</a:t>
            </a:r>
            <a:r>
              <a:rPr lang="en-US" sz="2800" b="1" baseline="-25000" dirty="0" smtClean="0">
                <a:solidFill>
                  <a:srgbClr val="FF2727"/>
                </a:solidFill>
              </a:rPr>
              <a:t>1</a:t>
            </a:r>
            <a:r>
              <a:rPr lang="en-US" sz="2800" b="1" dirty="0" smtClean="0">
                <a:solidFill>
                  <a:srgbClr val="FF2727"/>
                </a:solidFill>
              </a:rPr>
              <a:t>&gt;T</a:t>
            </a:r>
            <a:r>
              <a:rPr lang="en-US" sz="2800" b="1" baseline="-25000" dirty="0" smtClean="0">
                <a:solidFill>
                  <a:srgbClr val="FF2727"/>
                </a:solidFill>
              </a:rPr>
              <a:t>2</a:t>
            </a:r>
            <a:r>
              <a:rPr lang="en-US" sz="2800" b="1" dirty="0" smtClean="0">
                <a:solidFill>
                  <a:srgbClr val="FF2727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FF2727"/>
                </a:solidFill>
              </a:rPr>
              <a:t> T</a:t>
            </a:r>
            <a:r>
              <a:rPr lang="en-US" sz="2800" b="1" baseline="-25000" dirty="0" smtClean="0">
                <a:solidFill>
                  <a:srgbClr val="FF2727"/>
                </a:solidFill>
              </a:rPr>
              <a:t>1</a:t>
            </a:r>
            <a:r>
              <a:rPr lang="en-US" sz="2800" b="1" dirty="0" smtClean="0">
                <a:solidFill>
                  <a:srgbClr val="FF2727"/>
                </a:solidFill>
              </a:rPr>
              <a:t>,T</a:t>
            </a:r>
            <a:r>
              <a:rPr lang="en-US" sz="2800" b="1" baseline="-25000" dirty="0" smtClean="0">
                <a:solidFill>
                  <a:srgbClr val="FF2727"/>
                </a:solidFill>
              </a:rPr>
              <a:t>2</a:t>
            </a:r>
            <a:r>
              <a:rPr lang="en-US" sz="2800" dirty="0" smtClean="0">
                <a:solidFill>
                  <a:srgbClr val="FF2727"/>
                </a:solidFill>
              </a:rPr>
              <a:t> ≠ ½</a:t>
            </a:r>
            <a:r>
              <a:rPr lang="en-US" sz="2800" b="1" dirty="0" smtClean="0">
                <a:solidFill>
                  <a:srgbClr val="FF2727"/>
                </a:solidFill>
              </a:rPr>
              <a:t>T</a:t>
            </a:r>
            <a:r>
              <a:rPr lang="en-US" sz="2800" b="1" baseline="-25000" dirty="0" smtClean="0">
                <a:solidFill>
                  <a:srgbClr val="FF2727"/>
                </a:solidFill>
                <a:latin typeface="Symbol" panose="05050102010706020507" pitchFamily="18" charset="2"/>
              </a:rPr>
              <a:t>W</a:t>
            </a:r>
            <a:r>
              <a:rPr lang="en-US" sz="2800" b="1" dirty="0" smtClean="0">
                <a:solidFill>
                  <a:srgbClr val="FF2727"/>
                </a:solidFill>
              </a:rPr>
              <a:t> </a:t>
            </a:r>
            <a:endParaRPr lang="en-US" sz="2800" dirty="0" smtClean="0">
              <a:solidFill>
                <a:srgbClr val="FF2727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00203" y="4992368"/>
            <a:ext cx="1534105" cy="762878"/>
            <a:chOff x="8266545" y="1296831"/>
            <a:chExt cx="1534105" cy="762878"/>
          </a:xfrm>
        </p:grpSpPr>
        <p:sp>
          <p:nvSpPr>
            <p:cNvPr id="4" name="Rectangle 3"/>
            <p:cNvSpPr/>
            <p:nvPr/>
          </p:nvSpPr>
          <p:spPr>
            <a:xfrm>
              <a:off x="8266545" y="1547655"/>
              <a:ext cx="1126837" cy="512054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61106" y="1296831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</a:rPr>
                <a:t>*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35283" y="6332780"/>
            <a:ext cx="482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*Rule #1: optimal stochastic resonance condition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53"/>
            <a:ext cx="10515600" cy="1325563"/>
          </a:xfrm>
        </p:spPr>
        <p:txBody>
          <a:bodyPr/>
          <a:lstStyle/>
          <a:p>
            <a:r>
              <a:rPr lang="en-US" dirty="0" smtClean="0"/>
              <a:t>Stochastic resonance on/off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0" y="1315916"/>
            <a:ext cx="11028750" cy="4845164"/>
          </a:xfrm>
        </p:spPr>
      </p:pic>
      <p:cxnSp>
        <p:nvCxnSpPr>
          <p:cNvPr id="6" name="Straight Connector 5"/>
          <p:cNvCxnSpPr/>
          <p:nvPr/>
        </p:nvCxnSpPr>
        <p:spPr>
          <a:xfrm flipH="1">
            <a:off x="6917819" y="2419290"/>
            <a:ext cx="839" cy="1892788"/>
          </a:xfrm>
          <a:prstGeom prst="line">
            <a:avLst/>
          </a:prstGeom>
          <a:ln w="28575">
            <a:solidFill>
              <a:srgbClr val="75AD42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25399" y="2004131"/>
            <a:ext cx="839" cy="1892788"/>
          </a:xfrm>
          <a:prstGeom prst="line">
            <a:avLst/>
          </a:prstGeom>
          <a:ln w="28575">
            <a:solidFill>
              <a:srgbClr val="9C65AA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5399" y="1757905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C65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0T (≈6%)</a:t>
            </a:r>
            <a:endParaRPr lang="en-US" dirty="0">
              <a:solidFill>
                <a:srgbClr val="9C65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737834" y="2913190"/>
            <a:ext cx="0" cy="904987"/>
          </a:xfrm>
          <a:prstGeom prst="line">
            <a:avLst/>
          </a:prstGeom>
          <a:ln w="28575">
            <a:solidFill>
              <a:srgbClr val="75AD42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737834" y="272852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5A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≈6%</a:t>
            </a:r>
            <a:endParaRPr lang="en-US" dirty="0">
              <a:solidFill>
                <a:srgbClr val="75AD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39" y="12395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1889" y="1566651"/>
            <a:ext cx="2759332" cy="4625354"/>
          </a:xfrm>
          <a:prstGeom prst="rect">
            <a:avLst/>
          </a:prstGeom>
          <a:ln w="12700"/>
        </p:spPr>
      </p:pic>
      <p:sp>
        <p:nvSpPr>
          <p:cNvPr id="3" name="Rectangle 2"/>
          <p:cNvSpPr/>
          <p:nvPr/>
        </p:nvSpPr>
        <p:spPr>
          <a:xfrm>
            <a:off x="1544320" y="1229360"/>
            <a:ext cx="55880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2425" y="1173480"/>
            <a:ext cx="55880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6193" y="1566651"/>
            <a:ext cx="2259205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09544" y="1239519"/>
            <a:ext cx="1863256" cy="76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the SMR switching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7282" y="1864364"/>
            <a:ext cx="6666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count AFM switching events, i.e. evaluate a binomial distribution as “switch” </a:t>
            </a:r>
            <a:r>
              <a:rPr lang="en-US" dirty="0"/>
              <a:t>or </a:t>
            </a:r>
            <a:r>
              <a:rPr lang="en-US" dirty="0" smtClean="0"/>
              <a:t>“no switch” in a set of </a:t>
            </a:r>
            <a:r>
              <a:rPr lang="en-US" i="1" dirty="0" smtClean="0"/>
              <a:t>n</a:t>
            </a:r>
            <a:r>
              <a:rPr lang="en-US" dirty="0" smtClean="0"/>
              <a:t>*T</a:t>
            </a:r>
            <a:r>
              <a:rPr lang="en-US" baseline="-25000" dirty="0" smtClean="0">
                <a:latin typeface="Symbol" panose="05050102010706020507" pitchFamily="18" charset="2"/>
              </a:rPr>
              <a:t>W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/>
              <a:t>XMCD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count SR retention times, i.e. how many T</a:t>
            </a:r>
            <a:r>
              <a:rPr lang="en-US" baseline="-25000" dirty="0" smtClean="0">
                <a:latin typeface="Symbol" panose="05050102010706020507" pitchFamily="18" charset="2"/>
              </a:rPr>
              <a:t>W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cycles it takes before an AFM switch occurs</a:t>
            </a:r>
          </a:p>
          <a:p>
            <a:endParaRPr lang="en-US" dirty="0" smtClean="0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20" y="836165"/>
            <a:ext cx="1131891" cy="5304346"/>
          </a:xfrm>
          <a:prstGeom prst="rect">
            <a:avLst/>
          </a:prstGeom>
        </p:spPr>
      </p:pic>
      <p:cxnSp>
        <p:nvCxnSpPr>
          <p:cNvPr id="135" name="Straight Connector 134"/>
          <p:cNvCxnSpPr/>
          <p:nvPr/>
        </p:nvCxnSpPr>
        <p:spPr>
          <a:xfrm flipV="1">
            <a:off x="9017820" y="5143383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9001240" y="4384446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9001239" y="4212462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9001239" y="3725704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9004044" y="3294981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9001239" y="3213916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8980936" y="2804540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9001238" y="2679714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9017819" y="2524927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8980935" y="2012388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9017818" y="1762233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8990307" y="1493452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8991240" y="1365514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8990307" y="1208987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9004469" y="967975"/>
            <a:ext cx="1131891" cy="125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0113806" y="4989494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10146874" y="4232907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10123673" y="4065230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10156594" y="3564955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0088523" y="3151670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0102536" y="3020055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0140376" y="2663805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10088523" y="2504283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10088523" y="2351914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0111408" y="1864364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10119115" y="1620589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10111408" y="1353316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0095675" y="1196412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0095675" y="1056560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10077515" y="796692"/>
            <a:ext cx="22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166" name="Straight Arrow Connector 165"/>
          <p:cNvCxnSpPr/>
          <p:nvPr/>
        </p:nvCxnSpPr>
        <p:spPr>
          <a:xfrm flipV="1">
            <a:off x="8521471" y="4232907"/>
            <a:ext cx="441323" cy="234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8035143" y="4430213"/>
            <a:ext cx="72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switches</a:t>
            </a:r>
            <a:endParaRPr lang="en-US" sz="1200" dirty="0"/>
          </a:p>
        </p:txBody>
      </p:sp>
      <p:cxnSp>
        <p:nvCxnSpPr>
          <p:cNvPr id="168" name="Straight Arrow Connector 167"/>
          <p:cNvCxnSpPr/>
          <p:nvPr/>
        </p:nvCxnSpPr>
        <p:spPr>
          <a:xfrm flipV="1">
            <a:off x="8703262" y="4430213"/>
            <a:ext cx="282733" cy="154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556368" y="4735622"/>
            <a:ext cx="454569" cy="41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369975" y="3725705"/>
            <a:ext cx="624382" cy="60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408491" y="3935293"/>
            <a:ext cx="83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Retention </a:t>
            </a:r>
          </a:p>
          <a:p>
            <a:r>
              <a:rPr lang="en-US" sz="1200" dirty="0" smtClean="0"/>
              <a:t>times</a:t>
            </a:r>
            <a:endParaRPr lang="en-US" sz="1200" dirty="0"/>
          </a:p>
        </p:txBody>
      </p:sp>
      <p:sp>
        <p:nvSpPr>
          <p:cNvPr id="172" name="Rectangle 171"/>
          <p:cNvSpPr/>
          <p:nvPr/>
        </p:nvSpPr>
        <p:spPr>
          <a:xfrm>
            <a:off x="10163060" y="796692"/>
            <a:ext cx="174438" cy="4500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Arrow Connector 172"/>
          <p:cNvCxnSpPr/>
          <p:nvPr/>
        </p:nvCxnSpPr>
        <p:spPr>
          <a:xfrm flipH="1">
            <a:off x="10350848" y="4396958"/>
            <a:ext cx="441254" cy="666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3097" y="3872732"/>
            <a:ext cx="6426969" cy="20313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Example: In </a:t>
            </a:r>
            <a:r>
              <a:rPr lang="en-US" dirty="0"/>
              <a:t>these series of 40 XMCD measurements </a:t>
            </a:r>
            <a:r>
              <a:rPr lang="en-US" dirty="0" smtClean="0"/>
              <a:t>there are </a:t>
            </a:r>
            <a:r>
              <a:rPr lang="en-US" dirty="0"/>
              <a:t>15 switches out of 40 measurements, so the switching probability is 15/40=0.375. </a:t>
            </a:r>
            <a:r>
              <a:rPr lang="en-US" dirty="0" smtClean="0"/>
              <a:t>Retention time estimates: </a:t>
            </a:r>
            <a:r>
              <a:rPr lang="en-US" dirty="0"/>
              <a:t>bottom-up I see that before the first switch there are 6 spectra that look the same, or without switching, and the next switch happens after 5 XMCD </a:t>
            </a:r>
            <a:r>
              <a:rPr lang="en-US" dirty="0" smtClean="0"/>
              <a:t>cycles, etc… </a:t>
            </a:r>
            <a:r>
              <a:rPr lang="en-US" dirty="0"/>
              <a:t>The retention times are summed </a:t>
            </a:r>
            <a:r>
              <a:rPr lang="en-US" dirty="0" smtClean="0"/>
              <a:t>for all experiments </a:t>
            </a:r>
            <a:r>
              <a:rPr lang="en-US" dirty="0"/>
              <a:t>made at the same temperatures and T</a:t>
            </a:r>
            <a:r>
              <a:rPr lang="en-US" baseline="-25000" dirty="0">
                <a:latin typeface="Symbol" panose="05050102010706020507" pitchFamily="18" charset="2"/>
              </a:rPr>
              <a:t>W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3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probability and spin glass</a:t>
            </a:r>
            <a:endParaRPr lang="en-US" dirty="0"/>
          </a:p>
        </p:txBody>
      </p:sp>
      <p:sp>
        <p:nvSpPr>
          <p:cNvPr id="5" name="Switching probability follows M(T) curves below T=35K…"/>
          <p:cNvSpPr txBox="1"/>
          <p:nvPr/>
        </p:nvSpPr>
        <p:spPr>
          <a:xfrm>
            <a:off x="6415046" y="1957308"/>
            <a:ext cx="5553074" cy="328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/>
              <a:t>Switching probability follows M(T) curves below T=35K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000" dirty="0"/>
              <a:t>Above 35K thermally activated</a:t>
            </a:r>
          </a:p>
          <a:p>
            <a:pPr marL="285750" indent="-285750">
              <a:buFont typeface="Arial" panose="020B0604020202020204" pitchFamily="34" charset="0"/>
              <a:buChar char="•"/>
              <a:defRPr b="1"/>
            </a:pPr>
            <a:r>
              <a:rPr sz="2000" dirty="0"/>
              <a:t>Switching has to be collective </a:t>
            </a:r>
            <a:r>
              <a:rPr lang="en-US" sz="20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  <a:defRPr b="1"/>
            </a:pPr>
            <a:r>
              <a:rPr sz="2000" dirty="0" smtClean="0"/>
              <a:t>Splitting </a:t>
            </a:r>
            <a:r>
              <a:rPr sz="2000" dirty="0"/>
              <a:t>of FC and ZFC curves indicates spin </a:t>
            </a:r>
            <a:r>
              <a:rPr sz="2000" dirty="0" smtClean="0"/>
              <a:t>glass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447F4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rgbClr val="F447F4"/>
                </a:solidFill>
              </a:rPr>
              <a:t>SR</a:t>
            </a:r>
            <a:r>
              <a:rPr lang="en-US" sz="2000" dirty="0" smtClean="0">
                <a:solidFill>
                  <a:srgbClr val="F447F4"/>
                </a:solidFill>
              </a:rPr>
              <a:t> ”negative B-shift” of local B-mean field is characteristic to diluted magnetic semiconductors where magnetic clusters form out of spin glass </a:t>
            </a:r>
            <a:endParaRPr sz="2000" dirty="0">
              <a:solidFill>
                <a:srgbClr val="F447F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9" y="1424228"/>
            <a:ext cx="5973661" cy="336018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84684" y="4841733"/>
            <a:ext cx="4666933" cy="1876671"/>
            <a:chOff x="1307147" y="4841733"/>
            <a:chExt cx="4666933" cy="18766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147" y="4975677"/>
              <a:ext cx="1944053" cy="17427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4629" y="4955652"/>
              <a:ext cx="2124341" cy="176275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1422401" y="4841733"/>
              <a:ext cx="4551679" cy="25300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2718436" y="1690688"/>
            <a:ext cx="0" cy="273215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2799601">
            <a:off x="824312" y="2802982"/>
            <a:ext cx="2184648" cy="740793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014663">
            <a:off x="2303190" y="2594801"/>
            <a:ext cx="2911304" cy="740793"/>
          </a:xfrm>
          <a:prstGeom prst="ellipse">
            <a:avLst/>
          </a:prstGeom>
          <a:solidFill>
            <a:srgbClr val="FF272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4813" y="134916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78BD"/>
                </a:solidFill>
              </a:rPr>
              <a:t>≈35 K</a:t>
            </a:r>
            <a:endParaRPr lang="en-US" dirty="0">
              <a:solidFill>
                <a:srgbClr val="1478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Spin and Orbital moments under SMR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46185"/>
            <a:ext cx="5981700" cy="381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1732" y="6259081"/>
            <a:ext cx="127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066800" y="3705225"/>
            <a:ext cx="3457575" cy="809625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02242" y="2302651"/>
            <a:ext cx="5942622" cy="4172476"/>
            <a:chOff x="6202242" y="2302651"/>
            <a:chExt cx="5942622" cy="41724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2242" y="2302651"/>
              <a:ext cx="5942622" cy="395643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867525" y="2501384"/>
              <a:ext cx="4800600" cy="3973743"/>
              <a:chOff x="6867525" y="2501384"/>
              <a:chExt cx="4800600" cy="397374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867525" y="2524125"/>
                <a:ext cx="323850" cy="323850"/>
              </a:xfrm>
              <a:prstGeom prst="ellipse">
                <a:avLst/>
              </a:prstGeom>
              <a:solidFill>
                <a:srgbClr val="FFC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354278" y="4310062"/>
                <a:ext cx="1819275" cy="8143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79795" y="4242766"/>
                <a:ext cx="2388330" cy="128173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742507" y="6167350"/>
                <a:ext cx="1275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measurements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91375" y="2501384"/>
                <a:ext cx="4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init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4794" y="5124450"/>
                <a:ext cx="12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fluctuations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478154" y="4755118"/>
                <a:ext cx="1319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coalescence</a:t>
                </a:r>
                <a:endParaRPr lang="en-US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764145" y="2059709"/>
            <a:ext cx="171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FH-FC @ 6T, 10K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Spin and Orbital moments under SMR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46185"/>
            <a:ext cx="5981700" cy="381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1732" y="6259081"/>
            <a:ext cx="127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600576" y="2609850"/>
            <a:ext cx="1009650" cy="2190750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3487" y="1823082"/>
            <a:ext cx="3109881" cy="2434593"/>
          </a:xfrm>
          <a:prstGeom prst="rect">
            <a:avLst/>
          </a:prstGeom>
          <a:ln w="12700"/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3368" y="1480214"/>
            <a:ext cx="2744930" cy="3066512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0" name="Yoshimi et al., Sci. Adv. 2018; 4 : eaat9989"/>
          <p:cNvSpPr txBox="1"/>
          <p:nvPr/>
        </p:nvSpPr>
        <p:spPr>
          <a:xfrm>
            <a:off x="9831878" y="1276516"/>
            <a:ext cx="2041328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01600" tIns="101600" rIns="101600" bIns="101600" numCol="1" anchor="t">
            <a:spAutoFit/>
          </a:bodyPr>
          <a:lstStyle>
            <a:lvl1pPr>
              <a:defRPr sz="24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1pPr>
          </a:lstStyle>
          <a:p>
            <a:r>
              <a:rPr sz="1200" dirty="0">
                <a:solidFill>
                  <a:schemeClr val="tx1"/>
                </a:solidFill>
              </a:rPr>
              <a:t>Yoshimi et al., Sci. Adv. </a:t>
            </a:r>
            <a:r>
              <a:rPr sz="1200" dirty="0" smtClean="0">
                <a:solidFill>
                  <a:schemeClr val="tx1"/>
                </a:solidFill>
              </a:rPr>
              <a:t>2018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9741" y="4612923"/>
            <a:ext cx="4921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69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/>
              <a:t>Coercive field of ~0.05T</a:t>
            </a:r>
          </a:p>
          <a:p>
            <a:pPr marL="44069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/>
              <a:t>Saturation at ~0.1T</a:t>
            </a:r>
          </a:p>
          <a:p>
            <a:pPr marL="44069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/>
              <a:t>Cusps in </a:t>
            </a:r>
            <a:r>
              <a:rPr lang="en-US" dirty="0" err="1"/>
              <a:t>magnetisation</a:t>
            </a:r>
            <a:r>
              <a:rPr lang="en-US" dirty="0"/>
              <a:t> before reaching </a:t>
            </a:r>
            <a:r>
              <a:rPr lang="en-US" dirty="0" err="1" smtClean="0"/>
              <a:t>remanence</a:t>
            </a:r>
            <a:r>
              <a:rPr lang="en-US" dirty="0" smtClean="0"/>
              <a:t>, also </a:t>
            </a:r>
            <a:r>
              <a:rPr lang="en-US" dirty="0"/>
              <a:t>observed in anomalous Hall </a:t>
            </a:r>
            <a:r>
              <a:rPr lang="en-US" dirty="0" smtClean="0"/>
              <a:t>coefficient</a:t>
            </a:r>
          </a:p>
          <a:p>
            <a:pPr marL="440690" indent="-3429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/>
              <a:t>Suggested to be related to </a:t>
            </a:r>
            <a:r>
              <a:rPr lang="en-US" dirty="0" err="1" smtClean="0"/>
              <a:t>skyrmions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76" y="1957508"/>
            <a:ext cx="621664" cy="816172"/>
          </a:xfrm>
          <a:prstGeom prst="rect">
            <a:avLst/>
          </a:prstGeom>
          <a:solidFill>
            <a:srgbClr val="FFC000">
              <a:alpha val="1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4085" y="1471441"/>
            <a:ext cx="6379015" cy="5095417"/>
            <a:chOff x="228834" y="1471441"/>
            <a:chExt cx="6379015" cy="509541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834" y="1471441"/>
              <a:ext cx="5944653" cy="509541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62930" y="6038028"/>
              <a:ext cx="2744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F. </a:t>
              </a:r>
              <a:r>
                <a:rPr lang="en-US" sz="1400" dirty="0" err="1" smtClean="0"/>
                <a:t>Büttner</a:t>
              </a:r>
              <a:r>
                <a:rPr lang="en-US" sz="1400" dirty="0" smtClean="0"/>
                <a:t> et al., </a:t>
              </a:r>
              <a:r>
                <a:rPr lang="nl-NL" sz="1400" dirty="0" smtClean="0"/>
                <a:t>Nat. Mat. 20, 2021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6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713064" y="188640"/>
            <a:ext cx="10276514" cy="63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From </a:t>
            </a:r>
            <a:r>
              <a:rPr lang="en-US" dirty="0" err="1" smtClean="0"/>
              <a:t>GeTe</a:t>
            </a:r>
            <a:r>
              <a:rPr lang="en-US" dirty="0" smtClean="0"/>
              <a:t> to (</a:t>
            </a:r>
            <a:r>
              <a:rPr lang="en-US" dirty="0" err="1" smtClean="0"/>
              <a:t>Ge,Mn</a:t>
            </a:r>
            <a:r>
              <a:rPr lang="en-US" dirty="0" smtClean="0"/>
              <a:t>)</a:t>
            </a:r>
            <a:r>
              <a:rPr lang="en-US" dirty="0" err="1" smtClean="0"/>
              <a:t>Te</a:t>
            </a:r>
            <a:endParaRPr lang="en-US" dirty="0"/>
          </a:p>
        </p:txBody>
      </p:sp>
      <p:pic>
        <p:nvPicPr>
          <p:cNvPr id="5122" name="Picture 2" descr="C:\veda\xconference\HighlightSlide2_J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80" y="967174"/>
            <a:ext cx="7898886" cy="58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41003" y="3136674"/>
            <a:ext cx="1048624" cy="20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71548" y="3110955"/>
            <a:ext cx="1914307" cy="27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50" dirty="0" smtClean="0"/>
              <a:t>JK</a:t>
            </a:r>
            <a:r>
              <a:rPr lang="en-US" sz="1050" dirty="0"/>
              <a:t>. et al., </a:t>
            </a:r>
            <a:r>
              <a:rPr lang="en-US" sz="1050" dirty="0" smtClean="0"/>
              <a:t>PRX 8</a:t>
            </a:r>
            <a:r>
              <a:rPr lang="en-US" sz="1050" dirty="0"/>
              <a:t>, 021067 (2018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5" y="1764952"/>
            <a:ext cx="3754654" cy="2953167"/>
          </a:xfrm>
          <a:prstGeom prst="rect">
            <a:avLst/>
          </a:prstGeom>
        </p:spPr>
      </p:pic>
      <p:sp>
        <p:nvSpPr>
          <p:cNvPr id="12" name="Simplest binary ferroelectric material"/>
          <p:cNvSpPr txBox="1"/>
          <p:nvPr/>
        </p:nvSpPr>
        <p:spPr>
          <a:xfrm>
            <a:off x="390906" y="874394"/>
            <a:ext cx="3733907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r>
              <a:rPr dirty="0" smtClean="0"/>
              <a:t>Simplest binary ferroelectric material</a:t>
            </a:r>
            <a:r>
              <a:rPr lang="en-US" dirty="0" smtClean="0"/>
              <a:t> </a:t>
            </a:r>
          </a:p>
          <a:p>
            <a:r>
              <a:rPr lang="it-IT" sz="1200" dirty="0" smtClean="0"/>
              <a:t>Di </a:t>
            </a:r>
            <a:r>
              <a:rPr lang="it-IT" sz="1200" dirty="0"/>
              <a:t>Sante et </a:t>
            </a:r>
            <a:r>
              <a:rPr lang="it-IT" sz="1200" dirty="0" smtClean="0"/>
              <a:t>al., </a:t>
            </a:r>
            <a:r>
              <a:rPr lang="it-IT" sz="1200" dirty="0" err="1"/>
              <a:t>Adv</a:t>
            </a:r>
            <a:r>
              <a:rPr lang="it-IT" sz="1200" dirty="0"/>
              <a:t>. </a:t>
            </a:r>
            <a:r>
              <a:rPr lang="it-IT" sz="1200" dirty="0" err="1"/>
              <a:t>Mat</a:t>
            </a:r>
            <a:r>
              <a:rPr lang="it-IT" sz="1200" dirty="0"/>
              <a:t>. 25, 509 (2013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270880" y="4672399"/>
            <a:ext cx="1964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JK et al, PRR </a:t>
            </a:r>
            <a:r>
              <a:rPr lang="en-US" sz="1200" dirty="0"/>
              <a:t>, 003000 (2020</a:t>
            </a:r>
            <a:r>
              <a:rPr lang="en-US" sz="1200" dirty="0" smtClean="0"/>
              <a:t>)</a:t>
            </a:r>
            <a:endParaRPr lang="it-IT" sz="1200" kern="1000" spc="30" dirty="0">
              <a:cs typeface="Franklin Gothic Boo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" y="4085099"/>
            <a:ext cx="1960114" cy="23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1" y="1876425"/>
            <a:ext cx="8658225" cy="498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22" y="76674"/>
            <a:ext cx="7487476" cy="1853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562" y="2347855"/>
            <a:ext cx="3480707" cy="33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90688"/>
            <a:ext cx="10772775" cy="1052512"/>
          </a:xfrm>
        </p:spPr>
        <p:txBody>
          <a:bodyPr>
            <a:normAutofit lnSpcReduction="10000"/>
          </a:bodyPr>
          <a:lstStyle/>
          <a:p>
            <a:pPr marL="285750">
              <a:buSzPct val="100000"/>
              <a:defRPr sz="3800" b="1"/>
            </a:pPr>
            <a:r>
              <a:rPr lang="en-US" sz="3600" dirty="0" smtClean="0">
                <a:latin typeface="+mj-lt"/>
              </a:rPr>
              <a:t>Direct evidence of light-induced, non-thermal </a:t>
            </a:r>
            <a:r>
              <a:rPr lang="en-US" sz="3600" dirty="0" err="1" smtClean="0">
                <a:latin typeface="+mj-lt"/>
              </a:rPr>
              <a:t>ferrimagnetic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switching </a:t>
            </a:r>
            <a:endParaRPr lang="en-US" sz="3600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4011" y="2771775"/>
            <a:ext cx="11115273" cy="4086225"/>
            <a:chOff x="504011" y="2771775"/>
            <a:chExt cx="11115273" cy="4086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011" y="2771775"/>
              <a:ext cx="10258425" cy="15144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9612" y="4455720"/>
              <a:ext cx="46204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Theoretical </a:t>
              </a:r>
              <a:r>
                <a:rPr lang="en-US" b="1" dirty="0"/>
                <a:t>model </a:t>
              </a:r>
              <a:r>
                <a:rPr lang="en-US" dirty="0"/>
                <a:t>of </a:t>
              </a:r>
              <a:r>
                <a:rPr lang="en-US" dirty="0" err="1"/>
                <a:t>magnetostochastic</a:t>
              </a:r>
              <a:r>
                <a:rPr lang="en-US" dirty="0"/>
                <a:t> </a:t>
              </a:r>
              <a:r>
                <a:rPr lang="en-US" dirty="0" smtClean="0"/>
                <a:t>resonance is </a:t>
              </a:r>
              <a:r>
                <a:rPr lang="en-US" dirty="0"/>
                <a:t>developed. It is shown that in the presence </a:t>
              </a:r>
              <a:r>
                <a:rPr lang="en-US" dirty="0" smtClean="0"/>
                <a:t>of noise </a:t>
              </a:r>
              <a:r>
                <a:rPr lang="en-US" dirty="0"/>
                <a:t>the </a:t>
              </a:r>
              <a:r>
                <a:rPr lang="en-US" dirty="0" smtClean="0"/>
                <a:t>signal-to-noise </a:t>
              </a:r>
              <a:r>
                <a:rPr lang="en-US" dirty="0"/>
                <a:t>ratio for a </a:t>
              </a:r>
              <a:r>
                <a:rPr lang="en-US" dirty="0" err="1"/>
                <a:t>bistable</a:t>
              </a:r>
              <a:r>
                <a:rPr lang="en-US" dirty="0"/>
                <a:t> uniaxial </a:t>
              </a:r>
              <a:r>
                <a:rPr lang="en-US" dirty="0" err="1" smtClean="0"/>
                <a:t>ferromagnet</a:t>
              </a:r>
              <a:r>
                <a:rPr lang="en-US" dirty="0" smtClean="0"/>
                <a:t> </a:t>
              </a:r>
              <a:r>
                <a:rPr lang="en-US" dirty="0"/>
                <a:t>can be </a:t>
              </a:r>
              <a:r>
                <a:rPr lang="en-US" dirty="0" smtClean="0"/>
                <a:t>a </a:t>
              </a:r>
              <a:r>
                <a:rPr lang="en-US" b="1" dirty="0" smtClean="0">
                  <a:solidFill>
                    <a:srgbClr val="FF0000"/>
                  </a:solidFill>
                </a:rPr>
                <a:t>million times greater than </a:t>
              </a:r>
              <a:r>
                <a:rPr lang="en-US" b="1" dirty="0">
                  <a:solidFill>
                    <a:srgbClr val="FF0000"/>
                  </a:solidFill>
                </a:rPr>
                <a:t>that for a one-stable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ferromagnet</a:t>
              </a:r>
              <a:r>
                <a:rPr lang="en-US" b="1" dirty="0" smtClean="0">
                  <a:solidFill>
                    <a:srgbClr val="FF0000"/>
                  </a:solidFill>
                </a:rPr>
                <a:t>.</a:t>
              </a:r>
              <a:endParaRPr lang="en-US" dirty="0" smtClean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33248" y="4422263"/>
              <a:ext cx="5786036" cy="2435737"/>
              <a:chOff x="5530970" y="3277105"/>
              <a:chExt cx="5786036" cy="2435737"/>
            </a:xfrm>
          </p:grpSpPr>
          <p:pic>
            <p:nvPicPr>
              <p:cNvPr id="7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530970" y="3277105"/>
                <a:ext cx="5786036" cy="2435737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8" name="Combination of FM and AM frequency signal can turn stochastic resonance on and off"/>
              <p:cNvSpPr txBox="1"/>
              <p:nvPr/>
            </p:nvSpPr>
            <p:spPr>
              <a:xfrm>
                <a:off x="6604401" y="4187725"/>
                <a:ext cx="3766394" cy="5800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600" tIns="101600" rIns="101600" bIns="101600" numCol="1" anchor="ctr">
                <a:spAutoFit/>
              </a:bodyPr>
              <a:lstStyle>
                <a:lvl1pPr algn="ctr">
                  <a:defRPr b="1">
                    <a:solidFill>
                      <a:srgbClr val="011993"/>
                    </a:solidFill>
                  </a:defRPr>
                </a:lvl1pPr>
              </a:lstStyle>
              <a:p>
                <a:r>
                  <a:rPr dirty="0"/>
                  <a:t>Combination of FM and AM frequency signal can turn stochastic resonance on and off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1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90688"/>
            <a:ext cx="10772775" cy="3750310"/>
          </a:xfrm>
        </p:spPr>
        <p:txBody>
          <a:bodyPr>
            <a:normAutofit/>
          </a:bodyPr>
          <a:lstStyle/>
          <a:p>
            <a:pPr marL="285750">
              <a:buSzPct val="100000"/>
              <a:defRPr sz="3800" b="1"/>
            </a:pPr>
            <a:r>
              <a:rPr lang="en-US" sz="3600" dirty="0">
                <a:latin typeface="+mj-lt"/>
              </a:rPr>
              <a:t>Direct evidence of light-induced, non-thermal </a:t>
            </a:r>
            <a:r>
              <a:rPr lang="en-US" sz="3600" dirty="0" err="1">
                <a:latin typeface="+mj-lt"/>
              </a:rPr>
              <a:t>ferrimagnetic</a:t>
            </a:r>
            <a:r>
              <a:rPr lang="en-US" sz="3600" dirty="0">
                <a:latin typeface="+mj-lt"/>
              </a:rPr>
              <a:t> switching </a:t>
            </a:r>
          </a:p>
          <a:p>
            <a:pPr marL="285750">
              <a:buSzPct val="100000"/>
              <a:defRPr sz="3800" b="1"/>
            </a:pPr>
            <a:r>
              <a:rPr lang="en-US" sz="3600" dirty="0" smtClean="0">
                <a:latin typeface="+mj-lt"/>
              </a:rPr>
              <a:t>Spin glass collective magnetization switching</a:t>
            </a:r>
          </a:p>
          <a:p>
            <a:pPr marL="285750">
              <a:buSzPct val="100000"/>
              <a:defRPr sz="3800" b="1"/>
            </a:pPr>
            <a:r>
              <a:rPr lang="en-US" sz="3600" dirty="0" smtClean="0">
                <a:latin typeface="+mj-lt"/>
              </a:rPr>
              <a:t>Spin </a:t>
            </a:r>
            <a:r>
              <a:rPr lang="en-US" sz="3600" dirty="0">
                <a:latin typeface="+mj-lt"/>
              </a:rPr>
              <a:t>glass </a:t>
            </a:r>
            <a:r>
              <a:rPr lang="en-US" sz="3600" dirty="0" smtClean="0">
                <a:latin typeface="+mj-lt"/>
              </a:rPr>
              <a:t>collective dynamics with </a:t>
            </a:r>
            <a:r>
              <a:rPr lang="en-US" sz="3600" dirty="0" err="1" smtClean="0">
                <a:latin typeface="+mj-lt"/>
              </a:rPr>
              <a:t>skyrmion</a:t>
            </a:r>
            <a:r>
              <a:rPr lang="en-US" sz="3600" dirty="0" smtClean="0">
                <a:latin typeface="+mj-lt"/>
              </a:rPr>
              <a:t>-like excitations</a:t>
            </a:r>
            <a:endParaRPr lang="en-US" sz="3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6638674" y="987189"/>
            <a:ext cx="1711102" cy="19593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kern="1000" spc="30" dirty="0">
                <a:cs typeface="Franklin Gothic Book"/>
              </a:rPr>
              <a:t>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0068" y="273413"/>
            <a:ext cx="5256584" cy="50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19329" y="980775"/>
            <a:ext cx="5879659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kern="1000" spc="30" dirty="0">
                <a:cs typeface="Franklin Gothic Book"/>
              </a:rPr>
              <a:t>                       </a:t>
            </a:r>
            <a:r>
              <a:rPr lang="en-US" kern="1000" spc="30" dirty="0">
                <a:cs typeface="Franklin Gothic Book"/>
              </a:rPr>
              <a:t>Spin-Orbit Interaction Spectroscopy group</a:t>
            </a:r>
          </a:p>
        </p:txBody>
      </p:sp>
      <p:pic>
        <p:nvPicPr>
          <p:cNvPr id="18434" name="Picture 2" descr="C:\Users\krempasky\Pictures\epfl\hu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5" y="1052736"/>
            <a:ext cx="1440160" cy="16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krempasky\Pictures\epfl\EPFL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20" y="1538797"/>
            <a:ext cx="2355584" cy="11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9037" y="2657243"/>
            <a:ext cx="914400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kern="1000" spc="30" dirty="0">
                <a:cs typeface="Franklin Gothic Book"/>
              </a:rPr>
              <a:t>Hugo Dil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8195" y="3086189"/>
            <a:ext cx="4926246" cy="1632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kern="1000" spc="30" dirty="0">
                <a:cs typeface="Franklin Gothic Book"/>
              </a:rPr>
              <a:t>                      </a:t>
            </a:r>
          </a:p>
        </p:txBody>
      </p:sp>
      <p:pic>
        <p:nvPicPr>
          <p:cNvPr id="18445" name="Picture 13" descr="C:\Users\krempasky\Pictures\epfl\j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05" y="3117890"/>
            <a:ext cx="894817" cy="12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367514" y="4430430"/>
            <a:ext cx="1217260" cy="2792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kern="1000" spc="30" dirty="0">
                <a:cs typeface="Franklin Gothic Book"/>
              </a:rPr>
              <a:t>Martin Gmitra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82702" y="980775"/>
            <a:ext cx="2625883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kern="1000" spc="30" dirty="0">
                <a:cs typeface="Franklin Gothic Book"/>
              </a:rPr>
              <a:t>                      </a:t>
            </a:r>
          </a:p>
        </p:txBody>
      </p:sp>
      <p:pic>
        <p:nvPicPr>
          <p:cNvPr id="18447" name="Picture 15" descr="C:\Users\krempasky\Pictures\epfl\gunth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65" y="1116997"/>
            <a:ext cx="957256" cy="9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956652" y="2491143"/>
            <a:ext cx="1614839" cy="2792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kern="1000" spc="30" dirty="0">
                <a:cs typeface="Franklin Gothic Book"/>
              </a:rPr>
              <a:t>Gunther Springholz</a:t>
            </a:r>
          </a:p>
        </p:txBody>
      </p:sp>
      <p:pic>
        <p:nvPicPr>
          <p:cNvPr id="18448" name="Picture 16" descr="C:\Users\krempasky\Pictures\epfl\JK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53" y="1116997"/>
            <a:ext cx="2024965" cy="9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740971" y="1439255"/>
            <a:ext cx="1587389" cy="513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kern="1000" spc="30" dirty="0">
                <a:cs typeface="Franklin Gothic Book"/>
              </a:rPr>
              <a:t>PSI: SIS beamline </a:t>
            </a:r>
          </a:p>
          <a:p>
            <a:pPr>
              <a:lnSpc>
                <a:spcPct val="110000"/>
              </a:lnSpc>
            </a:pPr>
            <a:r>
              <a:rPr lang="en-US" kern="1000" spc="30" dirty="0">
                <a:cs typeface="Franklin Gothic Book"/>
              </a:rPr>
              <a:t>COPHEE</a:t>
            </a:r>
          </a:p>
        </p:txBody>
      </p:sp>
      <p:pic>
        <p:nvPicPr>
          <p:cNvPr id="2053" name="Picture 5" descr="C:\Users\krempasky\Pictures\epfl\plz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6" y="3206617"/>
            <a:ext cx="1351737" cy="6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rempasky\Pictures\epfl\MartinGmitr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61" y="3208450"/>
            <a:ext cx="920068" cy="11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73" y="3188407"/>
            <a:ext cx="953970" cy="6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741346" y="4423671"/>
            <a:ext cx="1013472" cy="2792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kern="1000" spc="30" dirty="0">
                <a:cs typeface="Franklin Gothic Book"/>
              </a:rPr>
              <a:t>Jan </a:t>
            </a:r>
            <a:r>
              <a:rPr lang="en-US" sz="1400" kern="1000" spc="30" dirty="0" smtClean="0">
                <a:cs typeface="Franklin Gothic Book"/>
              </a:rPr>
              <a:t>Minar  Sunil D’Souza</a:t>
            </a:r>
            <a:endParaRPr lang="en-US" sz="1400" kern="1000" spc="30" dirty="0">
              <a:cs typeface="Franklin Gothic Book"/>
            </a:endParaRPr>
          </a:p>
        </p:txBody>
      </p:sp>
      <p:pic>
        <p:nvPicPr>
          <p:cNvPr id="1026" name="Picture 2" descr="Image result for ondrej caha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74" y="1080248"/>
            <a:ext cx="1084572" cy="12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809172" y="2418400"/>
            <a:ext cx="943018" cy="2792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kern="1000" spc="30" dirty="0" err="1" smtClean="0">
                <a:cs typeface="Franklin Gothic Book"/>
              </a:rPr>
              <a:t>Ondrej</a:t>
            </a:r>
            <a:r>
              <a:rPr lang="en-US" sz="1400" kern="1000" spc="30" dirty="0" smtClean="0">
                <a:cs typeface="Franklin Gothic Book"/>
              </a:rPr>
              <a:t> </a:t>
            </a:r>
            <a:r>
              <a:rPr lang="en-US" sz="1400" kern="1000" spc="30" dirty="0" err="1" smtClean="0">
                <a:cs typeface="Franklin Gothic Book"/>
              </a:rPr>
              <a:t>Caha</a:t>
            </a:r>
            <a:endParaRPr lang="en-US" sz="1400" kern="1000" spc="30" dirty="0" smtClean="0">
              <a:cs typeface="Franklin Gothic Book"/>
            </a:endParaRPr>
          </a:p>
          <a:p>
            <a:pPr>
              <a:lnSpc>
                <a:spcPct val="110000"/>
              </a:lnSpc>
            </a:pPr>
            <a:r>
              <a:rPr lang="en-US" sz="1400" kern="1000" spc="30" dirty="0" smtClean="0">
                <a:cs typeface="Franklin Gothic Book"/>
              </a:rPr>
              <a:t>Masaryk Univ. Brno</a:t>
            </a:r>
            <a:endParaRPr lang="en-US" sz="1400" kern="1000" spc="30" dirty="0">
              <a:cs typeface="Franklin Gothic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2608" y="3337524"/>
            <a:ext cx="951453" cy="1070646"/>
          </a:xfrm>
          <a:prstGeom prst="rect">
            <a:avLst/>
          </a:prstGeom>
        </p:spPr>
      </p:pic>
      <p:pic>
        <p:nvPicPr>
          <p:cNvPr id="51" name="image.png" descr="image.png"/>
          <p:cNvPicPr>
            <a:picLocks/>
          </p:cNvPicPr>
          <p:nvPr/>
        </p:nvPicPr>
        <p:blipFill>
          <a:blip r:embed="rId13">
            <a:extLst/>
          </a:blip>
          <a:srcRect l="27146" t="43603" r="25964" b="42442"/>
          <a:stretch>
            <a:fillRect/>
          </a:stretch>
        </p:blipFill>
        <p:spPr>
          <a:xfrm>
            <a:off x="2122405" y="5245232"/>
            <a:ext cx="2395600" cy="96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460193" y="4970974"/>
            <a:ext cx="4182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1"/>
            </a:pPr>
            <a:r>
              <a:rPr lang="en-US" sz="1600" dirty="0"/>
              <a:t>XMCD support and PSI sample </a:t>
            </a:r>
            <a:r>
              <a:rPr lang="en-US" sz="1600" dirty="0" smtClean="0"/>
              <a:t>characterization</a:t>
            </a:r>
            <a:endParaRPr lang="en-US" sz="1600" dirty="0"/>
          </a:p>
          <a:p>
            <a:r>
              <a:rPr lang="en-US" sz="1600" dirty="0"/>
              <a:t>Cinthia Piamonteze</a:t>
            </a:r>
          </a:p>
          <a:p>
            <a:r>
              <a:rPr lang="en-US" sz="1600" dirty="0"/>
              <a:t>Valerio Scagnoli</a:t>
            </a:r>
          </a:p>
          <a:p>
            <a:r>
              <a:rPr lang="en-US" sz="1600" dirty="0"/>
              <a:t>Carlos </a:t>
            </a:r>
            <a:r>
              <a:rPr lang="en-US" sz="1600" dirty="0" smtClean="0"/>
              <a:t>Vaz</a:t>
            </a:r>
            <a:endParaRPr lang="en-US" sz="1600" dirty="0"/>
          </a:p>
        </p:txBody>
      </p:sp>
      <p:pic>
        <p:nvPicPr>
          <p:cNvPr id="53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488954" y="3651191"/>
            <a:ext cx="3609612" cy="2477857"/>
          </a:xfrm>
          <a:prstGeom prst="rect">
            <a:avLst/>
          </a:prstGeom>
          <a:ln w="12700"/>
        </p:spPr>
      </p:pic>
      <p:sp>
        <p:nvSpPr>
          <p:cNvPr id="16" name="TextBox 15"/>
          <p:cNvSpPr txBox="1"/>
          <p:nvPr/>
        </p:nvSpPr>
        <p:spPr>
          <a:xfrm>
            <a:off x="5986023" y="3288164"/>
            <a:ext cx="3016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1"/>
            </a:pPr>
            <a:r>
              <a:rPr lang="en-US" dirty="0"/>
              <a:t>µSR experiments and analysis</a:t>
            </a:r>
          </a:p>
          <a:p>
            <a:r>
              <a:rPr lang="en-US" dirty="0"/>
              <a:t>Zaher Salman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6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48" y="2493961"/>
            <a:ext cx="4356166" cy="31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79095" y="5613479"/>
            <a:ext cx="3528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200" i="1" kern="1000" spc="30" dirty="0">
                <a:cs typeface="Franklin Gothic Book"/>
              </a:rPr>
              <a:t>(1) H. </a:t>
            </a:r>
            <a:r>
              <a:rPr lang="it-IT" sz="1200" i="1" kern="1000" spc="30" dirty="0" err="1">
                <a:cs typeface="Franklin Gothic Book"/>
              </a:rPr>
              <a:t>Przybylinska</a:t>
            </a:r>
            <a:r>
              <a:rPr lang="it-IT" sz="1200" i="1" kern="1000" spc="30" dirty="0">
                <a:cs typeface="Franklin Gothic Book"/>
              </a:rPr>
              <a:t> et al., PRL.112, 047202 (2014) (2) JK. et al., PR</a:t>
            </a:r>
            <a:r>
              <a:rPr lang="en-US" sz="1200" i="1" dirty="0"/>
              <a:t>B </a:t>
            </a:r>
            <a:r>
              <a:rPr lang="en-US" sz="1200" b="1" i="1" dirty="0"/>
              <a:t>94</a:t>
            </a:r>
            <a:r>
              <a:rPr lang="en-US" sz="1200" dirty="0"/>
              <a:t> 205111 (2016)</a:t>
            </a:r>
            <a:endParaRPr lang="en-US" sz="1200" b="1" i="1" dirty="0"/>
          </a:p>
          <a:p>
            <a:pPr>
              <a:lnSpc>
                <a:spcPct val="110000"/>
              </a:lnSpc>
            </a:pPr>
            <a:r>
              <a:rPr lang="en-US" sz="1200" i="1" dirty="0"/>
              <a:t>(3) JK. et al., PRX 2018</a:t>
            </a:r>
          </a:p>
          <a:p>
            <a:pPr>
              <a:lnSpc>
                <a:spcPct val="110000"/>
              </a:lnSpc>
            </a:pPr>
            <a:r>
              <a:rPr lang="en-US" sz="1200" i="1" dirty="0"/>
              <a:t>(4) JK. et al., Nat. Comm. </a:t>
            </a:r>
            <a:r>
              <a:rPr lang="en-US" sz="1200" b="1" i="1" dirty="0"/>
              <a:t>7</a:t>
            </a:r>
            <a:r>
              <a:rPr lang="en-US" sz="1200" i="1" dirty="0"/>
              <a:t> 13071 (2016) </a:t>
            </a:r>
          </a:p>
          <a:p>
            <a:pPr>
              <a:lnSpc>
                <a:spcPct val="110000"/>
              </a:lnSpc>
            </a:pPr>
            <a:r>
              <a:rPr lang="en-US" sz="1200" i="1" dirty="0"/>
              <a:t>(5) JK. et al., </a:t>
            </a:r>
            <a:r>
              <a:rPr lang="en-US" sz="1200" i="1" dirty="0" err="1"/>
              <a:t>JPChS</a:t>
            </a:r>
            <a:r>
              <a:rPr lang="en-US" sz="1200" i="1" dirty="0"/>
              <a:t> 1–8 (2017)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AE8F-8EFD-4C37-81E0-97B47958619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6" y="3661861"/>
            <a:ext cx="2190353" cy="21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99" y="630924"/>
            <a:ext cx="3470400" cy="25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2" y="630924"/>
            <a:ext cx="3366212" cy="25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3148" y="189837"/>
            <a:ext cx="41142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+mj-lt"/>
              </a:rPr>
              <a:t>Magnetoelectric</a:t>
            </a:r>
            <a:r>
              <a:rPr lang="en-US" sz="3600" dirty="0" smtClean="0">
                <a:latin typeface="+mj-lt"/>
              </a:rPr>
              <a:t> switching entangled with </a:t>
            </a:r>
            <a:r>
              <a:rPr lang="en-US" sz="3600" dirty="0" err="1" smtClean="0">
                <a:latin typeface="+mj-lt"/>
              </a:rPr>
              <a:t>Rashba</a:t>
            </a:r>
            <a:r>
              <a:rPr lang="en-US" sz="3600" dirty="0" smtClean="0">
                <a:latin typeface="+mj-lt"/>
              </a:rPr>
              <a:t>-Zeeman splitting</a:t>
            </a:r>
            <a:endParaRPr lang="en-US" sz="3600" dirty="0">
              <a:latin typeface="+mj-lt"/>
            </a:endParaRPr>
          </a:p>
          <a:p>
            <a:endParaRPr lang="en-US" sz="2000" dirty="0"/>
          </a:p>
        </p:txBody>
      </p:sp>
      <p:pic>
        <p:nvPicPr>
          <p:cNvPr id="9" name="Picture 4" descr="C:\Users\AK103186\GeMnTe\GeMnTe_Manuscript_Juraj\Revised\FIG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5" t="52962" r="17508"/>
          <a:stretch>
            <a:fillRect/>
          </a:stretch>
        </p:blipFill>
        <p:spPr bwMode="auto">
          <a:xfrm>
            <a:off x="8248035" y="3247562"/>
            <a:ext cx="1330073" cy="238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AK103186\GeMnTe\GeMnTe_Manuscript_Juraj\Revised\FIG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3" t="52962"/>
          <a:stretch>
            <a:fillRect/>
          </a:stretch>
        </p:blipFill>
        <p:spPr bwMode="auto">
          <a:xfrm>
            <a:off x="10104025" y="3297289"/>
            <a:ext cx="1303503" cy="23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21455" y="3220774"/>
            <a:ext cx="314036" cy="3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87" y="4668975"/>
            <a:ext cx="8747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57" y="4733664"/>
            <a:ext cx="6604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81" y="3391183"/>
            <a:ext cx="64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456988" y="3180346"/>
            <a:ext cx="376055" cy="2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Ge,Mn</a:t>
            </a:r>
            <a:r>
              <a:rPr lang="en-US" dirty="0" smtClean="0"/>
              <a:t>)</a:t>
            </a:r>
            <a:r>
              <a:rPr lang="en-US" dirty="0" err="1" smtClean="0"/>
              <a:t>Te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03483" y="1960470"/>
            <a:ext cx="2627848" cy="1919152"/>
            <a:chOff x="2940520" y="4826870"/>
            <a:chExt cx="2627848" cy="191915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8297" y="4826870"/>
              <a:ext cx="2320071" cy="191915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718560" y="4877400"/>
              <a:ext cx="633984" cy="133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688688" y="5488447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E-E</a:t>
              </a:r>
              <a:r>
                <a:rPr lang="en-US" sz="1400" baseline="-25000" dirty="0" smtClean="0"/>
                <a:t>F</a:t>
              </a:r>
              <a:r>
                <a:rPr lang="en-US" sz="1400" dirty="0" smtClean="0"/>
                <a:t> (eV)</a:t>
              </a:r>
              <a:endParaRPr lang="en-US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5991" y="1521131"/>
            <a:ext cx="3212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JK et </a:t>
            </a:r>
            <a:r>
              <a:rPr lang="en-US" sz="1600" dirty="0"/>
              <a:t>al., Nat. Comm. </a:t>
            </a:r>
            <a:r>
              <a:rPr lang="en-US" sz="1600" b="1" dirty="0"/>
              <a:t>7</a:t>
            </a:r>
            <a:r>
              <a:rPr lang="en-US" sz="1600" dirty="0"/>
              <a:t> 13071 (2016)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15991" y="4070652"/>
            <a:ext cx="4029629" cy="2434078"/>
            <a:chOff x="346903" y="4070676"/>
            <a:chExt cx="4029629" cy="2434078"/>
          </a:xfrm>
        </p:grpSpPr>
        <p:grpSp>
          <p:nvGrpSpPr>
            <p:cNvPr id="14" name="Group 13"/>
            <p:cNvGrpSpPr/>
            <p:nvPr/>
          </p:nvGrpSpPr>
          <p:grpSpPr>
            <a:xfrm>
              <a:off x="475205" y="4116541"/>
              <a:ext cx="3750945" cy="2388212"/>
              <a:chOff x="997267" y="3820998"/>
              <a:chExt cx="3750945" cy="238821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267" y="3881548"/>
                <a:ext cx="3750945" cy="232766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939577" y="3820998"/>
                <a:ext cx="256339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L. </a:t>
                </a:r>
                <a:r>
                  <a:rPr lang="en-US" sz="1600" dirty="0" err="1" smtClean="0"/>
                  <a:t>Brey</a:t>
                </a:r>
                <a:r>
                  <a:rPr lang="en-US" sz="1600" dirty="0" smtClean="0"/>
                  <a:t>, </a:t>
                </a:r>
                <a:r>
                  <a:rPr lang="it-IT" sz="1600" dirty="0" smtClean="0"/>
                  <a:t>Nano </a:t>
                </a:r>
                <a:r>
                  <a:rPr lang="it-IT" sz="1600" dirty="0" err="1" smtClean="0"/>
                  <a:t>Lett</a:t>
                </a:r>
                <a:r>
                  <a:rPr lang="it-IT" sz="1600" dirty="0" smtClean="0"/>
                  <a:t>. 2017, 17</a:t>
                </a:r>
                <a:endParaRPr lang="en-US" sz="16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903" y="4070676"/>
              <a:ext cx="4029629" cy="243407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30062" y="121955"/>
            <a:ext cx="7249589" cy="3922846"/>
            <a:chOff x="4796315" y="121955"/>
            <a:chExt cx="7249589" cy="3922846"/>
          </a:xfrm>
        </p:grpSpPr>
        <p:grpSp>
          <p:nvGrpSpPr>
            <p:cNvPr id="15" name="Group 14"/>
            <p:cNvGrpSpPr/>
            <p:nvPr/>
          </p:nvGrpSpPr>
          <p:grpSpPr>
            <a:xfrm>
              <a:off x="4899330" y="121955"/>
              <a:ext cx="7069623" cy="3922846"/>
              <a:chOff x="4744304" y="2495009"/>
              <a:chExt cx="7069623" cy="392284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6268" y="2787397"/>
                <a:ext cx="3068561" cy="196277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0988" y="4532748"/>
                <a:ext cx="2558007" cy="188510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744304" y="2495009"/>
                <a:ext cx="298100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R. Yoshimi et al., arXiv2022</a:t>
                </a:r>
              </a:p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Nonreciprocal electrical transport</a:t>
                </a:r>
                <a:endParaRPr lang="en-US" sz="1600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7638" y="2684010"/>
                <a:ext cx="2809339" cy="183367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16004" y="4477525"/>
                <a:ext cx="1197923" cy="1672349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796315" y="159537"/>
              <a:ext cx="7249589" cy="3831724"/>
              <a:chOff x="4787080" y="159537"/>
              <a:chExt cx="7249589" cy="38317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7905" y="2367237"/>
                <a:ext cx="2879346" cy="1345781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787080" y="159537"/>
                <a:ext cx="7249589" cy="383172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625190" y="4066695"/>
            <a:ext cx="7263702" cy="2441992"/>
            <a:chOff x="4772967" y="4066695"/>
            <a:chExt cx="7263702" cy="2441992"/>
          </a:xfrm>
        </p:grpSpPr>
        <p:grpSp>
          <p:nvGrpSpPr>
            <p:cNvPr id="34" name="Group 33"/>
            <p:cNvGrpSpPr/>
            <p:nvPr/>
          </p:nvGrpSpPr>
          <p:grpSpPr>
            <a:xfrm>
              <a:off x="4791435" y="4114751"/>
              <a:ext cx="7123732" cy="2393935"/>
              <a:chOff x="4606714" y="4354893"/>
              <a:chExt cx="7123732" cy="239393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0084" y="5241598"/>
                <a:ext cx="3040884" cy="136629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6684" y="4354893"/>
                <a:ext cx="1508680" cy="130602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9185" y="5462814"/>
                <a:ext cx="1415653" cy="1286014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9555890" y="4475772"/>
                <a:ext cx="2174556" cy="2203623"/>
                <a:chOff x="3372612" y="2250424"/>
                <a:chExt cx="1899912" cy="1804143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48622" y="2250424"/>
                  <a:ext cx="1623902" cy="1545776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2612" y="2266941"/>
                  <a:ext cx="277223" cy="1642011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0331" y="3796200"/>
                  <a:ext cx="1002710" cy="258367"/>
                </a:xfrm>
                <a:prstGeom prst="rect">
                  <a:avLst/>
                </a:prstGeom>
              </p:spPr>
            </p:pic>
          </p:grpSp>
          <p:sp>
            <p:nvSpPr>
              <p:cNvPr id="25" name="Rectangle 24"/>
              <p:cNvSpPr/>
              <p:nvPr/>
            </p:nvSpPr>
            <p:spPr>
              <a:xfrm>
                <a:off x="4606714" y="4613321"/>
                <a:ext cx="35367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600" dirty="0" err="1"/>
                  <a:t>Yoshimi</a:t>
                </a:r>
                <a:r>
                  <a:rPr lang="it-IT" sz="1600" dirty="0"/>
                  <a:t> </a:t>
                </a:r>
                <a:r>
                  <a:rPr lang="it-IT" sz="1600" i="1" dirty="0"/>
                  <a:t>et al</a:t>
                </a:r>
                <a:r>
                  <a:rPr lang="it-IT" sz="1600" dirty="0"/>
                  <a:t>., </a:t>
                </a:r>
                <a:r>
                  <a:rPr lang="it-IT" sz="1600" i="1" dirty="0"/>
                  <a:t>Sci. </a:t>
                </a:r>
                <a:r>
                  <a:rPr lang="it-IT" sz="1600" i="1" dirty="0" err="1"/>
                  <a:t>Adv</a:t>
                </a:r>
                <a:r>
                  <a:rPr lang="it-IT" sz="1600" i="1" dirty="0"/>
                  <a:t>. </a:t>
                </a:r>
                <a:r>
                  <a:rPr lang="it-IT" sz="1600" dirty="0"/>
                  <a:t>2018; </a:t>
                </a:r>
                <a:r>
                  <a:rPr lang="it-IT" sz="1600" b="1" dirty="0" smtClean="0"/>
                  <a:t>4</a:t>
                </a:r>
              </a:p>
              <a:p>
                <a:r>
                  <a:rPr lang="it-IT" sz="1600" i="1" dirty="0" err="1" smtClean="0">
                    <a:solidFill>
                      <a:srgbClr val="FF0000"/>
                    </a:solidFill>
                  </a:rPr>
                  <a:t>Current</a:t>
                </a:r>
                <a:r>
                  <a:rPr lang="it-IT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600" i="1" dirty="0" err="1" smtClean="0">
                    <a:solidFill>
                      <a:srgbClr val="FF0000"/>
                    </a:solidFill>
                  </a:rPr>
                  <a:t>driven</a:t>
                </a:r>
                <a:r>
                  <a:rPr lang="it-IT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600" i="1" dirty="0" err="1" smtClean="0">
                    <a:solidFill>
                      <a:srgbClr val="FF0000"/>
                    </a:solidFill>
                  </a:rPr>
                  <a:t>magnetization</a:t>
                </a:r>
                <a:r>
                  <a:rPr lang="it-IT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1600" i="1" dirty="0" err="1" smtClean="0">
                    <a:solidFill>
                      <a:srgbClr val="FF0000"/>
                    </a:solidFill>
                  </a:rPr>
                  <a:t>switching</a:t>
                </a:r>
                <a:endParaRPr lang="en-US" sz="16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772967" y="4066695"/>
              <a:ext cx="7263702" cy="244199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10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IV-VI MBE (</a:t>
            </a:r>
            <a:r>
              <a:rPr lang="en-US" b="0" dirty="0" err="1" smtClean="0">
                <a:latin typeface="+mj-lt"/>
              </a:rPr>
              <a:t>Ge,Mn</a:t>
            </a:r>
            <a:r>
              <a:rPr lang="en-US" b="0" dirty="0" smtClean="0">
                <a:latin typeface="+mj-lt"/>
              </a:rPr>
              <a:t>)</a:t>
            </a:r>
            <a:r>
              <a:rPr lang="en-US" b="0" dirty="0" err="1" smtClean="0">
                <a:latin typeface="+mj-lt"/>
              </a:rPr>
              <a:t>Te</a:t>
            </a:r>
            <a:endParaRPr lang="en-US" b="0" dirty="0">
              <a:latin typeface="+mj-lt"/>
            </a:endParaRPr>
          </a:p>
        </p:txBody>
      </p:sp>
      <p:pic>
        <p:nvPicPr>
          <p:cNvPr id="5" name="Picture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8" y="1847482"/>
            <a:ext cx="7293125" cy="361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66675" cmpd="tri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7339972" y="2073268"/>
            <a:ext cx="427630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i="1" dirty="0">
                <a:solidFill>
                  <a:srgbClr val="990000"/>
                </a:solidFill>
                <a:cs typeface="Times New Roman" pitchFamily="18" charset="0"/>
              </a:rPr>
              <a:t>„</a:t>
            </a:r>
            <a:r>
              <a:rPr lang="de-AT" altLang="de-DE" i="1" dirty="0" err="1">
                <a:solidFill>
                  <a:srgbClr val="990000"/>
                </a:solidFill>
                <a:cs typeface="Times New Roman" pitchFamily="18" charset="0"/>
              </a:rPr>
              <a:t>epi</a:t>
            </a:r>
            <a:r>
              <a:rPr lang="de-AT" altLang="de-DE" i="1" dirty="0">
                <a:solidFill>
                  <a:srgbClr val="990000"/>
                </a:solidFill>
                <a:cs typeface="Times New Roman" pitchFamily="18" charset="0"/>
              </a:rPr>
              <a:t>-taxis“</a:t>
            </a:r>
            <a:r>
              <a:rPr lang="de-AT" altLang="de-DE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de-AT" altLang="de-DE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de-AT" altLang="de-DE" dirty="0" smtClean="0">
                <a:solidFill>
                  <a:schemeClr val="tx2"/>
                </a:solidFill>
                <a:cs typeface="Times New Roman" pitchFamily="18" charset="0"/>
              </a:rPr>
              <a:t>=</a:t>
            </a:r>
            <a:r>
              <a:rPr lang="en-US" altLang="de-DE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altLang="de-DE" i="1" dirty="0">
                <a:solidFill>
                  <a:schemeClr val="tx2"/>
                </a:solidFill>
                <a:cs typeface="Times New Roman" pitchFamily="18" charset="0"/>
              </a:rPr>
              <a:t>on top, </a:t>
            </a:r>
            <a:endParaRPr lang="en-US" altLang="de-DE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i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altLang="de-DE" i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altLang="de-DE" i="1" dirty="0">
                <a:solidFill>
                  <a:schemeClr val="tx2"/>
                </a:solidFill>
                <a:cs typeface="Times New Roman" pitchFamily="18" charset="0"/>
              </a:rPr>
              <a:t>       in perfect </a:t>
            </a:r>
            <a:r>
              <a:rPr lang="en-US" altLang="de-DE" i="1" dirty="0" smtClean="0">
                <a:solidFill>
                  <a:schemeClr val="tx2"/>
                </a:solidFill>
                <a:cs typeface="Times New Roman" pitchFamily="18" charset="0"/>
              </a:rPr>
              <a:t>military </a:t>
            </a:r>
            <a:r>
              <a:rPr lang="en-US" altLang="de-DE" i="1" dirty="0">
                <a:solidFill>
                  <a:schemeClr val="tx2"/>
                </a:solidFill>
                <a:cs typeface="Times New Roman" pitchFamily="18" charset="0"/>
              </a:rPr>
              <a:t>formation</a:t>
            </a:r>
          </a:p>
        </p:txBody>
      </p:sp>
      <p:sp>
        <p:nvSpPr>
          <p:cNvPr id="10" name="Freeform 171"/>
          <p:cNvSpPr>
            <a:spLocks/>
          </p:cNvSpPr>
          <p:nvPr/>
        </p:nvSpPr>
        <p:spPr bwMode="auto">
          <a:xfrm>
            <a:off x="4526990" y="4109566"/>
            <a:ext cx="509983" cy="388104"/>
          </a:xfrm>
          <a:custGeom>
            <a:avLst/>
            <a:gdLst>
              <a:gd name="T0" fmla="*/ 30 w 276"/>
              <a:gd name="T1" fmla="*/ 0 h 210"/>
              <a:gd name="T2" fmla="*/ 105 w 276"/>
              <a:gd name="T3" fmla="*/ 9 h 210"/>
              <a:gd name="T4" fmla="*/ 177 w 276"/>
              <a:gd name="T5" fmla="*/ 27 h 210"/>
              <a:gd name="T6" fmla="*/ 222 w 276"/>
              <a:gd name="T7" fmla="*/ 48 h 210"/>
              <a:gd name="T8" fmla="*/ 267 w 276"/>
              <a:gd name="T9" fmla="*/ 75 h 210"/>
              <a:gd name="T10" fmla="*/ 276 w 276"/>
              <a:gd name="T11" fmla="*/ 120 h 210"/>
              <a:gd name="T12" fmla="*/ 222 w 276"/>
              <a:gd name="T13" fmla="*/ 162 h 210"/>
              <a:gd name="T14" fmla="*/ 198 w 276"/>
              <a:gd name="T15" fmla="*/ 195 h 210"/>
              <a:gd name="T16" fmla="*/ 126 w 276"/>
              <a:gd name="T17" fmla="*/ 210 h 210"/>
              <a:gd name="T18" fmla="*/ 180 w 276"/>
              <a:gd name="T19" fmla="*/ 153 h 210"/>
              <a:gd name="T20" fmla="*/ 153 w 276"/>
              <a:gd name="T21" fmla="*/ 141 h 210"/>
              <a:gd name="T22" fmla="*/ 99 w 276"/>
              <a:gd name="T23" fmla="*/ 207 h 210"/>
              <a:gd name="T24" fmla="*/ 105 w 276"/>
              <a:gd name="T25" fmla="*/ 162 h 210"/>
              <a:gd name="T26" fmla="*/ 84 w 276"/>
              <a:gd name="T27" fmla="*/ 111 h 210"/>
              <a:gd name="T28" fmla="*/ 51 w 276"/>
              <a:gd name="T29" fmla="*/ 90 h 210"/>
              <a:gd name="T30" fmla="*/ 18 w 276"/>
              <a:gd name="T31" fmla="*/ 84 h 210"/>
              <a:gd name="T32" fmla="*/ 3 w 276"/>
              <a:gd name="T33" fmla="*/ 63 h 210"/>
              <a:gd name="T34" fmla="*/ 0 w 276"/>
              <a:gd name="T35" fmla="*/ 39 h 210"/>
              <a:gd name="T36" fmla="*/ 12 w 276"/>
              <a:gd name="T37" fmla="*/ 15 h 210"/>
              <a:gd name="T38" fmla="*/ 30 w 276"/>
              <a:gd name="T39" fmla="*/ 0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76" h="210">
                <a:moveTo>
                  <a:pt x="30" y="0"/>
                </a:moveTo>
                <a:lnTo>
                  <a:pt x="105" y="9"/>
                </a:lnTo>
                <a:lnTo>
                  <a:pt x="177" y="27"/>
                </a:lnTo>
                <a:lnTo>
                  <a:pt x="222" y="48"/>
                </a:lnTo>
                <a:lnTo>
                  <a:pt x="267" y="75"/>
                </a:lnTo>
                <a:lnTo>
                  <a:pt x="276" y="120"/>
                </a:lnTo>
                <a:lnTo>
                  <a:pt x="222" y="162"/>
                </a:lnTo>
                <a:lnTo>
                  <a:pt x="198" y="195"/>
                </a:lnTo>
                <a:lnTo>
                  <a:pt x="126" y="210"/>
                </a:lnTo>
                <a:lnTo>
                  <a:pt x="180" y="153"/>
                </a:lnTo>
                <a:lnTo>
                  <a:pt x="153" y="141"/>
                </a:lnTo>
                <a:lnTo>
                  <a:pt x="99" y="207"/>
                </a:lnTo>
                <a:lnTo>
                  <a:pt x="105" y="162"/>
                </a:lnTo>
                <a:lnTo>
                  <a:pt x="84" y="111"/>
                </a:lnTo>
                <a:lnTo>
                  <a:pt x="51" y="90"/>
                </a:lnTo>
                <a:lnTo>
                  <a:pt x="18" y="84"/>
                </a:lnTo>
                <a:lnTo>
                  <a:pt x="3" y="63"/>
                </a:lnTo>
                <a:lnTo>
                  <a:pt x="0" y="39"/>
                </a:lnTo>
                <a:lnTo>
                  <a:pt x="12" y="15"/>
                </a:lnTo>
                <a:lnTo>
                  <a:pt x="30" y="0"/>
                </a:lnTo>
                <a:close/>
              </a:path>
            </a:pathLst>
          </a:custGeom>
          <a:solidFill>
            <a:srgbClr val="CC33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6675" cap="flat">
                <a:solidFill>
                  <a:srgbClr val="FF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6270754" y="2992377"/>
            <a:ext cx="1713383" cy="4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600" i="1" dirty="0">
                <a:solidFill>
                  <a:srgbClr val="00CC00"/>
                </a:solidFill>
                <a:cs typeface="Times New Roman" pitchFamily="18" charset="0"/>
              </a:rPr>
              <a:t>ATOMIS</a:t>
            </a:r>
            <a:endParaRPr lang="en-US" altLang="de-DE" sz="1600" dirty="0">
              <a:solidFill>
                <a:srgbClr val="00CC00"/>
              </a:solidFill>
              <a:cs typeface="Times New Roman" pitchFamily="18" charset="0"/>
            </a:endParaRPr>
          </a:p>
        </p:txBody>
      </p:sp>
      <p:sp>
        <p:nvSpPr>
          <p:cNvPr id="9" name="Rectangle 170"/>
          <p:cNvSpPr>
            <a:spLocks noChangeArrowheads="1"/>
          </p:cNvSpPr>
          <p:nvPr/>
        </p:nvSpPr>
        <p:spPr bwMode="auto">
          <a:xfrm>
            <a:off x="1403123" y="4895644"/>
            <a:ext cx="2066857" cy="4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600" i="1" dirty="0">
                <a:solidFill>
                  <a:srgbClr val="0000FF"/>
                </a:solidFill>
                <a:cs typeface="Times New Roman" pitchFamily="18" charset="0"/>
              </a:rPr>
              <a:t>GROWER</a:t>
            </a:r>
            <a:endParaRPr lang="en-US" altLang="de-DE" sz="1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2927" y="2373351"/>
            <a:ext cx="80970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GeTe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8241" y="5522895"/>
            <a:ext cx="61908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Mn</a:t>
            </a:r>
            <a:endParaRPr 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54450" y="4396582"/>
            <a:ext cx="373332" cy="10621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8095432" y="5984560"/>
            <a:ext cx="3368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prstClr val="black"/>
                </a:solidFill>
              </a:rPr>
              <a:t>Slide courtesy of G</a:t>
            </a:r>
            <a:r>
              <a:rPr lang="en-US" sz="1400" i="1" dirty="0">
                <a:solidFill>
                  <a:prstClr val="black"/>
                </a:solidFill>
              </a:rPr>
              <a:t>. Springholz, JKU Linz</a:t>
            </a:r>
          </a:p>
        </p:txBody>
      </p:sp>
    </p:spTree>
    <p:extLst>
      <p:ext uri="{BB962C8B-B14F-4D97-AF65-F5344CB8AC3E}">
        <p14:creationId xmlns:p14="http://schemas.microsoft.com/office/powerpoint/2010/main" val="1054240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730" y="4018993"/>
            <a:ext cx="4753567" cy="2419967"/>
            <a:chOff x="169809" y="3172022"/>
            <a:chExt cx="5867050" cy="32224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809" y="3172022"/>
              <a:ext cx="5867050" cy="322247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793651" y="4937761"/>
              <a:ext cx="851337" cy="90178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28054" y="4226211"/>
              <a:ext cx="851337" cy="901788"/>
            </a:xfrm>
            <a:prstGeom prst="ellipse">
              <a:avLst/>
            </a:prstGeom>
            <a:noFill/>
            <a:ln w="38100">
              <a:solidFill>
                <a:srgbClr val="21B0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68040" y="4382818"/>
              <a:ext cx="851337" cy="901788"/>
            </a:xfrm>
            <a:prstGeom prst="ellipse">
              <a:avLst/>
            </a:prstGeom>
            <a:noFill/>
            <a:ln w="38100">
              <a:solidFill>
                <a:srgbClr val="1AAB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704" y="-85333"/>
            <a:ext cx="10515600" cy="1325563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(</a:t>
            </a:r>
            <a:r>
              <a:rPr lang="en-US" b="0" dirty="0" err="1" smtClean="0">
                <a:latin typeface="+mj-lt"/>
              </a:rPr>
              <a:t>Ge,Mn</a:t>
            </a:r>
            <a:r>
              <a:rPr lang="en-US" b="0" dirty="0" smtClean="0">
                <a:latin typeface="+mj-lt"/>
              </a:rPr>
              <a:t>)</a:t>
            </a:r>
            <a:r>
              <a:rPr lang="en-US" b="0" dirty="0" err="1" smtClean="0">
                <a:latin typeface="+mj-lt"/>
              </a:rPr>
              <a:t>Te</a:t>
            </a:r>
            <a:r>
              <a:rPr lang="en-US" b="0" dirty="0" smtClean="0">
                <a:latin typeface="+mj-lt"/>
              </a:rPr>
              <a:t>: the SPR-KKR-CPA model</a:t>
            </a:r>
            <a:endParaRPr lang="en-US" b="0" dirty="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8" y="1129373"/>
            <a:ext cx="4510480" cy="280343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59443" y="962194"/>
            <a:ext cx="4695505" cy="5698699"/>
            <a:chOff x="159443" y="962194"/>
            <a:chExt cx="4695505" cy="56986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3" y="962194"/>
              <a:ext cx="4695505" cy="5698699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1977894" y="3718205"/>
              <a:ext cx="1078061" cy="407379"/>
              <a:chOff x="1977894" y="3718205"/>
              <a:chExt cx="1078061" cy="40737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60023" y="3718205"/>
                <a:ext cx="891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≈0.5 eV</a:t>
                </a:r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977894" y="4119543"/>
                <a:ext cx="364258" cy="604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694231" y="4113911"/>
                <a:ext cx="361724" cy="604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42152" y="4122563"/>
                <a:ext cx="35207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4783803" y="791780"/>
            <a:ext cx="7260497" cy="6039526"/>
            <a:chOff x="4783803" y="791780"/>
            <a:chExt cx="7260497" cy="6039526"/>
          </a:xfrm>
        </p:grpSpPr>
        <p:grpSp>
          <p:nvGrpSpPr>
            <p:cNvPr id="26" name="Group 25"/>
            <p:cNvGrpSpPr/>
            <p:nvPr/>
          </p:nvGrpSpPr>
          <p:grpSpPr>
            <a:xfrm>
              <a:off x="4783803" y="791780"/>
              <a:ext cx="7260497" cy="6039526"/>
              <a:chOff x="4747713" y="775895"/>
              <a:chExt cx="7260497" cy="603952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747713" y="775895"/>
                <a:ext cx="6399979" cy="4082235"/>
                <a:chOff x="4747713" y="775895"/>
                <a:chExt cx="6399979" cy="408223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7713" y="1753986"/>
                  <a:ext cx="5466220" cy="3104144"/>
                </a:xfrm>
                <a:prstGeom prst="rect">
                  <a:avLst/>
                </a:prstGeom>
              </p:spPr>
            </p:pic>
            <p:sp>
              <p:nvSpPr>
                <p:cNvPr id="21" name="Experimental ratio of substitutional and interstitial Mn used in SPR-KKR-CPA  calculations…"/>
                <p:cNvSpPr txBox="1"/>
                <p:nvPr/>
              </p:nvSpPr>
              <p:spPr>
                <a:xfrm>
                  <a:off x="4918987" y="775895"/>
                  <a:ext cx="6228705" cy="75918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101600" tIns="101600" rIns="101600" bIns="101600" anchor="ctr">
                  <a:spAutoFit/>
                </a:bodyPr>
                <a:lstStyle/>
                <a:p>
                  <a:pPr algn="ctr"/>
                  <a:r>
                    <a:rPr dirty="0" smtClean="0"/>
                    <a:t>SPR-KKR-CP</a:t>
                  </a:r>
                  <a:r>
                    <a:rPr lang="en-US" dirty="0" smtClean="0"/>
                    <a:t>A: scattering model based on occupation probability rather than a </a:t>
                  </a:r>
                  <a:r>
                    <a:rPr dirty="0" err="1" smtClean="0"/>
                    <a:t>superlattice</a:t>
                  </a:r>
                  <a:endParaRPr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157539" y="1240230"/>
                <a:ext cx="5850671" cy="5575191"/>
                <a:chOff x="6157539" y="1240230"/>
                <a:chExt cx="5850671" cy="557519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30507" y="1240230"/>
                  <a:ext cx="1877703" cy="1947247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18625" y="4442859"/>
                  <a:ext cx="1906158" cy="2092538"/>
                </a:xfrm>
                <a:prstGeom prst="rect">
                  <a:avLst/>
                </a:prstGeom>
              </p:spPr>
            </p:pic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10066468" y="3049234"/>
                  <a:ext cx="668593" cy="6920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7341858" y="3932810"/>
                  <a:ext cx="613006" cy="8699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52847" y="4802725"/>
                  <a:ext cx="1755932" cy="201269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57539" y="4933132"/>
                  <a:ext cx="190500" cy="1619250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8567" y="4599206"/>
                  <a:ext cx="190500" cy="1619250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9616564" y="2761673"/>
              <a:ext cx="255789" cy="184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08982" y="2675523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2:1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218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Light-induced magnetization switching</a:t>
            </a:r>
            <a:endParaRPr lang="en-US" b="0" dirty="0">
              <a:latin typeface="+mj-lt"/>
            </a:endParaRP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3264" y="468874"/>
            <a:ext cx="3395668" cy="5692018"/>
          </a:xfrm>
          <a:prstGeom prst="rect">
            <a:avLst/>
          </a:prstGeom>
          <a:ln w="12700"/>
        </p:spPr>
      </p:pic>
      <p:sp>
        <p:nvSpPr>
          <p:cNvPr id="5" name="XMCD measured under standard conditions…"/>
          <p:cNvSpPr txBox="1"/>
          <p:nvPr/>
        </p:nvSpPr>
        <p:spPr>
          <a:xfrm>
            <a:off x="324402" y="5280352"/>
            <a:ext cx="749368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sz="2000" dirty="0" smtClean="0"/>
              <a:t>Sign </a:t>
            </a:r>
            <a:r>
              <a:rPr sz="2000" dirty="0"/>
              <a:t>of XMCD signal </a:t>
            </a:r>
            <a:r>
              <a:rPr sz="2000" dirty="0" smtClean="0"/>
              <a:t>switches </a:t>
            </a:r>
            <a:r>
              <a:rPr lang="en-US" sz="2000" dirty="0" smtClean="0"/>
              <a:t>spontaneously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Collective bulk </a:t>
            </a:r>
            <a:r>
              <a:rPr lang="en-US" sz="2000" dirty="0" smtClean="0"/>
              <a:t>effect </a:t>
            </a:r>
            <a:endParaRPr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000" dirty="0"/>
              <a:t>Switching </a:t>
            </a:r>
            <a:r>
              <a:rPr lang="en-US" sz="2000" dirty="0" smtClean="0"/>
              <a:t>is </a:t>
            </a:r>
            <a:r>
              <a:rPr sz="2000" dirty="0" smtClean="0"/>
              <a:t>also </a:t>
            </a:r>
            <a:r>
              <a:rPr sz="2000" dirty="0"/>
              <a:t>observed when only one light helicity is </a:t>
            </a:r>
            <a:r>
              <a:rPr sz="2000" dirty="0" smtClean="0"/>
              <a:t>used</a:t>
            </a:r>
            <a:r>
              <a:rPr lang="en-US" sz="2000" dirty="0" smtClean="0"/>
              <a:t>!</a:t>
            </a:r>
            <a:endParaRPr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2997" y="1643320"/>
            <a:ext cx="8120267" cy="3132865"/>
            <a:chOff x="262997" y="1643320"/>
            <a:chExt cx="8120267" cy="31328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997" y="1812090"/>
              <a:ext cx="2291809" cy="24655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1455" y="1814528"/>
              <a:ext cx="2291809" cy="2465595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6901012" y="3408973"/>
              <a:ext cx="194697" cy="3128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597934" y="2395214"/>
              <a:ext cx="177857" cy="27290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102515" y="2895941"/>
              <a:ext cx="343590" cy="4688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88540" y="3007409"/>
              <a:ext cx="387666" cy="245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Mn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0897" y="2372920"/>
              <a:ext cx="387666" cy="245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Mn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7178" y="3478808"/>
              <a:ext cx="387666" cy="245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Mn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0830" y="1812090"/>
              <a:ext cx="2071773" cy="2468033"/>
            </a:xfrm>
            <a:prstGeom prst="rect">
              <a:avLst/>
            </a:prstGeom>
            <a:noFill/>
            <a:ln w="38100">
              <a:solidFill>
                <a:srgbClr val="1478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05008" y="1815750"/>
              <a:ext cx="2071773" cy="2468033"/>
            </a:xfrm>
            <a:prstGeom prst="rect">
              <a:avLst/>
            </a:prstGeom>
            <a:noFill/>
            <a:ln w="38100">
              <a:solidFill>
                <a:srgbClr val="EC1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7449" y="1643320"/>
              <a:ext cx="3505263" cy="3132865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997568" y="3484821"/>
              <a:ext cx="228809" cy="2601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676400" y="2395214"/>
              <a:ext cx="249223" cy="36830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314796" y="2829218"/>
              <a:ext cx="324799" cy="5130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4533" y="1518666"/>
            <a:ext cx="5903650" cy="4452697"/>
            <a:chOff x="224533" y="1518666"/>
            <a:chExt cx="5903650" cy="44526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533" y="1518666"/>
              <a:ext cx="5903650" cy="44526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3958" y="1541444"/>
              <a:ext cx="2282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J. </a:t>
              </a:r>
              <a:r>
                <a:rPr lang="en-US" sz="1200" dirty="0" err="1" smtClean="0"/>
                <a:t>Stöhr</a:t>
              </a:r>
              <a:r>
                <a:rPr lang="en-US" sz="1200" dirty="0" smtClean="0"/>
                <a:t>, JMM 200 </a:t>
              </a:r>
              <a:r>
                <a:rPr lang="en-US" sz="1200" dirty="0"/>
                <a:t>(1999) 470}497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84730" y="6206703"/>
            <a:ext cx="359617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Non-thermal switching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52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16338" y="2614704"/>
            <a:ext cx="3675849" cy="3011035"/>
            <a:chOff x="8235083" y="2558492"/>
            <a:chExt cx="3675849" cy="30110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5083" y="2706737"/>
              <a:ext cx="3675849" cy="28627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654473" y="2558492"/>
              <a:ext cx="387927" cy="350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Resonance (SR) in a nutshell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664" y="1595329"/>
            <a:ext cx="10617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bistable</a:t>
            </a:r>
            <a:r>
              <a:rPr lang="en-US" sz="2000" dirty="0" smtClean="0"/>
              <a:t> systems SR are ‘‘</a:t>
            </a:r>
            <a:r>
              <a:rPr lang="en-US" sz="2000" b="1" dirty="0" smtClean="0"/>
              <a:t>noise benefit effects</a:t>
            </a:r>
            <a:r>
              <a:rPr lang="en-US" sz="2000" dirty="0" smtClean="0"/>
              <a:t>’’ where input/output signal performance is tunable via a combination of a periodic single-frequency T</a:t>
            </a:r>
            <a:r>
              <a:rPr lang="en-US" sz="2000" baseline="-25000" dirty="0" smtClean="0">
                <a:latin typeface="Symbol" panose="05050102010706020507" pitchFamily="18" charset="2"/>
              </a:rPr>
              <a:t>W </a:t>
            </a:r>
            <a:r>
              <a:rPr lang="en-US" sz="2000" dirty="0" smtClean="0"/>
              <a:t>input signal and broadband noise D</a:t>
            </a:r>
            <a:r>
              <a:rPr lang="de-CH" sz="2000" dirty="0" smtClean="0">
                <a:sym typeface="Symbol" panose="05050102010706020507" pitchFamily="18" charset="2"/>
              </a:rPr>
              <a:t></a:t>
            </a:r>
            <a:r>
              <a:rPr lang="de-CH" sz="2000" dirty="0" err="1" smtClean="0">
                <a:sym typeface="Symbol" panose="05050102010706020507" pitchFamily="18" charset="2"/>
              </a:rPr>
              <a:t>k</a:t>
            </a:r>
            <a:r>
              <a:rPr lang="de-CH" sz="2000" baseline="-25000" dirty="0" err="1" smtClean="0">
                <a:sym typeface="Symbol" panose="05050102010706020507" pitchFamily="18" charset="2"/>
              </a:rPr>
              <a:t>B</a:t>
            </a:r>
            <a:r>
              <a:rPr lang="de-CH" sz="2000" dirty="0" err="1" smtClean="0">
                <a:sym typeface="Symbol" panose="05050102010706020507" pitchFamily="18" charset="2"/>
              </a:rPr>
              <a:t>T</a:t>
            </a:r>
            <a:r>
              <a:rPr lang="de-CH" sz="2000" dirty="0" smtClean="0">
                <a:sym typeface="Symbol" panose="05050102010706020507" pitchFamily="18" charset="2"/>
              </a:rPr>
              <a:t>.</a:t>
            </a:r>
            <a:r>
              <a:rPr lang="de-CH" sz="2000" dirty="0">
                <a:sym typeface="Symbol" panose="05050102010706020507" pitchFamily="18" charset="2"/>
              </a:rPr>
              <a:t> </a:t>
            </a:r>
            <a:r>
              <a:rPr lang="de-CH" sz="2000" dirty="0" smtClean="0">
                <a:sym typeface="Symbol" panose="05050102010706020507" pitchFamily="18" charset="2"/>
              </a:rPr>
              <a:t>SR </a:t>
            </a:r>
            <a:r>
              <a:rPr lang="de-CH" sz="2000" dirty="0" err="1" smtClean="0">
                <a:sym typeface="Symbol" panose="05050102010706020507" pitchFamily="18" charset="2"/>
              </a:rPr>
              <a:t>effects</a:t>
            </a:r>
            <a:r>
              <a:rPr lang="de-CH" sz="2000" dirty="0" smtClean="0"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ym typeface="Symbol" panose="05050102010706020507" pitchFamily="18" charset="2"/>
              </a:rPr>
              <a:t>can</a:t>
            </a:r>
            <a:r>
              <a:rPr lang="de-CH" sz="2000" dirty="0" smtClean="0"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ym typeface="Symbol" panose="05050102010706020507" pitchFamily="18" charset="2"/>
              </a:rPr>
              <a:t>be</a:t>
            </a:r>
            <a:r>
              <a:rPr lang="de-CH" sz="2000" dirty="0" smtClean="0"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ym typeface="Symbol" panose="05050102010706020507" pitchFamily="18" charset="2"/>
              </a:rPr>
              <a:t>controlled</a:t>
            </a:r>
            <a:r>
              <a:rPr lang="de-CH" sz="2000" dirty="0" smtClean="0">
                <a:sym typeface="Symbol" panose="05050102010706020507" pitchFamily="18" charset="2"/>
              </a:rPr>
              <a:t> </a:t>
            </a:r>
            <a:r>
              <a:rPr lang="de-CH" sz="2000" dirty="0" err="1" smtClean="0">
                <a:sym typeface="Symbol" panose="05050102010706020507" pitchFamily="18" charset="2"/>
              </a:rPr>
              <a:t>by</a:t>
            </a:r>
            <a:r>
              <a:rPr lang="de-CH" sz="2000" dirty="0" smtClean="0">
                <a:sym typeface="Symbol" panose="05050102010706020507" pitchFamily="18" charset="2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T= </a:t>
            </a:r>
            <a:r>
              <a:rPr lang="en-US" sz="2000" dirty="0" smtClean="0">
                <a:solidFill>
                  <a:srgbClr val="0000FF"/>
                </a:solidFill>
              </a:rPr>
              <a:t>½</a:t>
            </a:r>
            <a:r>
              <a:rPr lang="en-US" sz="2000" b="1" dirty="0" smtClean="0">
                <a:solidFill>
                  <a:srgbClr val="0000FF"/>
                </a:solidFill>
              </a:rPr>
              <a:t>T</a:t>
            </a:r>
            <a:r>
              <a:rPr lang="en-US" sz="20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smtClean="0"/>
              <a:t>optimal synchronization of the driving signal with the switching process</a:t>
            </a:r>
            <a:endParaRPr lang="en-US" sz="20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tuning the noise level with temperature D </a:t>
            </a:r>
            <a:r>
              <a:rPr lang="de-CH" sz="2000" dirty="0" smtClean="0">
                <a:sym typeface="Symbol" panose="05050102010706020507" pitchFamily="18" charset="2"/>
              </a:rPr>
              <a:t> </a:t>
            </a:r>
            <a:r>
              <a:rPr lang="de-CH" sz="2000" dirty="0" err="1" smtClean="0">
                <a:sym typeface="Symbol" panose="05050102010706020507" pitchFamily="18" charset="2"/>
              </a:rPr>
              <a:t>k</a:t>
            </a:r>
            <a:r>
              <a:rPr lang="de-CH" sz="2000" baseline="-25000" dirty="0" err="1" smtClean="0">
                <a:sym typeface="Symbol" panose="05050102010706020507" pitchFamily="18" charset="2"/>
              </a:rPr>
              <a:t>B</a:t>
            </a:r>
            <a:r>
              <a:rPr lang="de-CH" sz="2000" dirty="0" err="1" smtClean="0">
                <a:sym typeface="Symbol" panose="05050102010706020507" pitchFamily="18" charset="2"/>
              </a:rPr>
              <a:t>T</a:t>
            </a:r>
            <a:r>
              <a:rPr lang="de-CH" sz="2000" dirty="0" smtClean="0">
                <a:sym typeface="Symbol" panose="05050102010706020507" pitchFamily="18" charset="2"/>
              </a:rPr>
              <a:t> (</a:t>
            </a:r>
            <a:r>
              <a:rPr lang="en-US" sz="2000" dirty="0" smtClean="0"/>
              <a:t>T</a:t>
            </a:r>
            <a:r>
              <a:rPr lang="en-US" sz="2000" baseline="-25000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/>
              <a:t>held constant)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periodic drive T</a:t>
            </a:r>
            <a:r>
              <a:rPr lang="en-US" sz="2000" baseline="-25000" dirty="0" smtClean="0">
                <a:latin typeface="Symbol" panose="05050102010706020507" pitchFamily="18" charset="2"/>
              </a:rPr>
              <a:t>W </a:t>
            </a:r>
            <a:r>
              <a:rPr lang="de-CH" sz="2000" dirty="0" smtClean="0">
                <a:sym typeface="Symbol" panose="05050102010706020507" pitchFamily="18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noise D </a:t>
            </a:r>
            <a:r>
              <a:rPr lang="en-US" sz="2000" dirty="0" smtClean="0"/>
              <a:t>held constant)</a:t>
            </a:r>
            <a:endParaRPr lang="en-US" sz="2000" baseline="-25000" dirty="0" smtClean="0">
              <a:latin typeface="Symbol" panose="05050102010706020507" pitchFamily="18" charset="2"/>
            </a:endParaRPr>
          </a:p>
          <a:p>
            <a:pPr>
              <a:lnSpc>
                <a:spcPct val="100000"/>
              </a:lnSpc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11" y="4969281"/>
            <a:ext cx="8079693" cy="1673155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968605" y="5326380"/>
            <a:ext cx="1848733" cy="1197248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59604" y="5717772"/>
            <a:ext cx="170688" cy="170688"/>
          </a:xfrm>
          <a:prstGeom prst="ellipse">
            <a:avLst/>
          </a:prstGeom>
          <a:solidFill>
            <a:srgbClr val="FF2727">
              <a:alpha val="27000"/>
            </a:srgbClr>
          </a:solidFill>
          <a:ln w="3175" cap="rnd">
            <a:solidFill>
              <a:srgbClr val="EE2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5062574" flipV="1">
            <a:off x="929508" y="5711162"/>
            <a:ext cx="1090784" cy="1274962"/>
          </a:xfrm>
          <a:prstGeom prst="arc">
            <a:avLst>
              <a:gd name="adj1" fmla="val 15869676"/>
              <a:gd name="adj2" fmla="val 20111570"/>
            </a:avLst>
          </a:prstGeom>
          <a:ln w="12700">
            <a:solidFill>
              <a:schemeClr val="tx1"/>
            </a:solidFill>
            <a:miter lim="800000"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1140" y="6177954"/>
            <a:ext cx="170688" cy="170688"/>
          </a:xfrm>
          <a:prstGeom prst="ellipse">
            <a:avLst/>
          </a:prstGeom>
          <a:gradFill flip="none" rotWithShape="1">
            <a:gsLst>
              <a:gs pos="32000">
                <a:schemeClr val="accent1">
                  <a:lumMod val="10000"/>
                  <a:lumOff val="90000"/>
                </a:schemeClr>
              </a:gs>
              <a:gs pos="7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175" cap="rnd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/>
          <p:cNvSpPr/>
          <p:nvPr/>
        </p:nvSpPr>
        <p:spPr>
          <a:xfrm rot="17811398">
            <a:off x="6361380" y="5729287"/>
            <a:ext cx="1344317" cy="1421043"/>
          </a:xfrm>
          <a:prstGeom prst="arc">
            <a:avLst>
              <a:gd name="adj1" fmla="val 16357920"/>
              <a:gd name="adj2" fmla="val 2595893"/>
            </a:avLst>
          </a:prstGeom>
          <a:ln w="12700">
            <a:solidFill>
              <a:schemeClr val="tx1"/>
            </a:solidFill>
            <a:miter lim="800000"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93580" y="6177954"/>
            <a:ext cx="170688" cy="170688"/>
          </a:xfrm>
          <a:prstGeom prst="ellipse">
            <a:avLst/>
          </a:prstGeom>
          <a:gradFill flip="none" rotWithShape="1">
            <a:gsLst>
              <a:gs pos="32000">
                <a:schemeClr val="accent1">
                  <a:lumMod val="10000"/>
                  <a:lumOff val="90000"/>
                </a:schemeClr>
              </a:gs>
              <a:gs pos="76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rnd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88980" y="6263298"/>
            <a:ext cx="170688" cy="170688"/>
          </a:xfrm>
          <a:prstGeom prst="ellipse">
            <a:avLst/>
          </a:prstGeom>
          <a:gradFill flip="none" rotWithShape="1">
            <a:gsLst>
              <a:gs pos="32000">
                <a:schemeClr val="accent1">
                  <a:lumMod val="10000"/>
                  <a:lumOff val="90000"/>
                </a:schemeClr>
              </a:gs>
              <a:gs pos="7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175" cap="rnd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916" y="4205956"/>
            <a:ext cx="22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the “stochastic switch” does no happen here…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141645" y="4203031"/>
            <a:ext cx="191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…next chance is here!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220911" y="4037025"/>
            <a:ext cx="2778710" cy="923061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37252" y="5767234"/>
            <a:ext cx="324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Gammaitoni</a:t>
            </a:r>
            <a:r>
              <a:rPr lang="en-US" sz="1400" dirty="0" smtClean="0"/>
              <a:t> </a:t>
            </a:r>
            <a:r>
              <a:rPr lang="en-US" sz="1400" dirty="0"/>
              <a:t>et al.: Stochastic resonance, RMP, Vol. 70, No. 1, </a:t>
            </a:r>
            <a:r>
              <a:rPr lang="en-US" sz="1400" dirty="0" smtClean="0"/>
              <a:t>1998</a:t>
            </a:r>
            <a:endParaRPr lang="en-US" sz="1400" dirty="0"/>
          </a:p>
        </p:txBody>
      </p:sp>
      <p:sp>
        <p:nvSpPr>
          <p:cNvPr id="25" name="Freeform 24"/>
          <p:cNvSpPr/>
          <p:nvPr/>
        </p:nvSpPr>
        <p:spPr>
          <a:xfrm>
            <a:off x="3020291" y="4079614"/>
            <a:ext cx="3094182" cy="279950"/>
          </a:xfrm>
          <a:custGeom>
            <a:avLst/>
            <a:gdLst>
              <a:gd name="connsiteX0" fmla="*/ 0 w 3094182"/>
              <a:gd name="connsiteY0" fmla="*/ 159877 h 279950"/>
              <a:gd name="connsiteX1" fmla="*/ 1551709 w 3094182"/>
              <a:gd name="connsiteY1" fmla="*/ 2859 h 279950"/>
              <a:gd name="connsiteX2" fmla="*/ 3094182 w 3094182"/>
              <a:gd name="connsiteY2" fmla="*/ 279950 h 279950"/>
              <a:gd name="connsiteX3" fmla="*/ 3094182 w 3094182"/>
              <a:gd name="connsiteY3" fmla="*/ 279950 h 2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182" h="279950">
                <a:moveTo>
                  <a:pt x="0" y="159877"/>
                </a:moveTo>
                <a:cubicBezTo>
                  <a:pt x="518006" y="71362"/>
                  <a:pt x="1036012" y="-17153"/>
                  <a:pt x="1551709" y="2859"/>
                </a:cubicBezTo>
                <a:cubicBezTo>
                  <a:pt x="2067406" y="22871"/>
                  <a:pt x="3094182" y="279950"/>
                  <a:pt x="3094182" y="279950"/>
                </a:cubicBezTo>
                <a:lnTo>
                  <a:pt x="3094182" y="279950"/>
                </a:lnTo>
              </a:path>
            </a:pathLst>
          </a:custGeom>
          <a:noFill/>
          <a:ln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Magnetization </a:t>
            </a:r>
            <a:r>
              <a:rPr lang="en-US" dirty="0"/>
              <a:t>R</a:t>
            </a:r>
            <a:r>
              <a:rPr lang="en-US" dirty="0" smtClean="0"/>
              <a:t>esonance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7" y="2509321"/>
            <a:ext cx="9257143" cy="34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246" y="1794892"/>
            <a:ext cx="357156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e observe oscillatory TEY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03" y="1524433"/>
            <a:ext cx="3193761" cy="21476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86650" y="1243844"/>
            <a:ext cx="4572000" cy="2756656"/>
            <a:chOff x="438150" y="3174711"/>
            <a:chExt cx="4867275" cy="29859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50" y="3174711"/>
              <a:ext cx="4867275" cy="298598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73997" y="3174711"/>
              <a:ext cx="2878903" cy="190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92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Widescreen</PresentationFormat>
  <Paragraphs>188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Myriad Pro</vt:lpstr>
      <vt:lpstr>Rockwell</vt:lpstr>
      <vt:lpstr>Symbol</vt:lpstr>
      <vt:lpstr>Times</vt:lpstr>
      <vt:lpstr>Times New Roman</vt:lpstr>
      <vt:lpstr>Wingdings</vt:lpstr>
      <vt:lpstr>ヒラギノ角ゴ Pro W3</vt:lpstr>
      <vt:lpstr>Office Theme</vt:lpstr>
      <vt:lpstr>Ferrimagnetic switching driven by stochastic resonance in multiferroic (Ge,Mn)Te</vt:lpstr>
      <vt:lpstr>PowerPoint Presentation</vt:lpstr>
      <vt:lpstr>PowerPoint Presentation</vt:lpstr>
      <vt:lpstr>(Ge,Mn)Te</vt:lpstr>
      <vt:lpstr>IV-VI MBE (Ge,Mn)Te</vt:lpstr>
      <vt:lpstr>(Ge,Mn)Te: the SPR-KKR-CPA model</vt:lpstr>
      <vt:lpstr>Light-induced magnetization switching</vt:lpstr>
      <vt:lpstr>Stochastic Resonance (SR) in a nutshell</vt:lpstr>
      <vt:lpstr>Stochastic Magnetization Resonance (1)</vt:lpstr>
      <vt:lpstr>Stochastic Magnetization Resonance (2)</vt:lpstr>
      <vt:lpstr>Stochastic Magnetization Resonance (3)</vt:lpstr>
      <vt:lpstr>Stochastic Magnetization Resonance (4)</vt:lpstr>
      <vt:lpstr>Stochastic Magnetization Resonance (5)</vt:lpstr>
      <vt:lpstr> Stochastic Magnetization Resonance on/off</vt:lpstr>
      <vt:lpstr>Stochastic resonance on/off comparison</vt:lpstr>
      <vt:lpstr>Quantifying the SMR switching</vt:lpstr>
      <vt:lpstr>Switching probability and spin glass</vt:lpstr>
      <vt:lpstr> Spin and Orbital moments under SMR</vt:lpstr>
      <vt:lpstr> Spin and Orbital moments under SMR</vt:lpstr>
      <vt:lpstr>PowerPoint Presentation</vt:lpstr>
      <vt:lpstr>Conclusions</vt:lpstr>
      <vt:lpstr>Conclusions</vt:lpstr>
      <vt:lpstr>Acknowledgements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Krempasky Juraj</dc:creator>
  <cp:lastModifiedBy>Krempasky Juraj</cp:lastModifiedBy>
  <cp:revision>149</cp:revision>
  <dcterms:created xsi:type="dcterms:W3CDTF">2022-05-07T05:53:33Z</dcterms:created>
  <dcterms:modified xsi:type="dcterms:W3CDTF">2022-05-19T09:18:59Z</dcterms:modified>
</cp:coreProperties>
</file>