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464" r:id="rId3"/>
    <p:sldId id="561" r:id="rId4"/>
    <p:sldId id="595" r:id="rId5"/>
    <p:sldId id="596" r:id="rId6"/>
    <p:sldId id="552" r:id="rId7"/>
    <p:sldId id="597" r:id="rId8"/>
    <p:sldId id="571" r:id="rId9"/>
    <p:sldId id="600" r:id="rId10"/>
    <p:sldId id="581" r:id="rId11"/>
    <p:sldId id="503" r:id="rId12"/>
    <p:sldId id="507" r:id="rId13"/>
    <p:sldId id="601" r:id="rId14"/>
    <p:sldId id="558" r:id="rId15"/>
    <p:sldId id="559" r:id="rId16"/>
    <p:sldId id="496" r:id="rId17"/>
    <p:sldId id="592" r:id="rId18"/>
    <p:sldId id="598" r:id="rId19"/>
    <p:sldId id="586" r:id="rId20"/>
    <p:sldId id="590" r:id="rId21"/>
    <p:sldId id="593" r:id="rId22"/>
    <p:sldId id="272" r:id="rId23"/>
    <p:sldId id="270" r:id="rId24"/>
    <p:sldId id="265" r:id="rId25"/>
    <p:sldId id="260" r:id="rId26"/>
    <p:sldId id="521" r:id="rId27"/>
    <p:sldId id="602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strizhevsky" initials="es" lastIdx="10" clrIdx="0">
    <p:extLst>
      <p:ext uri="{19B8F6BF-5375-455C-9EA6-DF929625EA0E}">
        <p15:presenceInfo xmlns:p15="http://schemas.microsoft.com/office/powerpoint/2012/main" userId="S-1-5-21-2664989720-3385850117-3610601252-139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30FF"/>
    <a:srgbClr val="00B252"/>
    <a:srgbClr val="C610EF"/>
    <a:srgbClr val="5279D6"/>
    <a:srgbClr val="00E310"/>
    <a:srgbClr val="17A13B"/>
    <a:srgbClr val="EF0000"/>
    <a:srgbClr val="AD5DFF"/>
    <a:srgbClr val="C65910"/>
    <a:srgbClr val="DE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9" autoAdjust="0"/>
    <p:restoredTop sz="95775" autoAdjust="0"/>
  </p:normalViewPr>
  <p:slideViewPr>
    <p:cSldViewPr snapToGrid="0" showGuides="1">
      <p:cViewPr varScale="1">
        <p:scale>
          <a:sx n="110" d="100"/>
          <a:sy n="110" d="100"/>
        </p:scale>
        <p:origin x="1040" y="184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4T17:43:38.141" idx="1">
    <p:pos x="2447" y="1245"/>
    <p:text>We submitted as "Single"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0T09:37:09.805" idx="10">
    <p:pos x="899" y="2610"/>
    <p:text>לבדוק מושג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393E2C-DAEB-4662-81E9-43BDE81F350F}" type="datetimeFigureOut">
              <a:rPr lang="he-IL" smtClean="0"/>
              <a:t>י'.אייר.תשפ"ב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70C5070-B473-4B4C-B387-B721351178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7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Hello, my name is Edward Strizhevsky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 am very excited to be here and present our work.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work is the first</a:t>
            </a:r>
            <a:r>
              <a:rPr lang="en-US" baseline="0" dirty="0"/>
              <a:t> demonstration of beam splitter interaction with heralded single X-ray photon.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baseline="0" dirty="0"/>
              <a:t>It was performed by our research group from Bar </a:t>
            </a:r>
            <a:r>
              <a:rPr lang="en-US" baseline="0" dirty="0" err="1"/>
              <a:t>Ilan</a:t>
            </a:r>
            <a:r>
              <a:rPr lang="en-US" baseline="0" dirty="0"/>
              <a:t> University in Israel which includes me, Denis Borodin, </a:t>
            </a:r>
            <a:r>
              <a:rPr lang="en-US" baseline="0" dirty="0" err="1"/>
              <a:t>Avia</a:t>
            </a:r>
            <a:r>
              <a:rPr lang="en-US" baseline="0" dirty="0"/>
              <a:t> </a:t>
            </a:r>
            <a:r>
              <a:rPr lang="en-US" baseline="0" dirty="0" err="1"/>
              <a:t>Schori</a:t>
            </a:r>
            <a:r>
              <a:rPr lang="en-US" baseline="0" dirty="0"/>
              <a:t> and our group leader Sharon </a:t>
            </a:r>
            <a:r>
              <a:rPr lang="en-US" baseline="0" dirty="0" err="1"/>
              <a:t>Shwartz</a:t>
            </a:r>
            <a:r>
              <a:rPr lang="en-US" baseline="0" dirty="0"/>
              <a:t>.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baseline="0" dirty="0"/>
              <a:t>And our colleagues from DESY Germany - Sonia and Ralf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5070-B473-4B4C-B387-B7213511780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15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Talk:</a:t>
            </a:r>
          </a:p>
          <a:p>
            <a:pPr algn="l" rtl="0"/>
            <a:r>
              <a:rPr lang="en-US" dirty="0"/>
              <a:t>After we </a:t>
            </a:r>
            <a:r>
              <a:rPr lang="en-US" b="1" dirty="0"/>
              <a:t>showed</a:t>
            </a:r>
            <a:r>
              <a:rPr lang="en-US" dirty="0"/>
              <a:t> that the beam splitter is </a:t>
            </a:r>
            <a:r>
              <a:rPr lang="en-US" b="1" dirty="0"/>
              <a:t>efficient</a:t>
            </a:r>
            <a:r>
              <a:rPr lang="en-US" dirty="0"/>
              <a:t>, we can </a:t>
            </a:r>
            <a:r>
              <a:rPr lang="en-US" b="1" dirty="0"/>
              <a:t>demonstrate X-ray quantum statistics </a:t>
            </a:r>
            <a:r>
              <a:rPr lang="en-US" dirty="0"/>
              <a:t>with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</a:t>
            </a:r>
            <a:r>
              <a:rPr lang="en-US" dirty="0"/>
              <a:t>compare</a:t>
            </a:r>
            <a:r>
              <a:rPr lang="en-US" b="1" dirty="0"/>
              <a:t> the anticorrelation criterion </a:t>
            </a:r>
            <a:r>
              <a:rPr lang="en-US" dirty="0"/>
              <a:t>for heralded </a:t>
            </a:r>
            <a:r>
              <a:rPr lang="en-US" b="1" dirty="0"/>
              <a:t>single photons</a:t>
            </a:r>
            <a:r>
              <a:rPr lang="en-US" b="1" baseline="0" dirty="0"/>
              <a:t> </a:t>
            </a:r>
            <a:r>
              <a:rPr lang="en-US" baseline="0" dirty="0"/>
              <a:t>and simultaneously arriving</a:t>
            </a:r>
            <a:r>
              <a:rPr lang="en-US" b="1" baseline="0" dirty="0"/>
              <a:t> background noise </a:t>
            </a:r>
            <a:r>
              <a:rPr lang="en-US" baseline="0" dirty="0"/>
              <a:t>that </a:t>
            </a:r>
            <a:r>
              <a:rPr lang="en-US" b="1" baseline="0" dirty="0"/>
              <a:t>does not conserve energy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dirty="0"/>
              <a:t>Click:</a:t>
            </a:r>
          </a:p>
          <a:p>
            <a:pPr algn="l" rtl="0"/>
            <a:r>
              <a:rPr lang="en-US" dirty="0"/>
              <a:t>We see that for </a:t>
            </a:r>
            <a:r>
              <a:rPr lang="en-US" b="1" dirty="0"/>
              <a:t>true heralded single photons</a:t>
            </a:r>
            <a:r>
              <a:rPr lang="en-US" b="1" baseline="0" dirty="0"/>
              <a:t> </a:t>
            </a:r>
            <a:r>
              <a:rPr lang="en-US" baseline="0" dirty="0"/>
              <a:t>there is </a:t>
            </a:r>
            <a:r>
              <a:rPr lang="en-US" b="1" baseline="0" dirty="0"/>
              <a:t>zero correlation as predicted </a:t>
            </a:r>
            <a:r>
              <a:rPr lang="en-US" baseline="0" dirty="0"/>
              <a:t>by quantum theory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b="1" baseline="0" dirty="0"/>
              <a:t>For noise with </a:t>
            </a:r>
            <a:r>
              <a:rPr lang="en-US" baseline="0" dirty="0"/>
              <a:t>the </a:t>
            </a:r>
            <a:r>
              <a:rPr lang="en-US" b="1" baseline="0" dirty="0"/>
              <a:t>same number </a:t>
            </a:r>
            <a:r>
              <a:rPr lang="en-US" baseline="0" dirty="0"/>
              <a:t>of simultaneously arriving </a:t>
            </a:r>
            <a:r>
              <a:rPr lang="en-US" b="1" baseline="0" dirty="0"/>
              <a:t>background photons </a:t>
            </a:r>
            <a:r>
              <a:rPr lang="en-US" baseline="0" dirty="0"/>
              <a:t>there </a:t>
            </a:r>
            <a:r>
              <a:rPr lang="en-US" b="0" baseline="0" dirty="0"/>
              <a:t>is</a:t>
            </a:r>
            <a:r>
              <a:rPr lang="en-US" b="1" baseline="0" dirty="0"/>
              <a:t> non-zero correlation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b="1" baseline="0" dirty="0"/>
              <a:t>And when we increase </a:t>
            </a:r>
            <a:r>
              <a:rPr lang="en-US" baseline="0" dirty="0"/>
              <a:t>by a factor of hundred </a:t>
            </a:r>
            <a:r>
              <a:rPr lang="en-US" b="1" baseline="0" dirty="0"/>
              <a:t>the number of pairs</a:t>
            </a:r>
            <a:r>
              <a:rPr lang="en-US" baseline="0" dirty="0"/>
              <a:t>, the </a:t>
            </a:r>
            <a:r>
              <a:rPr lang="en-US" b="1" baseline="0" dirty="0"/>
              <a:t>number </a:t>
            </a:r>
            <a:r>
              <a:rPr lang="en-US" baseline="0" dirty="0"/>
              <a:t>of </a:t>
            </a:r>
            <a:r>
              <a:rPr lang="en-US" b="1" baseline="0" dirty="0"/>
              <a:t>correlation events at</a:t>
            </a:r>
            <a:r>
              <a:rPr lang="en-US" baseline="0" dirty="0"/>
              <a:t> </a:t>
            </a:r>
            <a:r>
              <a:rPr lang="en-US" b="1" baseline="0" dirty="0"/>
              <a:t>the beam splitter outputs</a:t>
            </a:r>
            <a:r>
              <a:rPr lang="en-US" baseline="0" dirty="0"/>
              <a:t> also increased – </a:t>
            </a:r>
            <a:r>
              <a:rPr lang="en-US" b="1" baseline="0" dirty="0"/>
              <a:t>as expected</a:t>
            </a:r>
            <a:r>
              <a:rPr lang="en-US" baseline="0" dirty="0"/>
              <a:t> from </a:t>
            </a:r>
            <a:r>
              <a:rPr lang="en-US" b="1" baseline="0" dirty="0"/>
              <a:t>non single photon</a:t>
            </a:r>
            <a:r>
              <a:rPr lang="en-US" baseline="0" dirty="0"/>
              <a:t> light source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5070-B473-4B4C-B387-B72135117804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457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https://pubs.acs.org/doi/pdf/10.1021/acs.jpcc.5b00894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266DF-1FE8-4BA8-9A69-FBA733CE005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91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AD09F-DC9B-8745-9797-6B5DB39DAA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AD09F-DC9B-8745-9797-6B5DB39DAA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1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AD09F-DC9B-8745-9797-6B5DB39DAA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66DF-1FE8-4BA8-9A69-FBA733CE0052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052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u="sng" dirty="0"/>
              <a:t>Talk:</a:t>
            </a:r>
          </a:p>
          <a:p>
            <a:pPr algn="l" rtl="0"/>
            <a:r>
              <a:rPr lang="en-US" dirty="0"/>
              <a:t>What do</a:t>
            </a:r>
            <a:r>
              <a:rPr lang="en-US" baseline="0" dirty="0"/>
              <a:t> we need for X-ray quantum optics?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u="sng" baseline="0" dirty="0"/>
              <a:t>Click</a:t>
            </a:r>
          </a:p>
          <a:p>
            <a:pPr algn="l" rtl="0"/>
            <a:r>
              <a:rPr lang="en-US" u="sng" baseline="0" dirty="0"/>
              <a:t>Click:</a:t>
            </a:r>
          </a:p>
          <a:p>
            <a:pPr algn="l" rtl="0"/>
            <a:r>
              <a:rPr lang="en-US" baseline="0" dirty="0"/>
              <a:t>We need X-ray quantum state of light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generated quantum light by parametric down conversion – </a:t>
            </a:r>
            <a:r>
              <a:rPr lang="en-US" b="1" baseline="0" dirty="0"/>
              <a:t>I will elaborate </a:t>
            </a:r>
            <a:r>
              <a:rPr lang="en-US" baseline="0" dirty="0"/>
              <a:t>about it a bit  later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We need good X-ray detectors</a:t>
            </a:r>
          </a:p>
          <a:p>
            <a:pPr algn="l" rtl="0"/>
            <a:r>
              <a:rPr lang="en-US" dirty="0"/>
              <a:t>We have Silicon</a:t>
            </a:r>
            <a:r>
              <a:rPr lang="en-US" baseline="0" dirty="0"/>
              <a:t> drift detectors – which have nearly </a:t>
            </a:r>
            <a:r>
              <a:rPr lang="en-US" b="1" baseline="0" dirty="0"/>
              <a:t>ideal efficiency</a:t>
            </a:r>
            <a:r>
              <a:rPr lang="en-US" baseline="0" dirty="0"/>
              <a:t> and practically </a:t>
            </a:r>
            <a:r>
              <a:rPr lang="en-US" b="1" baseline="0" dirty="0"/>
              <a:t>zero dark count rate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baseline="0" dirty="0"/>
              <a:t>We need X-ray optical components</a:t>
            </a:r>
          </a:p>
          <a:p>
            <a:pPr algn="l" rtl="0"/>
            <a:r>
              <a:rPr lang="en-US" b="1" baseline="0" dirty="0"/>
              <a:t>There are </a:t>
            </a:r>
            <a:r>
              <a:rPr lang="en-US" baseline="0" dirty="0"/>
              <a:t>optical components – beam splitters and mirrors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baseline="0" dirty="0"/>
              <a:t>But quantum statistics with these devices was never demonstrated</a:t>
            </a:r>
            <a:endParaRPr lang="en-US" dirty="0"/>
          </a:p>
          <a:p>
            <a:pPr algn="l" rtl="0"/>
            <a:endParaRPr lang="en-US" baseline="0" dirty="0"/>
          </a:p>
          <a:p>
            <a:pPr algn="l" rtl="0"/>
            <a:endParaRPr lang="en-US" baseline="0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5070-B473-4B4C-B387-B72135117804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135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The optical component that we chose for the </a:t>
            </a:r>
            <a:r>
              <a:rPr lang="en-US" b="1" dirty="0"/>
              <a:t>demonstration of X-ray quantum behavior</a:t>
            </a:r>
            <a:r>
              <a:rPr lang="en-US" dirty="0"/>
              <a:t> is a </a:t>
            </a:r>
            <a:r>
              <a:rPr lang="en-US" b="1" dirty="0"/>
              <a:t>beam</a:t>
            </a:r>
            <a:r>
              <a:rPr lang="en-US" dirty="0"/>
              <a:t> </a:t>
            </a:r>
            <a:r>
              <a:rPr lang="en-US" b="1" i="0" baseline="0" dirty="0"/>
              <a:t>splitter.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/>
              <a:t>Click</a:t>
            </a:r>
            <a:endParaRPr lang="en-US" dirty="0"/>
          </a:p>
          <a:p>
            <a:pPr algn="l" rtl="0"/>
            <a:r>
              <a:rPr lang="en-US" dirty="0"/>
              <a:t>It is an </a:t>
            </a:r>
            <a:r>
              <a:rPr lang="en-US" b="1" dirty="0"/>
              <a:t>essential</a:t>
            </a:r>
            <a:r>
              <a:rPr lang="en-US" dirty="0"/>
              <a:t> optical </a:t>
            </a:r>
            <a:r>
              <a:rPr lang="en-US" b="1" dirty="0"/>
              <a:t>component</a:t>
            </a:r>
            <a:r>
              <a:rPr lang="en-US" dirty="0"/>
              <a:t> for </a:t>
            </a:r>
            <a:r>
              <a:rPr lang="en-US" b="1" dirty="0"/>
              <a:t>quantum optics.</a:t>
            </a:r>
          </a:p>
          <a:p>
            <a:pPr algn="l" rtl="0"/>
            <a:r>
              <a:rPr lang="en-US" b="1" dirty="0"/>
              <a:t>Bean splitters</a:t>
            </a:r>
            <a:r>
              <a:rPr lang="en-US" dirty="0"/>
              <a:t> are </a:t>
            </a:r>
            <a:r>
              <a:rPr lang="en-US" baseline="0" dirty="0"/>
              <a:t>in the </a:t>
            </a:r>
            <a:r>
              <a:rPr lang="en-US" b="1" baseline="0" dirty="0"/>
              <a:t>heart</a:t>
            </a:r>
            <a:r>
              <a:rPr lang="en-US" baseline="0" dirty="0"/>
              <a:t> of famous </a:t>
            </a:r>
            <a:r>
              <a:rPr lang="en-US" b="1" baseline="0" dirty="0"/>
              <a:t>experiments</a:t>
            </a:r>
            <a:r>
              <a:rPr lang="en-US" baseline="0" dirty="0"/>
              <a:t>  that </a:t>
            </a:r>
            <a:r>
              <a:rPr lang="en-US" b="1" baseline="0" dirty="0"/>
              <a:t>measure quantum properties of 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/>
              <a:t>Click</a:t>
            </a:r>
            <a:endParaRPr lang="en-US" baseline="0" dirty="0"/>
          </a:p>
          <a:p>
            <a:pPr algn="l" rtl="0"/>
            <a:r>
              <a:rPr lang="en-US" b="1" dirty="0"/>
              <a:t>Some </a:t>
            </a:r>
            <a:r>
              <a:rPr lang="en-US" dirty="0"/>
              <a:t>of them </a:t>
            </a:r>
            <a:r>
              <a:rPr lang="en-US" b="1" dirty="0"/>
              <a:t>demonstrate superposition</a:t>
            </a:r>
            <a:r>
              <a:rPr lang="en-US" b="1" baseline="0" dirty="0"/>
              <a:t> </a:t>
            </a:r>
            <a:r>
              <a:rPr lang="en-US" baseline="0" dirty="0"/>
              <a:t>of photon states  - few examples are</a:t>
            </a:r>
          </a:p>
          <a:p>
            <a:pPr algn="l" rtl="0"/>
            <a:r>
              <a:rPr lang="en-US" baseline="0" dirty="0"/>
              <a:t>- The </a:t>
            </a:r>
            <a:r>
              <a:rPr lang="en-US" baseline="0" dirty="0" err="1"/>
              <a:t>mach</a:t>
            </a:r>
            <a:r>
              <a:rPr lang="en-US" baseline="0" dirty="0"/>
              <a:t> </a:t>
            </a:r>
            <a:r>
              <a:rPr lang="en-US" baseline="0" dirty="0" err="1"/>
              <a:t>zehnder</a:t>
            </a:r>
            <a:r>
              <a:rPr lang="en-US" baseline="0" dirty="0"/>
              <a:t> interferometer with </a:t>
            </a:r>
            <a:r>
              <a:rPr lang="en-US" b="1" baseline="0" dirty="0"/>
              <a:t>single photons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Interaction free experiment which is also based on Mach </a:t>
            </a:r>
            <a:r>
              <a:rPr lang="en-US" baseline="0" dirty="0" err="1"/>
              <a:t>Zehnder</a:t>
            </a:r>
            <a:r>
              <a:rPr lang="en-US" baseline="0" dirty="0"/>
              <a:t> interferometer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And the Hong-</a:t>
            </a:r>
            <a:r>
              <a:rPr lang="en-US" baseline="0" dirty="0" err="1"/>
              <a:t>Ou</a:t>
            </a:r>
            <a:r>
              <a:rPr lang="en-US" baseline="0" dirty="0"/>
              <a:t>-Mandel 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/>
              <a:t>Click</a:t>
            </a:r>
            <a:endParaRPr lang="en-US" baseline="0" dirty="0"/>
          </a:p>
          <a:p>
            <a:pPr algn="l" rtl="0"/>
            <a:r>
              <a:rPr lang="en-US" baseline="0" dirty="0"/>
              <a:t>Another famous demonstration of quantum statistics is the intensity interferometer or Brown and Twiss 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/>
              <a:t>Click</a:t>
            </a:r>
            <a:endParaRPr lang="en-US" baseline="0" dirty="0"/>
          </a:p>
          <a:p>
            <a:pPr algn="l" rtl="0"/>
            <a:r>
              <a:rPr lang="en-US" baseline="0" dirty="0"/>
              <a:t>This is the type of interferometer that we used in our 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/>
              <a:t>Click</a:t>
            </a:r>
            <a:endParaRPr lang="en-US" baseline="0" dirty="0"/>
          </a:p>
          <a:p>
            <a:pPr algn="l" rtl="0"/>
            <a:r>
              <a:rPr lang="en-US" baseline="0" dirty="0"/>
              <a:t>It has a </a:t>
            </a:r>
            <a:r>
              <a:rPr lang="en-US" b="1" baseline="0" dirty="0"/>
              <a:t>unique</a:t>
            </a:r>
            <a:r>
              <a:rPr lang="en-US" baseline="0" dirty="0"/>
              <a:t> result for </a:t>
            </a:r>
            <a:r>
              <a:rPr lang="en-US" b="1" baseline="0" dirty="0"/>
              <a:t>single photon input.</a:t>
            </a:r>
          </a:p>
          <a:p>
            <a:pPr algn="l" rtl="0"/>
            <a:r>
              <a:rPr lang="en-US" baseline="0" dirty="0"/>
              <a:t>For this case, there will be </a:t>
            </a:r>
            <a:r>
              <a:rPr lang="en-US" b="1" baseline="0" dirty="0"/>
              <a:t>zero correlation</a:t>
            </a:r>
            <a:r>
              <a:rPr lang="en-US" baseline="0" dirty="0"/>
              <a:t> </a:t>
            </a:r>
            <a:r>
              <a:rPr lang="en-US" b="1" baseline="0" dirty="0"/>
              <a:t>between the two outputs</a:t>
            </a:r>
            <a:r>
              <a:rPr lang="en-US" baseline="0" dirty="0"/>
              <a:t> of the beam splitter.</a:t>
            </a:r>
          </a:p>
          <a:p>
            <a:pPr algn="l" rtl="0"/>
            <a:r>
              <a:rPr lang="en-US" b="1" baseline="0" dirty="0"/>
              <a:t>In other words </a:t>
            </a:r>
            <a:r>
              <a:rPr lang="en-US" baseline="0" dirty="0"/>
              <a:t>– </a:t>
            </a:r>
            <a:r>
              <a:rPr lang="en-US" b="1" baseline="0" dirty="0"/>
              <a:t>single</a:t>
            </a:r>
            <a:r>
              <a:rPr lang="en-US" baseline="0" dirty="0"/>
              <a:t> photon could be detected by only one of the detectors – it could be </a:t>
            </a:r>
            <a:r>
              <a:rPr lang="en-US" b="1" baseline="0" dirty="0"/>
              <a:t>either transmitted </a:t>
            </a:r>
            <a:r>
              <a:rPr lang="en-US" baseline="0" dirty="0"/>
              <a:t>or </a:t>
            </a:r>
            <a:r>
              <a:rPr lang="en-US" b="1" baseline="0" dirty="0"/>
              <a:t>reflected </a:t>
            </a:r>
            <a:r>
              <a:rPr lang="en-US" baseline="0" dirty="0"/>
              <a:t>but </a:t>
            </a:r>
            <a:r>
              <a:rPr lang="en-US" b="1" baseline="0" dirty="0"/>
              <a:t>never both simultaneously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/>
              <a:t>Click</a:t>
            </a:r>
            <a:endParaRPr lang="en-US" b="1" baseline="0" dirty="0"/>
          </a:p>
          <a:p>
            <a:pPr algn="l" rtl="0"/>
            <a:r>
              <a:rPr lang="en-US" baseline="0" dirty="0"/>
              <a:t>It has </a:t>
            </a:r>
            <a:r>
              <a:rPr lang="en-US" b="1" baseline="0" dirty="0"/>
              <a:t>no classical analog </a:t>
            </a:r>
            <a:r>
              <a:rPr lang="en-US" baseline="0" dirty="0"/>
              <a:t>– since the </a:t>
            </a:r>
            <a:r>
              <a:rPr lang="en-US" b="1" baseline="0" dirty="0"/>
              <a:t>intensity of a classical bean </a:t>
            </a:r>
            <a:r>
              <a:rPr lang="en-US" baseline="0" dirty="0"/>
              <a:t>could be measured simultaneously at the </a:t>
            </a:r>
            <a:r>
              <a:rPr lang="en-US" b="1" baseline="0" dirty="0"/>
              <a:t>two outputs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5070-B473-4B4C-B387-B72135117804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61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Talk:</a:t>
            </a:r>
          </a:p>
          <a:p>
            <a:pPr algn="l" rtl="0"/>
            <a:r>
              <a:rPr lang="en-US" dirty="0"/>
              <a:t>Now I will</a:t>
            </a:r>
            <a:r>
              <a:rPr lang="en-US" baseline="0" dirty="0"/>
              <a:t> present the experimental setup a</a:t>
            </a:r>
            <a:r>
              <a:rPr lang="en-US" dirty="0"/>
              <a:t>nd the measurement logic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Click:</a:t>
            </a:r>
          </a:p>
          <a:p>
            <a:pPr algn="l" rtl="0"/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b="1" baseline="0" dirty="0"/>
              <a:t>synchrotron beam</a:t>
            </a:r>
            <a:r>
              <a:rPr lang="en-US" baseline="0" dirty="0"/>
              <a:t> – the </a:t>
            </a:r>
            <a:r>
              <a:rPr lang="en-US" b="1" baseline="0" dirty="0"/>
              <a:t>pump</a:t>
            </a:r>
            <a:r>
              <a:rPr lang="en-US" baseline="0" dirty="0"/>
              <a:t> photon – hits the </a:t>
            </a:r>
            <a:r>
              <a:rPr lang="en-US" b="1" baseline="0" dirty="0"/>
              <a:t>nonlinear crystal</a:t>
            </a:r>
            <a:r>
              <a:rPr lang="en-US" baseline="0" dirty="0"/>
              <a:t> – the diamond.</a:t>
            </a:r>
          </a:p>
          <a:p>
            <a:pPr algn="l" rtl="0"/>
            <a:r>
              <a:rPr lang="en-US" dirty="0"/>
              <a:t>Click:</a:t>
            </a:r>
            <a:endParaRPr lang="en-US" baseline="0" dirty="0"/>
          </a:p>
          <a:p>
            <a:pPr algn="l" rtl="0"/>
            <a:r>
              <a:rPr lang="en-US" baseline="0" dirty="0"/>
              <a:t>A </a:t>
            </a:r>
            <a:r>
              <a:rPr lang="en-US" b="1" baseline="0" dirty="0"/>
              <a:t>photon pair</a:t>
            </a:r>
            <a:r>
              <a:rPr lang="en-US" baseline="0" dirty="0"/>
              <a:t> is generated – one, which we call trigger, goes to trigger detector </a:t>
            </a:r>
            <a:r>
              <a:rPr lang="en-US" baseline="0" dirty="0" err="1"/>
              <a:t>DTrig</a:t>
            </a:r>
            <a:r>
              <a:rPr lang="en-US" baseline="0" dirty="0"/>
              <a:t> the other goes  to the beam splitter.</a:t>
            </a:r>
          </a:p>
          <a:p>
            <a:pPr algn="l" rtl="0"/>
            <a:r>
              <a:rPr lang="en-US" baseline="0" dirty="0"/>
              <a:t>At the </a:t>
            </a:r>
            <a:r>
              <a:rPr lang="en-US" b="1" baseline="0" dirty="0"/>
              <a:t>two outputs of the beam splitter</a:t>
            </a:r>
            <a:r>
              <a:rPr lang="en-US" baseline="0" dirty="0"/>
              <a:t> there are </a:t>
            </a:r>
            <a:r>
              <a:rPr lang="en-US" b="1" baseline="0" dirty="0"/>
              <a:t>two detectors </a:t>
            </a:r>
            <a:r>
              <a:rPr lang="en-US" baseline="0" dirty="0"/>
              <a:t>for Reflected and Transmitted photons.</a:t>
            </a:r>
          </a:p>
          <a:p>
            <a:pPr algn="l" rtl="0"/>
            <a:r>
              <a:rPr lang="en-US" dirty="0"/>
              <a:t>Click:</a:t>
            </a:r>
            <a:endParaRPr lang="en-US" baseline="0" dirty="0"/>
          </a:p>
          <a:p>
            <a:pPr algn="l" rtl="0"/>
            <a:r>
              <a:rPr lang="en-US" baseline="0" dirty="0"/>
              <a:t>To identify the PDC photon pair from the background noise, we need two things:</a:t>
            </a:r>
          </a:p>
          <a:p>
            <a:pPr marL="228600" indent="-228600" algn="l" rtl="0">
              <a:buAutoNum type="arabicPeriod"/>
            </a:pPr>
            <a:r>
              <a:rPr lang="en-US" b="1" baseline="0" dirty="0"/>
              <a:t>First, </a:t>
            </a:r>
            <a:r>
              <a:rPr lang="en-US" b="0" baseline="0" dirty="0"/>
              <a:t>we need</a:t>
            </a:r>
            <a:r>
              <a:rPr lang="en-US" b="1" baseline="0" dirty="0"/>
              <a:t> photons that are detected simultaneously </a:t>
            </a:r>
            <a:r>
              <a:rPr lang="en-US" baseline="0" dirty="0"/>
              <a:t>at the </a:t>
            </a:r>
            <a:r>
              <a:rPr lang="en-US" b="1" baseline="0" dirty="0"/>
              <a:t>trigger detector </a:t>
            </a:r>
            <a:r>
              <a:rPr lang="en-US" baseline="0" dirty="0"/>
              <a:t>and </a:t>
            </a:r>
            <a:r>
              <a:rPr lang="en-US" b="1" baseline="0" dirty="0"/>
              <a:t>at least at one</a:t>
            </a:r>
            <a:r>
              <a:rPr lang="en-US" baseline="0" dirty="0"/>
              <a:t> of the detectors </a:t>
            </a:r>
            <a:r>
              <a:rPr lang="en-US" b="1" baseline="0" dirty="0"/>
              <a:t>at the outputs</a:t>
            </a:r>
            <a:r>
              <a:rPr lang="en-US" baseline="0" dirty="0"/>
              <a:t> of the beam splitter.</a:t>
            </a:r>
            <a:br>
              <a:rPr lang="en-US" b="1" baseline="0" dirty="0"/>
            </a:br>
            <a:r>
              <a:rPr lang="en-US" baseline="0" dirty="0"/>
              <a:t>We use </a:t>
            </a:r>
            <a:r>
              <a:rPr lang="en-US" b="1" baseline="0" dirty="0"/>
              <a:t>logic gates </a:t>
            </a:r>
            <a:r>
              <a:rPr lang="en-US" baseline="0" dirty="0"/>
              <a:t>for this</a:t>
            </a:r>
            <a:r>
              <a:rPr lang="en-US" b="1" baseline="0" dirty="0"/>
              <a:t>.</a:t>
            </a:r>
            <a:br>
              <a:rPr lang="en-US" b="1" baseline="0" dirty="0"/>
            </a:br>
            <a:r>
              <a:rPr lang="en-US" b="1" dirty="0"/>
              <a:t>Click:</a:t>
            </a:r>
            <a:endParaRPr lang="en-US" b="1" baseline="0" dirty="0"/>
          </a:p>
          <a:p>
            <a:pPr marL="228600" indent="-228600" algn="l" rtl="0">
              <a:buAutoNum type="arabicPeriod"/>
            </a:pPr>
            <a:r>
              <a:rPr lang="en-US" b="0" baseline="0" dirty="0"/>
              <a:t>Second, these </a:t>
            </a:r>
            <a:r>
              <a:rPr lang="en-US" b="1" baseline="0" dirty="0"/>
              <a:t>simultaneously arriving </a:t>
            </a:r>
            <a:r>
              <a:rPr lang="en-US" baseline="0" dirty="0"/>
              <a:t>photons should </a:t>
            </a:r>
            <a:r>
              <a:rPr lang="en-US" b="1" baseline="0" dirty="0"/>
              <a:t>conserve energy </a:t>
            </a:r>
            <a:r>
              <a:rPr lang="en-US" baseline="0" dirty="0"/>
              <a:t>with the </a:t>
            </a:r>
            <a:r>
              <a:rPr lang="en-US" b="1" baseline="0" dirty="0"/>
              <a:t>pump photon</a:t>
            </a:r>
            <a:br>
              <a:rPr lang="en-US" baseline="0" dirty="0"/>
            </a:br>
            <a:r>
              <a:rPr lang="en-US" baseline="0" dirty="0"/>
              <a:t>We use</a:t>
            </a:r>
            <a:r>
              <a:rPr lang="en-US" b="1" baseline="0" dirty="0"/>
              <a:t> for this the energy resolution</a:t>
            </a:r>
            <a:r>
              <a:rPr lang="en-US" baseline="0" dirty="0"/>
              <a:t> of our detectors.</a:t>
            </a:r>
            <a:br>
              <a:rPr lang="en-US" baseline="0" dirty="0"/>
            </a:br>
            <a:endParaRPr lang="en-US" baseline="0" dirty="0"/>
          </a:p>
          <a:p>
            <a:pPr marL="0" indent="0" algn="l" rtl="0">
              <a:buNone/>
            </a:pPr>
            <a:r>
              <a:rPr lang="en-US" b="1" dirty="0"/>
              <a:t>Click:</a:t>
            </a:r>
            <a:endParaRPr lang="en-US" b="1" baseline="0" dirty="0"/>
          </a:p>
          <a:p>
            <a:pPr marL="0" indent="0" algn="l" rtl="0">
              <a:buNone/>
            </a:pPr>
            <a:r>
              <a:rPr lang="en-US" b="1" baseline="0" dirty="0"/>
              <a:t>After we verified</a:t>
            </a:r>
            <a:r>
              <a:rPr lang="en-US" baseline="0" dirty="0"/>
              <a:t> that we have a PDC </a:t>
            </a:r>
            <a:r>
              <a:rPr lang="en-US" b="1" baseline="0" dirty="0"/>
              <a:t>photon pair </a:t>
            </a:r>
            <a:r>
              <a:rPr lang="en-US" baseline="0" dirty="0"/>
              <a:t>– we know that we have heralded </a:t>
            </a:r>
            <a:r>
              <a:rPr lang="en-US" b="1" baseline="0" dirty="0"/>
              <a:t>single photon before the beam splitter</a:t>
            </a:r>
          </a:p>
          <a:p>
            <a:pPr algn="l" rtl="0"/>
            <a:r>
              <a:rPr lang="en-US" b="1" dirty="0"/>
              <a:t>Click:</a:t>
            </a:r>
            <a:endParaRPr lang="en-US" b="1" baseline="0" dirty="0"/>
          </a:p>
          <a:p>
            <a:pPr algn="l" rtl="0"/>
            <a:r>
              <a:rPr lang="en-US" baseline="0" dirty="0"/>
              <a:t>To show the </a:t>
            </a:r>
            <a:r>
              <a:rPr lang="en-US" b="1" baseline="0" dirty="0"/>
              <a:t>quantum statistics</a:t>
            </a:r>
            <a:r>
              <a:rPr lang="en-US" baseline="0" dirty="0"/>
              <a:t> we calculated the </a:t>
            </a:r>
            <a:r>
              <a:rPr lang="en-US" b="1" baseline="0" dirty="0"/>
              <a:t>anticorrelation criterion.</a:t>
            </a:r>
          </a:p>
          <a:p>
            <a:pPr algn="l" rtl="0"/>
            <a:r>
              <a:rPr lang="en-US" b="0" baseline="0" dirty="0"/>
              <a:t>It measures in </a:t>
            </a:r>
            <a:r>
              <a:rPr lang="en-US" b="1" baseline="0" dirty="0"/>
              <a:t>how many events</a:t>
            </a:r>
            <a:r>
              <a:rPr lang="en-US" b="0" baseline="0" dirty="0"/>
              <a:t> we measured </a:t>
            </a:r>
            <a:r>
              <a:rPr lang="en-US" b="1" baseline="0" dirty="0"/>
              <a:t>two photons at the outputs</a:t>
            </a:r>
            <a:r>
              <a:rPr lang="en-US" b="0" baseline="0" dirty="0"/>
              <a:t> of the beam splitter.</a:t>
            </a:r>
          </a:p>
          <a:p>
            <a:pPr algn="l" rtl="0"/>
            <a:r>
              <a:rPr lang="en-US" b="0" baseline="0" dirty="0"/>
              <a:t>For heralded single photon it should be zero – because one photon cannot split!</a:t>
            </a:r>
          </a:p>
          <a:p>
            <a:pPr algn="l" rtl="0"/>
            <a:r>
              <a:rPr lang="en-US" b="1" baseline="0" dirty="0"/>
              <a:t>Click:</a:t>
            </a:r>
          </a:p>
          <a:p>
            <a:pPr algn="l" rtl="0"/>
            <a:r>
              <a:rPr lang="en-US" dirty="0"/>
              <a:t>This is a pure quantum behavior!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C5070-B473-4B4C-B387-B72135117804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956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 rtl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he-IL"/>
              <a:t>May 2021</a:t>
            </a:r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CLEO</a:t>
            </a:r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206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he-IL"/>
              <a:t>May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CLEO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052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May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CLEO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40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May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CLEO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271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May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CLEO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188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CLEO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6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CLEO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442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y_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3602038"/>
            <a:ext cx="7772400" cy="756000"/>
          </a:xfrm>
        </p:spPr>
        <p:txBody>
          <a:bodyPr>
            <a:normAutofit/>
          </a:bodyPr>
          <a:lstStyle>
            <a:lvl1pPr marL="0" indent="0" algn="ctr" rtl="0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he-IL"/>
              <a:t>May 2021</a:t>
            </a:r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CLEO</a:t>
            </a:r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7600" y="5940000"/>
            <a:ext cx="7772400" cy="286232"/>
          </a:xfrm>
        </p:spPr>
        <p:txBody>
          <a:bodyPr wrap="square" anchor="ctr">
            <a:sp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n-US" dirty="0"/>
              <a:t>E. Strizhevsky et al., </a:t>
            </a:r>
            <a:r>
              <a:rPr lang="en-US" dirty="0" err="1"/>
              <a:t>arxiv</a:t>
            </a:r>
            <a:r>
              <a:rPr lang="en-US" dirty="0"/>
              <a:t> or PRL(submitted)???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87600" y="4896000"/>
            <a:ext cx="7772400" cy="432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87600" y="5480154"/>
            <a:ext cx="7772400" cy="324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87600" y="4392000"/>
            <a:ext cx="7772400" cy="360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0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he-IL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rtl="0">
              <a:defRPr/>
            </a:lvl1pPr>
          </a:lstStyle>
          <a:p>
            <a:r>
              <a:rPr lang="en-GB"/>
              <a:t>CLEO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fld id="{E3EF0FC7-865C-4C53-89E8-2E11EABBC9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909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y_Regul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52000"/>
          </a:xfrm>
        </p:spPr>
        <p:txBody>
          <a:bodyPr/>
          <a:lstStyle>
            <a:lvl1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he-IL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rtl="0">
              <a:defRPr/>
            </a:lvl1pPr>
          </a:lstStyle>
          <a:p>
            <a:r>
              <a:rPr lang="en-GB"/>
              <a:t>CLEO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fld id="{E3EF0FC7-865C-4C53-89E8-2E11EABBC9A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5796000"/>
            <a:ext cx="7887600" cy="39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Cite a Paper</a:t>
            </a:r>
          </a:p>
        </p:txBody>
      </p:sp>
    </p:spTree>
    <p:extLst>
      <p:ext uri="{BB962C8B-B14F-4D97-AF65-F5344CB8AC3E}">
        <p14:creationId xmlns:p14="http://schemas.microsoft.com/office/powerpoint/2010/main" val="286589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y_Regular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6000"/>
            <a:ext cx="7886700" cy="1692000"/>
          </a:xfrm>
        </p:spPr>
        <p:txBody>
          <a:bodyPr/>
          <a:lstStyle>
            <a:lvl1pPr marL="228600" indent="-228600" algn="l" rtl="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rtl="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he-IL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rtl="0">
              <a:defRPr/>
            </a:lvl1pPr>
          </a:lstStyle>
          <a:p>
            <a:r>
              <a:rPr lang="en-GB"/>
              <a:t>CLEO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fld id="{E3EF0FC7-865C-4C53-89E8-2E11EABBC9A8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5796000"/>
            <a:ext cx="7887600" cy="39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Cite a Paper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9999" y="1785938"/>
            <a:ext cx="7887600" cy="4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0000" y="4176000"/>
            <a:ext cx="7887600" cy="396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9999" y="4733924"/>
            <a:ext cx="7887600" cy="972000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4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8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l" rtl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he-IL" dirty="0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 dirty="0"/>
              <a:t>CLEO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EF0FC7-865C-4C53-89E8-2E11EABBC9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139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he-IL" dirty="0"/>
              <a:t>May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 dirty="0"/>
              <a:t>CLEO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EF0FC7-865C-4C53-89E8-2E11EABBC9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5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e-IL" dirty="0"/>
              <a:t>May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dirty="0"/>
              <a:t>CLEO</a:t>
            </a:r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364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y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9933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204000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400"/>
            </a:lvl1pPr>
            <a:lvl2pPr marL="685800" indent="-228600">
              <a:buFont typeface="Wingdings" panose="05000000000000000000" pitchFamily="2" charset="2"/>
              <a:buChar char="Ø"/>
              <a:defRPr sz="2000"/>
            </a:lvl2pPr>
            <a:lvl3pPr marL="1143000" indent="-228600">
              <a:buFont typeface="Wingdings" panose="05000000000000000000" pitchFamily="2" charset="2"/>
              <a:buChar char="Ø"/>
              <a:defRPr sz="18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 marL="2057400" indent="-228600">
              <a:buFont typeface="Wingdings" panose="05000000000000000000" pitchFamily="2" charset="2"/>
              <a:buChar char="Ø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204000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400"/>
            </a:lvl1pPr>
            <a:lvl2pPr marL="685800" indent="-228600">
              <a:buFont typeface="Wingdings" panose="05000000000000000000" pitchFamily="2" charset="2"/>
              <a:buChar char="Ø"/>
              <a:defRPr sz="2000"/>
            </a:lvl2pPr>
            <a:lvl3pPr marL="1143000" indent="-228600">
              <a:buFont typeface="Wingdings" panose="05000000000000000000" pitchFamily="2" charset="2"/>
              <a:buChar char="Ø"/>
              <a:defRPr sz="1800"/>
            </a:lvl3pPr>
            <a:lvl4pPr marL="1600200" indent="-228600">
              <a:buFont typeface="Wingdings" panose="05000000000000000000" pitchFamily="2" charset="2"/>
              <a:buChar char="Ø"/>
              <a:defRPr sz="1600"/>
            </a:lvl4pPr>
            <a:lvl5pPr marL="2057400" indent="-228600">
              <a:buFont typeface="Wingdings" panose="05000000000000000000" pitchFamily="2" charset="2"/>
              <a:buChar char="Ø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he-IL" dirty="0"/>
              <a:t>May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dirty="0"/>
              <a:t>CLEO</a:t>
            </a:r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EF0FC7-865C-4C53-89E8-2E11EABBC9A8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5796000"/>
            <a:ext cx="7887600" cy="396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Cite a Paper</a:t>
            </a:r>
          </a:p>
        </p:txBody>
      </p:sp>
    </p:spTree>
    <p:extLst>
      <p:ext uri="{BB962C8B-B14F-4D97-AF65-F5344CB8AC3E}">
        <p14:creationId xmlns:p14="http://schemas.microsoft.com/office/powerpoint/2010/main" val="139400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/>
              <a:t>May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CLEO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96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5" r:id="rId5"/>
    <p:sldLayoutId id="2147483663" r:id="rId6"/>
    <p:sldLayoutId id="2147483664" r:id="rId7"/>
    <p:sldLayoutId id="2147483665" r:id="rId8"/>
    <p:sldLayoutId id="2147483674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wmf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t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44" y="692247"/>
            <a:ext cx="8727311" cy="132539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Quantum Imaging with X–Ray Radiation</a:t>
            </a:r>
            <a:endParaRPr lang="he-IL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2742"/>
            <a:ext cx="7772400" cy="756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Sharon Shwartz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799" y="2972096"/>
            <a:ext cx="77724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Bar </a:t>
            </a:r>
            <a:r>
              <a:rPr lang="en-US" sz="2600" dirty="0" err="1">
                <a:solidFill>
                  <a:srgbClr val="002060"/>
                </a:solidFill>
              </a:rPr>
              <a:t>Ilan</a:t>
            </a:r>
            <a:r>
              <a:rPr lang="en-US" sz="2600" dirty="0">
                <a:solidFill>
                  <a:srgbClr val="002060"/>
                </a:solidFill>
              </a:rPr>
              <a:t> University, Israel</a:t>
            </a:r>
            <a:endParaRPr lang="he-IL" sz="2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3" name="Picture 2" descr="×ª××¦××ª ×ª××× × ×¢×××¨ âªquantum opticsâ¬â">
            <a:extLst>
              <a:ext uri="{FF2B5EF4-FFF2-40B4-BE49-F238E27FC236}">
                <a16:creationId xmlns:a16="http://schemas.microsoft.com/office/drawing/2014/main" id="{307FAF65-6774-F268-E7CC-5538DBC6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44" y="3913198"/>
            <a:ext cx="3728909" cy="26382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1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22" y="441112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X-ray nonlinearity</a:t>
            </a: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44" y="2307246"/>
            <a:ext cx="8793956" cy="46166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 for nonlinearity – 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plasma model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09724" y="2794714"/>
                <a:ext cx="4586290" cy="6388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24" y="2794714"/>
                <a:ext cx="4586290" cy="638829"/>
              </a:xfrm>
              <a:prstGeom prst="rect">
                <a:avLst/>
              </a:prstGeom>
              <a:blipFill>
                <a:blip r:embed="rId2"/>
                <a:stretch>
                  <a:fillRect t="-5769" b="-3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48941" y="3697812"/>
                <a:ext cx="3621881" cy="6190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41" y="3697812"/>
                <a:ext cx="3621881" cy="619016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96014" y="2974410"/>
            <a:ext cx="3043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Equation of motion</a:t>
            </a:r>
            <a:endParaRPr lang="he-I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7439" y="3822391"/>
            <a:ext cx="29765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equation</a:t>
            </a:r>
            <a:endParaRPr lang="he-IL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512417-4F8D-3948-A101-FDF004CAE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9806" y="4742758"/>
          <a:ext cx="6237108" cy="53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27400" imgH="266400" progId="Equation.DSMT4">
                  <p:embed/>
                </p:oleObj>
              </mc:Choice>
              <mc:Fallback>
                <p:oleObj name="Equation" r:id="rId4" imgW="412740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2512417-4F8D-3948-A101-FDF004CAE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806" y="4742758"/>
                        <a:ext cx="6237108" cy="53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37530E-54F9-DD4B-8F4D-77FAD3003AEB}"/>
              </a:ext>
            </a:extLst>
          </p:cNvPr>
          <p:cNvSpPr/>
          <p:nvPr/>
        </p:nvSpPr>
        <p:spPr>
          <a:xfrm>
            <a:off x="273844" y="5715564"/>
            <a:ext cx="8511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Nonlinear interaction exists even in centrosymmetric crystals</a:t>
            </a:r>
            <a:endParaRPr lang="he-I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246DC-B17D-0F4C-BFBA-749238109BE1}"/>
              </a:ext>
            </a:extLst>
          </p:cNvPr>
          <p:cNvSpPr/>
          <p:nvPr/>
        </p:nvSpPr>
        <p:spPr>
          <a:xfrm>
            <a:off x="112453" y="1427297"/>
            <a:ext cx="8955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photon energies &gt;&gt;binding energies of the electrons</a:t>
            </a:r>
          </a:p>
        </p:txBody>
      </p:sp>
    </p:spTree>
    <p:extLst>
      <p:ext uri="{BB962C8B-B14F-4D97-AF65-F5344CB8AC3E}">
        <p14:creationId xmlns:p14="http://schemas.microsoft.com/office/powerpoint/2010/main" val="15351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8"/>
          <p:cNvSpPr txBox="1">
            <a:spLocks noChangeArrowheads="1"/>
          </p:cNvSpPr>
          <p:nvPr/>
        </p:nvSpPr>
        <p:spPr bwMode="auto">
          <a:xfrm>
            <a:off x="1066800" y="4572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Phase-matching 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3544599" flipV="1">
            <a:off x="3307557" y="2228056"/>
            <a:ext cx="1192212" cy="701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524375" y="1555750"/>
            <a:ext cx="0" cy="1335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276600" y="1492250"/>
            <a:ext cx="468313" cy="768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722688" y="1481138"/>
            <a:ext cx="849312" cy="119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25606" name="Object 9"/>
          <p:cNvGraphicFramePr>
            <a:graphicFrameLocks noChangeAspect="1"/>
          </p:cNvGraphicFramePr>
          <p:nvPr/>
        </p:nvGraphicFramePr>
        <p:xfrm>
          <a:off x="2960688" y="1500188"/>
          <a:ext cx="3651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" imgH="482600" progId="Equation.3">
                  <p:embed/>
                </p:oleObj>
              </mc:Choice>
              <mc:Fallback>
                <p:oleObj name="Equation" r:id="rId2" imgW="292100" imgH="482600" progId="Equation.3">
                  <p:embed/>
                  <p:pic>
                    <p:nvPicPr>
                      <p:cNvPr id="2560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1500188"/>
                        <a:ext cx="3651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3519488" y="2530475"/>
          <a:ext cx="4064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200" imgH="520700" progId="Equation.3">
                  <p:embed/>
                </p:oleObj>
              </mc:Choice>
              <mc:Fallback>
                <p:oleObj name="Equation" r:id="rId4" imgW="330200" imgH="520700" progId="Equation.3">
                  <p:embed/>
                  <p:pic>
                    <p:nvPicPr>
                      <p:cNvPr id="256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530475"/>
                        <a:ext cx="4064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1"/>
          <p:cNvGraphicFramePr>
            <a:graphicFrameLocks noChangeAspect="1"/>
          </p:cNvGraphicFramePr>
          <p:nvPr/>
        </p:nvGraphicFramePr>
        <p:xfrm>
          <a:off x="4638675" y="1949450"/>
          <a:ext cx="352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200" imgH="368300" progId="Equation.3">
                  <p:embed/>
                </p:oleObj>
              </mc:Choice>
              <mc:Fallback>
                <p:oleObj name="Equation" r:id="rId6" imgW="330200" imgH="368300" progId="Equation.3">
                  <p:embed/>
                  <p:pic>
                    <p:nvPicPr>
                      <p:cNvPr id="2560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1949450"/>
                        <a:ext cx="3524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9" name="Group 12"/>
          <p:cNvGrpSpPr>
            <a:grpSpLocks/>
          </p:cNvGrpSpPr>
          <p:nvPr/>
        </p:nvGrpSpPr>
        <p:grpSpPr bwMode="auto">
          <a:xfrm>
            <a:off x="2255838" y="2235200"/>
            <a:ext cx="3536950" cy="2128838"/>
            <a:chOff x="3138" y="1823"/>
            <a:chExt cx="1694" cy="1445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138" y="1823"/>
              <a:ext cx="16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138" y="2107"/>
              <a:ext cx="16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138" y="2399"/>
              <a:ext cx="16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138" y="2684"/>
              <a:ext cx="16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138" y="2984"/>
              <a:ext cx="16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138" y="3268"/>
              <a:ext cx="16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aphicFrame>
        <p:nvGraphicFramePr>
          <p:cNvPr id="25610" name="Object 2"/>
          <p:cNvGraphicFramePr>
            <a:graphicFrameLocks noChangeAspect="1"/>
          </p:cNvGraphicFramePr>
          <p:nvPr/>
        </p:nvGraphicFramePr>
        <p:xfrm>
          <a:off x="3892550" y="2198688"/>
          <a:ext cx="2952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668" imgH="418918" progId="Equation.DSMT4">
                  <p:embed/>
                </p:oleObj>
              </mc:Choice>
              <mc:Fallback>
                <p:oleObj name="Equation" r:id="rId8" imgW="304668" imgH="418918" progId="Equation.DSMT4">
                  <p:embed/>
                  <p:pic>
                    <p:nvPicPr>
                      <p:cNvPr id="25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198688"/>
                        <a:ext cx="2952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4"/>
          <p:cNvGraphicFramePr>
            <a:graphicFrameLocks noChangeAspect="1"/>
          </p:cNvGraphicFramePr>
          <p:nvPr/>
        </p:nvGraphicFramePr>
        <p:xfrm>
          <a:off x="1074738" y="4689475"/>
          <a:ext cx="19954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100" imgH="520700" progId="Equation.3">
                  <p:embed/>
                </p:oleObj>
              </mc:Choice>
              <mc:Fallback>
                <p:oleObj name="Equation" r:id="rId10" imgW="2070100" imgH="520700" progId="Equation.3">
                  <p:embed/>
                  <p:pic>
                    <p:nvPicPr>
                      <p:cNvPr id="256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689475"/>
                        <a:ext cx="19954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2"/>
          <p:cNvGraphicFramePr>
            <a:graphicFrameLocks noChangeAspect="1"/>
          </p:cNvGraphicFramePr>
          <p:nvPr/>
        </p:nvGraphicFramePr>
        <p:xfrm>
          <a:off x="1390650" y="5276850"/>
          <a:ext cx="3206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73" imgH="418918" progId="Equation.DSMT4">
                  <p:embed/>
                </p:oleObj>
              </mc:Choice>
              <mc:Fallback>
                <p:oleObj name="Equation" r:id="rId12" imgW="291973" imgH="418918" progId="Equation.DSMT4">
                  <p:embed/>
                  <p:pic>
                    <p:nvPicPr>
                      <p:cNvPr id="256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5276850"/>
                        <a:ext cx="3206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Text Box 5"/>
          <p:cNvSpPr txBox="1">
            <a:spLocks noChangeArrowheads="1"/>
          </p:cNvSpPr>
          <p:nvPr/>
        </p:nvSpPr>
        <p:spPr bwMode="auto">
          <a:xfrm>
            <a:off x="1670050" y="5292725"/>
            <a:ext cx="6213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is the angle between the pump  k vector and the atomic planes of the crystal.</a:t>
            </a:r>
          </a:p>
        </p:txBody>
      </p:sp>
      <p:graphicFrame>
        <p:nvGraphicFramePr>
          <p:cNvPr id="25614" name="Object 23"/>
          <p:cNvGraphicFramePr>
            <a:graphicFrameLocks noChangeAspect="1"/>
          </p:cNvGraphicFramePr>
          <p:nvPr/>
        </p:nvGraphicFramePr>
        <p:xfrm>
          <a:off x="3917950" y="944563"/>
          <a:ext cx="361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2100" imgH="495300" progId="Equation.3">
                  <p:embed/>
                </p:oleObj>
              </mc:Choice>
              <mc:Fallback>
                <p:oleObj name="Equation" r:id="rId14" imgW="292100" imgH="495300" progId="Equation.3">
                  <p:embed/>
                  <p:pic>
                    <p:nvPicPr>
                      <p:cNvPr id="2561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944563"/>
                        <a:ext cx="3619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2"/>
          <p:cNvGraphicFramePr>
            <a:graphicFrameLocks noChangeAspect="1"/>
          </p:cNvGraphicFramePr>
          <p:nvPr/>
        </p:nvGraphicFramePr>
        <p:xfrm>
          <a:off x="1316038" y="6146800"/>
          <a:ext cx="3222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200" imgH="368300" progId="Equation.3">
                  <p:embed/>
                </p:oleObj>
              </mc:Choice>
              <mc:Fallback>
                <p:oleObj name="Equation" r:id="rId16" imgW="330200" imgH="368300" progId="Equation.3">
                  <p:embed/>
                  <p:pic>
                    <p:nvPicPr>
                      <p:cNvPr id="256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6146800"/>
                        <a:ext cx="32226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779588" y="6154738"/>
            <a:ext cx="621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is the reciprocal lattice vector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 flipV="1">
            <a:off x="5810250" y="3086100"/>
            <a:ext cx="1009650" cy="676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5618" name="Text Box 5"/>
          <p:cNvSpPr txBox="1">
            <a:spLocks noChangeArrowheads="1"/>
          </p:cNvSpPr>
          <p:nvPr/>
        </p:nvSpPr>
        <p:spPr bwMode="auto">
          <a:xfrm>
            <a:off x="6203950" y="3683000"/>
            <a:ext cx="205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Atomic planes</a:t>
            </a:r>
          </a:p>
        </p:txBody>
      </p:sp>
    </p:spTree>
    <p:extLst>
      <p:ext uri="{BB962C8B-B14F-4D97-AF65-F5344CB8AC3E}">
        <p14:creationId xmlns:p14="http://schemas.microsoft.com/office/powerpoint/2010/main" val="377677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49763" y="3079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76200" y="171450"/>
            <a:ext cx="8588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Sub-Attosecond Correlation Time –X-Ray PDC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E275AD-3144-73D6-A1D5-09A0F88A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7372" y="3808070"/>
            <a:ext cx="5068064" cy="2269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B10758-90F9-5EEF-1C6E-8BB9FA23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587151"/>
            <a:ext cx="6057900" cy="26162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4324270-135F-7DAA-D2DB-88742C7CE4E3}"/>
              </a:ext>
            </a:extLst>
          </p:cNvPr>
          <p:cNvSpPr txBox="1">
            <a:spLocks/>
          </p:cNvSpPr>
          <p:nvPr/>
        </p:nvSpPr>
        <p:spPr>
          <a:xfrm>
            <a:off x="290513" y="993603"/>
            <a:ext cx="4381133" cy="459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Hong-</a:t>
            </a:r>
            <a:r>
              <a:rPr lang="en-US" sz="2400" b="1" dirty="0" err="1">
                <a:solidFill>
                  <a:srgbClr val="0070C0"/>
                </a:solidFill>
              </a:rPr>
              <a:t>Ou</a:t>
            </a:r>
            <a:r>
              <a:rPr lang="en-US" sz="2400" b="1" dirty="0">
                <a:solidFill>
                  <a:srgbClr val="0070C0"/>
                </a:solidFill>
              </a:rPr>
              <a:t>-Mandel effect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037BC9-AA08-6067-9287-423025DAC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00" y="3962749"/>
            <a:ext cx="5194300" cy="254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1275E38-372D-8644-C4B3-5F86C6F3A6CF}"/>
              </a:ext>
            </a:extLst>
          </p:cNvPr>
          <p:cNvSpPr/>
          <p:nvPr/>
        </p:nvSpPr>
        <p:spPr>
          <a:xfrm>
            <a:off x="290513" y="6298080"/>
            <a:ext cx="5359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Volkovich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S. Shwartz,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Opt. Lett.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2728 (2020). </a:t>
            </a:r>
          </a:p>
        </p:txBody>
      </p:sp>
    </p:spTree>
    <p:extLst>
      <p:ext uri="{BB962C8B-B14F-4D97-AF65-F5344CB8AC3E}">
        <p14:creationId xmlns:p14="http://schemas.microsoft.com/office/powerpoint/2010/main" val="166418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31ACCF80-D144-7A1E-CF85-0969AD1C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2423029"/>
            <a:ext cx="9055100" cy="73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22972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7" y="988762"/>
            <a:ext cx="7711545" cy="460979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13355" y="200025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/>
              <a:t>Experimental System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-115358" y="5096789"/>
            <a:ext cx="2447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</a:rPr>
              <a:t>Monochromatic input (22.3 </a:t>
            </a:r>
            <a:r>
              <a:rPr lang="en-US" dirty="0" err="1">
                <a:solidFill>
                  <a:srgbClr val="0033CC"/>
                </a:solidFill>
              </a:rPr>
              <a:t>keV</a:t>
            </a:r>
            <a:r>
              <a:rPr lang="en-US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4582" y="5482020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C(660)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7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80" y="996926"/>
            <a:ext cx="7711200" cy="4444418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13355" y="200025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/>
              <a:t>Experimental System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-115358" y="5096789"/>
            <a:ext cx="2447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</a:rPr>
              <a:t>Monochromatic input (22.3 </a:t>
            </a:r>
            <a:r>
              <a:rPr lang="en-US" dirty="0" err="1">
                <a:solidFill>
                  <a:srgbClr val="0033CC"/>
                </a:solidFill>
              </a:rPr>
              <a:t>keV</a:t>
            </a:r>
            <a:r>
              <a:rPr lang="en-US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4582" y="5482020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C(660)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5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72" y="4664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Ghost Imaging Results</a:t>
            </a:r>
            <a:endParaRPr lang="he-IL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85739" y="1792013"/>
            <a:ext cx="2331686" cy="601550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4 mm slit</a:t>
            </a:r>
            <a:endParaRPr lang="he-IL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09172" y="1805884"/>
            <a:ext cx="2331686" cy="601550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2 </a:t>
            </a:r>
            <a:r>
              <a:rPr lang="el-GR" sz="2400" b="1" dirty="0"/>
              <a:t>μ</a:t>
            </a:r>
            <a:r>
              <a:rPr lang="en-US" sz="2400" b="1" dirty="0"/>
              <a:t>m slit</a:t>
            </a:r>
            <a:endParaRPr lang="he-IL" sz="2400" b="1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6" y="2524869"/>
            <a:ext cx="7605713" cy="31920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27514" y="5992941"/>
            <a:ext cx="902483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Schori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 Borodin,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K.Tamasaku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S. Shwartz Phys. Rev. A, 97, 063804 (2018)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2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A55AD395-CC81-C147-A71D-7AFD83F8C858}"/>
              </a:ext>
            </a:extLst>
          </p:cNvPr>
          <p:cNvSpPr txBox="1">
            <a:spLocks/>
          </p:cNvSpPr>
          <p:nvPr/>
        </p:nvSpPr>
        <p:spPr>
          <a:xfrm>
            <a:off x="521208" y="408150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 fontAlgn="auto"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Photons </a:t>
            </a:r>
            <a:endParaRPr lang="he-I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72D60B-1682-6E4E-B848-6EA8BF295468}"/>
              </a:ext>
            </a:extLst>
          </p:cNvPr>
          <p:cNvGrpSpPr/>
          <p:nvPr/>
        </p:nvGrpSpPr>
        <p:grpSpPr>
          <a:xfrm>
            <a:off x="305166" y="2329821"/>
            <a:ext cx="8445642" cy="2353697"/>
            <a:chOff x="369174" y="3163469"/>
            <a:chExt cx="8445642" cy="15760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ontent Placeholder 3">
                  <a:extLst>
                    <a:ext uri="{FF2B5EF4-FFF2-40B4-BE49-F238E27FC236}">
                      <a16:creationId xmlns:a16="http://schemas.microsoft.com/office/drawing/2014/main" id="{2A00B75D-C0DB-0D4B-B94B-E136658D1B3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9174" y="3163469"/>
                  <a:ext cx="8335618" cy="1109099"/>
                </a:xfrm>
                <a:prstGeom prst="rect">
                  <a:avLst/>
                </a:prstGeom>
              </p:spPr>
              <p:txBody>
                <a:bodyPr vert="horz" anchor="t">
                  <a:noAutofit/>
                </a:bodyPr>
                <a:lstStyle>
                  <a:lvl1pPr marL="0" indent="0" algn="l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SzPct val="95000"/>
                    <a:buFont typeface="Wingdings 2"/>
                    <a:buNone/>
                    <a:defRPr kumimoji="0" sz="1575" kern="120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0" algn="ctr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/>
                    <a:buNone/>
                    <a:defRPr kumimoji="0" sz="1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indent="0" algn="ctr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/>
                    <a:buNone/>
                    <a:defRPr kumimoji="0" sz="1575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indent="0" algn="ctr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SzPct val="65000"/>
                    <a:buFont typeface="Wingdings 2"/>
                    <a:buNone/>
                    <a:defRPr kumimoji="0" sz="1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indent="0" algn="ctr" rtl="0" eaLnBrk="1" latinLnBrk="0" hangingPunct="1">
                    <a:spcBef>
                      <a:spcPct val="20000"/>
                    </a:spcBef>
                    <a:buClr>
                      <a:schemeClr val="accent4"/>
                    </a:buClr>
                    <a:buSzPct val="65000"/>
                    <a:buFont typeface="Wingdings 2"/>
                    <a:buNone/>
                    <a:defRPr kumimoji="0" sz="15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indent="0" algn="ctr" rtl="1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SzPct val="80000"/>
                    <a:buFont typeface="Wingdings 2"/>
                    <a:buNone/>
                    <a:defRPr kumimoji="0" sz="135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indent="0" algn="ctr" rtl="1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SzPct val="80000"/>
                    <a:buFont typeface="Wingdings 2"/>
                    <a:buNone/>
                    <a:defRPr kumimoji="0" sz="1200" kern="1200" baseline="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indent="0" algn="ctr" rtl="1" eaLnBrk="1" latinLnBrk="0" hangingPunct="1">
                    <a:spcBef>
                      <a:spcPct val="20000"/>
                    </a:spcBef>
                    <a:buClr>
                      <a:schemeClr val="tx2"/>
                    </a:buClr>
                    <a:buNone/>
                    <a:defRPr kumimoji="0" sz="1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indent="0" algn="ctr" rtl="1" eaLnBrk="1" latinLnBrk="0" hangingPunct="1">
                    <a:spcBef>
                      <a:spcPct val="20000"/>
                    </a:spcBef>
                    <a:buClr>
                      <a:schemeClr val="tx2"/>
                    </a:buClr>
                    <a:buFontTx/>
                    <a:buNone/>
                    <a:defRPr kumimoji="0" sz="1050" kern="1200" baseline="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Determined by the degree of correlation: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endPara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en-US" sz="2400" dirty="0"/>
                </a:p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en-US" sz="2400" b="1" dirty="0"/>
                </a:p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en-US" sz="2400" dirty="0"/>
                </a:p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en-US" sz="2400" dirty="0"/>
                </a:p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en-US" sz="2400" dirty="0"/>
                </a:p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en-US" sz="2400" dirty="0"/>
                </a:p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en-US" sz="2400" dirty="0"/>
                </a:p>
                <a:p>
                  <a:pPr fontAlgn="auto">
                    <a:lnSpc>
                      <a:spcPct val="150000"/>
                    </a:lnSpc>
                    <a:spcAft>
                      <a:spcPts val="0"/>
                    </a:spcAft>
                  </a:pPr>
                  <a:endParaRPr lang="en-US" sz="2400" dirty="0"/>
                </a:p>
                <a:p>
                  <a:pPr fontAlgn="auto">
                    <a:spcAft>
                      <a:spcPts val="0"/>
                    </a:spcAft>
                  </a:pPr>
                  <a:endParaRPr lang="he-IL" sz="2400" dirty="0"/>
                </a:p>
              </p:txBody>
            </p:sp>
          </mc:Choice>
          <mc:Fallback>
            <p:sp>
              <p:nvSpPr>
                <p:cNvPr id="7" name="Content Placeholder 3">
                  <a:extLst>
                    <a:ext uri="{FF2B5EF4-FFF2-40B4-BE49-F238E27FC236}">
                      <a16:creationId xmlns:a16="http://schemas.microsoft.com/office/drawing/2014/main" id="{2A00B75D-C0DB-0D4B-B94B-E136658D1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74" y="3163469"/>
                  <a:ext cx="8335618" cy="1109099"/>
                </a:xfrm>
                <a:prstGeom prst="rect">
                  <a:avLst/>
                </a:prstGeom>
                <a:blipFill>
                  <a:blip r:embed="rId2"/>
                  <a:stretch>
                    <a:fillRect l="-1218" b="-296183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C69F57-086B-2742-8DFC-676FE02DB093}"/>
                    </a:ext>
                  </a:extLst>
                </p:cNvPr>
                <p:cNvSpPr txBox="1"/>
                <p:nvPr/>
              </p:nvSpPr>
              <p:spPr>
                <a:xfrm>
                  <a:off x="369174" y="4367745"/>
                  <a:ext cx="3499159" cy="24730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Classical beams</a:t>
                  </a:r>
                  <a:endParaRPr lang="he-IL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C69F57-086B-2742-8DFC-676FE02DB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74" y="4367745"/>
                  <a:ext cx="3499159" cy="247307"/>
                </a:xfrm>
                <a:prstGeom prst="rect">
                  <a:avLst/>
                </a:prstGeom>
                <a:blipFill>
                  <a:blip r:embed="rId3"/>
                  <a:stretch>
                    <a:fillRect t="-3226" b="-22581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902810F-71A9-354E-9E33-C2A8E04DA5F3}"/>
                    </a:ext>
                  </a:extLst>
                </p:cNvPr>
                <p:cNvSpPr txBox="1"/>
                <p:nvPr/>
              </p:nvSpPr>
              <p:spPr>
                <a:xfrm>
                  <a:off x="4877166" y="4183079"/>
                  <a:ext cx="3937650" cy="55644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2A862E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2A862E"/>
                          </a:solidFill>
                          <a:latin typeface="Cambria Math" panose="02040503050406030204" pitchFamily="18" charset="0"/>
                        </a:rPr>
                        <m:t>&lt;1⇒</m:t>
                      </m:r>
                    </m:oMath>
                  </a14:m>
                  <a:r>
                    <a:rPr lang="en-US" dirty="0">
                      <a:solidFill>
                        <a:srgbClr val="2A86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Quantum radiation, heralded photons</a:t>
                  </a:r>
                  <a:endParaRPr lang="he-IL" dirty="0">
                    <a:solidFill>
                      <a:srgbClr val="2A862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902810F-71A9-354E-9E33-C2A8E04DA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7166" y="4183079"/>
                  <a:ext cx="3937650" cy="5564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58" t="-5109" r="-1703" b="-1605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155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20" y="1956002"/>
            <a:ext cx="4231845" cy="384493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58A58C6-8716-4693-B388-AF64BCBD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0" y="782483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Experimental results: </a:t>
            </a:r>
            <a:br>
              <a:rPr lang="en-US" sz="3200" dirty="0"/>
            </a:br>
            <a:r>
              <a:rPr lang="en-US" sz="3200" dirty="0"/>
              <a:t>demonstration of single photon statistics</a:t>
            </a:r>
            <a:endParaRPr lang="he-I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342690" y="2630515"/>
                <a:ext cx="2714379" cy="5677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〈"/>
                            <m:endChr m:val="〉"/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=0</a:t>
                </a:r>
                <a:endParaRPr lang="he-IL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690" y="2630515"/>
                <a:ext cx="2714379" cy="567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AA20CD-AD19-4540-8257-55DEC61BEA43}"/>
                  </a:ext>
                </a:extLst>
              </p:cNvPr>
              <p:cNvSpPr txBox="1"/>
              <p:nvPr/>
            </p:nvSpPr>
            <p:spPr>
              <a:xfrm>
                <a:off x="3457575" y="5211434"/>
                <a:ext cx="5686425" cy="6712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 conservation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Time filter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he-I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AA20CD-AD19-4540-8257-55DEC61BE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75" y="5211434"/>
                <a:ext cx="5686425" cy="671209"/>
              </a:xfrm>
              <a:prstGeom prst="rect">
                <a:avLst/>
              </a:prstGeom>
              <a:blipFill>
                <a:blip r:embed="rId5"/>
                <a:stretch>
                  <a:fillRect t="-5556" b="-12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690E35A-6665-1F44-826B-996C41EF11CE}"/>
              </a:ext>
            </a:extLst>
          </p:cNvPr>
          <p:cNvSpPr txBox="1"/>
          <p:nvPr/>
        </p:nvSpPr>
        <p:spPr>
          <a:xfrm>
            <a:off x="166408" y="6116099"/>
            <a:ext cx="8533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Sofer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Strizhevsky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Schori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Tamasaku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S. Shwartz Phys. Rev. X 9 , 031033</a:t>
            </a:r>
          </a:p>
        </p:txBody>
      </p:sp>
    </p:spTree>
    <p:extLst>
      <p:ext uri="{BB962C8B-B14F-4D97-AF65-F5344CB8AC3E}">
        <p14:creationId xmlns:p14="http://schemas.microsoft.com/office/powerpoint/2010/main" val="164987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8A58C6-8716-4693-B388-AF64BCBD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375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Quantum illumination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016" y="1390020"/>
            <a:ext cx="9015984" cy="175323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Quantum Illumination – target detection in a noisy environment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 detection even when the entanglement is lost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Seth Lloyd,  Science 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321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1463 (2008) </a:t>
            </a: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184D7D-259C-EF48-B4BC-4F9C480E286C}"/>
              </a:ext>
            </a:extLst>
          </p:cNvPr>
          <p:cNvGrpSpPr/>
          <p:nvPr/>
        </p:nvGrpSpPr>
        <p:grpSpPr>
          <a:xfrm>
            <a:off x="4721351" y="3130870"/>
            <a:ext cx="4452253" cy="3473332"/>
            <a:chOff x="4721351" y="3143227"/>
            <a:chExt cx="4452253" cy="3473332"/>
          </a:xfrm>
        </p:grpSpPr>
        <p:sp>
          <p:nvSpPr>
            <p:cNvPr id="8" name="TextBox 7"/>
            <p:cNvSpPr txBox="1"/>
            <p:nvPr/>
          </p:nvSpPr>
          <p:spPr>
            <a:xfrm>
              <a:off x="5240810" y="6247227"/>
              <a:ext cx="32935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Quantum illumination</a:t>
              </a:r>
              <a:endParaRPr lang="he-I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0" r="14400" b="21132"/>
            <a:stretch/>
          </p:blipFill>
          <p:spPr>
            <a:xfrm>
              <a:off x="4721351" y="3143227"/>
              <a:ext cx="4452253" cy="263674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BB7A63-CD34-984F-A47F-2C1BFD40E31A}"/>
              </a:ext>
            </a:extLst>
          </p:cNvPr>
          <p:cNvGrpSpPr/>
          <p:nvPr/>
        </p:nvGrpSpPr>
        <p:grpSpPr>
          <a:xfrm>
            <a:off x="284142" y="3175645"/>
            <a:ext cx="4019013" cy="3482142"/>
            <a:chOff x="284142" y="3175645"/>
            <a:chExt cx="4019013" cy="3482142"/>
          </a:xfrm>
        </p:grpSpPr>
        <p:sp>
          <p:nvSpPr>
            <p:cNvPr id="6" name="TextBox 5"/>
            <p:cNvSpPr txBox="1"/>
            <p:nvPr/>
          </p:nvSpPr>
          <p:spPr>
            <a:xfrm>
              <a:off x="917930" y="6288455"/>
              <a:ext cx="275143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Classical detection</a:t>
              </a:r>
              <a:endParaRPr lang="he-I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" t="5961" r="23000" b="20078"/>
            <a:stretch/>
          </p:blipFill>
          <p:spPr>
            <a:xfrm>
              <a:off x="284142" y="3175645"/>
              <a:ext cx="4019013" cy="2334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0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158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8505" y="828566"/>
            <a:ext cx="32084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</a:pPr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en-US" sz="2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Ilan</a:t>
            </a: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l" rtl="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Borodin </a:t>
            </a:r>
            <a:r>
              <a:rPr lang="en-US" sz="2000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(HP)</a:t>
            </a:r>
          </a:p>
          <a:p>
            <a:pPr lvl="0" algn="l" rtl="0">
              <a:spcBef>
                <a:spcPts val="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Schori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(startup)</a:t>
            </a:r>
          </a:p>
          <a:p>
            <a:pPr lvl="0" algn="l" rtl="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Strizhevsky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Sofer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Sergey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Volkovich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3855" y="828566"/>
            <a:ext cx="3594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</a:pPr>
            <a:endParaRPr lang="en-US" sz="2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Synchrotron Radiation Facility </a:t>
            </a:r>
          </a:p>
          <a:p>
            <a:pPr lvl="0" algn="l" rtl="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Federico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Zontone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3853" y="2409980"/>
            <a:ext cx="3013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 III</a:t>
            </a:r>
          </a:p>
          <a:p>
            <a:pPr lvl="0" algn="l" rtl="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Francoual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149A2-730C-44DF-3C15-95BCF3C1AD60}"/>
              </a:ext>
            </a:extLst>
          </p:cNvPr>
          <p:cNvSpPr/>
          <p:nvPr/>
        </p:nvSpPr>
        <p:spPr>
          <a:xfrm>
            <a:off x="4733855" y="4437948"/>
            <a:ext cx="3013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SPring8</a:t>
            </a:r>
          </a:p>
          <a:p>
            <a:pPr lvl="0" algn="l" rtl="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Kenji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Tamasaku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5074E7-36B0-5699-4E92-2812FACDC920}"/>
              </a:ext>
            </a:extLst>
          </p:cNvPr>
          <p:cNvSpPr/>
          <p:nvPr/>
        </p:nvSpPr>
        <p:spPr>
          <a:xfrm>
            <a:off x="4733854" y="3429000"/>
            <a:ext cx="3013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DESY/Jena</a:t>
            </a: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Ralf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Röhlsberger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03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-307" r="3180" b="8237"/>
          <a:stretch/>
        </p:blipFill>
        <p:spPr>
          <a:xfrm>
            <a:off x="3961802" y="1929384"/>
            <a:ext cx="5182198" cy="2889504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58A58C6-8716-4693-B388-AF64BCBD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73" y="717380"/>
            <a:ext cx="8229600" cy="85725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/>
              <a:t>Quantum enhanced x-ray detection</a:t>
            </a: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15" y="1724328"/>
            <a:ext cx="4129749" cy="399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X-ray PDC is the source for entangled photons, use two single pixel detectors (scanning mode)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Noise sources – Compton scattering and fluorescence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C00000"/>
                </a:solidFill>
              </a:rPr>
              <a:t>4 orders of magnitude stronger than the signal</a:t>
            </a:r>
            <a:r>
              <a:rPr lang="en-US" sz="2400" dirty="0"/>
              <a:t>)-</a:t>
            </a:r>
            <a:r>
              <a:rPr lang="en-US" sz="2400" dirty="0">
                <a:solidFill>
                  <a:schemeClr val="tx2"/>
                </a:solidFill>
              </a:rPr>
              <a:t>lead to random false coincidences</a:t>
            </a:r>
          </a:p>
          <a:p>
            <a:endParaRPr lang="he-IL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71850" y="5173642"/>
                <a:ext cx="5686425" cy="6712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 conservation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Time filter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he-I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5173642"/>
                <a:ext cx="5686425" cy="671209"/>
              </a:xfrm>
              <a:prstGeom prst="rect">
                <a:avLst/>
              </a:prstGeom>
              <a:blipFill>
                <a:blip r:embed="rId4"/>
                <a:stretch>
                  <a:fillRect t="-5556" b="-12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77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8A58C6-8716-4693-B388-AF64BCBD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7" y="250218"/>
            <a:ext cx="8126261" cy="927453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Quantum enhanced x-ray detection-</a:t>
            </a:r>
            <a:br>
              <a:rPr lang="en-US" sz="3200" dirty="0"/>
            </a:br>
            <a:r>
              <a:rPr lang="en-US" sz="3200" dirty="0"/>
              <a:t>imaging of a triple slit</a:t>
            </a:r>
            <a:endParaRPr lang="he-IL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2F0C6D-A863-7644-A753-2D155166FFB2}"/>
              </a:ext>
            </a:extLst>
          </p:cNvPr>
          <p:cNvGrpSpPr/>
          <p:nvPr/>
        </p:nvGrpSpPr>
        <p:grpSpPr>
          <a:xfrm>
            <a:off x="122337" y="1881002"/>
            <a:ext cx="8311762" cy="3339478"/>
            <a:chOff x="6290" y="2493952"/>
            <a:chExt cx="8311762" cy="33394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61278C-BB14-EC44-A14D-377C82FAA4A7}"/>
                </a:ext>
              </a:extLst>
            </p:cNvPr>
            <p:cNvGrpSpPr/>
            <p:nvPr/>
          </p:nvGrpSpPr>
          <p:grpSpPr>
            <a:xfrm>
              <a:off x="6290" y="2493952"/>
              <a:ext cx="4413904" cy="3318451"/>
              <a:chOff x="6290" y="2493952"/>
              <a:chExt cx="4413904" cy="331845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290" y="2493952"/>
                    <a:ext cx="44139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 rtl="0"/>
                    <a:r>
                      <a:rPr lang="en-US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Quantum radiation-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visibility</m:t>
                        </m:r>
                        <m:r>
                          <a:rPr lang="en-US" b="0" i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 ~ 0.99</m:t>
                        </m:r>
                      </m:oMath>
                    </a14:m>
                    <a:endParaRPr lang="he-IL" dirty="0">
                      <a:solidFill>
                        <a:srgbClr val="00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0" y="2493952"/>
                    <a:ext cx="4413904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000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619" y="2756126"/>
                <a:ext cx="4166663" cy="3056277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4DDEAB-CC9B-FA40-9C6D-22DC3D9E7232}"/>
                </a:ext>
              </a:extLst>
            </p:cNvPr>
            <p:cNvGrpSpPr/>
            <p:nvPr/>
          </p:nvGrpSpPr>
          <p:grpSpPr>
            <a:xfrm>
              <a:off x="3455175" y="2526269"/>
              <a:ext cx="4862877" cy="3307161"/>
              <a:chOff x="3455175" y="2526269"/>
              <a:chExt cx="4862877" cy="330716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6319" y="2777152"/>
                <a:ext cx="3366713" cy="3056278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455175" y="2526269"/>
                    <a:ext cx="486287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 rtl="0"/>
                    <a:r>
                      <a:rPr 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Direct image-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visibility</m:t>
                        </m:r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~ 0.23</m:t>
                        </m:r>
                      </m:oMath>
                    </a14:m>
                    <a:endParaRPr lang="he-IL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5175" y="2526269"/>
                    <a:ext cx="486287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" name="TextBox 17"/>
          <p:cNvSpPr txBox="1"/>
          <p:nvPr/>
        </p:nvSpPr>
        <p:spPr>
          <a:xfrm>
            <a:off x="560539" y="5471363"/>
            <a:ext cx="80229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radiation shows much higher visibility !</a:t>
            </a:r>
            <a:endParaRPr lang="he-I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E6EBA8-097F-3944-8CEA-ECD72D58ECE7}"/>
              </a:ext>
            </a:extLst>
          </p:cNvPr>
          <p:cNvSpPr txBox="1"/>
          <p:nvPr/>
        </p:nvSpPr>
        <p:spPr>
          <a:xfrm>
            <a:off x="141396" y="6023007"/>
            <a:ext cx="900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Sofer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Strizhevsky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Schori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Tamasaku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S. Shwartz Phys. Rev. X 9 , 031033 (2019)</a:t>
            </a:r>
          </a:p>
        </p:txBody>
      </p:sp>
    </p:spTree>
    <p:extLst>
      <p:ext uri="{BB962C8B-B14F-4D97-AF65-F5344CB8AC3E}">
        <p14:creationId xmlns:p14="http://schemas.microsoft.com/office/powerpoint/2010/main" val="15828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X-ray Quantum Optics – </a:t>
            </a:r>
            <a:br>
              <a:rPr lang="en-US" sz="4000" dirty="0"/>
            </a:br>
            <a:r>
              <a:rPr lang="en-US" sz="4000" dirty="0"/>
              <a:t>What Do We Need?</a:t>
            </a:r>
          </a:p>
        </p:txBody>
      </p:sp>
      <p:sp>
        <p:nvSpPr>
          <p:cNvPr id="9" name="Freeform 8"/>
          <p:cNvSpPr/>
          <p:nvPr/>
        </p:nvSpPr>
        <p:spPr>
          <a:xfrm>
            <a:off x="3598068" y="2462212"/>
            <a:ext cx="2365200" cy="1925637"/>
          </a:xfrm>
          <a:custGeom>
            <a:avLst/>
            <a:gdLst>
              <a:gd name="connsiteX0" fmla="*/ 0 w 1925637"/>
              <a:gd name="connsiteY0" fmla="*/ 1925637 h 1925637"/>
              <a:gd name="connsiteX1" fmla="*/ 962819 w 1925637"/>
              <a:gd name="connsiteY1" fmla="*/ 0 h 1925637"/>
              <a:gd name="connsiteX2" fmla="*/ 1925637 w 1925637"/>
              <a:gd name="connsiteY2" fmla="*/ 1925637 h 1925637"/>
              <a:gd name="connsiteX3" fmla="*/ 0 w 1925637"/>
              <a:gd name="connsiteY3" fmla="*/ 1925637 h 192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37" h="1925637">
                <a:moveTo>
                  <a:pt x="0" y="1925637"/>
                </a:moveTo>
                <a:lnTo>
                  <a:pt x="962819" y="0"/>
                </a:lnTo>
                <a:lnTo>
                  <a:pt x="1925637" y="1925637"/>
                </a:lnTo>
                <a:lnTo>
                  <a:pt x="0" y="1925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00" tIns="1012349" rIns="324000" bIns="28800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X-ray Optical Components</a:t>
            </a:r>
          </a:p>
        </p:txBody>
      </p:sp>
      <p:sp>
        <p:nvSpPr>
          <p:cNvPr id="10" name="Freeform 9"/>
          <p:cNvSpPr/>
          <p:nvPr/>
        </p:nvSpPr>
        <p:spPr>
          <a:xfrm>
            <a:off x="2410681" y="4406900"/>
            <a:ext cx="2365200" cy="1925637"/>
          </a:xfrm>
          <a:custGeom>
            <a:avLst/>
            <a:gdLst>
              <a:gd name="connsiteX0" fmla="*/ 0 w 1925637"/>
              <a:gd name="connsiteY0" fmla="*/ 1925637 h 1925637"/>
              <a:gd name="connsiteX1" fmla="*/ 962819 w 1925637"/>
              <a:gd name="connsiteY1" fmla="*/ 0 h 1925637"/>
              <a:gd name="connsiteX2" fmla="*/ 1925637 w 1925637"/>
              <a:gd name="connsiteY2" fmla="*/ 1925637 h 1925637"/>
              <a:gd name="connsiteX3" fmla="*/ 0 w 1925637"/>
              <a:gd name="connsiteY3" fmla="*/ 1925637 h 192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37" h="1925637">
                <a:moveTo>
                  <a:pt x="0" y="1925637"/>
                </a:moveTo>
                <a:lnTo>
                  <a:pt x="962819" y="0"/>
                </a:lnTo>
                <a:lnTo>
                  <a:pt x="1925637" y="1925637"/>
                </a:lnTo>
                <a:lnTo>
                  <a:pt x="0" y="1925637"/>
                </a:lnTo>
                <a:close/>
              </a:path>
            </a:pathLst>
          </a:custGeom>
          <a:solidFill>
            <a:srgbClr val="9C30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828000" rIns="25200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X-ray Quantum State of Light</a:t>
            </a:r>
          </a:p>
        </p:txBody>
      </p:sp>
      <p:sp>
        <p:nvSpPr>
          <p:cNvPr id="11" name="Freeform 10"/>
          <p:cNvSpPr/>
          <p:nvPr/>
        </p:nvSpPr>
        <p:spPr>
          <a:xfrm>
            <a:off x="3593305" y="4392611"/>
            <a:ext cx="2365200" cy="1925638"/>
          </a:xfrm>
          <a:custGeom>
            <a:avLst/>
            <a:gdLst>
              <a:gd name="connsiteX0" fmla="*/ 0 w 1925637"/>
              <a:gd name="connsiteY0" fmla="*/ 1925637 h 1925637"/>
              <a:gd name="connsiteX1" fmla="*/ 962819 w 1925637"/>
              <a:gd name="connsiteY1" fmla="*/ 0 h 1925637"/>
              <a:gd name="connsiteX2" fmla="*/ 1925637 w 1925637"/>
              <a:gd name="connsiteY2" fmla="*/ 1925637 h 1925637"/>
              <a:gd name="connsiteX3" fmla="*/ 0 w 1925637"/>
              <a:gd name="connsiteY3" fmla="*/ 1925637 h 192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37" h="1925637">
                <a:moveTo>
                  <a:pt x="1925637" y="0"/>
                </a:moveTo>
                <a:lnTo>
                  <a:pt x="962818" y="1925637"/>
                </a:lnTo>
                <a:lnTo>
                  <a:pt x="0" y="0"/>
                </a:lnTo>
                <a:lnTo>
                  <a:pt x="1925637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216000" rIns="252000" bIns="1012349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</a:t>
            </a:r>
            <a:r>
              <a:rPr lang="en-US" sz="2400" kern="1200" dirty="0">
                <a:solidFill>
                  <a:srgbClr val="C65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Optics</a:t>
            </a:r>
          </a:p>
        </p:txBody>
      </p:sp>
      <p:sp>
        <p:nvSpPr>
          <p:cNvPr id="12" name="Freeform 11"/>
          <p:cNvSpPr/>
          <p:nvPr/>
        </p:nvSpPr>
        <p:spPr>
          <a:xfrm>
            <a:off x="4794932" y="4405354"/>
            <a:ext cx="2365248" cy="1925637"/>
          </a:xfrm>
          <a:custGeom>
            <a:avLst/>
            <a:gdLst>
              <a:gd name="connsiteX0" fmla="*/ 0 w 1925637"/>
              <a:gd name="connsiteY0" fmla="*/ 1925637 h 1925637"/>
              <a:gd name="connsiteX1" fmla="*/ 962819 w 1925637"/>
              <a:gd name="connsiteY1" fmla="*/ 0 h 1925637"/>
              <a:gd name="connsiteX2" fmla="*/ 1925637 w 1925637"/>
              <a:gd name="connsiteY2" fmla="*/ 1925637 h 1925637"/>
              <a:gd name="connsiteX3" fmla="*/ 0 w 1925637"/>
              <a:gd name="connsiteY3" fmla="*/ 1925637 h 192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37" h="1925637">
                <a:moveTo>
                  <a:pt x="0" y="1925637"/>
                </a:moveTo>
                <a:lnTo>
                  <a:pt x="962819" y="0"/>
                </a:lnTo>
                <a:lnTo>
                  <a:pt x="1925637" y="1925637"/>
                </a:lnTo>
                <a:lnTo>
                  <a:pt x="0" y="1925637"/>
                </a:lnTo>
                <a:close/>
              </a:path>
            </a:pathLst>
          </a:custGeom>
          <a:solidFill>
            <a:srgbClr val="9C30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1012349" rIns="25200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Good Detectors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65" y="3439237"/>
            <a:ext cx="4186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Down Conversion:</a:t>
            </a:r>
          </a:p>
          <a:p>
            <a:pPr marL="800100" lvl="1" indent="-342900" algn="l" rt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0036" y="3322731"/>
            <a:ext cx="25501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Drift Detectors:</a:t>
            </a:r>
          </a:p>
          <a:p>
            <a:pPr marL="800100" lvl="1" indent="-342900" algn="l" rt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4836" y="1727711"/>
            <a:ext cx="3511045" cy="984885"/>
          </a:xfrm>
          <a:prstGeom prst="rect">
            <a:avLst/>
          </a:prstGeom>
          <a:noFill/>
        </p:spPr>
        <p:txBody>
          <a:bodyPr wrap="square" lIns="0" rIns="0" numCol="1" rtlCol="0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components:</a:t>
            </a:r>
          </a:p>
          <a:p>
            <a:pPr marL="800100" lvl="1" indent="-342900" algn="l" rt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Available!</a:t>
            </a:r>
          </a:p>
        </p:txBody>
      </p:sp>
      <p:sp>
        <p:nvSpPr>
          <p:cNvPr id="3" name="Up Arrow 2"/>
          <p:cNvSpPr/>
          <p:nvPr/>
        </p:nvSpPr>
        <p:spPr>
          <a:xfrm rot="19366308">
            <a:off x="2172802" y="4890275"/>
            <a:ext cx="588930" cy="846972"/>
          </a:xfrm>
          <a:prstGeom prst="upArrow">
            <a:avLst/>
          </a:prstGeom>
          <a:solidFill>
            <a:srgbClr val="9C3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252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2268653">
            <a:off x="6766951" y="4768557"/>
            <a:ext cx="588930" cy="846972"/>
          </a:xfrm>
          <a:prstGeom prst="upArrow">
            <a:avLst/>
          </a:prstGeom>
          <a:solidFill>
            <a:srgbClr val="9C3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25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3212" y="1582752"/>
            <a:ext cx="3511045" cy="830997"/>
          </a:xfrm>
          <a:prstGeom prst="rect">
            <a:avLst/>
          </a:prstGeom>
          <a:noFill/>
        </p:spPr>
        <p:txBody>
          <a:bodyPr wrap="square" lIns="0" rIns="0" numCol="1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statistics</a:t>
            </a:r>
            <a:b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these devices:</a:t>
            </a:r>
          </a:p>
        </p:txBody>
      </p:sp>
      <p:sp>
        <p:nvSpPr>
          <p:cNvPr id="18" name="Up Arrow 17"/>
          <p:cNvSpPr/>
          <p:nvPr/>
        </p:nvSpPr>
        <p:spPr>
          <a:xfrm rot="19366308">
            <a:off x="3460030" y="2750209"/>
            <a:ext cx="588930" cy="846972"/>
          </a:xfrm>
          <a:prstGeom prst="upArrow">
            <a:avLst/>
          </a:prstGeom>
          <a:solidFill>
            <a:srgbClr val="9C3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252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 rot="1942835">
            <a:off x="5567484" y="2756636"/>
            <a:ext cx="588930" cy="84697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2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20" y="699862"/>
            <a:ext cx="3126266" cy="2628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36" y="4167108"/>
            <a:ext cx="2668649" cy="1411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97" y="6817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Fundamental Optical Component – Beam Splitter!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5997" y="2103179"/>
            <a:ext cx="7886700" cy="43213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Superposition of photon states:</a:t>
            </a:r>
          </a:p>
          <a:p>
            <a:pPr marL="540000" lvl="1">
              <a:buFont typeface="Wingdings" panose="05000000000000000000" pitchFamily="2" charset="2"/>
              <a:buChar char="Ø"/>
            </a:pPr>
            <a:r>
              <a:rPr lang="en-US" sz="2000" dirty="0"/>
              <a:t>Mach-</a:t>
            </a:r>
            <a:r>
              <a:rPr lang="en-US" sz="2000" dirty="0" err="1"/>
              <a:t>Zehnder</a:t>
            </a:r>
            <a:r>
              <a:rPr lang="en-US" sz="2000" dirty="0"/>
              <a:t> interferometer</a:t>
            </a:r>
          </a:p>
          <a:p>
            <a:pPr marL="540000" lvl="1">
              <a:buFont typeface="Wingdings" panose="05000000000000000000" pitchFamily="2" charset="2"/>
              <a:buChar char="Ø"/>
            </a:pPr>
            <a:r>
              <a:rPr lang="en-US" sz="2000" dirty="0"/>
              <a:t>Interaction-free measurements</a:t>
            </a:r>
          </a:p>
          <a:p>
            <a:pPr marL="540000" lvl="1">
              <a:buFont typeface="Wingdings" panose="05000000000000000000" pitchFamily="2" charset="2"/>
              <a:buChar char="Ø"/>
            </a:pPr>
            <a:r>
              <a:rPr lang="en-US" sz="2000" dirty="0"/>
              <a:t>Hong-</a:t>
            </a:r>
            <a:r>
              <a:rPr lang="en-US" sz="2000" dirty="0" err="1"/>
              <a:t>Ou</a:t>
            </a:r>
            <a:r>
              <a:rPr lang="en-US" sz="2000" dirty="0"/>
              <a:t>-Mandel experiment</a:t>
            </a:r>
          </a:p>
          <a:p>
            <a:pPr>
              <a:spcBef>
                <a:spcPts val="5400"/>
              </a:spcBef>
              <a:buFont typeface="Wingdings" panose="05000000000000000000" pitchFamily="2" charset="2"/>
              <a:buChar char="Ø"/>
            </a:pPr>
            <a:r>
              <a:rPr lang="en-US" dirty="0"/>
              <a:t>Light intensity interferometer (HBT):</a:t>
            </a:r>
          </a:p>
          <a:p>
            <a:pPr marL="540000" lvl="1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FF0000"/>
                </a:solidFill>
              </a:rPr>
              <a:t>Single photon input – zero correlations!</a:t>
            </a:r>
          </a:p>
          <a:p>
            <a:pPr marL="540000" lvl="1"/>
            <a:r>
              <a:rPr lang="en-US" sz="2300" dirty="0">
                <a:solidFill>
                  <a:srgbClr val="FF0000"/>
                </a:solidFill>
              </a:rPr>
              <a:t>No classical analog – unique to quantum optics!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8295" y="5630885"/>
            <a:ext cx="7887600" cy="681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P. </a:t>
            </a:r>
            <a:r>
              <a:rPr lang="en-US" dirty="0" err="1"/>
              <a:t>Grangier</a:t>
            </a:r>
            <a:r>
              <a:rPr lang="en-US" dirty="0"/>
              <a:t>, G. Roger, and A. Aspect, </a:t>
            </a:r>
            <a:r>
              <a:rPr lang="en-US" dirty="0" err="1"/>
              <a:t>Europhys</a:t>
            </a:r>
            <a:r>
              <a:rPr lang="en-US" dirty="0"/>
              <a:t>. Lett. </a:t>
            </a:r>
            <a:r>
              <a:rPr lang="en-US" b="1" dirty="0"/>
              <a:t>1</a:t>
            </a:r>
            <a:r>
              <a:rPr lang="en-US" dirty="0"/>
              <a:t>, 173 (1986)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C. K. Hong, Z. Y. </a:t>
            </a:r>
            <a:r>
              <a:rPr lang="en-US" dirty="0" err="1"/>
              <a:t>Ou</a:t>
            </a:r>
            <a:r>
              <a:rPr lang="en-US" dirty="0"/>
              <a:t>, and L. Mandel, Phys. Rev. Lett. 59, 2044 (1987)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R. H. Brown and R. Q. Twiss, Nature 177, 27 (1956)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37346" y="1488983"/>
            <a:ext cx="7887600" cy="655637"/>
          </a:xfrm>
        </p:spPr>
        <p:txBody>
          <a:bodyPr/>
          <a:lstStyle/>
          <a:p>
            <a:r>
              <a:rPr lang="en-US" b="1" dirty="0"/>
              <a:t>Essential for </a:t>
            </a:r>
            <a:r>
              <a:rPr lang="en-US" b="1" dirty="0">
                <a:solidFill>
                  <a:srgbClr val="C65910"/>
                </a:solidFill>
              </a:rPr>
              <a:t>quantum optics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398" y="4124682"/>
            <a:ext cx="8892000" cy="14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49349" y="3390150"/>
            <a:ext cx="28106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A. 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Elitzur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L.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Vaidman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Found. Phys.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987 (1993)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4548" y="5697705"/>
            <a:ext cx="14370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M. Beck, J. Opt. Soc. Am. B 24, 2972 (2007)</a:t>
            </a:r>
          </a:p>
        </p:txBody>
      </p:sp>
    </p:spTree>
    <p:extLst>
      <p:ext uri="{BB962C8B-B14F-4D97-AF65-F5344CB8AC3E}">
        <p14:creationId xmlns:p14="http://schemas.microsoft.com/office/powerpoint/2010/main" val="20783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9" grpId="0" build="p"/>
      <p:bldP spid="10" grpId="0" animBg="1"/>
      <p:bldP spid="11" grpId="0" uiExpan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Use Beam Splitters for Quantum Optics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28" y="1134544"/>
            <a:ext cx="4263242" cy="3453281"/>
          </a:xfr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789663" y="5958522"/>
            <a:ext cx="8354337" cy="6087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E. </a:t>
            </a:r>
            <a:r>
              <a:rPr lang="en-US" sz="1600" dirty="0" err="1"/>
              <a:t>Strizhevsky</a:t>
            </a:r>
            <a:r>
              <a:rPr lang="en-US" sz="1600" dirty="0"/>
              <a:t>. et al. Phys. Rev. Let. 127, 013603 (2021)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605" y="4746811"/>
            <a:ext cx="7956000" cy="100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96538" y="4768660"/>
            <a:ext cx="1691368" cy="999024"/>
          </a:xfrm>
          <a:prstGeom prst="rightArrow">
            <a:avLst>
              <a:gd name="adj1" fmla="val 60768"/>
              <a:gd name="adj2" fmla="val 405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Heralded photons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5913" y="4927645"/>
            <a:ext cx="120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5543" y="4913040"/>
                <a:ext cx="2017059" cy="72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43" y="4913040"/>
                <a:ext cx="2017059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186349" y="4997976"/>
            <a:ext cx="1296000" cy="576000"/>
          </a:xfrm>
          <a:prstGeom prst="rightArrow">
            <a:avLst>
              <a:gd name="adj1" fmla="val 52692"/>
              <a:gd name="adj2" fmla="val 52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5758" y="4876360"/>
            <a:ext cx="242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quantum result!</a:t>
            </a:r>
          </a:p>
        </p:txBody>
      </p:sp>
    </p:spTree>
    <p:extLst>
      <p:ext uri="{BB962C8B-B14F-4D97-AF65-F5344CB8AC3E}">
        <p14:creationId xmlns:p14="http://schemas.microsoft.com/office/powerpoint/2010/main" val="2167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26669"/>
            <a:ext cx="7886700" cy="367651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Photon Cannot Split!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3226" y="1528421"/>
            <a:ext cx="197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Only heralded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single photons: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000" y="1530000"/>
            <a:ext cx="294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 heralding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100 times more pairs: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2473685"/>
            <a:ext cx="2486025" cy="323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57900" y="2683235"/>
            <a:ext cx="2486025" cy="323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1530000"/>
            <a:ext cx="227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 heralding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same number of pairs: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0304" y="2232000"/>
                <a:ext cx="2068693" cy="66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04" y="2232000"/>
                <a:ext cx="2068693" cy="6644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38525" y="2332800"/>
                <a:ext cx="20686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=0.02±0.006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5" y="2332800"/>
                <a:ext cx="206869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34831" y="2332800"/>
                <a:ext cx="2280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=0.0168±0.0006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831" y="2332800"/>
                <a:ext cx="228051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348A8C-D808-1B42-AE63-C7867455C871}"/>
              </a:ext>
            </a:extLst>
          </p:cNvPr>
          <p:cNvSpPr/>
          <p:nvPr/>
        </p:nvSpPr>
        <p:spPr>
          <a:xfrm>
            <a:off x="457200" y="6097854"/>
            <a:ext cx="5600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Strizhevsky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et al. Phys. Rev. Let. 127, 013603 (2021)</a:t>
            </a:r>
          </a:p>
        </p:txBody>
      </p:sp>
    </p:spTree>
    <p:extLst>
      <p:ext uri="{BB962C8B-B14F-4D97-AF65-F5344CB8AC3E}">
        <p14:creationId xmlns:p14="http://schemas.microsoft.com/office/powerpoint/2010/main" val="1260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2" grpId="0" animBg="1"/>
      <p:bldP spid="9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3675" y="29813"/>
            <a:ext cx="5315874" cy="8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 and outlook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2194" y="969647"/>
            <a:ext cx="863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proof of principle experiments on quantum imaging with x-rays- </a:t>
            </a:r>
            <a:r>
              <a:rPr lang="en-US" sz="24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the feasibility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C3B63D-0824-E961-AD8F-1C88AFF7E8BF}"/>
              </a:ext>
            </a:extLst>
          </p:cNvPr>
          <p:cNvSpPr/>
          <p:nvPr/>
        </p:nvSpPr>
        <p:spPr>
          <a:xfrm>
            <a:off x="325420" y="2357418"/>
            <a:ext cx="8209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challenges:</a:t>
            </a:r>
          </a:p>
          <a:p>
            <a:pPr marL="914400" lvl="1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efficiency</a:t>
            </a:r>
          </a:p>
          <a:p>
            <a:pPr marL="914400" lvl="1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optics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F96D6-10F3-1641-1C21-2565AA1E8063}"/>
              </a:ext>
            </a:extLst>
          </p:cNvPr>
          <p:cNvSpPr/>
          <p:nvPr/>
        </p:nvSpPr>
        <p:spPr>
          <a:xfrm>
            <a:off x="514283" y="4780357"/>
            <a:ext cx="78318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repetition rate FELs can make quantum imaging practical (# photons per mode)</a:t>
            </a:r>
          </a:p>
          <a:p>
            <a:pPr marL="457200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X-ray-optical SPDC can provide higher rates</a:t>
            </a:r>
          </a:p>
        </p:txBody>
      </p:sp>
    </p:spTree>
    <p:extLst>
      <p:ext uri="{BB962C8B-B14F-4D97-AF65-F5344CB8AC3E}">
        <p14:creationId xmlns:p14="http://schemas.microsoft.com/office/powerpoint/2010/main" val="38063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7CC93B-D2AF-CA8C-FE75-D223591229B1}"/>
              </a:ext>
            </a:extLst>
          </p:cNvPr>
          <p:cNvSpPr/>
          <p:nvPr/>
        </p:nvSpPr>
        <p:spPr>
          <a:xfrm>
            <a:off x="0" y="1755828"/>
            <a:ext cx="90282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irradiation levels (to prevent sample damage)</a:t>
            </a:r>
          </a:p>
          <a:p>
            <a:pPr marL="914400" lvl="1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immunization</a:t>
            </a:r>
          </a:p>
          <a:p>
            <a:pPr marL="914400" lvl="1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high temporal resolution (sub attosecond)</a:t>
            </a:r>
          </a:p>
          <a:p>
            <a:pPr marL="914400" lvl="1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Recontraction of complex objects at high resolution</a:t>
            </a:r>
          </a:p>
          <a:p>
            <a:pPr marL="914400" lvl="1" indent="-457200" algn="l" rt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sensitivity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E0771CC-031E-047E-868F-0F9253C31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23" y="423353"/>
            <a:ext cx="5315874" cy="8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Potential advantages </a:t>
            </a:r>
          </a:p>
        </p:txBody>
      </p:sp>
    </p:spTree>
    <p:extLst>
      <p:ext uri="{BB962C8B-B14F-4D97-AF65-F5344CB8AC3E}">
        <p14:creationId xmlns:p14="http://schemas.microsoft.com/office/powerpoint/2010/main" val="33328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23" y="309440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Quantum optics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6" y="2529999"/>
            <a:ext cx="4716870" cy="4013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improvement</a:t>
            </a:r>
          </a:p>
          <a:p>
            <a:pPr algn="l" rt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Quantum imaging</a:t>
            </a:r>
          </a:p>
          <a:p>
            <a:pPr algn="l" rt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Quantum metrology</a:t>
            </a:r>
          </a:p>
          <a:p>
            <a:pPr algn="l" rt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Quantum sensing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484" y="1166690"/>
            <a:ext cx="815495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Generation and manipulation of quantum states of light </a:t>
            </a:r>
            <a:b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single photons, squeezed light, NOON states…)</a:t>
            </a:r>
          </a:p>
          <a:p>
            <a:endParaRPr lang="he-IL" sz="1800" dirty="0"/>
          </a:p>
        </p:txBody>
      </p:sp>
      <p:pic>
        <p:nvPicPr>
          <p:cNvPr id="3076" name="Picture 4" descr="×ª××¦××ª ×ª××× × ×¢×××¨ âªQuantum imaging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72" y="4640216"/>
            <a:ext cx="2534434" cy="190293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27906" y="2535413"/>
            <a:ext cx="4082143" cy="40131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Physics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Entanglement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Bell inequality violation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Quantum discord</a:t>
            </a:r>
          </a:p>
        </p:txBody>
      </p:sp>
      <p:pic>
        <p:nvPicPr>
          <p:cNvPr id="3080" name="Picture 8" descr="×ª××¦××ª ×ª××× × ×¢×××¨ âªBell inequality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07" y="4640216"/>
            <a:ext cx="3171549" cy="190293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0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2E1888D-FF94-5345-9B93-D4D49BD9D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6963"/>
            <a:ext cx="9055100" cy="8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Why x-ray quantum optics?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846A2-9365-0F45-B4EA-60DF7207465D}"/>
              </a:ext>
            </a:extLst>
          </p:cNvPr>
          <p:cNvSpPr/>
          <p:nvPr/>
        </p:nvSpPr>
        <p:spPr>
          <a:xfrm>
            <a:off x="88899" y="1077948"/>
            <a:ext cx="87657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0"/>
              </a:spcBef>
              <a:buFont typeface="Wingdings" charset="0"/>
              <a:buChar char="q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of fundamental quantum effects in a new regime</a:t>
            </a:r>
          </a:p>
          <a:p>
            <a:pPr algn="just" rtl="0">
              <a:spcBef>
                <a:spcPts val="0"/>
              </a:spcBef>
              <a:defRPr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Detectors: 1.High quantum efficiency </a:t>
            </a:r>
          </a:p>
          <a:p>
            <a:pPr algn="just" rtl="0">
              <a:spcBef>
                <a:spcPts val="0"/>
              </a:spcBef>
              <a:defRPr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2. Low dark count rate</a:t>
            </a:r>
          </a:p>
          <a:p>
            <a:pPr algn="just" rtl="0">
              <a:spcBef>
                <a:spcPts val="0"/>
              </a:spcBef>
              <a:defRPr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3. Resolve photon numbe</a:t>
            </a:r>
            <a:r>
              <a:rPr lang="en-US" sz="2400" dirty="0">
                <a:solidFill>
                  <a:srgbClr val="9C3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086AF9-35CA-3190-4382-2B57332DA099}"/>
              </a:ext>
            </a:extLst>
          </p:cNvPr>
          <p:cNvSpPr/>
          <p:nvPr/>
        </p:nvSpPr>
        <p:spPr>
          <a:xfrm>
            <a:off x="88900" y="2924607"/>
            <a:ext cx="8858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spatial and temporal resolution (Angstrom and sub attosecond)</a:t>
            </a: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 complex structures </a:t>
            </a: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873CF-E60E-8B80-6D23-18B7F6FA4FF1}"/>
              </a:ext>
            </a:extLst>
          </p:cNvPr>
          <p:cNvSpPr/>
          <p:nvPr/>
        </p:nvSpPr>
        <p:spPr>
          <a:xfrm>
            <a:off x="92838" y="4600556"/>
            <a:ext cx="8642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stability (high phase sensitivity) and noise reduction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are ionization radiation-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optics can reduce radiation damage</a:t>
            </a:r>
          </a:p>
        </p:txBody>
      </p:sp>
    </p:spTree>
    <p:extLst>
      <p:ext uri="{BB962C8B-B14F-4D97-AF65-F5344CB8AC3E}">
        <p14:creationId xmlns:p14="http://schemas.microsoft.com/office/powerpoint/2010/main" val="32562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31ACCF80-D144-7A1E-CF85-0969AD1C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2423029"/>
            <a:ext cx="9055100" cy="73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to generate quantum states of radiation</a:t>
            </a:r>
          </a:p>
        </p:txBody>
      </p:sp>
    </p:spTree>
    <p:extLst>
      <p:ext uri="{BB962C8B-B14F-4D97-AF65-F5344CB8AC3E}">
        <p14:creationId xmlns:p14="http://schemas.microsoft.com/office/powerpoint/2010/main" val="190262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8188" y="161747"/>
            <a:ext cx="8765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Spontaneous parametric down-conversion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03307" y="2507121"/>
            <a:ext cx="6165622" cy="1378577"/>
            <a:chOff x="1638300" y="1880197"/>
            <a:chExt cx="6165622" cy="1378577"/>
          </a:xfrm>
        </p:grpSpPr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5610507" y="2164208"/>
              <a:ext cx="889692" cy="2884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ln>
                  <a:solidFill>
                    <a:srgbClr val="008000"/>
                  </a:solidFill>
                </a:ln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6330507" y="2889442"/>
              <a:ext cx="1374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A862E"/>
                  </a:solidFill>
                </a:rPr>
                <a:t>⍵</a:t>
              </a:r>
              <a:r>
                <a:rPr lang="en-US" sz="1800" b="1" baseline="-25000" dirty="0" err="1">
                  <a:solidFill>
                    <a:srgbClr val="2A862E"/>
                  </a:solidFill>
                </a:rPr>
                <a:t>i</a:t>
              </a:r>
              <a:r>
                <a:rPr lang="en-US" sz="1800" b="1" dirty="0">
                  <a:solidFill>
                    <a:srgbClr val="2A862E"/>
                  </a:solidFill>
                </a:rPr>
                <a:t> idler</a:t>
              </a: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181058" y="1880197"/>
              <a:ext cx="2438940" cy="13785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" name="Line 23"/>
            <p:cNvSpPr>
              <a:spLocks noChangeAspect="1" noChangeShapeType="1"/>
            </p:cNvSpPr>
            <p:nvPr/>
          </p:nvSpPr>
          <p:spPr bwMode="auto">
            <a:xfrm>
              <a:off x="2463250" y="2577961"/>
              <a:ext cx="72072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5619997" y="2750118"/>
              <a:ext cx="880202" cy="324785"/>
            </a:xfrm>
            <a:prstGeom prst="line">
              <a:avLst/>
            </a:prstGeom>
            <a:noFill/>
            <a:ln w="38100">
              <a:solidFill>
                <a:srgbClr val="2A862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638300" y="2079187"/>
              <a:ext cx="14350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1" dirty="0"/>
                <a:t>⍵</a:t>
              </a:r>
              <a:r>
                <a:rPr lang="en-US" sz="1800" b="1" baseline="-25000" dirty="0"/>
                <a:t>p</a:t>
              </a:r>
              <a:endParaRPr lang="en-US" sz="1800" b="1" dirty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6330507" y="1930757"/>
              <a:ext cx="1473415" cy="369332"/>
            </a:xfrm>
            <a:prstGeom prst="rect">
              <a:avLst/>
            </a:prstGeom>
            <a:noFill/>
            <a:ln w="50800"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⍵</a:t>
              </a:r>
              <a:r>
                <a:rPr lang="en-US" sz="1800" b="1" baseline="-25000" dirty="0">
                  <a:solidFill>
                    <a:srgbClr val="FF0000"/>
                  </a:solidFill>
                </a:rPr>
                <a:t>s</a:t>
              </a:r>
              <a:r>
                <a:rPr lang="en-US" sz="1800" b="1" dirty="0">
                  <a:solidFill>
                    <a:srgbClr val="FF0000"/>
                  </a:solidFill>
                </a:rPr>
                <a:t> signal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97767" y="2168771"/>
              <a:ext cx="17384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Nonlinear Medium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3388" y="4548816"/>
            <a:ext cx="7681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Energy and momentum conservation (phase matching)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8188" y="1955437"/>
            <a:ext cx="5599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frequencies exist in the vacuum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374" y="5829554"/>
            <a:ext cx="5101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signal and idler are anti-correlated in energy and in k-vector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3883952" y="5168754"/>
            <a:ext cx="778361" cy="461665"/>
          </a:xfrm>
          <a:prstGeom prst="right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388" y="801781"/>
            <a:ext cx="90106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pump photons interact with the vacuum fluctuations of the EM field → generate signal and idler photon pairs that are </a:t>
            </a:r>
            <a:r>
              <a:rPr lang="en-US" sz="22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correlated in space and time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465917" y="4053853"/>
          <a:ext cx="10953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215640" progId="Equation.DSMT4">
                  <p:embed/>
                </p:oleObj>
              </mc:Choice>
              <mc:Fallback>
                <p:oleObj name="Equation" r:id="rId2" imgW="457200" imgH="21564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917" y="4053853"/>
                        <a:ext cx="1095375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857375" y="4041610"/>
          <a:ext cx="18843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41200" progId="Equation.DSMT4">
                  <p:embed/>
                </p:oleObj>
              </mc:Choice>
              <mc:Fallback>
                <p:oleObj name="Equation" r:id="rId4" imgW="787320" imgH="2412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4041610"/>
                        <a:ext cx="1884363" cy="566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413607"/>
              </p:ext>
            </p:extLst>
          </p:nvPr>
        </p:nvGraphicFramePr>
        <p:xfrm>
          <a:off x="5273898" y="5829554"/>
          <a:ext cx="15240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304560" progId="Equation.DSMT4">
                  <p:embed/>
                </p:oleObj>
              </mc:Choice>
              <mc:Fallback>
                <p:oleObj name="Equation" r:id="rId6" imgW="711000" imgH="3045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898" y="5829554"/>
                        <a:ext cx="1524000" cy="652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92300"/>
              </p:ext>
            </p:extLst>
          </p:nvPr>
        </p:nvGraphicFramePr>
        <p:xfrm>
          <a:off x="7251519" y="5893500"/>
          <a:ext cx="1336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241200" progId="Equation.DSMT4">
                  <p:embed/>
                </p:oleObj>
              </mc:Choice>
              <mc:Fallback>
                <p:oleObj name="Equation" r:id="rId8" imgW="622080" imgH="2412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519" y="5893500"/>
                        <a:ext cx="1336675" cy="515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8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19" grpId="0"/>
      <p:bldP spid="23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377D55B4-6856-1DE1-D128-FA5A5F515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88" y="161747"/>
            <a:ext cx="8765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Properties of down-converted photons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0B45C-ED56-4A8C-089A-D1E04442EF44}"/>
              </a:ext>
            </a:extLst>
          </p:cNvPr>
          <p:cNvSpPr/>
          <p:nvPr/>
        </p:nvSpPr>
        <p:spPr>
          <a:xfrm>
            <a:off x="501649" y="1236158"/>
            <a:ext cx="82296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spcBef>
                <a:spcPts val="0"/>
              </a:spcBef>
              <a:buFont typeface="Wingdings" charset="0"/>
              <a:buChar char="q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generated in pairs- the existence of one photon implies the existence of the second</a:t>
            </a:r>
          </a:p>
          <a:p>
            <a:pPr algn="just" rtl="0">
              <a:spcBef>
                <a:spcPts val="0"/>
              </a:spcBef>
              <a:defRPr/>
            </a:pP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Entanglement in time-frequency and in momentum (and sometimes in polarization)-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measure both space and momentum and time and frequency beyond the uncertainty principle and violate the Bell’s inequality</a:t>
            </a: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Squeezing- one beam, with low noise below the shot noise limit (depends on the conversion efficiency)</a:t>
            </a:r>
          </a:p>
          <a:p>
            <a:pPr algn="just" rtl="0"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5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8C6537-9767-44BB-9130-5E426E9A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7" y="396809"/>
            <a:ext cx="8047140" cy="64293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Schemes for quantum imaging at low light levels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415" y="2166260"/>
            <a:ext cx="497427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P.A. Morris, et al. Nat. Comm.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5913 , 5913 (2015)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BA44C7-C246-1935-E213-41202938F056}"/>
              </a:ext>
            </a:extLst>
          </p:cNvPr>
          <p:cNvSpPr txBox="1">
            <a:spLocks/>
          </p:cNvSpPr>
          <p:nvPr/>
        </p:nvSpPr>
        <p:spPr>
          <a:xfrm>
            <a:off x="78229" y="1288728"/>
            <a:ext cx="5963756" cy="566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Ghost imaging/single pixel imaging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12" name="תמונה 2">
            <a:extLst>
              <a:ext uri="{FF2B5EF4-FFF2-40B4-BE49-F238E27FC236}">
                <a16:creationId xmlns:a16="http://schemas.microsoft.com/office/drawing/2014/main" id="{046F3B24-97B4-1763-4D18-9EC38EBD8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7" y="1843568"/>
            <a:ext cx="3412582" cy="24397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3FA796-9BD4-97F0-EFC7-DD5C01927DE7}"/>
              </a:ext>
            </a:extLst>
          </p:cNvPr>
          <p:cNvGrpSpPr/>
          <p:nvPr/>
        </p:nvGrpSpPr>
        <p:grpSpPr>
          <a:xfrm>
            <a:off x="177347" y="3712405"/>
            <a:ext cx="8792607" cy="3085445"/>
            <a:chOff x="177347" y="3712405"/>
            <a:chExt cx="8792607" cy="3085445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B6FE4E0A-B625-F219-6F50-50D9BC78E6A0}"/>
                </a:ext>
              </a:extLst>
            </p:cNvPr>
            <p:cNvSpPr txBox="1">
              <a:spLocks/>
            </p:cNvSpPr>
            <p:nvPr/>
          </p:nvSpPr>
          <p:spPr>
            <a:xfrm>
              <a:off x="4570225" y="3712405"/>
              <a:ext cx="3862111" cy="5662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>
                  <a:solidFill>
                    <a:srgbClr val="0070C0"/>
                  </a:solidFill>
                </a:rPr>
                <a:t>Twin beam correlation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200" dirty="0"/>
            </a:p>
          </p:txBody>
        </p:sp>
        <p:pic>
          <p:nvPicPr>
            <p:cNvPr id="14" name="תמונה 9">
              <a:extLst>
                <a:ext uri="{FF2B5EF4-FFF2-40B4-BE49-F238E27FC236}">
                  <a16:creationId xmlns:a16="http://schemas.microsoft.com/office/drawing/2014/main" id="{975E4EC6-F617-AC44-96A5-07CE428D7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9154" y="4124475"/>
              <a:ext cx="5260800" cy="214377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1BE84E-495F-1FCA-684B-889FC6063833}"/>
                </a:ext>
              </a:extLst>
            </p:cNvPr>
            <p:cNvSpPr/>
            <p:nvPr/>
          </p:nvSpPr>
          <p:spPr>
            <a:xfrm>
              <a:off x="177347" y="6428518"/>
              <a:ext cx="46474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hangingPunct="0">
                <a:tabLst>
                  <a:tab pos="3060065" algn="ctr"/>
                  <a:tab pos="5760085" algn="r"/>
                </a:tabLst>
              </a:pPr>
              <a:r>
                <a:rPr lang="en-A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G. </a:t>
              </a:r>
              <a:r>
                <a:rPr lang="en-AU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Brida</a:t>
              </a:r>
              <a:r>
                <a:rPr lang="en-A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et al.</a:t>
              </a:r>
              <a:r>
                <a:rPr lang="en-US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Nature Photon 4, 227 (2010).</a:t>
              </a:r>
              <a:endParaRPr lang="en-I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D7871A-319E-44C6-45CE-C28CFDB56F68}"/>
              </a:ext>
            </a:extLst>
          </p:cNvPr>
          <p:cNvSpPr txBox="1"/>
          <p:nvPr/>
        </p:nvSpPr>
        <p:spPr>
          <a:xfrm>
            <a:off x="2422835" y="6402301"/>
            <a:ext cx="672116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Elitzur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Vaidman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Lev , Foundations of Physics. 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, 987  (1993)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×ª××¦××ª ×ª××× × ×¢×××¨ âªinteraction free measurementsâ¬â">
            <a:extLst>
              <a:ext uri="{FF2B5EF4-FFF2-40B4-BE49-F238E27FC236}">
                <a16:creationId xmlns:a16="http://schemas.microsoft.com/office/drawing/2014/main" id="{0A971844-548E-CDD4-811C-81813D7B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18" y="4402774"/>
            <a:ext cx="3833687" cy="19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1A2850-DD35-5391-4A32-D72FBE71036B}"/>
              </a:ext>
            </a:extLst>
          </p:cNvPr>
          <p:cNvSpPr txBox="1">
            <a:spLocks/>
          </p:cNvSpPr>
          <p:nvPr/>
        </p:nvSpPr>
        <p:spPr>
          <a:xfrm>
            <a:off x="341338" y="1039747"/>
            <a:ext cx="4381133" cy="459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Single photon interferometer 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3F00C566-D885-566B-4742-1BAD243F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6" y="396809"/>
            <a:ext cx="8735159" cy="64293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Schemes for quantum interferometry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38D7A6-96E4-60F6-EBA7-7F8A6614A49B}"/>
              </a:ext>
            </a:extLst>
          </p:cNvPr>
          <p:cNvSpPr txBox="1">
            <a:spLocks/>
          </p:cNvSpPr>
          <p:nvPr/>
        </p:nvSpPr>
        <p:spPr>
          <a:xfrm>
            <a:off x="850134" y="3925367"/>
            <a:ext cx="8457368" cy="675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”Interaction free” measurement- </a:t>
            </a:r>
            <a:r>
              <a:rPr lang="en-US" sz="2000" b="1" dirty="0">
                <a:solidFill>
                  <a:srgbClr val="9C30FF"/>
                </a:solidFill>
              </a:rPr>
              <a:t>information from wave function interaction </a:t>
            </a:r>
            <a:endParaRPr lang="en-US" sz="2400" b="1" dirty="0">
              <a:solidFill>
                <a:srgbClr val="9C30FF"/>
              </a:solidFill>
            </a:endParaRPr>
          </a:p>
        </p:txBody>
      </p:sp>
      <p:pic>
        <p:nvPicPr>
          <p:cNvPr id="11" name="תמונה 1">
            <a:extLst>
              <a:ext uri="{FF2B5EF4-FFF2-40B4-BE49-F238E27FC236}">
                <a16:creationId xmlns:a16="http://schemas.microsoft.com/office/drawing/2014/main" id="{561E8B67-27A3-4E0C-C660-6B2EDB976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38" y="1319868"/>
            <a:ext cx="6372893" cy="25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17956</TotalTime>
  <Words>1868</Words>
  <Application>Microsoft Macintosh PowerPoint</Application>
  <PresentationFormat>On-screen Show (4:3)</PresentationFormat>
  <Paragraphs>268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Wingdings 2</vt:lpstr>
      <vt:lpstr>Office Theme</vt:lpstr>
      <vt:lpstr>Equation</vt:lpstr>
      <vt:lpstr>Quantum Imaging with X–Ray Radiation</vt:lpstr>
      <vt:lpstr>PowerPoint Presentation</vt:lpstr>
      <vt:lpstr>Quantum optics</vt:lpstr>
      <vt:lpstr>PowerPoint Presentation</vt:lpstr>
      <vt:lpstr>PowerPoint Presentation</vt:lpstr>
      <vt:lpstr>PowerPoint Presentation</vt:lpstr>
      <vt:lpstr>PowerPoint Presentation</vt:lpstr>
      <vt:lpstr>Schemes for quantum imaging at low light levels</vt:lpstr>
      <vt:lpstr>Schemes for quantum interferometry</vt:lpstr>
      <vt:lpstr>X-ray nonlinearity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Ghost Imaging Results</vt:lpstr>
      <vt:lpstr>PowerPoint Presentation</vt:lpstr>
      <vt:lpstr>Experimental results:  demonstration of single photon statistics</vt:lpstr>
      <vt:lpstr>Quantum illumination</vt:lpstr>
      <vt:lpstr>Quantum enhanced x-ray detection</vt:lpstr>
      <vt:lpstr> Quantum enhanced x-ray detection- imaging of a triple slit</vt:lpstr>
      <vt:lpstr>X-ray Quantum Optics –  What Do We Need?</vt:lpstr>
      <vt:lpstr>Fundamental Optical Component – Beam Splitter!</vt:lpstr>
      <vt:lpstr>Use Beam Splitters for Quantum Optics</vt:lpstr>
      <vt:lpstr>Single Photon Cannot Split!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strizhevsky</dc:creator>
  <cp:lastModifiedBy>Sharon Shwartz</cp:lastModifiedBy>
  <cp:revision>1161</cp:revision>
  <dcterms:created xsi:type="dcterms:W3CDTF">2021-05-03T20:17:07Z</dcterms:created>
  <dcterms:modified xsi:type="dcterms:W3CDTF">2022-05-18T16:03:20Z</dcterms:modified>
</cp:coreProperties>
</file>