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94" r:id="rId2"/>
    <p:sldId id="797" r:id="rId3"/>
    <p:sldId id="847" r:id="rId4"/>
    <p:sldId id="813" r:id="rId5"/>
    <p:sldId id="796" r:id="rId6"/>
    <p:sldId id="832" r:id="rId7"/>
    <p:sldId id="833" r:id="rId8"/>
    <p:sldId id="835" r:id="rId9"/>
    <p:sldId id="837" r:id="rId10"/>
    <p:sldId id="828" r:id="rId11"/>
    <p:sldId id="838" r:id="rId12"/>
    <p:sldId id="840" r:id="rId13"/>
    <p:sldId id="843" r:id="rId14"/>
    <p:sldId id="849" r:id="rId15"/>
    <p:sldId id="829" r:id="rId16"/>
    <p:sldId id="844" r:id="rId17"/>
    <p:sldId id="845" r:id="rId18"/>
    <p:sldId id="831" r:id="rId19"/>
    <p:sldId id="791" r:id="rId20"/>
    <p:sldId id="256" r:id="rId21"/>
    <p:sldId id="258" r:id="rId22"/>
    <p:sldId id="805" r:id="rId23"/>
    <p:sldId id="848" r:id="rId24"/>
    <p:sldId id="836" r:id="rId25"/>
    <p:sldId id="842" r:id="rId26"/>
    <p:sldId id="810" r:id="rId27"/>
    <p:sldId id="756" r:id="rId28"/>
    <p:sldId id="789" r:id="rId29"/>
    <p:sldId id="787" r:id="rId30"/>
    <p:sldId id="289" r:id="rId31"/>
    <p:sldId id="84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A79477-386B-0440-90E1-48EA130DFF49}">
          <p14:sldIdLst>
            <p14:sldId id="294"/>
            <p14:sldId id="797"/>
            <p14:sldId id="847"/>
            <p14:sldId id="813"/>
            <p14:sldId id="796"/>
          </p14:sldIdLst>
        </p14:section>
        <p14:section name="strcutrual information - Coherent scattering" id="{95110AFD-A9E3-D647-8193-D85873C92BE4}">
          <p14:sldIdLst>
            <p14:sldId id="832"/>
            <p14:sldId id="833"/>
            <p14:sldId id="835"/>
            <p14:sldId id="837"/>
            <p14:sldId id="828"/>
            <p14:sldId id="838"/>
            <p14:sldId id="840"/>
            <p14:sldId id="843"/>
            <p14:sldId id="849"/>
          </p14:sldIdLst>
        </p14:section>
        <p14:section name="RIXS" id="{80C27468-65D3-1545-85CA-DCB1367D97B2}">
          <p14:sldIdLst>
            <p14:sldId id="829"/>
            <p14:sldId id="844"/>
            <p14:sldId id="845"/>
            <p14:sldId id="831"/>
            <p14:sldId id="791"/>
            <p14:sldId id="256"/>
            <p14:sldId id="258"/>
            <p14:sldId id="805"/>
          </p14:sldIdLst>
        </p14:section>
        <p14:section name="end" id="{9D0B0769-B681-954D-A05A-253B0FB691CB}">
          <p14:sldIdLst>
            <p14:sldId id="848"/>
            <p14:sldId id="836"/>
            <p14:sldId id="842"/>
            <p14:sldId id="810"/>
            <p14:sldId id="756"/>
            <p14:sldId id="789"/>
            <p14:sldId id="787"/>
            <p14:sldId id="289"/>
            <p14:sldId id="846"/>
          </p14:sldIdLst>
        </p14:section>
      </p14:sectionLst>
    </p:ext>
    <p:ext uri="{EFAFB233-063F-42B5-8137-9DF3F51BA10A}">
      <p15:sldGuideLst xmlns:p15="http://schemas.microsoft.com/office/powerpoint/2012/main">
        <p15:guide id="1" orient="horz" pos="1275" userDrawn="1">
          <p15:clr>
            <a:srgbClr val="A4A3A4"/>
          </p15:clr>
        </p15:guide>
        <p15:guide id="2" pos="3727" userDrawn="1">
          <p15:clr>
            <a:srgbClr val="A4A3A4"/>
          </p15:clr>
        </p15:guide>
        <p15:guide id="3" pos="3953" userDrawn="1">
          <p15:clr>
            <a:srgbClr val="A4A3A4"/>
          </p15:clr>
        </p15:guide>
        <p15:guide id="4" pos="7287" userDrawn="1">
          <p15:clr>
            <a:srgbClr val="A4A3A4"/>
          </p15:clr>
        </p15:guide>
        <p15:guide id="5" pos="393" userDrawn="1">
          <p15:clr>
            <a:srgbClr val="A4A3A4"/>
          </p15:clr>
        </p15:guide>
        <p15:guide id="6" orient="horz" pos="372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s Scherz" initials="MOU" lastIdx="15" clrIdx="0">
    <p:extLst>
      <p:ext uri="{19B8F6BF-5375-455C-9EA6-DF929625EA0E}">
        <p15:presenceInfo xmlns:p15="http://schemas.microsoft.com/office/powerpoint/2012/main" userId="Andreas Scher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39" autoAdjust="0"/>
    <p:restoredTop sz="67744"/>
  </p:normalViewPr>
  <p:slideViewPr>
    <p:cSldViewPr snapToGrid="0" showGuides="1">
      <p:cViewPr varScale="1">
        <p:scale>
          <a:sx n="75" d="100"/>
          <a:sy n="75" d="100"/>
        </p:scale>
        <p:origin x="1440" y="184"/>
      </p:cViewPr>
      <p:guideLst>
        <p:guide orient="horz" pos="1275"/>
        <p:guide pos="3727"/>
        <p:guide pos="3953"/>
        <p:guide pos="7287"/>
        <p:guide pos="393"/>
        <p:guide orient="horz" pos="3725"/>
      </p:guideLst>
    </p:cSldViewPr>
  </p:slideViewPr>
  <p:outlineViewPr>
    <p:cViewPr>
      <p:scale>
        <a:sx n="33" d="100"/>
        <a:sy n="33" d="100"/>
      </p:scale>
      <p:origin x="0" y="-5960"/>
    </p:cViewPr>
  </p:outlineViewPr>
  <p:notesTextViewPr>
    <p:cViewPr>
      <p:scale>
        <a:sx n="1" d="1"/>
        <a:sy n="1" d="1"/>
      </p:scale>
      <p:origin x="0" y="0"/>
    </p:cViewPr>
  </p:notesTextViewPr>
  <p:sorterViewPr>
    <p:cViewPr>
      <p:scale>
        <a:sx n="36" d="100"/>
        <a:sy n="36" d="100"/>
      </p:scale>
      <p:origin x="0" y="0"/>
    </p:cViewPr>
  </p:sorterViewPr>
  <p:notesViewPr>
    <p:cSldViewPr snapToGrid="0" showGuides="1">
      <p:cViewPr varScale="1">
        <p:scale>
          <a:sx n="97" d="100"/>
          <a:sy n="97" d="100"/>
        </p:scale>
        <p:origin x="25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0AC80-9589-41A1-8ED2-EC2076B0E8E8}" type="datetimeFigureOut">
              <a:rPr lang="de-DE" smtClean="0"/>
              <a:t>17.05.22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3A726-01A3-41A5-8C71-74C8A626EA48}" type="slidenum">
              <a:rPr lang="de-DE" smtClean="0"/>
              <a:t>‹#›</a:t>
            </a:fld>
            <a:endParaRPr lang="de-DE"/>
          </a:p>
        </p:txBody>
      </p:sp>
    </p:spTree>
    <p:extLst>
      <p:ext uri="{BB962C8B-B14F-4D97-AF65-F5344CB8AC3E}">
        <p14:creationId xmlns:p14="http://schemas.microsoft.com/office/powerpoint/2010/main" val="7261616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1T15:29:35.45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67 16383,'79'0'0,"-5"-1"0,-12 4 0,6-1 0,24 0 0,4 2 0,-1-1 0,-40-1 0,1 1 0,41-1 0,-42-1 0,0 1 0,43 0 0,-17 1 0,-5-1 0,-11-1 0,-5 0 0,-3 1 0,-12 1 0,-5-2 0,-1 2 0,-6-2 0,-1 0 0,-3 2 0,-4-2 0,5 0 0,2 1 0,9-1 0,7 1 0,-3 0 0,13 1 0,-5 1 0,14-2 0,-2 2 0,2-4 0,-7 3 0,9-3 0,-6 1 0,16-1 0,-4 2 0,-5-2 0,-7 2 0,-15-2 0,-2 0 0,-2 0 0,-5 0 0,7 0 0,-8 0 0,8 0 0,-3 0 0,-1 0 0,-5 0 0,1 0 0,-3 0 0,7 0 0,3 0 0,-4 0 0,10 0 0,-7 0 0,6 0 0,-4 0 0,-4 0 0,8 0 0,20-2 0,17 0 0,-31 1 0,1 0 0,-2-1 0,-1 1 0,45 0 0,-48 0 0,-1-1 0,36 0 0,11-3 0,1 1 0,-4-2 0,-41 4 0,0 0 0,-2-1 0,0-1 0,3 1 0,1 1 0,-1-2 0,0 0 0,35-2 0,-22 0 0,-1-1 0,20-4 0,-26 5 0,-3 0 0,7-1 0,-13 3 0,-8 1 0,-5-1 0,3 0 0,0 1 0,0-1 0,0 2 0,-4-1 0,-5 1 0,-6-1 0,-8 1 0,1 1 0,1-2 0,1 3 0,-1-2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1T15:29:44.850"/>
    </inkml:context>
    <inkml:brush xml:id="br0">
      <inkml:brushProperty name="width" value="0.4" units="cm"/>
      <inkml:brushProperty name="height" value="0.8" units="cm"/>
      <inkml:brushProperty name="color" value="#A9D8FF"/>
      <inkml:brushProperty name="tip" value="rectangle"/>
      <inkml:brushProperty name="rasterOp" value="maskPen"/>
    </inkml:brush>
  </inkml:definitions>
  <inkml:trace contextRef="#ctx0" brushRef="#br0">0 0 16383,'80'2'0,"18"0"0,2-1 0,-31 1 0,4 0 0,6-1 0,3 0 0,14 0 0,0 1 0,-12-1 0,0 1 0,15 0 0,0 1 0,-17-1 0,-1 0 0,6 2 0,-1-1 0,-6-1 0,-2 0 0,-11 1 0,0-1 0,7 1 0,0-1 0,-4 1 0,0-1 0,7 0 0,0 0 0,-3 0 0,-2 0 0,-9-1 0,-1 1 0,-4-1 0,0 1 0,-5-2 0,0 0 0,0 1 0,1 0 0,1 0 0,0-1 0,-3 1 0,0-1 0,41 0 0,-6 0 0,-11-2 0,-6 2 0,6 0 0,-14 0 0,13 2 0,-1-2 0,14 3 0,-38-2 0,0 0 0,42 1 0,-38 0 0,0-1 0,39 1 0,-41-1 0,1 0 0,-3 1 0,2-1 0,7 1 0,1 0 0,0 2 0,1 0 0,17 1 0,4 0 0,4 2 0,2-1 0,5 2 0,1-1 0,0-2 0,-5 0 0,-22 0 0,-4 0 0,-8-4 0,-4 0 0,12 0 0,-10-1 0,-15 0 0,-11-1 0,-6 1 0,-4-1 0,6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92030-5346-4222-B1C0-77ABA51E04BA}" type="datetimeFigureOut">
              <a:rPr lang="de-DE" smtClean="0"/>
              <a:t>17.05.22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B39C8-6D5D-40E8-8D83-C1E41A39F5E0}" type="slidenum">
              <a:rPr lang="de-DE" smtClean="0"/>
              <a:t>‹#›</a:t>
            </a:fld>
            <a:endParaRPr lang="de-DE"/>
          </a:p>
        </p:txBody>
      </p:sp>
    </p:spTree>
    <p:extLst>
      <p:ext uri="{BB962C8B-B14F-4D97-AF65-F5344CB8AC3E}">
        <p14:creationId xmlns:p14="http://schemas.microsoft.com/office/powerpoint/2010/main" val="3164387999"/>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TZPG- Zone plates are available for users.</a:t>
            </a:r>
          </a:p>
        </p:txBody>
      </p:sp>
      <p:sp>
        <p:nvSpPr>
          <p:cNvPr id="4" name="Slide Number Placeholder 3"/>
          <p:cNvSpPr>
            <a:spLocks noGrp="1"/>
          </p:cNvSpPr>
          <p:nvPr>
            <p:ph type="sldNum" sz="quarter" idx="5"/>
          </p:nvPr>
        </p:nvSpPr>
        <p:spPr/>
        <p:txBody>
          <a:bodyPr/>
          <a:lstStyle/>
          <a:p>
            <a:fld id="{0A1B39C8-6D5D-40E8-8D83-C1E41A39F5E0}" type="slidenum">
              <a:rPr lang="de-DE" smtClean="0"/>
              <a:t>2</a:t>
            </a:fld>
            <a:endParaRPr lang="de-DE"/>
          </a:p>
        </p:txBody>
      </p:sp>
    </p:spTree>
    <p:extLst>
      <p:ext uri="{BB962C8B-B14F-4D97-AF65-F5344CB8AC3E}">
        <p14:creationId xmlns:p14="http://schemas.microsoft.com/office/powerpoint/2010/main" val="284528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The chequerboard charge-ordered arrangement of Mn3+ and Mn4+ ions, originally proposed for (La0.5Ca0.5)MnO3 by Goodenough4.</a:t>
            </a:r>
          </a:p>
          <a:p>
            <a:r>
              <a:rPr lang="en-US" dirty="0"/>
              <a:t>﻿right : RIXS intensity map of the dispersing spin and orbital excitations in Sr2CuO3 as functions of photon momentum transfer along the chains and photon energy transfer</a:t>
            </a:r>
          </a:p>
        </p:txBody>
      </p:sp>
      <p:sp>
        <p:nvSpPr>
          <p:cNvPr id="4" name="Slide Number Placeholder 3"/>
          <p:cNvSpPr>
            <a:spLocks noGrp="1"/>
          </p:cNvSpPr>
          <p:nvPr>
            <p:ph type="sldNum" sz="quarter" idx="5"/>
          </p:nvPr>
        </p:nvSpPr>
        <p:spPr/>
        <p:txBody>
          <a:bodyPr/>
          <a:lstStyle/>
          <a:p>
            <a:fld id="{0A1B39C8-6D5D-40E8-8D83-C1E41A39F5E0}" type="slidenum">
              <a:rPr lang="de-DE" smtClean="0"/>
              <a:t>16</a:t>
            </a:fld>
            <a:endParaRPr lang="de-DE"/>
          </a:p>
        </p:txBody>
      </p:sp>
    </p:spTree>
    <p:extLst>
      <p:ext uri="{BB962C8B-B14F-4D97-AF65-F5344CB8AC3E}">
        <p14:creationId xmlns:p14="http://schemas.microsoft.com/office/powerpoint/2010/main" val="415707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photo-doping of Mott insulator, </a:t>
            </a:r>
            <a:r>
              <a:rPr lang="en-GB" dirty="0"/>
              <a:t>﻿Sr2IrO4.</a:t>
            </a:r>
          </a:p>
          <a:p>
            <a:r>
              <a:rPr lang="en-GB" dirty="0"/>
              <a:t>loss of long range magnetic Bragg peak</a:t>
            </a:r>
          </a:p>
          <a:p>
            <a:r>
              <a:rPr lang="en-GB" dirty="0"/>
              <a:t>induces nonthermal 2D  magnetic correlations which recover fast within few ps.</a:t>
            </a:r>
          </a:p>
          <a:p>
            <a:r>
              <a:rPr lang="en-GB" dirty="0"/>
              <a:t>long range 3D </a:t>
            </a:r>
            <a:r>
              <a:rPr lang="en-GB" dirty="0" err="1"/>
              <a:t>magnetci</a:t>
            </a:r>
            <a:r>
              <a:rPr lang="en-GB" dirty="0"/>
              <a:t> correlations only recover on 100ps time scales</a:t>
            </a:r>
          </a:p>
          <a:p>
            <a:endParaRPr lang="en-GB" dirty="0"/>
          </a:p>
          <a:p>
            <a:r>
              <a:rPr lang="en-GB" dirty="0"/>
              <a:t>Chem -&gt; initially cylindrical jets -&gt;  liquid jet in transmission flat jets </a:t>
            </a:r>
          </a:p>
          <a:p>
            <a:r>
              <a:rPr lang="en-GB" dirty="0"/>
              <a:t>XRD does Resonant X-ray diffraction on Bragg peaks and also RIXS</a:t>
            </a:r>
          </a:p>
          <a:p>
            <a:endParaRPr lang="en-GB" dirty="0"/>
          </a:p>
          <a:p>
            <a:endParaRPr lang="en-DE" dirty="0"/>
          </a:p>
        </p:txBody>
      </p:sp>
      <p:sp>
        <p:nvSpPr>
          <p:cNvPr id="4" name="Slide Number Placeholder 3"/>
          <p:cNvSpPr>
            <a:spLocks noGrp="1"/>
          </p:cNvSpPr>
          <p:nvPr>
            <p:ph type="sldNum" sz="quarter" idx="5"/>
          </p:nvPr>
        </p:nvSpPr>
        <p:spPr/>
        <p:txBody>
          <a:bodyPr/>
          <a:lstStyle/>
          <a:p>
            <a:fld id="{0A1B39C8-6D5D-40E8-8D83-C1E41A39F5E0}" type="slidenum">
              <a:rPr lang="de-DE" smtClean="0"/>
              <a:t>17</a:t>
            </a:fld>
            <a:endParaRPr lang="de-DE"/>
          </a:p>
        </p:txBody>
      </p:sp>
    </p:spTree>
    <p:extLst>
      <p:ext uri="{BB962C8B-B14F-4D97-AF65-F5344CB8AC3E}">
        <p14:creationId xmlns:p14="http://schemas.microsoft.com/office/powerpoint/2010/main" val="1048775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21</a:t>
            </a:fld>
            <a:endParaRPr lang="de-DE"/>
          </a:p>
        </p:txBody>
      </p:sp>
    </p:spTree>
    <p:extLst>
      <p:ext uri="{BB962C8B-B14F-4D97-AF65-F5344CB8AC3E}">
        <p14:creationId xmlns:p14="http://schemas.microsoft.com/office/powerpoint/2010/main" val="183992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0A1B39C8-6D5D-40E8-8D83-C1E41A39F5E0}" type="slidenum">
              <a:rPr lang="de-DE" smtClean="0"/>
              <a:t>24</a:t>
            </a:fld>
            <a:endParaRPr lang="de-DE"/>
          </a:p>
        </p:txBody>
      </p:sp>
    </p:spTree>
    <p:extLst>
      <p:ext uri="{BB962C8B-B14F-4D97-AF65-F5344CB8AC3E}">
        <p14:creationId xmlns:p14="http://schemas.microsoft.com/office/powerpoint/2010/main" val="3593718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kern="1200" dirty="0" err="1">
                <a:solidFill>
                  <a:schemeClr val="tx1"/>
                </a:solidFill>
                <a:effectLst/>
                <a:latin typeface="+mn-lt"/>
                <a:ea typeface="+mn-ea"/>
                <a:cs typeface="+mn-cs"/>
              </a:rPr>
              <a:t>skyrmions</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antiskyrmions</a:t>
            </a:r>
            <a:r>
              <a:rPr lang="en-GB" sz="1200" b="0" i="0" kern="1200" dirty="0">
                <a:solidFill>
                  <a:schemeClr val="tx1"/>
                </a:solidFill>
                <a:effectLst/>
                <a:latin typeface="+mn-lt"/>
                <a:ea typeface="+mn-ea"/>
                <a:cs typeface="+mn-cs"/>
              </a:rPr>
              <a:t> did not form in pairs. Both position and time of creation of the </a:t>
            </a:r>
            <a:r>
              <a:rPr lang="en-GB" sz="1200" b="0" i="0" kern="1200" dirty="0" err="1">
                <a:solidFill>
                  <a:schemeClr val="tx1"/>
                </a:solidFill>
                <a:effectLst/>
                <a:latin typeface="+mn-lt"/>
                <a:ea typeface="+mn-ea"/>
                <a:cs typeface="+mn-cs"/>
              </a:rPr>
              <a:t>skyrmions</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antiskyrmions</a:t>
            </a:r>
            <a:r>
              <a:rPr lang="en-GB" sz="1200" b="0" i="0" kern="1200" dirty="0">
                <a:solidFill>
                  <a:schemeClr val="tx1"/>
                </a:solidFill>
                <a:effectLst/>
                <a:latin typeface="+mn-lt"/>
                <a:ea typeface="+mn-ea"/>
                <a:cs typeface="+mn-cs"/>
              </a:rPr>
              <a:t> appeared uncorrelated. </a:t>
            </a:r>
            <a:r>
              <a:rPr lang="en-GB" sz="1200" b="0" i="0" kern="1200" dirty="0" err="1">
                <a:solidFill>
                  <a:schemeClr val="tx1"/>
                </a:solidFill>
                <a:effectLst/>
                <a:latin typeface="+mn-lt"/>
                <a:ea typeface="+mn-ea"/>
                <a:cs typeface="+mn-cs"/>
              </a:rPr>
              <a:t>Antiskyrmions</a:t>
            </a:r>
            <a:r>
              <a:rPr lang="en-GB" sz="1200" b="0" i="0" kern="1200" dirty="0">
                <a:solidFill>
                  <a:schemeClr val="tx1"/>
                </a:solidFill>
                <a:effectLst/>
                <a:latin typeface="+mn-lt"/>
                <a:ea typeface="+mn-ea"/>
                <a:cs typeface="+mn-cs"/>
              </a:rPr>
              <a:t> were created less frequently and their lifetime was much shorter than that of </a:t>
            </a:r>
            <a:r>
              <a:rPr lang="en-GB" sz="1200" b="0" i="0" kern="1200" dirty="0" err="1">
                <a:solidFill>
                  <a:schemeClr val="tx1"/>
                </a:solidFill>
                <a:effectLst/>
                <a:latin typeface="+mn-lt"/>
                <a:ea typeface="+mn-ea"/>
                <a:cs typeface="+mn-cs"/>
              </a:rPr>
              <a:t>skyrmions</a:t>
            </a:r>
            <a:r>
              <a:rPr lang="en-GB" sz="1200" b="0" i="0" kern="1200" dirty="0">
                <a:solidFill>
                  <a:schemeClr val="tx1"/>
                </a:solidFill>
                <a:effectLst/>
                <a:latin typeface="+mn-lt"/>
                <a:ea typeface="+mn-ea"/>
                <a:cs typeface="+mn-cs"/>
              </a:rPr>
              <a:t>. This explains the steady increase of total topological charge of the system. The more the system cooled down, the less frequently we observed nucleation or annihilation events. Eventually, all the switching events stopped. At this point, thermal fluctuations only changed the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shape </a:t>
            </a:r>
            <a:r>
              <a:rPr lang="en-GB" sz="1200" b="0" i="0" kern="1200" dirty="0" err="1">
                <a:solidFill>
                  <a:schemeClr val="tx1"/>
                </a:solidFill>
                <a:effectLst/>
                <a:latin typeface="+mn-lt"/>
                <a:ea typeface="+mn-ea"/>
                <a:cs typeface="+mn-cs"/>
              </a:rPr>
              <a:t>Bz</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BCQTopological</a:t>
            </a:r>
            <a:r>
              <a:rPr lang="en-GB" sz="1200" b="0" i="0" kern="1200" dirty="0">
                <a:solidFill>
                  <a:schemeClr val="tx1"/>
                </a:solidFill>
                <a:effectLst/>
                <a:latin typeface="+mn-lt"/>
                <a:ea typeface="+mn-ea"/>
                <a:cs typeface="+mn-cs"/>
              </a:rPr>
              <a:t> charge density (</a:t>
            </a:r>
            <a:r>
              <a:rPr lang="en-GB" sz="1200" b="0" i="0" kern="1200" dirty="0" err="1">
                <a:solidFill>
                  <a:schemeClr val="tx1"/>
                </a:solidFill>
                <a:effectLst/>
                <a:latin typeface="+mn-lt"/>
                <a:ea typeface="+mn-ea"/>
                <a:cs typeface="+mn-cs"/>
              </a:rPr>
              <a:t>a.u</a:t>
            </a:r>
            <a:r>
              <a:rPr lang="en-GB" sz="1200" b="0" i="0" kern="1200" dirty="0">
                <a:solidFill>
                  <a:schemeClr val="tx1"/>
                </a:solidFill>
                <a:effectLst/>
                <a:latin typeface="+mn-lt"/>
                <a:ea typeface="+mn-ea"/>
                <a:cs typeface="+mn-cs"/>
              </a:rPr>
              <a:t>.) but not their existence. This transition occurred at ~10 </a:t>
            </a:r>
            <a:r>
              <a:rPr lang="en-GB" sz="1200" b="0" i="0" kern="1200" dirty="0" err="1">
                <a:solidFill>
                  <a:schemeClr val="tx1"/>
                </a:solidFill>
                <a:effectLst/>
                <a:latin typeface="+mn-lt"/>
                <a:ea typeface="+mn-ea"/>
                <a:cs typeface="+mn-cs"/>
              </a:rPr>
              <a:t>ps</a:t>
            </a:r>
            <a:r>
              <a:rPr lang="en-GB" sz="1200" b="0" i="0" kern="1200" dirty="0">
                <a:solidFill>
                  <a:schemeClr val="tx1"/>
                </a:solidFill>
                <a:effectLst/>
                <a:latin typeface="+mn-lt"/>
                <a:ea typeface="+mn-ea"/>
                <a:cs typeface="+mn-cs"/>
              </a:rPr>
              <a:t> in the sim-</a:t>
            </a:r>
            <a:r>
              <a:rPr lang="en-GB" sz="1200" b="0" i="0" kern="1200" dirty="0" err="1">
                <a:solidFill>
                  <a:schemeClr val="tx1"/>
                </a:solidFill>
                <a:effectLst/>
                <a:latin typeface="+mn-lt"/>
                <a:ea typeface="+mn-ea"/>
                <a:cs typeface="+mn-cs"/>
              </a:rPr>
              <a:t>ulation</a:t>
            </a:r>
            <a:r>
              <a:rPr lang="en-GB" sz="1200" b="0" i="0" kern="1200" dirty="0">
                <a:solidFill>
                  <a:schemeClr val="tx1"/>
                </a:solidFill>
                <a:effectLst/>
                <a:latin typeface="+mn-lt"/>
                <a:ea typeface="+mn-ea"/>
                <a:cs typeface="+mn-cs"/>
              </a:rPr>
              <a:t>, which marks the end of the fluctuation state. In agreement with the experiment, only </a:t>
            </a:r>
            <a:r>
              <a:rPr lang="en-GB" sz="1200" b="0" i="0" kern="1200" dirty="0" err="1">
                <a:solidFill>
                  <a:schemeClr val="tx1"/>
                </a:solidFill>
                <a:effectLst/>
                <a:latin typeface="+mn-lt"/>
                <a:ea typeface="+mn-ea"/>
                <a:cs typeface="+mn-cs"/>
              </a:rPr>
              <a:t>skyrmions</a:t>
            </a:r>
            <a:r>
              <a:rPr lang="en-GB" sz="1200" b="0" i="0" kern="1200" dirty="0">
                <a:solidFill>
                  <a:schemeClr val="tx1"/>
                </a:solidFill>
                <a:effectLst/>
                <a:latin typeface="+mn-lt"/>
                <a:ea typeface="+mn-ea"/>
                <a:cs typeface="+mn-cs"/>
              </a:rPr>
              <a:t> were observed in the final state</a:t>
            </a:r>
          </a:p>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25</a:t>
            </a:fld>
            <a:endParaRPr lang="de-DE"/>
          </a:p>
        </p:txBody>
      </p:sp>
    </p:spTree>
    <p:extLst>
      <p:ext uri="{BB962C8B-B14F-4D97-AF65-F5344CB8AC3E}">
        <p14:creationId xmlns:p14="http://schemas.microsoft.com/office/powerpoint/2010/main" val="137589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0A1B39C8-6D5D-40E8-8D83-C1E41A39F5E0}" type="slidenum">
              <a:rPr lang="de-DE" smtClean="0"/>
              <a:t>27</a:t>
            </a:fld>
            <a:endParaRPr lang="de-DE"/>
          </a:p>
        </p:txBody>
      </p:sp>
    </p:spTree>
    <p:extLst>
      <p:ext uri="{BB962C8B-B14F-4D97-AF65-F5344CB8AC3E}">
        <p14:creationId xmlns:p14="http://schemas.microsoft.com/office/powerpoint/2010/main" val="2579541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0A1B39C8-6D5D-40E8-8D83-C1E41A39F5E0}" type="slidenum">
              <a:rPr lang="de-DE" smtClean="0"/>
              <a:t>30</a:t>
            </a:fld>
            <a:endParaRPr lang="de-DE"/>
          </a:p>
        </p:txBody>
      </p:sp>
    </p:spTree>
    <p:extLst>
      <p:ext uri="{BB962C8B-B14F-4D97-AF65-F5344CB8AC3E}">
        <p14:creationId xmlns:p14="http://schemas.microsoft.com/office/powerpoint/2010/main" val="2651841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8 newcomers: Young Yong Kim, Zhong Yin, Nahid Ghodrati, Andrey Tsapurin, Le Phuong Hoang, Sergii Parchenko, (Piter Miedema), Luigi Adriano</a:t>
            </a:r>
          </a:p>
          <a:p>
            <a:endParaRPr lang="en-DE" dirty="0"/>
          </a:p>
        </p:txBody>
      </p:sp>
      <p:sp>
        <p:nvSpPr>
          <p:cNvPr id="4" name="Slide Number Placeholder 3"/>
          <p:cNvSpPr>
            <a:spLocks noGrp="1"/>
          </p:cNvSpPr>
          <p:nvPr>
            <p:ph type="sldNum" sz="quarter" idx="5"/>
          </p:nvPr>
        </p:nvSpPr>
        <p:spPr/>
        <p:txBody>
          <a:bodyPr/>
          <a:lstStyle/>
          <a:p>
            <a:fld id="{0A1B39C8-6D5D-40E8-8D83-C1E41A39F5E0}" type="slidenum">
              <a:rPr lang="de-DE" smtClean="0"/>
              <a:t>31</a:t>
            </a:fld>
            <a:endParaRPr lang="de-DE"/>
          </a:p>
        </p:txBody>
      </p:sp>
    </p:spTree>
    <p:extLst>
      <p:ext uri="{BB962C8B-B14F-4D97-AF65-F5344CB8AC3E}">
        <p14:creationId xmlns:p14="http://schemas.microsoft.com/office/powerpoint/2010/main" val="747993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various science topics that we covered so far at our instrument </a:t>
            </a:r>
          </a:p>
        </p:txBody>
      </p:sp>
      <p:sp>
        <p:nvSpPr>
          <p:cNvPr id="4" name="Slide Number Placeholder 3"/>
          <p:cNvSpPr>
            <a:spLocks noGrp="1"/>
          </p:cNvSpPr>
          <p:nvPr>
            <p:ph type="sldNum" sz="quarter" idx="5"/>
          </p:nvPr>
        </p:nvSpPr>
        <p:spPr/>
        <p:txBody>
          <a:bodyPr/>
          <a:lstStyle/>
          <a:p>
            <a:fld id="{0A1B39C8-6D5D-40E8-8D83-C1E41A39F5E0}" type="slidenum">
              <a:rPr lang="de-DE" smtClean="0"/>
              <a:t>5</a:t>
            </a:fld>
            <a:endParaRPr lang="de-DE"/>
          </a:p>
        </p:txBody>
      </p:sp>
    </p:spTree>
    <p:extLst>
      <p:ext uri="{BB962C8B-B14F-4D97-AF65-F5344CB8AC3E}">
        <p14:creationId xmlns:p14="http://schemas.microsoft.com/office/powerpoint/2010/main" val="126987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Felix </a:t>
            </a:r>
            <a:r>
              <a:rPr lang="en-US" dirty="0" err="1"/>
              <a:t>Büttner</a:t>
            </a:r>
            <a:r>
              <a:rPr lang="en-US" dirty="0"/>
              <a:t> at HZB, and Stefan </a:t>
            </a:r>
            <a:r>
              <a:rPr lang="en-US" dirty="0" err="1"/>
              <a:t>Eisebitt</a:t>
            </a:r>
            <a:r>
              <a:rPr lang="en-US" dirty="0"/>
              <a:t> at MBI, Geoffrey Beach MIT</a:t>
            </a:r>
          </a:p>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6</a:t>
            </a:fld>
            <a:endParaRPr lang="de-DE"/>
          </a:p>
        </p:txBody>
      </p:sp>
    </p:spTree>
    <p:extLst>
      <p:ext uri="{BB962C8B-B14F-4D97-AF65-F5344CB8AC3E}">
        <p14:creationId xmlns:p14="http://schemas.microsoft.com/office/powerpoint/2010/main" val="280395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Phase transitions that involve net topological switching, here referred to as global topological phase transitions, are conceptually different and much less understood. In particular, although the annihilation dynamics of a topological state was recently reported, the formation of topological phases has been observed only under quasi-static conditions, which leaves the mechanism and speed of such phase transitions largely unexplored.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Owing to the large topological energy barriers, which often exceed 100 times the thermal energy at room temperature, it is expected that the transition into the topological phase is governed by rare, heterogeneous switching events followed by domain wall motion dynamics on a nanosecond timescale or slower</a:t>
            </a:r>
          </a:p>
          <a:p>
            <a:endParaRPr lang="en-US" dirty="0"/>
          </a:p>
          <a:p>
            <a:r>
              <a:rPr lang="en-US" dirty="0"/>
              <a:t>entering the topological phase by spatial heterogenous or dynamical pumping</a:t>
            </a:r>
          </a:p>
        </p:txBody>
      </p:sp>
      <p:sp>
        <p:nvSpPr>
          <p:cNvPr id="4" name="Slide Number Placeholder 3"/>
          <p:cNvSpPr>
            <a:spLocks noGrp="1"/>
          </p:cNvSpPr>
          <p:nvPr>
            <p:ph type="sldNum" sz="quarter" idx="5"/>
          </p:nvPr>
        </p:nvSpPr>
        <p:spPr/>
        <p:txBody>
          <a:bodyPr/>
          <a:lstStyle/>
          <a:p>
            <a:fld id="{0A1B39C8-6D5D-40E8-8D83-C1E41A39F5E0}" type="slidenum">
              <a:rPr lang="de-DE" smtClean="0"/>
              <a:t>7</a:t>
            </a:fld>
            <a:endParaRPr lang="de-DE"/>
          </a:p>
        </p:txBody>
      </p:sp>
    </p:spTree>
    <p:extLst>
      <p:ext uri="{BB962C8B-B14F-4D97-AF65-F5344CB8AC3E}">
        <p14:creationId xmlns:p14="http://schemas.microsoft.com/office/powerpoint/2010/main" val="284159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these field-induced states can be transformed into pure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states by single femtosecond laser pulses, provided that time-reversal symmetry is broken by an out-of-plane magnetic field or at least by a notable remanent magnetization of the sample</a:t>
            </a:r>
          </a:p>
          <a:p>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Without such symmetry breaking we observed no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formation at any laser fluence below the destruction threshold of the material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To demonstrate the topology of the laser-induced magnetic textures, we tracked their spin–orbit torque current-driven motion,</a:t>
            </a:r>
          </a:p>
          <a:p>
            <a:r>
              <a:rPr lang="en-GB" sz="1200" b="0" i="0" kern="1200" dirty="0">
                <a:solidFill>
                  <a:schemeClr val="tx1"/>
                </a:solidFill>
                <a:effectLst/>
                <a:latin typeface="+mn-lt"/>
                <a:ea typeface="+mn-ea"/>
                <a:cs typeface="+mn-cs"/>
              </a:rPr>
              <a:t>This is due to the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Hall effect and confirms that the observed domains are homochiral </a:t>
            </a:r>
            <a:r>
              <a:rPr lang="en-GB" sz="1200" b="0" i="0" kern="1200" dirty="0" err="1">
                <a:solidFill>
                  <a:schemeClr val="tx1"/>
                </a:solidFill>
                <a:effectLst/>
                <a:latin typeface="+mn-lt"/>
                <a:ea typeface="+mn-ea"/>
                <a:cs typeface="+mn-cs"/>
              </a:rPr>
              <a:t>skyrmions</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8</a:t>
            </a:fld>
            <a:endParaRPr lang="de-DE"/>
          </a:p>
        </p:txBody>
      </p:sp>
    </p:spTree>
    <p:extLst>
      <p:ext uri="{BB962C8B-B14F-4D97-AF65-F5344CB8AC3E}">
        <p14:creationId xmlns:p14="http://schemas.microsoft.com/office/powerpoint/2010/main" val="3803049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these field-induced states can be transformed into pure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states by single femtosecond laser pulses, provided that time-reversal symmetry is broken by an out-of-plane magnetic field or at least by a notable remanent magnetization of the sample</a:t>
            </a:r>
          </a:p>
          <a:p>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Without such symmetry breaking we observed no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formation at any laser fluence below the destruction threshold of the material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To demonstrate the topology of the laser-induced magnetic textures, we tracked their spin–orbit torque current-driven motion,</a:t>
            </a:r>
          </a:p>
          <a:p>
            <a:r>
              <a:rPr lang="en-GB" sz="1200" b="0" i="0" kern="1200" dirty="0">
                <a:solidFill>
                  <a:schemeClr val="tx1"/>
                </a:solidFill>
                <a:effectLst/>
                <a:latin typeface="+mn-lt"/>
                <a:ea typeface="+mn-ea"/>
                <a:cs typeface="+mn-cs"/>
              </a:rPr>
              <a:t>This is due to the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Hall effect and confirms that the observed domains are homochiral </a:t>
            </a:r>
            <a:r>
              <a:rPr lang="en-GB" sz="1200" b="0" i="0" kern="1200" dirty="0" err="1">
                <a:solidFill>
                  <a:schemeClr val="tx1"/>
                </a:solidFill>
                <a:effectLst/>
                <a:latin typeface="+mn-lt"/>
                <a:ea typeface="+mn-ea"/>
                <a:cs typeface="+mn-cs"/>
              </a:rPr>
              <a:t>skyrmions</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9</a:t>
            </a:fld>
            <a:endParaRPr lang="de-DE"/>
          </a:p>
        </p:txBody>
      </p:sp>
    </p:spTree>
    <p:extLst>
      <p:ext uri="{BB962C8B-B14F-4D97-AF65-F5344CB8AC3E}">
        <p14:creationId xmlns:p14="http://schemas.microsoft.com/office/powerpoint/2010/main" val="4043552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DMI: </a:t>
            </a:r>
            <a:r>
              <a:rPr lang="en-US" dirty="0" err="1"/>
              <a:t>Dzyaloshinskii</a:t>
            </a:r>
            <a:r>
              <a:rPr lang="en-US" dirty="0"/>
              <a:t> – Moriya Interaction – the interaction prefers spin canting </a:t>
            </a:r>
            <a:endParaRPr lang="en-DE" dirty="0"/>
          </a:p>
        </p:txBody>
      </p:sp>
      <p:sp>
        <p:nvSpPr>
          <p:cNvPr id="4" name="Slide Number Placeholder 3"/>
          <p:cNvSpPr>
            <a:spLocks noGrp="1"/>
          </p:cNvSpPr>
          <p:nvPr>
            <p:ph type="sldNum" sz="quarter" idx="5"/>
          </p:nvPr>
        </p:nvSpPr>
        <p:spPr/>
        <p:txBody>
          <a:bodyPr/>
          <a:lstStyle/>
          <a:p>
            <a:fld id="{0A1B39C8-6D5D-40E8-8D83-C1E41A39F5E0}" type="slidenum">
              <a:rPr lang="de-DE" smtClean="0"/>
              <a:t>10</a:t>
            </a:fld>
            <a:endParaRPr lang="de-DE"/>
          </a:p>
        </p:txBody>
      </p:sp>
    </p:spTree>
    <p:extLst>
      <p:ext uri="{BB962C8B-B14F-4D97-AF65-F5344CB8AC3E}">
        <p14:creationId xmlns:p14="http://schemas.microsoft.com/office/powerpoint/2010/main" val="355098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Normalized total scattered intensity (red), correlation length × 0.25 (green) and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diameter (blue)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However, shortly after the bath was heated to the intermediate region, we additionally observed topological switching, that is, a deviation of q+ and q− and non-zero Q. This is topologically allowed in the intermediate region because enough energy is available for thermally activated switch-</a:t>
            </a:r>
            <a:r>
              <a:rPr lang="en-GB" sz="1200" b="0" i="0" kern="1200" dirty="0" err="1">
                <a:solidFill>
                  <a:schemeClr val="tx1"/>
                </a:solidFill>
                <a:effectLst/>
                <a:latin typeface="+mn-lt"/>
                <a:ea typeface="+mn-ea"/>
                <a:cs typeface="+mn-cs"/>
              </a:rPr>
              <a:t>ing</a:t>
            </a:r>
            <a:r>
              <a:rPr lang="en-GB" sz="1200" b="0" i="0" kern="1200" dirty="0">
                <a:solidFill>
                  <a:schemeClr val="tx1"/>
                </a:solidFill>
                <a:effectLst/>
                <a:latin typeface="+mn-lt"/>
                <a:ea typeface="+mn-ea"/>
                <a:cs typeface="+mn-cs"/>
              </a:rPr>
              <a:t> of a cluster of a few spins35,36, as required for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formation in our high-damping material</a:t>
            </a:r>
            <a:endParaRPr lang="en-DE" dirty="0"/>
          </a:p>
        </p:txBody>
      </p:sp>
      <p:sp>
        <p:nvSpPr>
          <p:cNvPr id="4" name="Slide Number Placeholder 3"/>
          <p:cNvSpPr>
            <a:spLocks noGrp="1"/>
          </p:cNvSpPr>
          <p:nvPr>
            <p:ph type="sldNum" sz="quarter" idx="5"/>
          </p:nvPr>
        </p:nvSpPr>
        <p:spPr/>
        <p:txBody>
          <a:bodyPr/>
          <a:lstStyle/>
          <a:p>
            <a:fld id="{0A1B39C8-6D5D-40E8-8D83-C1E41A39F5E0}" type="slidenum">
              <a:rPr lang="de-DE" smtClean="0"/>
              <a:t>12</a:t>
            </a:fld>
            <a:endParaRPr lang="de-DE"/>
          </a:p>
        </p:txBody>
      </p:sp>
    </p:spTree>
    <p:extLst>
      <p:ext uri="{BB962C8B-B14F-4D97-AF65-F5344CB8AC3E}">
        <p14:creationId xmlns:p14="http://schemas.microsoft.com/office/powerpoint/2010/main" val="2696155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a:t>
            </a:r>
            <a:r>
              <a:rPr lang="en-GB" sz="1200" b="0" i="0" kern="1200" dirty="0">
                <a:solidFill>
                  <a:schemeClr val="tx1"/>
                </a:solidFill>
                <a:effectLst/>
                <a:latin typeface="+mn-lt"/>
                <a:ea typeface="+mn-ea"/>
                <a:cs typeface="+mn-cs"/>
              </a:rPr>
              <a:t>exhibits long-ranged ordered spin-spiral and uniform ferromagnetic states at low temperatures. </a:t>
            </a:r>
          </a:p>
          <a:p>
            <a:r>
              <a:rPr lang="en-GB" sz="1200" b="0" i="0" kern="1200" dirty="0">
                <a:solidFill>
                  <a:schemeClr val="tx1"/>
                </a:solidFill>
                <a:effectLst/>
                <a:latin typeface="+mn-lt"/>
                <a:ea typeface="+mn-ea"/>
                <a:cs typeface="+mn-cs"/>
              </a:rPr>
              <a:t>However, shortly after the bath was heated to the intermediate region, we additionally observed topological switching, that is, a deviation of q+ and q− and non-zero Q. This is topologically allowed in the intermediate region because enough energy is available for thermally activated switching of a cluster of a few spins, as required for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formation in our high-damping material</a:t>
            </a:r>
          </a:p>
          <a:p>
            <a:r>
              <a:rPr lang="en-GB" sz="1200" b="0" i="0" kern="1200" dirty="0" err="1">
                <a:solidFill>
                  <a:schemeClr val="tx1"/>
                </a:solidFill>
                <a:effectLst/>
                <a:latin typeface="+mn-lt"/>
                <a:ea typeface="+mn-ea"/>
                <a:cs typeface="+mn-cs"/>
              </a:rPr>
              <a:t>skyrmions</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antiskyrmions</a:t>
            </a:r>
            <a:r>
              <a:rPr lang="en-GB" sz="1200" b="0" i="0" kern="1200" dirty="0">
                <a:solidFill>
                  <a:schemeClr val="tx1"/>
                </a:solidFill>
                <a:effectLst/>
                <a:latin typeface="+mn-lt"/>
                <a:ea typeface="+mn-ea"/>
                <a:cs typeface="+mn-cs"/>
              </a:rPr>
              <a:t> did not form in pairs. Both position and time of creation of the </a:t>
            </a:r>
            <a:r>
              <a:rPr lang="en-GB" sz="1200" b="0" i="0" kern="1200" dirty="0" err="1">
                <a:solidFill>
                  <a:schemeClr val="tx1"/>
                </a:solidFill>
                <a:effectLst/>
                <a:latin typeface="+mn-lt"/>
                <a:ea typeface="+mn-ea"/>
                <a:cs typeface="+mn-cs"/>
              </a:rPr>
              <a:t>skyrmions</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antiskyrmions</a:t>
            </a:r>
            <a:r>
              <a:rPr lang="en-GB" sz="1200" b="0" i="0" kern="1200" dirty="0">
                <a:solidFill>
                  <a:schemeClr val="tx1"/>
                </a:solidFill>
                <a:effectLst/>
                <a:latin typeface="+mn-lt"/>
                <a:ea typeface="+mn-ea"/>
                <a:cs typeface="+mn-cs"/>
              </a:rPr>
              <a:t> appeared uncorrelated. </a:t>
            </a:r>
            <a:r>
              <a:rPr lang="en-GB" sz="1200" b="0" i="0" kern="1200" dirty="0" err="1">
                <a:solidFill>
                  <a:schemeClr val="tx1"/>
                </a:solidFill>
                <a:effectLst/>
                <a:latin typeface="+mn-lt"/>
                <a:ea typeface="+mn-ea"/>
                <a:cs typeface="+mn-cs"/>
              </a:rPr>
              <a:t>Antiskyrmions</a:t>
            </a:r>
            <a:r>
              <a:rPr lang="en-GB" sz="1200" b="0" i="0" kern="1200" dirty="0">
                <a:solidFill>
                  <a:schemeClr val="tx1"/>
                </a:solidFill>
                <a:effectLst/>
                <a:latin typeface="+mn-lt"/>
                <a:ea typeface="+mn-ea"/>
                <a:cs typeface="+mn-cs"/>
              </a:rPr>
              <a:t> were created less frequently and their lifetime was much shorter than that of </a:t>
            </a:r>
            <a:r>
              <a:rPr lang="en-GB" sz="1200" b="0" i="0" kern="1200" dirty="0" err="1">
                <a:solidFill>
                  <a:schemeClr val="tx1"/>
                </a:solidFill>
                <a:effectLst/>
                <a:latin typeface="+mn-lt"/>
                <a:ea typeface="+mn-ea"/>
                <a:cs typeface="+mn-cs"/>
              </a:rPr>
              <a:t>skyrmions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explains the steady increase of total topological charge of the system. The more the system cooled down, the less frequently we observed nucleation or annihilation events. </a:t>
            </a:r>
          </a:p>
          <a:p>
            <a:r>
              <a:rPr lang="en-GB" sz="1200" b="0" i="0" kern="1200" dirty="0">
                <a:solidFill>
                  <a:schemeClr val="tx1"/>
                </a:solidFill>
                <a:effectLst/>
                <a:latin typeface="+mn-lt"/>
                <a:ea typeface="+mn-ea"/>
                <a:cs typeface="+mn-cs"/>
              </a:rPr>
              <a:t>on longer times thermal fluctuations only changed the </a:t>
            </a:r>
            <a:r>
              <a:rPr lang="en-GB" sz="1200" b="0" i="0" kern="1200" dirty="0" err="1">
                <a:solidFill>
                  <a:schemeClr val="tx1"/>
                </a:solidFill>
                <a:effectLst/>
                <a:latin typeface="+mn-lt"/>
                <a:ea typeface="+mn-ea"/>
                <a:cs typeface="+mn-cs"/>
              </a:rPr>
              <a:t>skyrmion</a:t>
            </a:r>
            <a:r>
              <a:rPr lang="en-GB" sz="1200" b="0" i="0" kern="1200" dirty="0">
                <a:solidFill>
                  <a:schemeClr val="tx1"/>
                </a:solidFill>
                <a:effectLst/>
                <a:latin typeface="+mn-lt"/>
                <a:ea typeface="+mn-ea"/>
                <a:cs typeface="+mn-cs"/>
              </a:rPr>
              <a:t> shape but not their existence</a:t>
            </a:r>
          </a:p>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13</a:t>
            </a:fld>
            <a:endParaRPr lang="de-DE"/>
          </a:p>
        </p:txBody>
      </p:sp>
    </p:spTree>
    <p:extLst>
      <p:ext uri="{BB962C8B-B14F-4D97-AF65-F5344CB8AC3E}">
        <p14:creationId xmlns:p14="http://schemas.microsoft.com/office/powerpoint/2010/main" val="4266141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120776"/>
            <a:ext cx="8039624" cy="1050925"/>
          </a:xfrm>
        </p:spPr>
        <p:txBody>
          <a:bodyPr anchor="b"/>
          <a:lstStyle>
            <a:lvl1pPr algn="l">
              <a:defRPr sz="2800"/>
            </a:lvl1pPr>
          </a:lstStyle>
          <a:p>
            <a:r>
              <a:rPr lang="en-GB" noProof="0"/>
              <a:t>Click to edit Master title style</a:t>
            </a:r>
            <a:endParaRPr lang="en-US" noProof="0" dirty="0"/>
          </a:p>
        </p:txBody>
      </p:sp>
      <p:sp>
        <p:nvSpPr>
          <p:cNvPr id="3" name="Subtitle 2"/>
          <p:cNvSpPr>
            <a:spLocks noGrp="1"/>
          </p:cNvSpPr>
          <p:nvPr>
            <p:ph type="subTitle" idx="1"/>
          </p:nvPr>
        </p:nvSpPr>
        <p:spPr>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noProof="0" dirty="0"/>
          </a:p>
        </p:txBody>
      </p:sp>
      <p:pic>
        <p:nvPicPr>
          <p:cNvPr id="7"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125" y="771527"/>
            <a:ext cx="1423988" cy="1422341"/>
          </a:xfrm>
          <a:prstGeom prst="rect">
            <a:avLst/>
          </a:prstGeom>
        </p:spPr>
      </p:pic>
      <p:pic>
        <p:nvPicPr>
          <p:cNvPr id="6" name="Grafik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Tree>
    <p:extLst>
      <p:ext uri="{BB962C8B-B14F-4D97-AF65-F5344CB8AC3E}">
        <p14:creationId xmlns:p14="http://schemas.microsoft.com/office/powerpoint/2010/main" val="351837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6" name="Picture Placeholder 5"/>
          <p:cNvSpPr>
            <a:spLocks noGrp="1"/>
          </p:cNvSpPr>
          <p:nvPr>
            <p:ph type="pic" sz="quarter" idx="12"/>
          </p:nvPr>
        </p:nvSpPr>
        <p:spPr>
          <a:xfrm>
            <a:off x="623888" y="2024064"/>
            <a:ext cx="8101013" cy="3889375"/>
          </a:xfrm>
          <a:noFill/>
        </p:spPr>
        <p:txBody>
          <a:bodyPr anchor="ctr"/>
          <a:lstStyle>
            <a:lvl1pPr marL="0" indent="0" algn="ctr">
              <a:buFont typeface="Arial" panose="020B0604020202020204" pitchFamily="34" charset="0"/>
              <a:buNone/>
              <a:defRPr/>
            </a:lvl1pPr>
          </a:lstStyle>
          <a:p>
            <a:r>
              <a:rPr lang="en-GB"/>
              <a:t>Click icon to add picture</a:t>
            </a:r>
          </a:p>
        </p:txBody>
      </p:sp>
      <p:sp>
        <p:nvSpPr>
          <p:cNvPr id="7" name="Textplatzhalter 4"/>
          <p:cNvSpPr>
            <a:spLocks noGrp="1"/>
          </p:cNvSpPr>
          <p:nvPr>
            <p:ph type="body" sz="quarter" idx="14" hasCustomPrompt="1"/>
          </p:nvPr>
        </p:nvSpPr>
        <p:spPr>
          <a:xfrm>
            <a:off x="623887" y="5913438"/>
            <a:ext cx="8101013"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4" name="Textplatzhalter 3"/>
          <p:cNvSpPr>
            <a:spLocks noGrp="1"/>
          </p:cNvSpPr>
          <p:nvPr>
            <p:ph type="body" sz="quarter" idx="15"/>
          </p:nvPr>
        </p:nvSpPr>
        <p:spPr>
          <a:xfrm>
            <a:off x="8934451" y="2033590"/>
            <a:ext cx="2633662" cy="3879847"/>
          </a:xfrm>
        </p:spPr>
        <p:txBody>
          <a:bodyPr/>
          <a:lstStyle>
            <a:lvl1pPr marL="266700" indent="-266700">
              <a:defRPr sz="1400"/>
            </a:lvl1pPr>
            <a:lvl2pPr marL="542925" indent="-276225">
              <a:defRPr sz="1400"/>
            </a:lvl2pPr>
            <a:lvl3pPr marL="809625" indent="-266700">
              <a:defRPr sz="1400"/>
            </a:lvl3pPr>
            <a:lvl4pPr marL="990600" indent="-180975">
              <a:defRPr sz="1400"/>
            </a:lvl4pPr>
            <a:lvl5pPr marL="1162050" indent="-17145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Tree>
    <p:extLst>
      <p:ext uri="{BB962C8B-B14F-4D97-AF65-F5344CB8AC3E}">
        <p14:creationId xmlns:p14="http://schemas.microsoft.com/office/powerpoint/2010/main" val="69002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GB" noProof="0"/>
              <a:t>Click to edit Master title style</a:t>
            </a:r>
            <a:endParaRPr lang="en-US" noProof="0" dirty="0"/>
          </a:p>
        </p:txBody>
      </p:sp>
      <p:sp>
        <p:nvSpPr>
          <p:cNvPr id="3" name="Content Placeholder 2"/>
          <p:cNvSpPr>
            <a:spLocks noGrp="1"/>
          </p:cNvSpPr>
          <p:nvPr>
            <p:ph idx="1"/>
          </p:nvPr>
        </p:nvSpPr>
        <p:spPr/>
        <p:txBody>
          <a:bodyPr/>
          <a:lstStyle>
            <a:lvl1pPr>
              <a:defRPr>
                <a:solidFill>
                  <a:schemeClr val="tx1"/>
                </a:solidFill>
              </a:defRPr>
            </a:lvl1pPr>
          </a:lstStyle>
          <a:p>
            <a:pPr lvl="0"/>
            <a:r>
              <a:rPr lang="en-GB" noProof="0"/>
              <a:t>Click to edit Master text styles</a:t>
            </a:r>
          </a:p>
        </p:txBody>
      </p:sp>
      <p:sp>
        <p:nvSpPr>
          <p:cNvPr id="4" name="TextBox 3">
            <a:extLst>
              <a:ext uri="{FF2B5EF4-FFF2-40B4-BE49-F238E27FC236}">
                <a16:creationId xmlns:a16="http://schemas.microsoft.com/office/drawing/2014/main" id="{44351DEF-BFB1-014E-927E-1ED48027B3BD}"/>
              </a:ext>
            </a:extLst>
          </p:cNvPr>
          <p:cNvSpPr txBox="1"/>
          <p:nvPr userDrawn="1"/>
        </p:nvSpPr>
        <p:spPr>
          <a:xfrm>
            <a:off x="1415441" y="438411"/>
            <a:ext cx="0" cy="0"/>
          </a:xfrm>
          <a:prstGeom prst="rect">
            <a:avLst/>
          </a:prstGeom>
          <a:noFill/>
        </p:spPr>
        <p:txBody>
          <a:bodyPr wrap="none" rtlCol="0">
            <a:noAutofit/>
          </a:bodyPr>
          <a:lstStyle/>
          <a:p>
            <a:pPr marL="269875" indent="-269875">
              <a:lnSpc>
                <a:spcPct val="112000"/>
              </a:lnSpc>
              <a:buBlip>
                <a:blip r:embed="rId2"/>
              </a:buBlip>
            </a:pPr>
            <a:endParaRPr lang="en-US" sz="1400" dirty="0" err="1"/>
          </a:p>
        </p:txBody>
      </p:sp>
    </p:spTree>
    <p:extLst>
      <p:ext uri="{BB962C8B-B14F-4D97-AF65-F5344CB8AC3E}">
        <p14:creationId xmlns:p14="http://schemas.microsoft.com/office/powerpoint/2010/main" val="402303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606635" y="1552576"/>
            <a:ext cx="10961477" cy="3814764"/>
          </a:xfrm>
        </p:spPr>
        <p:txBody>
          <a:bodyPr anchor="ctr"/>
          <a:lstStyle>
            <a:lvl1pPr>
              <a:defRPr sz="6300">
                <a:solidFill>
                  <a:schemeClr val="tx1"/>
                </a:solidFill>
              </a:defRPr>
            </a:lvl1pPr>
          </a:lstStyle>
          <a:p>
            <a:r>
              <a:rPr lang="en-GB" noProof="0"/>
              <a:t>Click to edit Master title style</a:t>
            </a:r>
            <a:endParaRPr lang="en-US" noProof="0" dirty="0"/>
          </a:p>
        </p:txBody>
      </p:sp>
      <p:sp>
        <p:nvSpPr>
          <p:cNvPr id="3" name="Text Placeholder 2"/>
          <p:cNvSpPr>
            <a:spLocks noGrp="1"/>
          </p:cNvSpPr>
          <p:nvPr>
            <p:ph type="body" idx="1"/>
          </p:nvPr>
        </p:nvSpPr>
        <p:spPr>
          <a:xfrm>
            <a:off x="623887" y="5448300"/>
            <a:ext cx="10944225" cy="574676"/>
          </a:xfrm>
        </p:spPr>
        <p:txBody>
          <a:bodyPr anchor="b"/>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Click to edit Master text styles</a:t>
            </a:r>
          </a:p>
        </p:txBody>
      </p:sp>
    </p:spTree>
    <p:extLst>
      <p:ext uri="{BB962C8B-B14F-4D97-AF65-F5344CB8AC3E}">
        <p14:creationId xmlns:p14="http://schemas.microsoft.com/office/powerpoint/2010/main" val="222422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Tree>
    <p:extLst>
      <p:ext uri="{BB962C8B-B14F-4D97-AF65-F5344CB8AC3E}">
        <p14:creationId xmlns:p14="http://schemas.microsoft.com/office/powerpoint/2010/main" val="364116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61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5" name="Picture Placeholder 5"/>
          <p:cNvSpPr>
            <a:spLocks noGrp="1"/>
          </p:cNvSpPr>
          <p:nvPr>
            <p:ph type="pic" sz="quarter" idx="12"/>
          </p:nvPr>
        </p:nvSpPr>
        <p:spPr>
          <a:xfrm>
            <a:off x="623888" y="2024063"/>
            <a:ext cx="10944224" cy="3889375"/>
          </a:xfrm>
          <a:noFill/>
        </p:spPr>
        <p:txBody>
          <a:bodyPr anchor="ctr"/>
          <a:lstStyle>
            <a:lvl1pPr marL="0" indent="0"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209135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8" y="828675"/>
            <a:ext cx="10944224" cy="5084763"/>
          </a:xfrm>
          <a:noFill/>
        </p:spPr>
        <p:txBody>
          <a:bodyPr anchor="ctr"/>
          <a:lstStyle>
            <a:lvl1pPr marL="0" indent="0" algn="ctr">
              <a:buFont typeface="Arial" panose="020B0604020202020204" pitchFamily="34" charset="0"/>
              <a:buNone/>
              <a:defRPr/>
            </a:lvl1pPr>
          </a:lstStyle>
          <a:p>
            <a:r>
              <a:rPr lang="en-GB"/>
              <a:t>Click icon to add picture</a:t>
            </a:r>
          </a:p>
        </p:txBody>
      </p:sp>
      <p:sp>
        <p:nvSpPr>
          <p:cNvPr id="5" name="Textplatzhalter 4"/>
          <p:cNvSpPr>
            <a:spLocks noGrp="1"/>
          </p:cNvSpPr>
          <p:nvPr>
            <p:ph type="body" sz="quarter" idx="13" hasCustomPrompt="1"/>
          </p:nvPr>
        </p:nvSpPr>
        <p:spPr>
          <a:xfrm>
            <a:off x="623887" y="5913438"/>
            <a:ext cx="10944225"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212403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9" y="1196976"/>
            <a:ext cx="5292723" cy="4716463"/>
          </a:xfrm>
          <a:noFill/>
        </p:spPr>
        <p:txBody>
          <a:bodyPr anchor="ctr"/>
          <a:lstStyle>
            <a:lvl1pPr marL="0" indent="0" algn="ctr">
              <a:buFont typeface="Arial" panose="020B0604020202020204" pitchFamily="34" charset="0"/>
              <a:buNone/>
              <a:defRPr/>
            </a:lvl1pPr>
          </a:lstStyle>
          <a:p>
            <a:r>
              <a:rPr lang="en-GB"/>
              <a:t>Click icon to add picture</a:t>
            </a:r>
          </a:p>
        </p:txBody>
      </p:sp>
      <p:sp>
        <p:nvSpPr>
          <p:cNvPr id="7" name="Picture Placeholder 5"/>
          <p:cNvSpPr>
            <a:spLocks noGrp="1"/>
          </p:cNvSpPr>
          <p:nvPr>
            <p:ph type="pic" sz="quarter" idx="13"/>
          </p:nvPr>
        </p:nvSpPr>
        <p:spPr>
          <a:xfrm>
            <a:off x="6275388" y="1196976"/>
            <a:ext cx="5292725" cy="4716463"/>
          </a:xfrm>
          <a:noFill/>
        </p:spPr>
        <p:txBody>
          <a:bodyPr anchor="ctr"/>
          <a:lstStyle>
            <a:lvl1pPr marL="0" indent="0" algn="ctr">
              <a:buFont typeface="Arial" panose="020B0604020202020204" pitchFamily="34" charset="0"/>
              <a:buNone/>
              <a:defRPr/>
            </a:lvl1pPr>
          </a:lstStyle>
          <a:p>
            <a:r>
              <a:rPr lang="en-GB"/>
              <a:t>Click icon to add picture</a:t>
            </a:r>
          </a:p>
        </p:txBody>
      </p:sp>
      <p:sp>
        <p:nvSpPr>
          <p:cNvPr id="8" name="Textplatzhalter 4"/>
          <p:cNvSpPr>
            <a:spLocks noGrp="1"/>
          </p:cNvSpPr>
          <p:nvPr>
            <p:ph type="body" sz="quarter" idx="14" hasCustomPrompt="1"/>
          </p:nvPr>
        </p:nvSpPr>
        <p:spPr>
          <a:xfrm>
            <a:off x="623888" y="5913438"/>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913438"/>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170003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6" name="Picture Placeholder 5"/>
          <p:cNvSpPr>
            <a:spLocks noGrp="1"/>
          </p:cNvSpPr>
          <p:nvPr>
            <p:ph type="pic" sz="quarter" idx="12"/>
          </p:nvPr>
        </p:nvSpPr>
        <p:spPr>
          <a:xfrm>
            <a:off x="623887" y="2024063"/>
            <a:ext cx="5292725" cy="3062288"/>
          </a:xfrm>
          <a:noFill/>
        </p:spPr>
        <p:txBody>
          <a:bodyPr anchor="ctr"/>
          <a:lstStyle>
            <a:lvl1pPr marL="0" indent="0" algn="ctr">
              <a:buFont typeface="Arial" panose="020B0604020202020204" pitchFamily="34" charset="0"/>
              <a:buNone/>
              <a:defRPr/>
            </a:lvl1pPr>
          </a:lstStyle>
          <a:p>
            <a:r>
              <a:rPr lang="en-GB"/>
              <a:t>Click icon to add picture</a:t>
            </a:r>
          </a:p>
        </p:txBody>
      </p:sp>
      <p:sp>
        <p:nvSpPr>
          <p:cNvPr id="7" name="Picture Placeholder 5"/>
          <p:cNvSpPr>
            <a:spLocks noGrp="1"/>
          </p:cNvSpPr>
          <p:nvPr>
            <p:ph type="pic" sz="quarter" idx="13"/>
          </p:nvPr>
        </p:nvSpPr>
        <p:spPr>
          <a:xfrm>
            <a:off x="6275389" y="2024063"/>
            <a:ext cx="5292724" cy="3062288"/>
          </a:xfrm>
          <a:noFill/>
        </p:spPr>
        <p:txBody>
          <a:bodyPr anchor="ctr"/>
          <a:lstStyle>
            <a:lvl1pPr marL="0" indent="0" algn="ctr">
              <a:buFont typeface="Arial" panose="020B0604020202020204" pitchFamily="34" charset="0"/>
              <a:buNone/>
              <a:defRPr/>
            </a:lvl1pPr>
          </a:lstStyle>
          <a:p>
            <a:r>
              <a:rPr lang="en-GB"/>
              <a:t>Click icon to add picture</a:t>
            </a:r>
          </a:p>
        </p:txBody>
      </p:sp>
      <p:sp>
        <p:nvSpPr>
          <p:cNvPr id="8" name="Textplatzhalter 4"/>
          <p:cNvSpPr>
            <a:spLocks noGrp="1"/>
          </p:cNvSpPr>
          <p:nvPr>
            <p:ph type="body" sz="quarter" idx="14" hasCustomPrompt="1"/>
          </p:nvPr>
        </p:nvSpPr>
        <p:spPr>
          <a:xfrm>
            <a:off x="623888" y="5086351"/>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086351"/>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300823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9" y="712232"/>
            <a:ext cx="10956924" cy="780540"/>
          </a:xfrm>
          <a:prstGeom prst="rect">
            <a:avLst/>
          </a:prstGeom>
        </p:spPr>
        <p:txBody>
          <a:bodyPr vert="horz" lIns="0" tIns="0" rIns="0" bIns="0" rtlCol="0" anchor="b" anchorCtr="0">
            <a:noAutofit/>
          </a:bodyPr>
          <a:lstStyle/>
          <a:p>
            <a:endParaRPr lang="en-US" noProof="0" dirty="0"/>
          </a:p>
        </p:txBody>
      </p:sp>
      <p:sp>
        <p:nvSpPr>
          <p:cNvPr id="3" name="Text Placeholder 2"/>
          <p:cNvSpPr>
            <a:spLocks noGrp="1"/>
          </p:cNvSpPr>
          <p:nvPr>
            <p:ph type="body" idx="1"/>
          </p:nvPr>
        </p:nvSpPr>
        <p:spPr>
          <a:xfrm>
            <a:off x="623889" y="2024064"/>
            <a:ext cx="10944224" cy="3889375"/>
          </a:xfrm>
          <a:prstGeom prst="rect">
            <a:avLst/>
          </a:prstGeom>
        </p:spPr>
        <p:txBody>
          <a:bodyPr vert="horz" lIns="0" tIns="0" rIns="0" bIns="0" rtlCol="0" anchor="t" anchorCtr="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p:txBody>
      </p:sp>
      <p:sp>
        <p:nvSpPr>
          <p:cNvPr id="9" name="Textfeld 8"/>
          <p:cNvSpPr txBox="1"/>
          <p:nvPr/>
        </p:nvSpPr>
        <p:spPr>
          <a:xfrm>
            <a:off x="11377083" y="293577"/>
            <a:ext cx="514351" cy="293798"/>
          </a:xfrm>
          <a:prstGeom prst="rect">
            <a:avLst/>
          </a:prstGeom>
          <a:noFill/>
        </p:spPr>
        <p:txBody>
          <a:bodyPr wrap="none" lIns="0" tIns="0" rIns="0" bIns="0" rtlCol="0">
            <a:noAutofit/>
          </a:bodyPr>
          <a:lstStyle/>
          <a:p>
            <a:pPr algn="r"/>
            <a:fld id="{A5DEC3FA-4FB7-4309-A077-6BB31CA8E81A}" type="slidenum">
              <a:rPr lang="en-US" sz="1600" noProof="0" smtClean="0"/>
              <a:pPr algn="r"/>
              <a:t>‹#›</a:t>
            </a:fld>
            <a:endParaRPr lang="en-US" sz="1600" noProof="0" dirty="0"/>
          </a:p>
        </p:txBody>
      </p:sp>
      <p:cxnSp>
        <p:nvCxnSpPr>
          <p:cNvPr id="11" name="Gerader Verbinder 10"/>
          <p:cNvCxnSpPr/>
          <p:nvPr/>
        </p:nvCxnSpPr>
        <p:spPr>
          <a:xfrm>
            <a:off x="623889" y="339297"/>
            <a:ext cx="5292724"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275389" y="339297"/>
            <a:ext cx="5292726"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
        <p:nvSpPr>
          <p:cNvPr id="7" name="Rechteck 6"/>
          <p:cNvSpPr/>
          <p:nvPr/>
        </p:nvSpPr>
        <p:spPr>
          <a:xfrm>
            <a:off x="623888" y="381001"/>
            <a:ext cx="5292725" cy="216000"/>
          </a:xfrm>
          <a:prstGeom prst="rect">
            <a:avLst/>
          </a:prstGeom>
        </p:spPr>
        <p:txBody>
          <a:bodyPr vert="horz" lIns="0" tIns="0" rIns="0" bIns="0" rtlCol="0" anchor="t" anchorCtr="0">
            <a:noAutofit/>
          </a:bodyPr>
          <a:lstStyle/>
          <a:p>
            <a:r>
              <a:rPr lang="en-GB" sz="900" dirty="0"/>
              <a:t>LEAPS meets Quantum Technology, 15-20 May 2022</a:t>
            </a:r>
          </a:p>
        </p:txBody>
      </p:sp>
      <p:sp>
        <p:nvSpPr>
          <p:cNvPr id="8" name="Rechteck 7"/>
          <p:cNvSpPr/>
          <p:nvPr/>
        </p:nvSpPr>
        <p:spPr>
          <a:xfrm>
            <a:off x="6275389" y="381001"/>
            <a:ext cx="5292724" cy="2160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t>Andreas </a:t>
            </a:r>
            <a:r>
              <a:rPr lang="en-US" sz="900" dirty="0" err="1"/>
              <a:t>Scherz</a:t>
            </a:r>
            <a:r>
              <a:rPr lang="en-US" sz="900" dirty="0"/>
              <a:t>, SCS instrument, European XFEL </a:t>
            </a:r>
            <a:endParaRPr lang="en-GB" sz="900" dirty="0"/>
          </a:p>
        </p:txBody>
      </p:sp>
    </p:spTree>
    <p:extLst>
      <p:ext uri="{BB962C8B-B14F-4D97-AF65-F5344CB8AC3E}">
        <p14:creationId xmlns:p14="http://schemas.microsoft.com/office/powerpoint/2010/main" val="926006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73" r:id="rId6"/>
    <p:sldLayoutId id="2147483668" r:id="rId7"/>
    <p:sldLayoutId id="2147483669" r:id="rId8"/>
    <p:sldLayoutId id="2147483670" r:id="rId9"/>
    <p:sldLayoutId id="2147483671" r:id="rId10"/>
  </p:sldLayoutIdLst>
  <p:hf sldNum="0" hdr="0" ftr="0" dt="0"/>
  <p:txStyles>
    <p:title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357188" indent="-357188" algn="l" defTabSz="914400" rtl="0" eaLnBrk="1" latinLnBrk="0" hangingPunct="1">
        <a:lnSpc>
          <a:spcPct val="114000"/>
        </a:lnSpc>
        <a:spcBef>
          <a:spcPts val="1800"/>
        </a:spcBef>
        <a:buClr>
          <a:schemeClr val="bg2"/>
        </a:buClr>
        <a:buFontTx/>
        <a:buBlip>
          <a:blip r:embed="rId1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1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5" userDrawn="1">
          <p15:clr>
            <a:srgbClr val="F26B43"/>
          </p15:clr>
        </p15:guide>
        <p15:guide id="2" pos="3727" userDrawn="1">
          <p15:clr>
            <a:srgbClr val="F26B43"/>
          </p15:clr>
        </p15:guide>
        <p15:guide id="3" pos="3953" userDrawn="1">
          <p15:clr>
            <a:srgbClr val="F26B43"/>
          </p15:clr>
        </p15:guide>
        <p15:guide id="4" pos="393" userDrawn="1">
          <p15:clr>
            <a:srgbClr val="F26B43"/>
          </p15:clr>
        </p15:guide>
        <p15:guide id="5" pos="7287" userDrawn="1">
          <p15:clr>
            <a:srgbClr val="F26B43"/>
          </p15:clr>
        </p15:guide>
        <p15:guide id="6"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emf"/><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emf"/><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4.gif"/><Relationship Id="rId13" Type="http://schemas.openxmlformats.org/officeDocument/2006/relationships/image" Target="../media/image400.PNG"/><Relationship Id="rId3" Type="http://schemas.openxmlformats.org/officeDocument/2006/relationships/image" Target="../media/image49.jpeg"/><Relationship Id="rId7" Type="http://schemas.openxmlformats.org/officeDocument/2006/relationships/image" Target="../media/image53.gif"/><Relationship Id="rId12" Type="http://schemas.openxmlformats.org/officeDocument/2006/relationships/customXml" Target="../ink/ink1.xm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eg"/><Relationship Id="rId15" Type="http://schemas.openxmlformats.org/officeDocument/2006/relationships/image" Target="../media/image410.PN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customXml" Target="../ink/ink2.xml"/></Relationships>
</file>

<file path=ppt/slides/_rels/slide19.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51.jpeg"/><Relationship Id="rId3" Type="http://schemas.openxmlformats.org/officeDocument/2006/relationships/image" Target="../media/image54.gif"/><Relationship Id="rId7" Type="http://schemas.openxmlformats.org/officeDocument/2006/relationships/image" Target="../media/image58.png"/><Relationship Id="rId12" Type="http://schemas.openxmlformats.org/officeDocument/2006/relationships/image" Target="../media/image50.jpeg"/><Relationship Id="rId2" Type="http://schemas.openxmlformats.org/officeDocument/2006/relationships/image" Target="../media/image53.gif"/><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jp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7.png"/><Relationship Id="rId5" Type="http://schemas.openxmlformats.org/officeDocument/2006/relationships/image" Target="../media/image66.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9.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emf"/><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emf"/><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120776"/>
            <a:ext cx="8039624" cy="1462404"/>
          </a:xfrm>
        </p:spPr>
        <p:txBody>
          <a:bodyPr/>
          <a:lstStyle/>
          <a:p>
            <a:pPr>
              <a:spcBef>
                <a:spcPts val="0"/>
              </a:spcBef>
              <a:defRPr/>
            </a:pPr>
            <a:r>
              <a:rPr lang="en-GB" dirty="0"/>
              <a:t>Opportunities to unravel the electronic and structural properties of quantum materials and complex system nanostructures on femtosecond time scales at SCS instrument</a:t>
            </a:r>
            <a:endParaRPr lang="en-GB" dirty="0">
              <a:solidFill>
                <a:srgbClr val="FF0000"/>
              </a:solidFill>
            </a:endParaRPr>
          </a:p>
        </p:txBody>
      </p:sp>
      <p:sp>
        <p:nvSpPr>
          <p:cNvPr id="3" name="Subtitle 2"/>
          <p:cNvSpPr>
            <a:spLocks noGrp="1"/>
          </p:cNvSpPr>
          <p:nvPr>
            <p:ph type="subTitle" idx="1"/>
          </p:nvPr>
        </p:nvSpPr>
        <p:spPr/>
        <p:txBody>
          <a:bodyPr/>
          <a:lstStyle/>
          <a:p>
            <a:endParaRPr lang="en-GB" dirty="0"/>
          </a:p>
          <a:p>
            <a:r>
              <a:rPr lang="en-GB" dirty="0"/>
              <a:t>Andreas Scherz</a:t>
            </a:r>
          </a:p>
          <a:p>
            <a:r>
              <a:rPr lang="en-GB" dirty="0"/>
              <a:t>Spectroscopy and Coherent Scattering</a:t>
            </a:r>
            <a:br>
              <a:rPr lang="en-GB" dirty="0"/>
            </a:br>
            <a:r>
              <a:rPr lang="en-GB" dirty="0"/>
              <a:t>(SCS instrument)</a:t>
            </a:r>
          </a:p>
          <a:p>
            <a:endParaRPr lang="en-GB" dirty="0"/>
          </a:p>
          <a:p>
            <a:r>
              <a:rPr lang="en-GB" dirty="0"/>
              <a:t>LEAPS, 15-20 May 2022</a:t>
            </a:r>
          </a:p>
        </p:txBody>
      </p:sp>
      <p:pic>
        <p:nvPicPr>
          <p:cNvPr id="4" name="Picture 3" descr="A picture containing text, indoor&#10;&#10;Description automatically generated">
            <a:extLst>
              <a:ext uri="{FF2B5EF4-FFF2-40B4-BE49-F238E27FC236}">
                <a16:creationId xmlns:a16="http://schemas.microsoft.com/office/drawing/2014/main" id="{DE768799-C9B1-AE47-8C37-B62757920286}"/>
              </a:ext>
            </a:extLst>
          </p:cNvPr>
          <p:cNvPicPr>
            <a:picLocks noChangeAspect="1"/>
          </p:cNvPicPr>
          <p:nvPr/>
        </p:nvPicPr>
        <p:blipFill>
          <a:blip r:embed="rId2"/>
          <a:stretch>
            <a:fillRect/>
          </a:stretch>
        </p:blipFill>
        <p:spPr>
          <a:xfrm>
            <a:off x="6988999" y="3214688"/>
            <a:ext cx="4579112" cy="3052741"/>
          </a:xfrm>
          <a:prstGeom prst="rect">
            <a:avLst/>
          </a:prstGeom>
        </p:spPr>
      </p:pic>
    </p:spTree>
    <p:extLst>
      <p:ext uri="{BB962C8B-B14F-4D97-AF65-F5344CB8AC3E}">
        <p14:creationId xmlns:p14="http://schemas.microsoft.com/office/powerpoint/2010/main" val="664062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43819-23F3-A64B-BF06-43BE22F0A0F6}"/>
              </a:ext>
            </a:extLst>
          </p:cNvPr>
          <p:cNvSpPr>
            <a:spLocks noGrp="1"/>
          </p:cNvSpPr>
          <p:nvPr>
            <p:ph type="title"/>
          </p:nvPr>
        </p:nvSpPr>
        <p:spPr/>
        <p:txBody>
          <a:bodyPr/>
          <a:lstStyle/>
          <a:p>
            <a:r>
              <a:rPr lang="en-GB" sz="2600" dirty="0">
                <a:latin typeface="Arial Narrow" panose="020B0604020202020204" pitchFamily="34" charset="0"/>
                <a:cs typeface="Arial Narrow" panose="020B0604020202020204" pitchFamily="34" charset="0"/>
              </a:rPr>
              <a:t>Condensation of </a:t>
            </a:r>
            <a:r>
              <a:rPr lang="en-GB" sz="2600" dirty="0" err="1">
                <a:latin typeface="Arial Narrow" panose="020B0604020202020204" pitchFamily="34" charset="0"/>
                <a:cs typeface="Arial Narrow" panose="020B0604020202020204" pitchFamily="34" charset="0"/>
              </a:rPr>
              <a:t>skyrmions</a:t>
            </a:r>
            <a:r>
              <a:rPr lang="en-GB" sz="2600" dirty="0">
                <a:latin typeface="Arial Narrow" panose="020B0604020202020204" pitchFamily="34" charset="0"/>
                <a:cs typeface="Arial Narrow" panose="020B0604020202020204" pitchFamily="34" charset="0"/>
              </a:rPr>
              <a:t> on picosecond time scale from fluctuating phase</a:t>
            </a:r>
            <a:br>
              <a:rPr lang="en-GB" sz="2600" dirty="0">
                <a:latin typeface="Arial Narrow" panose="020B0604020202020204" pitchFamily="34" charset="0"/>
                <a:cs typeface="Arial Narrow" panose="020B0604020202020204" pitchFamily="34" charset="0"/>
              </a:rPr>
            </a:br>
            <a:endParaRPr lang="en-DE" sz="2600" dirty="0">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13E7F2E8-4E99-9842-9C94-9A6F64089B4D}"/>
              </a:ext>
            </a:extLst>
          </p:cNvPr>
          <p:cNvSpPr txBox="1"/>
          <p:nvPr/>
        </p:nvSpPr>
        <p:spPr>
          <a:xfrm>
            <a:off x="6950238" y="6471003"/>
            <a:ext cx="5241762" cy="445548"/>
          </a:xfrm>
          <a:prstGeom prst="rect">
            <a:avLst/>
          </a:prstGeom>
          <a:solidFill>
            <a:schemeClr val="accent5"/>
          </a:solidFill>
        </p:spPr>
        <p:txBody>
          <a:bodyPr wrap="none" rtlCol="0">
            <a:noAutofit/>
          </a:bodyPr>
          <a:lstStyle/>
          <a:p>
            <a:pPr>
              <a:lnSpc>
                <a:spcPct val="112000"/>
              </a:lnSpc>
            </a:pPr>
            <a:r>
              <a:rPr lang="en-US" sz="2000" dirty="0" err="1"/>
              <a:t>Büttner</a:t>
            </a:r>
            <a:r>
              <a:rPr lang="en-US" sz="2000" dirty="0"/>
              <a:t>, Pfau et al., Nature materials (2020)</a:t>
            </a:r>
          </a:p>
        </p:txBody>
      </p:sp>
      <p:pic>
        <p:nvPicPr>
          <p:cNvPr id="15" name="Picture 5">
            <a:extLst>
              <a:ext uri="{FF2B5EF4-FFF2-40B4-BE49-F238E27FC236}">
                <a16:creationId xmlns:a16="http://schemas.microsoft.com/office/drawing/2014/main" id="{DC8F931B-0B36-B04A-8E2F-E0BFA1AC6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5641" y="2486848"/>
            <a:ext cx="6583889" cy="3760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98644FD8-B0D4-2341-8DE0-1603403C1612}"/>
              </a:ext>
            </a:extLst>
          </p:cNvPr>
          <p:cNvSpPr/>
          <p:nvPr/>
        </p:nvSpPr>
        <p:spPr>
          <a:xfrm>
            <a:off x="573006" y="2120743"/>
            <a:ext cx="4899957" cy="588947"/>
          </a:xfrm>
          <a:prstGeom prst="rect">
            <a:avLst/>
          </a:prstGeom>
          <a:solidFill>
            <a:schemeClr val="bg1"/>
          </a:solidFill>
        </p:spPr>
        <p:txBody>
          <a:bodyPr rtlCol="0" anchor="ctr">
            <a:noAutofit/>
          </a:bodyPr>
          <a:lstStyle/>
          <a:p>
            <a:pPr algn="ctr">
              <a:lnSpc>
                <a:spcPct val="113000"/>
              </a:lnSpc>
            </a:pPr>
            <a:endParaRPr lang="en-DE" sz="1400" dirty="0" err="1"/>
          </a:p>
        </p:txBody>
      </p:sp>
      <p:sp>
        <p:nvSpPr>
          <p:cNvPr id="17" name="Rectangle 16">
            <a:extLst>
              <a:ext uri="{FF2B5EF4-FFF2-40B4-BE49-F238E27FC236}">
                <a16:creationId xmlns:a16="http://schemas.microsoft.com/office/drawing/2014/main" id="{E1F4E03C-ADC4-CE4B-93C2-FA0CDEE11E43}"/>
              </a:ext>
            </a:extLst>
          </p:cNvPr>
          <p:cNvSpPr/>
          <p:nvPr/>
        </p:nvSpPr>
        <p:spPr>
          <a:xfrm>
            <a:off x="7516706" y="1187140"/>
            <a:ext cx="360954" cy="305632"/>
          </a:xfrm>
          <a:prstGeom prst="rect">
            <a:avLst/>
          </a:prstGeom>
          <a:solidFill>
            <a:schemeClr val="bg1"/>
          </a:solidFill>
        </p:spPr>
        <p:txBody>
          <a:bodyPr rtlCol="0" anchor="ctr">
            <a:noAutofit/>
          </a:bodyPr>
          <a:lstStyle/>
          <a:p>
            <a:pPr algn="ctr">
              <a:lnSpc>
                <a:spcPct val="113000"/>
              </a:lnSpc>
            </a:pPr>
            <a:endParaRPr lang="en-DE" sz="1400" dirty="0" err="1"/>
          </a:p>
        </p:txBody>
      </p:sp>
      <p:pic>
        <p:nvPicPr>
          <p:cNvPr id="18" name="Picture 3" descr="C:\Users\mercurio\wp86team\SCS\Group\Presentations\talks\2020\2020-11-25-DSSC-Consortium-meeting\figures\csm_PM_20201005_Pfau_Buettner_Fig1_66a034cc19.png">
            <a:extLst>
              <a:ext uri="{FF2B5EF4-FFF2-40B4-BE49-F238E27FC236}">
                <a16:creationId xmlns:a16="http://schemas.microsoft.com/office/drawing/2014/main" id="{06190B35-3D72-5F40-84DB-702A1C8218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6335" y="1281169"/>
            <a:ext cx="4500649" cy="129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612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B8029C-1364-0744-86EE-8C05E00B5367}"/>
              </a:ext>
            </a:extLst>
          </p:cNvPr>
          <p:cNvSpPr>
            <a:spLocks noGrp="1"/>
          </p:cNvSpPr>
          <p:nvPr>
            <p:ph type="body" sz="quarter" idx="4294967295"/>
          </p:nvPr>
        </p:nvSpPr>
        <p:spPr>
          <a:xfrm>
            <a:off x="841731" y="5928409"/>
            <a:ext cx="4652273" cy="387724"/>
          </a:xfrm>
        </p:spPr>
        <p:txBody>
          <a:bodyPr/>
          <a:lstStyle/>
          <a:p>
            <a:pPr marL="0" indent="0" algn="ctr">
              <a:buNone/>
            </a:pPr>
            <a:r>
              <a:rPr lang="en-GB" sz="1600" dirty="0"/>
              <a:t>Correlation length: average distance of </a:t>
            </a:r>
            <a:r>
              <a:rPr lang="en-GB" sz="1600" dirty="0" err="1"/>
              <a:t>skyrmions</a:t>
            </a:r>
            <a:endParaRPr lang="en-US" sz="1600" dirty="0"/>
          </a:p>
        </p:txBody>
      </p:sp>
      <p:pic>
        <p:nvPicPr>
          <p:cNvPr id="5" name="Picture 4" descr="A picture containing diagram&#10;&#10;Description automatically generated">
            <a:extLst>
              <a:ext uri="{FF2B5EF4-FFF2-40B4-BE49-F238E27FC236}">
                <a16:creationId xmlns:a16="http://schemas.microsoft.com/office/drawing/2014/main" id="{CB162690-A665-424E-9089-C2872CED0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56" y="703262"/>
            <a:ext cx="4819747" cy="5225147"/>
          </a:xfrm>
          <a:prstGeom prst="rect">
            <a:avLst/>
          </a:prstGeom>
        </p:spPr>
      </p:pic>
      <p:pic>
        <p:nvPicPr>
          <p:cNvPr id="19" name="Picture 18" descr="Diagram&#10;&#10;Description automatically generated">
            <a:extLst>
              <a:ext uri="{FF2B5EF4-FFF2-40B4-BE49-F238E27FC236}">
                <a16:creationId xmlns:a16="http://schemas.microsoft.com/office/drawing/2014/main" id="{B554F27F-F885-0A46-9829-9F7ACCE95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505" y="703263"/>
            <a:ext cx="4380595" cy="5210176"/>
          </a:xfrm>
          <a:prstGeom prst="rect">
            <a:avLst/>
          </a:prstGeom>
        </p:spPr>
      </p:pic>
      <p:sp>
        <p:nvSpPr>
          <p:cNvPr id="20" name="Content Placeholder 2">
            <a:extLst>
              <a:ext uri="{FF2B5EF4-FFF2-40B4-BE49-F238E27FC236}">
                <a16:creationId xmlns:a16="http://schemas.microsoft.com/office/drawing/2014/main" id="{4C486E92-171A-2F42-861F-AB692D3A503E}"/>
              </a:ext>
            </a:extLst>
          </p:cNvPr>
          <p:cNvSpPr txBox="1">
            <a:spLocks/>
          </p:cNvSpPr>
          <p:nvPr/>
        </p:nvSpPr>
        <p:spPr>
          <a:xfrm>
            <a:off x="6789161" y="5944283"/>
            <a:ext cx="4170901" cy="355258"/>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Size of </a:t>
            </a:r>
            <a:r>
              <a:rPr lang="en-GB" sz="1600" dirty="0" err="1"/>
              <a:t>skyrmion</a:t>
            </a:r>
            <a:r>
              <a:rPr lang="en-GB" sz="1600" dirty="0"/>
              <a:t> from Guinier fits</a:t>
            </a:r>
            <a:endParaRPr lang="en-US" sz="1600" dirty="0"/>
          </a:p>
        </p:txBody>
      </p:sp>
      <p:sp>
        <p:nvSpPr>
          <p:cNvPr id="21" name="TextBox 20">
            <a:extLst>
              <a:ext uri="{FF2B5EF4-FFF2-40B4-BE49-F238E27FC236}">
                <a16:creationId xmlns:a16="http://schemas.microsoft.com/office/drawing/2014/main" id="{AC87EC30-D42C-A245-8FE4-C4887AF762AE}"/>
              </a:ext>
            </a:extLst>
          </p:cNvPr>
          <p:cNvSpPr txBox="1"/>
          <p:nvPr/>
        </p:nvSpPr>
        <p:spPr>
          <a:xfrm>
            <a:off x="6950238" y="6471003"/>
            <a:ext cx="5241762" cy="445548"/>
          </a:xfrm>
          <a:prstGeom prst="rect">
            <a:avLst/>
          </a:prstGeom>
          <a:solidFill>
            <a:schemeClr val="accent5"/>
          </a:solidFill>
        </p:spPr>
        <p:txBody>
          <a:bodyPr wrap="none" rtlCol="0">
            <a:noAutofit/>
          </a:bodyPr>
          <a:lstStyle/>
          <a:p>
            <a:pPr>
              <a:lnSpc>
                <a:spcPct val="112000"/>
              </a:lnSpc>
            </a:pPr>
            <a:r>
              <a:rPr lang="en-US" sz="2000" dirty="0" err="1"/>
              <a:t>Büttner</a:t>
            </a:r>
            <a:r>
              <a:rPr lang="en-US" sz="2000" dirty="0"/>
              <a:t>, Pfau et al., Nature materials (2020)</a:t>
            </a:r>
          </a:p>
        </p:txBody>
      </p:sp>
    </p:spTree>
    <p:extLst>
      <p:ext uri="{BB962C8B-B14F-4D97-AF65-F5344CB8AC3E}">
        <p14:creationId xmlns:p14="http://schemas.microsoft.com/office/powerpoint/2010/main" val="1807482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43819-23F3-A64B-BF06-43BE22F0A0F6}"/>
              </a:ext>
            </a:extLst>
          </p:cNvPr>
          <p:cNvSpPr>
            <a:spLocks noGrp="1"/>
          </p:cNvSpPr>
          <p:nvPr>
            <p:ph type="title"/>
          </p:nvPr>
        </p:nvSpPr>
        <p:spPr/>
        <p:txBody>
          <a:bodyPr/>
          <a:lstStyle/>
          <a:p>
            <a:r>
              <a:rPr lang="en-GB" sz="2600" dirty="0">
                <a:latin typeface="Arial Narrow" panose="020B0604020202020204" pitchFamily="34" charset="0"/>
                <a:cs typeface="Arial Narrow" panose="020B0604020202020204" pitchFamily="34" charset="0"/>
              </a:rPr>
              <a:t>Observation of fluctuation-mediated picosecond nucleation of a topological phase</a:t>
            </a:r>
            <a:br>
              <a:rPr lang="en-GB" sz="2600" dirty="0">
                <a:latin typeface="Arial Narrow" panose="020B0604020202020204" pitchFamily="34" charset="0"/>
                <a:cs typeface="Arial Narrow" panose="020B0604020202020204" pitchFamily="34" charset="0"/>
              </a:rPr>
            </a:br>
            <a:endParaRPr lang="en-DE" sz="2600" dirty="0">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13E7F2E8-4E99-9842-9C94-9A6F64089B4D}"/>
              </a:ext>
            </a:extLst>
          </p:cNvPr>
          <p:cNvSpPr txBox="1"/>
          <p:nvPr/>
        </p:nvSpPr>
        <p:spPr>
          <a:xfrm>
            <a:off x="6950238" y="6412452"/>
            <a:ext cx="5241762" cy="445548"/>
          </a:xfrm>
          <a:prstGeom prst="rect">
            <a:avLst/>
          </a:prstGeom>
          <a:solidFill>
            <a:schemeClr val="accent5"/>
          </a:solidFill>
        </p:spPr>
        <p:txBody>
          <a:bodyPr wrap="none" rtlCol="0">
            <a:noAutofit/>
          </a:bodyPr>
          <a:lstStyle/>
          <a:p>
            <a:pPr>
              <a:lnSpc>
                <a:spcPct val="112000"/>
              </a:lnSpc>
            </a:pPr>
            <a:r>
              <a:rPr lang="en-US" sz="2000" dirty="0" err="1"/>
              <a:t>Büttner</a:t>
            </a:r>
            <a:r>
              <a:rPr lang="en-US" sz="2000" dirty="0"/>
              <a:t>, Pfau et al., Nature materials (2020)</a:t>
            </a:r>
          </a:p>
        </p:txBody>
      </p:sp>
      <p:grpSp>
        <p:nvGrpSpPr>
          <p:cNvPr id="7" name="Group 20">
            <a:extLst>
              <a:ext uri="{FF2B5EF4-FFF2-40B4-BE49-F238E27FC236}">
                <a16:creationId xmlns:a16="http://schemas.microsoft.com/office/drawing/2014/main" id="{D8AC26CF-93AB-7846-BC47-845861F35DED}"/>
              </a:ext>
            </a:extLst>
          </p:cNvPr>
          <p:cNvGrpSpPr/>
          <p:nvPr/>
        </p:nvGrpSpPr>
        <p:grpSpPr bwMode="auto">
          <a:xfrm>
            <a:off x="7516706" y="1036953"/>
            <a:ext cx="3986105" cy="5352917"/>
            <a:chOff x="7743808" y="1589307"/>
            <a:chExt cx="3602205" cy="4837380"/>
          </a:xfrm>
        </p:grpSpPr>
        <p:pic>
          <p:nvPicPr>
            <p:cNvPr id="8" name="Picture 17" descr="A screenshot of a cell phone&#10;&#10;Description automatically generated">
              <a:extLst>
                <a:ext uri="{FF2B5EF4-FFF2-40B4-BE49-F238E27FC236}">
                  <a16:creationId xmlns:a16="http://schemas.microsoft.com/office/drawing/2014/main" id="{5D299CE8-F9E2-404E-A842-AA7E320AB25D}"/>
                </a:ext>
              </a:extLst>
            </p:cNvPr>
            <p:cNvPicPr>
              <a:picLocks noChangeAspect="1"/>
            </p:cNvPicPr>
            <p:nvPr/>
          </p:nvPicPr>
          <p:blipFill>
            <a:blip r:embed="rId3"/>
            <a:stretch/>
          </p:blipFill>
          <p:spPr bwMode="auto">
            <a:xfrm>
              <a:off x="7899320" y="3685199"/>
              <a:ext cx="3446693" cy="2741487"/>
            </a:xfrm>
            <a:prstGeom prst="rect">
              <a:avLst/>
            </a:prstGeom>
          </p:spPr>
        </p:pic>
        <p:pic>
          <p:nvPicPr>
            <p:cNvPr id="9" name="Picture 19" descr="A screenshot of a cell phone&#10;&#10;Description automatically generated">
              <a:extLst>
                <a:ext uri="{FF2B5EF4-FFF2-40B4-BE49-F238E27FC236}">
                  <a16:creationId xmlns:a16="http://schemas.microsoft.com/office/drawing/2014/main" id="{44D9911B-900E-544E-8F11-E58350804F40}"/>
                </a:ext>
              </a:extLst>
            </p:cNvPr>
            <p:cNvPicPr>
              <a:picLocks noChangeAspect="1"/>
            </p:cNvPicPr>
            <p:nvPr/>
          </p:nvPicPr>
          <p:blipFill>
            <a:blip r:embed="rId4"/>
            <a:stretch/>
          </p:blipFill>
          <p:spPr bwMode="auto">
            <a:xfrm>
              <a:off x="7743808" y="1589307"/>
              <a:ext cx="3602205" cy="2677668"/>
            </a:xfrm>
            <a:prstGeom prst="rect">
              <a:avLst/>
            </a:prstGeom>
          </p:spPr>
        </p:pic>
      </p:grpSp>
      <p:sp>
        <p:nvSpPr>
          <p:cNvPr id="11" name="TextBox 10">
            <a:extLst>
              <a:ext uri="{FF2B5EF4-FFF2-40B4-BE49-F238E27FC236}">
                <a16:creationId xmlns:a16="http://schemas.microsoft.com/office/drawing/2014/main" id="{CF527A40-71F5-0E47-9796-B814E708FAE8}"/>
              </a:ext>
            </a:extLst>
          </p:cNvPr>
          <p:cNvSpPr txBox="1"/>
          <p:nvPr/>
        </p:nvSpPr>
        <p:spPr>
          <a:xfrm>
            <a:off x="8387575" y="1844919"/>
            <a:ext cx="1516828" cy="305361"/>
          </a:xfrm>
          <a:prstGeom prst="rect">
            <a:avLst/>
          </a:prstGeom>
          <a:noFill/>
        </p:spPr>
        <p:txBody>
          <a:bodyPr wrap="none" rtlCol="0">
            <a:noAutofit/>
          </a:bodyPr>
          <a:lstStyle/>
          <a:p>
            <a:pPr>
              <a:lnSpc>
                <a:spcPct val="112000"/>
              </a:lnSpc>
            </a:pPr>
            <a:r>
              <a:rPr lang="de-DE" sz="1400" dirty="0" err="1">
                <a:solidFill>
                  <a:schemeClr val="bg1"/>
                </a:solidFill>
              </a:rPr>
              <a:t>fluctuation</a:t>
            </a:r>
            <a:r>
              <a:rPr lang="de-DE" sz="1400" dirty="0">
                <a:solidFill>
                  <a:schemeClr val="bg1"/>
                </a:solidFill>
              </a:rPr>
              <a:t> </a:t>
            </a:r>
            <a:r>
              <a:rPr lang="de-DE" sz="1400" dirty="0" err="1">
                <a:solidFill>
                  <a:schemeClr val="bg1"/>
                </a:solidFill>
              </a:rPr>
              <a:t>phase</a:t>
            </a:r>
            <a:endParaRPr lang="de-DE" sz="1400" dirty="0">
              <a:solidFill>
                <a:schemeClr val="bg1"/>
              </a:solidFill>
            </a:endParaRPr>
          </a:p>
        </p:txBody>
      </p:sp>
      <p:sp>
        <p:nvSpPr>
          <p:cNvPr id="12" name="TextBox 11">
            <a:extLst>
              <a:ext uri="{FF2B5EF4-FFF2-40B4-BE49-F238E27FC236}">
                <a16:creationId xmlns:a16="http://schemas.microsoft.com/office/drawing/2014/main" id="{5EE899E2-AF46-4E4F-A9BF-AA19A16FA8C8}"/>
              </a:ext>
            </a:extLst>
          </p:cNvPr>
          <p:cNvSpPr txBox="1"/>
          <p:nvPr/>
        </p:nvSpPr>
        <p:spPr>
          <a:xfrm>
            <a:off x="8854845" y="2309837"/>
            <a:ext cx="1028755" cy="305361"/>
          </a:xfrm>
          <a:prstGeom prst="rect">
            <a:avLst/>
          </a:prstGeom>
          <a:noFill/>
        </p:spPr>
        <p:txBody>
          <a:bodyPr wrap="none" rtlCol="0">
            <a:noAutofit/>
          </a:bodyPr>
          <a:lstStyle/>
          <a:p>
            <a:pPr>
              <a:lnSpc>
                <a:spcPct val="112000"/>
              </a:lnSpc>
            </a:pPr>
            <a:r>
              <a:rPr lang="de-DE" sz="1400" dirty="0" err="1">
                <a:solidFill>
                  <a:schemeClr val="bg1"/>
                </a:solidFill>
              </a:rPr>
              <a:t>nucleation</a:t>
            </a:r>
            <a:endParaRPr lang="de-DE" sz="1400" dirty="0">
              <a:solidFill>
                <a:schemeClr val="bg1"/>
              </a:solidFill>
            </a:endParaRPr>
          </a:p>
        </p:txBody>
      </p:sp>
      <p:sp>
        <p:nvSpPr>
          <p:cNvPr id="13" name="TextBox 12">
            <a:extLst>
              <a:ext uri="{FF2B5EF4-FFF2-40B4-BE49-F238E27FC236}">
                <a16:creationId xmlns:a16="http://schemas.microsoft.com/office/drawing/2014/main" id="{F3E3BD8A-D51B-BC4C-9122-E42D129DECC3}"/>
              </a:ext>
            </a:extLst>
          </p:cNvPr>
          <p:cNvSpPr txBox="1"/>
          <p:nvPr/>
        </p:nvSpPr>
        <p:spPr>
          <a:xfrm>
            <a:off x="9509758" y="2595938"/>
            <a:ext cx="1125519" cy="305361"/>
          </a:xfrm>
          <a:prstGeom prst="rect">
            <a:avLst/>
          </a:prstGeom>
          <a:noFill/>
        </p:spPr>
        <p:txBody>
          <a:bodyPr wrap="none" rtlCol="0">
            <a:noAutofit/>
          </a:bodyPr>
          <a:lstStyle/>
          <a:p>
            <a:pPr>
              <a:lnSpc>
                <a:spcPct val="112000"/>
              </a:lnSpc>
            </a:pPr>
            <a:r>
              <a:rPr lang="de-DE" sz="1400" dirty="0" err="1">
                <a:solidFill>
                  <a:schemeClr val="bg1"/>
                </a:solidFill>
              </a:rPr>
              <a:t>coalescence</a:t>
            </a:r>
            <a:endParaRPr lang="de-DE" sz="1400" dirty="0">
              <a:solidFill>
                <a:schemeClr val="bg1"/>
              </a:solidFill>
            </a:endParaRPr>
          </a:p>
        </p:txBody>
      </p:sp>
      <p:sp>
        <p:nvSpPr>
          <p:cNvPr id="17" name="Rectangle 16">
            <a:extLst>
              <a:ext uri="{FF2B5EF4-FFF2-40B4-BE49-F238E27FC236}">
                <a16:creationId xmlns:a16="http://schemas.microsoft.com/office/drawing/2014/main" id="{E1F4E03C-ADC4-CE4B-93C2-FA0CDEE11E43}"/>
              </a:ext>
            </a:extLst>
          </p:cNvPr>
          <p:cNvSpPr/>
          <p:nvPr/>
        </p:nvSpPr>
        <p:spPr>
          <a:xfrm>
            <a:off x="7516706" y="1187140"/>
            <a:ext cx="360954" cy="305632"/>
          </a:xfrm>
          <a:prstGeom prst="rect">
            <a:avLst/>
          </a:prstGeom>
          <a:solidFill>
            <a:schemeClr val="bg1"/>
          </a:solidFill>
        </p:spPr>
        <p:txBody>
          <a:bodyPr rtlCol="0" anchor="ctr">
            <a:noAutofit/>
          </a:bodyPr>
          <a:lstStyle/>
          <a:p>
            <a:pPr algn="ctr">
              <a:lnSpc>
                <a:spcPct val="113000"/>
              </a:lnSpc>
            </a:pPr>
            <a:endParaRPr lang="en-DE" sz="1400" dirty="0" err="1"/>
          </a:p>
        </p:txBody>
      </p:sp>
      <p:pic>
        <p:nvPicPr>
          <p:cNvPr id="18" name="Picture 3" descr="C:\Users\mercurio\wp86team\SCS\Group\Presentations\talks\2020\2020-11-25-DSSC-Consortium-meeting\figures\csm_PM_20201005_Pfau_Buettner_Fig1_66a034cc19.png">
            <a:extLst>
              <a:ext uri="{FF2B5EF4-FFF2-40B4-BE49-F238E27FC236}">
                <a16:creationId xmlns:a16="http://schemas.microsoft.com/office/drawing/2014/main" id="{06190B35-3D72-5F40-84DB-702A1C8218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9002" y="1256838"/>
            <a:ext cx="4500649" cy="12970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45E179-1267-C540-9CDD-2656E18A9BC5}"/>
              </a:ext>
            </a:extLst>
          </p:cNvPr>
          <p:cNvPicPr>
            <a:picLocks noChangeAspect="1"/>
          </p:cNvPicPr>
          <p:nvPr/>
        </p:nvPicPr>
        <p:blipFill rotWithShape="1">
          <a:blip r:embed="rId6"/>
          <a:srcRect b="3765"/>
          <a:stretch/>
        </p:blipFill>
        <p:spPr>
          <a:xfrm>
            <a:off x="626226" y="2615198"/>
            <a:ext cx="6426200" cy="3752091"/>
          </a:xfrm>
          <a:prstGeom prst="rect">
            <a:avLst/>
          </a:prstGeom>
        </p:spPr>
      </p:pic>
      <p:sp>
        <p:nvSpPr>
          <p:cNvPr id="3" name="Rectangle 2">
            <a:extLst>
              <a:ext uri="{FF2B5EF4-FFF2-40B4-BE49-F238E27FC236}">
                <a16:creationId xmlns:a16="http://schemas.microsoft.com/office/drawing/2014/main" id="{3F2AF4D2-7EE2-7342-814A-CE027DB19671}"/>
              </a:ext>
            </a:extLst>
          </p:cNvPr>
          <p:cNvSpPr/>
          <p:nvPr/>
        </p:nvSpPr>
        <p:spPr>
          <a:xfrm>
            <a:off x="611189" y="2553900"/>
            <a:ext cx="303211" cy="497586"/>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16" name="Rectangle 15">
            <a:extLst>
              <a:ext uri="{FF2B5EF4-FFF2-40B4-BE49-F238E27FC236}">
                <a16:creationId xmlns:a16="http://schemas.microsoft.com/office/drawing/2014/main" id="{98644FD8-B0D4-2341-8DE0-1603403C1612}"/>
              </a:ext>
            </a:extLst>
          </p:cNvPr>
          <p:cNvSpPr/>
          <p:nvPr/>
        </p:nvSpPr>
        <p:spPr>
          <a:xfrm>
            <a:off x="3839326" y="4680417"/>
            <a:ext cx="2242218" cy="588947"/>
          </a:xfrm>
          <a:prstGeom prst="rect">
            <a:avLst/>
          </a:prstGeom>
          <a:noFill/>
        </p:spPr>
        <p:txBody>
          <a:bodyPr rtlCol="0" anchor="ctr">
            <a:noAutofit/>
          </a:bodyPr>
          <a:lstStyle/>
          <a:p>
            <a:pPr>
              <a:lnSpc>
                <a:spcPct val="113000"/>
              </a:lnSpc>
            </a:pPr>
            <a:r>
              <a:rPr lang="en-DE" sz="1400" dirty="0">
                <a:solidFill>
                  <a:srgbClr val="FF0000"/>
                </a:solidFill>
              </a:rPr>
              <a:t>Total scattering Intensity</a:t>
            </a:r>
          </a:p>
        </p:txBody>
      </p:sp>
      <p:sp>
        <p:nvSpPr>
          <p:cNvPr id="20" name="Rectangle 19">
            <a:extLst>
              <a:ext uri="{FF2B5EF4-FFF2-40B4-BE49-F238E27FC236}">
                <a16:creationId xmlns:a16="http://schemas.microsoft.com/office/drawing/2014/main" id="{7CB265B4-5EB5-1A40-B662-15E249ABCA64}"/>
              </a:ext>
            </a:extLst>
          </p:cNvPr>
          <p:cNvSpPr/>
          <p:nvPr/>
        </p:nvSpPr>
        <p:spPr>
          <a:xfrm>
            <a:off x="3839326" y="4917554"/>
            <a:ext cx="2242218" cy="588947"/>
          </a:xfrm>
          <a:prstGeom prst="rect">
            <a:avLst/>
          </a:prstGeom>
          <a:noFill/>
        </p:spPr>
        <p:txBody>
          <a:bodyPr rtlCol="0" anchor="ctr">
            <a:noAutofit/>
          </a:bodyPr>
          <a:lstStyle/>
          <a:p>
            <a:pPr>
              <a:lnSpc>
                <a:spcPct val="113000"/>
              </a:lnSpc>
            </a:pPr>
            <a:r>
              <a:rPr lang="en-DE" sz="1400" dirty="0">
                <a:solidFill>
                  <a:srgbClr val="00FA00"/>
                </a:solidFill>
              </a:rPr>
              <a:t>Correlation length x 0.25</a:t>
            </a:r>
          </a:p>
        </p:txBody>
      </p:sp>
      <p:sp>
        <p:nvSpPr>
          <p:cNvPr id="21" name="Rectangle 20">
            <a:extLst>
              <a:ext uri="{FF2B5EF4-FFF2-40B4-BE49-F238E27FC236}">
                <a16:creationId xmlns:a16="http://schemas.microsoft.com/office/drawing/2014/main" id="{4992AC28-C33C-6B47-A781-1DAD7A9FDD84}"/>
              </a:ext>
            </a:extLst>
          </p:cNvPr>
          <p:cNvSpPr/>
          <p:nvPr/>
        </p:nvSpPr>
        <p:spPr>
          <a:xfrm>
            <a:off x="3839326" y="5154690"/>
            <a:ext cx="2242218" cy="588947"/>
          </a:xfrm>
          <a:prstGeom prst="rect">
            <a:avLst/>
          </a:prstGeom>
          <a:noFill/>
        </p:spPr>
        <p:txBody>
          <a:bodyPr rtlCol="0" anchor="ctr">
            <a:noAutofit/>
          </a:bodyPr>
          <a:lstStyle/>
          <a:p>
            <a:pPr>
              <a:lnSpc>
                <a:spcPct val="113000"/>
              </a:lnSpc>
            </a:pPr>
            <a:r>
              <a:rPr lang="en-DE" sz="1400" dirty="0">
                <a:solidFill>
                  <a:schemeClr val="accent1">
                    <a:lumMod val="75000"/>
                    <a:lumOff val="25000"/>
                  </a:schemeClr>
                </a:solidFill>
              </a:rPr>
              <a:t>Skyrmion diameter</a:t>
            </a:r>
          </a:p>
        </p:txBody>
      </p:sp>
    </p:spTree>
    <p:extLst>
      <p:ext uri="{BB962C8B-B14F-4D97-AF65-F5344CB8AC3E}">
        <p14:creationId xmlns:p14="http://schemas.microsoft.com/office/powerpoint/2010/main" val="496419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E49F-998F-1E46-92D3-F4D172D37205}"/>
              </a:ext>
            </a:extLst>
          </p:cNvPr>
          <p:cNvSpPr>
            <a:spLocks noGrp="1"/>
          </p:cNvSpPr>
          <p:nvPr>
            <p:ph type="title"/>
          </p:nvPr>
        </p:nvSpPr>
        <p:spPr/>
        <p:txBody>
          <a:bodyPr/>
          <a:lstStyle/>
          <a:p>
            <a:r>
              <a:rPr lang="en-US" dirty="0"/>
              <a:t>Atomistic LLG simulations of</a:t>
            </a:r>
            <a:br>
              <a:rPr lang="en-US" dirty="0"/>
            </a:br>
            <a:r>
              <a:rPr lang="en-US" dirty="0"/>
              <a:t>topological switching dynamics</a:t>
            </a:r>
          </a:p>
        </p:txBody>
      </p:sp>
      <p:pic>
        <p:nvPicPr>
          <p:cNvPr id="6" name="Picture 5" descr="Chart, histogram&#10;&#10;Description automatically generated">
            <a:extLst>
              <a:ext uri="{FF2B5EF4-FFF2-40B4-BE49-F238E27FC236}">
                <a16:creationId xmlns:a16="http://schemas.microsoft.com/office/drawing/2014/main" id="{DB0CE0AE-1189-6D4C-8CDA-2E9A97268C94}"/>
              </a:ext>
            </a:extLst>
          </p:cNvPr>
          <p:cNvPicPr>
            <a:picLocks noChangeAspect="1"/>
          </p:cNvPicPr>
          <p:nvPr/>
        </p:nvPicPr>
        <p:blipFill rotWithShape="1">
          <a:blip r:embed="rId3">
            <a:extLst>
              <a:ext uri="{28A0092B-C50C-407E-A947-70E740481C1C}">
                <a14:useLocalDpi xmlns:a14="http://schemas.microsoft.com/office/drawing/2010/main" val="0"/>
              </a:ext>
            </a:extLst>
          </a:blip>
          <a:srcRect l="46581"/>
          <a:stretch/>
        </p:blipFill>
        <p:spPr>
          <a:xfrm>
            <a:off x="7804947" y="3810515"/>
            <a:ext cx="4099185" cy="3086055"/>
          </a:xfrm>
          <a:prstGeom prst="rect">
            <a:avLst/>
          </a:prstGeom>
        </p:spPr>
      </p:pic>
      <p:pic>
        <p:nvPicPr>
          <p:cNvPr id="7" name="Picture 6" descr="Chart, histogram&#10;&#10;Description automatically generated">
            <a:extLst>
              <a:ext uri="{FF2B5EF4-FFF2-40B4-BE49-F238E27FC236}">
                <a16:creationId xmlns:a16="http://schemas.microsoft.com/office/drawing/2014/main" id="{AA82B149-43B7-0946-B4FB-8238F3A470A5}"/>
              </a:ext>
            </a:extLst>
          </p:cNvPr>
          <p:cNvPicPr>
            <a:picLocks noChangeAspect="1"/>
          </p:cNvPicPr>
          <p:nvPr/>
        </p:nvPicPr>
        <p:blipFill rotWithShape="1">
          <a:blip r:embed="rId3">
            <a:extLst>
              <a:ext uri="{28A0092B-C50C-407E-A947-70E740481C1C}">
                <a14:useLocalDpi xmlns:a14="http://schemas.microsoft.com/office/drawing/2010/main" val="0"/>
              </a:ext>
            </a:extLst>
          </a:blip>
          <a:srcRect r="56198"/>
          <a:stretch/>
        </p:blipFill>
        <p:spPr>
          <a:xfrm>
            <a:off x="7958942" y="700851"/>
            <a:ext cx="3460125" cy="3176882"/>
          </a:xfrm>
          <a:prstGeom prst="rect">
            <a:avLst/>
          </a:prstGeom>
        </p:spPr>
      </p:pic>
      <p:pic>
        <p:nvPicPr>
          <p:cNvPr id="9" name="Picture 8" descr="Diagram&#10;&#10;Description automatically generated">
            <a:extLst>
              <a:ext uri="{FF2B5EF4-FFF2-40B4-BE49-F238E27FC236}">
                <a16:creationId xmlns:a16="http://schemas.microsoft.com/office/drawing/2014/main" id="{232930C7-32F7-3F43-A204-AF8AD6C17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89" y="1821999"/>
            <a:ext cx="6788566" cy="4323769"/>
          </a:xfrm>
          <a:prstGeom prst="rect">
            <a:avLst/>
          </a:prstGeom>
        </p:spPr>
      </p:pic>
    </p:spTree>
    <p:extLst>
      <p:ext uri="{BB962C8B-B14F-4D97-AF65-F5344CB8AC3E}">
        <p14:creationId xmlns:p14="http://schemas.microsoft.com/office/powerpoint/2010/main" val="352513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76B96D-5CB7-784B-BC66-181186EF87DE}"/>
              </a:ext>
            </a:extLst>
          </p:cNvPr>
          <p:cNvSpPr>
            <a:spLocks noGrp="1"/>
          </p:cNvSpPr>
          <p:nvPr>
            <p:ph type="title"/>
          </p:nvPr>
        </p:nvSpPr>
        <p:spPr/>
        <p:txBody>
          <a:bodyPr/>
          <a:lstStyle/>
          <a:p>
            <a:r>
              <a:rPr lang="de-DE" dirty="0"/>
              <a:t>Fourier Transform </a:t>
            </a:r>
            <a:r>
              <a:rPr lang="de-DE" dirty="0" err="1"/>
              <a:t>Spectro-Holography</a:t>
            </a:r>
            <a:br>
              <a:rPr lang="de-DE" dirty="0"/>
            </a:br>
            <a:endParaRPr lang="en-US" dirty="0"/>
          </a:p>
        </p:txBody>
      </p:sp>
      <p:pic>
        <p:nvPicPr>
          <p:cNvPr id="6" name="Picture 5">
            <a:extLst>
              <a:ext uri="{FF2B5EF4-FFF2-40B4-BE49-F238E27FC236}">
                <a16:creationId xmlns:a16="http://schemas.microsoft.com/office/drawing/2014/main" id="{10840DF0-907D-2144-91D3-C8C89B382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685" y="1123938"/>
            <a:ext cx="9397797" cy="5573336"/>
          </a:xfrm>
          <a:prstGeom prst="rect">
            <a:avLst/>
          </a:prstGeom>
        </p:spPr>
      </p:pic>
    </p:spTree>
    <p:extLst>
      <p:ext uri="{BB962C8B-B14F-4D97-AF65-F5344CB8AC3E}">
        <p14:creationId xmlns:p14="http://schemas.microsoft.com/office/powerpoint/2010/main" val="4027225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5413-5C7E-F943-8ECE-4379CBDC13FF}"/>
              </a:ext>
            </a:extLst>
          </p:cNvPr>
          <p:cNvSpPr>
            <a:spLocks noGrp="1"/>
          </p:cNvSpPr>
          <p:nvPr>
            <p:ph type="title"/>
          </p:nvPr>
        </p:nvSpPr>
        <p:spPr/>
        <p:txBody>
          <a:bodyPr/>
          <a:lstStyle/>
          <a:p>
            <a:r>
              <a:rPr lang="en-US" dirty="0"/>
              <a:t>X-ray Spectroscopies</a:t>
            </a:r>
            <a:br>
              <a:rPr lang="en-US" dirty="0"/>
            </a:br>
            <a:endParaRPr lang="en-US" dirty="0"/>
          </a:p>
        </p:txBody>
      </p:sp>
      <p:pic>
        <p:nvPicPr>
          <p:cNvPr id="8" name="Content Placeholder 7">
            <a:extLst>
              <a:ext uri="{FF2B5EF4-FFF2-40B4-BE49-F238E27FC236}">
                <a16:creationId xmlns:a16="http://schemas.microsoft.com/office/drawing/2014/main" id="{522FFB61-2769-9341-87F9-071783878F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412" y="2895988"/>
            <a:ext cx="3929435" cy="3392970"/>
          </a:xfrm>
        </p:spPr>
      </p:pic>
      <p:sp>
        <p:nvSpPr>
          <p:cNvPr id="5" name="TextBox 4">
            <a:extLst>
              <a:ext uri="{FF2B5EF4-FFF2-40B4-BE49-F238E27FC236}">
                <a16:creationId xmlns:a16="http://schemas.microsoft.com/office/drawing/2014/main" id="{C641A243-EA95-0D43-8817-3F3A4C336092}"/>
              </a:ext>
            </a:extLst>
          </p:cNvPr>
          <p:cNvSpPr txBox="1"/>
          <p:nvPr/>
        </p:nvSpPr>
        <p:spPr>
          <a:xfrm>
            <a:off x="3720059" y="1492772"/>
            <a:ext cx="3310328" cy="531292"/>
          </a:xfrm>
          <a:prstGeom prst="rect">
            <a:avLst/>
          </a:prstGeom>
          <a:noFill/>
        </p:spPr>
        <p:txBody>
          <a:bodyPr wrap="none" rtlCol="0">
            <a:noAutofit/>
          </a:bodyPr>
          <a:lstStyle/>
          <a:p>
            <a:pPr>
              <a:lnSpc>
                <a:spcPct val="112000"/>
              </a:lnSpc>
            </a:pPr>
            <a:r>
              <a:rPr lang="en-US" sz="2000" dirty="0"/>
              <a:t>Resonant elastic scattering</a:t>
            </a:r>
          </a:p>
        </p:txBody>
      </p:sp>
      <p:sp>
        <p:nvSpPr>
          <p:cNvPr id="9" name="TextBox 8">
            <a:extLst>
              <a:ext uri="{FF2B5EF4-FFF2-40B4-BE49-F238E27FC236}">
                <a16:creationId xmlns:a16="http://schemas.microsoft.com/office/drawing/2014/main" id="{40C0E4AC-3CB1-9647-9A10-3C22E070D29C}"/>
              </a:ext>
            </a:extLst>
          </p:cNvPr>
          <p:cNvSpPr txBox="1"/>
          <p:nvPr/>
        </p:nvSpPr>
        <p:spPr>
          <a:xfrm>
            <a:off x="940973" y="1492772"/>
            <a:ext cx="2161991" cy="531292"/>
          </a:xfrm>
          <a:prstGeom prst="rect">
            <a:avLst/>
          </a:prstGeom>
          <a:noFill/>
        </p:spPr>
        <p:txBody>
          <a:bodyPr wrap="none" rtlCol="0">
            <a:noAutofit/>
          </a:bodyPr>
          <a:lstStyle/>
          <a:p>
            <a:pPr>
              <a:lnSpc>
                <a:spcPct val="112000"/>
              </a:lnSpc>
            </a:pPr>
            <a:r>
              <a:rPr lang="en-US" sz="2000" dirty="0"/>
              <a:t>X-ray absorption</a:t>
            </a:r>
          </a:p>
        </p:txBody>
      </p:sp>
      <p:sp>
        <p:nvSpPr>
          <p:cNvPr id="10" name="TextBox 9">
            <a:extLst>
              <a:ext uri="{FF2B5EF4-FFF2-40B4-BE49-F238E27FC236}">
                <a16:creationId xmlns:a16="http://schemas.microsoft.com/office/drawing/2014/main" id="{40363BF1-7871-7C41-A996-C6934B373830}"/>
              </a:ext>
            </a:extLst>
          </p:cNvPr>
          <p:cNvSpPr txBox="1"/>
          <p:nvPr/>
        </p:nvSpPr>
        <p:spPr>
          <a:xfrm>
            <a:off x="7994753" y="1476240"/>
            <a:ext cx="3442741" cy="531292"/>
          </a:xfrm>
          <a:prstGeom prst="rect">
            <a:avLst/>
          </a:prstGeom>
          <a:noFill/>
        </p:spPr>
        <p:txBody>
          <a:bodyPr wrap="none" rtlCol="0">
            <a:noAutofit/>
          </a:bodyPr>
          <a:lstStyle/>
          <a:p>
            <a:pPr>
              <a:lnSpc>
                <a:spcPct val="112000"/>
              </a:lnSpc>
            </a:pPr>
            <a:r>
              <a:rPr lang="en-US" sz="2000" dirty="0"/>
              <a:t>Resonant inelastic scattering</a:t>
            </a:r>
          </a:p>
        </p:txBody>
      </p:sp>
      <p:sp>
        <p:nvSpPr>
          <p:cNvPr id="11" name="CustomShape 2">
            <a:extLst>
              <a:ext uri="{FF2B5EF4-FFF2-40B4-BE49-F238E27FC236}">
                <a16:creationId xmlns:a16="http://schemas.microsoft.com/office/drawing/2014/main" id="{37A1F718-F323-9349-9BCE-6EA96C7DBDB3}"/>
              </a:ext>
            </a:extLst>
          </p:cNvPr>
          <p:cNvSpPr/>
          <p:nvPr/>
        </p:nvSpPr>
        <p:spPr>
          <a:xfrm>
            <a:off x="3600326" y="1933926"/>
            <a:ext cx="4162521" cy="591480"/>
          </a:xfrm>
          <a:prstGeom prst="rect">
            <a:avLst/>
          </a:prstGeom>
          <a:solidFill>
            <a:srgbClr val="CCCCCC"/>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400" b="0" strike="noStrike" spc="-1" dirty="0">
                <a:solidFill>
                  <a:srgbClr val="000000"/>
                </a:solidFill>
                <a:uFill>
                  <a:solidFill>
                    <a:srgbClr val="FFFFFF"/>
                  </a:solidFill>
                </a:uFill>
                <a:latin typeface="Arial"/>
                <a:ea typeface="DejaVu Sans"/>
              </a:rPr>
              <a:t>Fink et al, Rep. Prog. Phys. </a:t>
            </a:r>
            <a:r>
              <a:rPr lang="en-US" sz="1400" spc="-1" dirty="0">
                <a:solidFill>
                  <a:srgbClr val="000000"/>
                </a:solidFill>
                <a:uFill>
                  <a:solidFill>
                    <a:srgbClr val="FFFFFF"/>
                  </a:solidFill>
                </a:uFill>
                <a:ea typeface="DejaVu Sans"/>
              </a:rPr>
              <a:t>76, 056502 (2013)</a:t>
            </a:r>
            <a:endParaRPr lang="en-US" sz="1800" b="0" strike="noStrike" spc="-1" dirty="0">
              <a:solidFill>
                <a:srgbClr val="000000"/>
              </a:solidFill>
              <a:uFill>
                <a:solidFill>
                  <a:srgbClr val="FFFFFF"/>
                </a:solidFill>
              </a:uFill>
              <a:latin typeface="Arial"/>
            </a:endParaRPr>
          </a:p>
        </p:txBody>
      </p:sp>
      <p:pic>
        <p:nvPicPr>
          <p:cNvPr id="12" name="Picture 11">
            <a:extLst>
              <a:ext uri="{FF2B5EF4-FFF2-40B4-BE49-F238E27FC236}">
                <a16:creationId xmlns:a16="http://schemas.microsoft.com/office/drawing/2014/main" id="{902053B4-3DBC-8046-BEEE-3F45ABD08510}"/>
              </a:ext>
            </a:extLst>
          </p:cNvPr>
          <p:cNvPicPr>
            <a:picLocks noChangeAspect="1"/>
          </p:cNvPicPr>
          <p:nvPr/>
        </p:nvPicPr>
        <p:blipFill>
          <a:blip r:embed="rId3"/>
          <a:stretch>
            <a:fillRect/>
          </a:stretch>
        </p:blipFill>
        <p:spPr>
          <a:xfrm>
            <a:off x="1069468" y="2540396"/>
            <a:ext cx="1905000" cy="3810000"/>
          </a:xfrm>
          <a:prstGeom prst="rect">
            <a:avLst/>
          </a:prstGeom>
        </p:spPr>
      </p:pic>
      <p:sp>
        <p:nvSpPr>
          <p:cNvPr id="13" name="CustomShape 2">
            <a:extLst>
              <a:ext uri="{FF2B5EF4-FFF2-40B4-BE49-F238E27FC236}">
                <a16:creationId xmlns:a16="http://schemas.microsoft.com/office/drawing/2014/main" id="{DC30FA99-09BE-5545-A1EA-380CBC5D7C01}"/>
              </a:ext>
            </a:extLst>
          </p:cNvPr>
          <p:cNvSpPr/>
          <p:nvPr/>
        </p:nvSpPr>
        <p:spPr>
          <a:xfrm>
            <a:off x="906339" y="1904337"/>
            <a:ext cx="2196626" cy="591480"/>
          </a:xfrm>
          <a:prstGeom prst="rect">
            <a:avLst/>
          </a:prstGeom>
          <a:solidFill>
            <a:srgbClr val="CCCCCC"/>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400" b="0" strike="noStrike" spc="-1" dirty="0" err="1">
                <a:solidFill>
                  <a:srgbClr val="000000"/>
                </a:solidFill>
                <a:uFill>
                  <a:solidFill>
                    <a:srgbClr val="FFFFFF"/>
                  </a:solidFill>
                </a:uFill>
                <a:latin typeface="Arial"/>
              </a:rPr>
              <a:t>Stöhr</a:t>
            </a:r>
            <a:r>
              <a:rPr lang="en-US" sz="1400" b="0" strike="noStrike" spc="-1" dirty="0">
                <a:solidFill>
                  <a:srgbClr val="000000"/>
                </a:solidFill>
                <a:uFill>
                  <a:solidFill>
                    <a:srgbClr val="FFFFFF"/>
                  </a:solidFill>
                </a:uFill>
                <a:latin typeface="Arial"/>
              </a:rPr>
              <a:t>, </a:t>
            </a:r>
            <a:r>
              <a:rPr lang="en-US" sz="1400" b="0" strike="noStrike" spc="-1" dirty="0" err="1">
                <a:solidFill>
                  <a:srgbClr val="000000"/>
                </a:solidFill>
                <a:uFill>
                  <a:solidFill>
                    <a:srgbClr val="FFFFFF"/>
                  </a:solidFill>
                </a:uFill>
                <a:latin typeface="Arial"/>
              </a:rPr>
              <a:t>Siegmann</a:t>
            </a:r>
            <a:r>
              <a:rPr lang="en-US" sz="1400" b="0" strike="noStrike" spc="-1" dirty="0">
                <a:solidFill>
                  <a:srgbClr val="000000"/>
                </a:solidFill>
                <a:uFill>
                  <a:solidFill>
                    <a:srgbClr val="FFFFFF"/>
                  </a:solidFill>
                </a:uFill>
                <a:latin typeface="Arial"/>
              </a:rPr>
              <a:t>, Magnetism Springer</a:t>
            </a:r>
          </a:p>
        </p:txBody>
      </p:sp>
      <p:pic>
        <p:nvPicPr>
          <p:cNvPr id="15" name="Picture 14">
            <a:extLst>
              <a:ext uri="{FF2B5EF4-FFF2-40B4-BE49-F238E27FC236}">
                <a16:creationId xmlns:a16="http://schemas.microsoft.com/office/drawing/2014/main" id="{FE9FC775-CEC7-3241-9A5E-6E612FD43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753" y="2886214"/>
            <a:ext cx="3982136" cy="3118364"/>
          </a:xfrm>
          <a:prstGeom prst="rect">
            <a:avLst/>
          </a:prstGeom>
        </p:spPr>
      </p:pic>
      <p:sp>
        <p:nvSpPr>
          <p:cNvPr id="16" name="CustomShape 2">
            <a:extLst>
              <a:ext uri="{FF2B5EF4-FFF2-40B4-BE49-F238E27FC236}">
                <a16:creationId xmlns:a16="http://schemas.microsoft.com/office/drawing/2014/main" id="{A5A6487D-22A7-4749-8D7E-908A728EB40A}"/>
              </a:ext>
            </a:extLst>
          </p:cNvPr>
          <p:cNvSpPr/>
          <p:nvPr/>
        </p:nvSpPr>
        <p:spPr>
          <a:xfrm>
            <a:off x="8138052" y="1948916"/>
            <a:ext cx="3430061" cy="591480"/>
          </a:xfrm>
          <a:prstGeom prst="rect">
            <a:avLst/>
          </a:prstGeom>
          <a:solidFill>
            <a:srgbClr val="CCCCCC"/>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400" b="0" strike="noStrike" spc="-1" dirty="0">
                <a:solidFill>
                  <a:srgbClr val="000000"/>
                </a:solidFill>
                <a:uFill>
                  <a:solidFill>
                    <a:srgbClr val="FFFFFF"/>
                  </a:solidFill>
                </a:uFill>
                <a:latin typeface="Arial"/>
                <a:ea typeface="DejaVu Sans"/>
              </a:rPr>
              <a:t>Ament et al, Rev. Mod 83, 705 (2011)</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900970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8477-5BB4-CF44-B554-1FA513547BE7}"/>
              </a:ext>
            </a:extLst>
          </p:cNvPr>
          <p:cNvSpPr>
            <a:spLocks noGrp="1"/>
          </p:cNvSpPr>
          <p:nvPr>
            <p:ph type="title"/>
          </p:nvPr>
        </p:nvSpPr>
        <p:spPr/>
        <p:txBody>
          <a:bodyPr/>
          <a:lstStyle/>
          <a:p>
            <a:r>
              <a:rPr lang="en-US" dirty="0"/>
              <a:t>X-ray Spectroscopy</a:t>
            </a:r>
            <a:br>
              <a:rPr lang="en-US" dirty="0"/>
            </a:br>
            <a:endParaRPr lang="en-US" dirty="0"/>
          </a:p>
        </p:txBody>
      </p:sp>
      <p:pic>
        <p:nvPicPr>
          <p:cNvPr id="7" name="Content Placeholder 6">
            <a:extLst>
              <a:ext uri="{FF2B5EF4-FFF2-40B4-BE49-F238E27FC236}">
                <a16:creationId xmlns:a16="http://schemas.microsoft.com/office/drawing/2014/main" id="{6B3FFB48-3DF4-2A42-AF1A-5F40852396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58167" y="2024064"/>
            <a:ext cx="3409946" cy="4622763"/>
          </a:xfrm>
        </p:spPr>
      </p:pic>
      <p:sp>
        <p:nvSpPr>
          <p:cNvPr id="4" name="TextBox 3">
            <a:extLst>
              <a:ext uri="{FF2B5EF4-FFF2-40B4-BE49-F238E27FC236}">
                <a16:creationId xmlns:a16="http://schemas.microsoft.com/office/drawing/2014/main" id="{9462BFFA-DF56-B445-9924-7BB053ABBA8C}"/>
              </a:ext>
            </a:extLst>
          </p:cNvPr>
          <p:cNvSpPr txBox="1"/>
          <p:nvPr/>
        </p:nvSpPr>
        <p:spPr>
          <a:xfrm>
            <a:off x="513872" y="1227126"/>
            <a:ext cx="3310328" cy="531292"/>
          </a:xfrm>
          <a:prstGeom prst="rect">
            <a:avLst/>
          </a:prstGeom>
          <a:noFill/>
        </p:spPr>
        <p:txBody>
          <a:bodyPr wrap="none" rtlCol="0">
            <a:noAutofit/>
          </a:bodyPr>
          <a:lstStyle/>
          <a:p>
            <a:pPr>
              <a:lnSpc>
                <a:spcPct val="112000"/>
              </a:lnSpc>
            </a:pPr>
            <a:r>
              <a:rPr lang="en-US" sz="2000" dirty="0"/>
              <a:t>Resonant elastic scattering</a:t>
            </a:r>
          </a:p>
        </p:txBody>
      </p:sp>
      <p:sp>
        <p:nvSpPr>
          <p:cNvPr id="5" name="TextBox 4">
            <a:extLst>
              <a:ext uri="{FF2B5EF4-FFF2-40B4-BE49-F238E27FC236}">
                <a16:creationId xmlns:a16="http://schemas.microsoft.com/office/drawing/2014/main" id="{6C26D3B5-9237-FE41-B7DD-DFBF039B6156}"/>
              </a:ext>
            </a:extLst>
          </p:cNvPr>
          <p:cNvSpPr txBox="1"/>
          <p:nvPr/>
        </p:nvSpPr>
        <p:spPr>
          <a:xfrm>
            <a:off x="7971604" y="1225210"/>
            <a:ext cx="3442741" cy="531292"/>
          </a:xfrm>
          <a:prstGeom prst="rect">
            <a:avLst/>
          </a:prstGeom>
          <a:noFill/>
        </p:spPr>
        <p:txBody>
          <a:bodyPr wrap="none" rtlCol="0">
            <a:noAutofit/>
          </a:bodyPr>
          <a:lstStyle/>
          <a:p>
            <a:pPr>
              <a:lnSpc>
                <a:spcPct val="112000"/>
              </a:lnSpc>
            </a:pPr>
            <a:r>
              <a:rPr lang="en-US" sz="2000" dirty="0"/>
              <a:t>Resonant inelastic scattering</a:t>
            </a:r>
          </a:p>
        </p:txBody>
      </p:sp>
      <p:sp>
        <p:nvSpPr>
          <p:cNvPr id="8" name="CustomShape 2">
            <a:extLst>
              <a:ext uri="{FF2B5EF4-FFF2-40B4-BE49-F238E27FC236}">
                <a16:creationId xmlns:a16="http://schemas.microsoft.com/office/drawing/2014/main" id="{EAAAB290-8FB3-9F49-8F27-86B46AFF4393}"/>
              </a:ext>
            </a:extLst>
          </p:cNvPr>
          <p:cNvSpPr/>
          <p:nvPr/>
        </p:nvSpPr>
        <p:spPr>
          <a:xfrm>
            <a:off x="7984284" y="1774816"/>
            <a:ext cx="3430061" cy="249248"/>
          </a:xfrm>
          <a:prstGeom prst="rect">
            <a:avLst/>
          </a:prstGeom>
          <a:solidFill>
            <a:srgbClr val="CCCCCC"/>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400" b="0" strike="noStrike" spc="-1" dirty="0" err="1">
                <a:solidFill>
                  <a:srgbClr val="000000"/>
                </a:solidFill>
                <a:uFill>
                  <a:solidFill>
                    <a:srgbClr val="FFFFFF"/>
                  </a:solidFill>
                </a:uFill>
                <a:latin typeface="Arial"/>
                <a:ea typeface="DejaVu Sans"/>
              </a:rPr>
              <a:t>Schlappa</a:t>
            </a:r>
            <a:r>
              <a:rPr lang="en-US" sz="1400" b="0" strike="noStrike" spc="-1" dirty="0">
                <a:solidFill>
                  <a:srgbClr val="000000"/>
                </a:solidFill>
                <a:uFill>
                  <a:solidFill>
                    <a:srgbClr val="FFFFFF"/>
                  </a:solidFill>
                </a:uFill>
                <a:latin typeface="Arial"/>
                <a:ea typeface="DejaVu Sans"/>
              </a:rPr>
              <a:t>, et al., Nature 485, 82 (2012)</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B8601608-5142-5E4D-8A03-9E1CB46BF0BE}"/>
              </a:ext>
            </a:extLst>
          </p:cNvPr>
          <p:cNvSpPr/>
          <p:nvPr/>
        </p:nvSpPr>
        <p:spPr>
          <a:xfrm>
            <a:off x="4641164" y="6400163"/>
            <a:ext cx="3430061" cy="315151"/>
          </a:xfrm>
          <a:prstGeom prst="rect">
            <a:avLst/>
          </a:prstGeom>
          <a:solidFill>
            <a:srgbClr val="CCCCCC"/>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400" b="0" strike="noStrike" spc="-1" dirty="0">
                <a:solidFill>
                  <a:srgbClr val="000000"/>
                </a:solidFill>
                <a:uFill>
                  <a:solidFill>
                    <a:srgbClr val="FFFFFF"/>
                  </a:solidFill>
                </a:uFill>
                <a:latin typeface="Arial"/>
                <a:ea typeface="DejaVu Sans"/>
              </a:rPr>
              <a:t>Ament et al, Rev. Mod 83, 705 (2011)</a:t>
            </a:r>
            <a:endParaRPr lang="en-US" sz="1800" b="0" strike="noStrike" spc="-1" dirty="0">
              <a:solidFill>
                <a:srgbClr val="000000"/>
              </a:solidFill>
              <a:uFill>
                <a:solidFill>
                  <a:srgbClr val="FFFFFF"/>
                </a:solidFill>
              </a:uFill>
              <a:latin typeface="Arial"/>
            </a:endParaRPr>
          </a:p>
        </p:txBody>
      </p:sp>
      <p:pic>
        <p:nvPicPr>
          <p:cNvPr id="11" name="Picture 10">
            <a:extLst>
              <a:ext uri="{FF2B5EF4-FFF2-40B4-BE49-F238E27FC236}">
                <a16:creationId xmlns:a16="http://schemas.microsoft.com/office/drawing/2014/main" id="{253F9246-5DE4-2C4E-BA29-65DD0C824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010" y="4910060"/>
            <a:ext cx="3238769" cy="1388801"/>
          </a:xfrm>
          <a:prstGeom prst="rect">
            <a:avLst/>
          </a:prstGeom>
        </p:spPr>
      </p:pic>
      <p:cxnSp>
        <p:nvCxnSpPr>
          <p:cNvPr id="13" name="Elbow Connector 12">
            <a:extLst>
              <a:ext uri="{FF2B5EF4-FFF2-40B4-BE49-F238E27FC236}">
                <a16:creationId xmlns:a16="http://schemas.microsoft.com/office/drawing/2014/main" id="{FD6B13AE-5E91-5841-80AC-FD8EB2DDB507}"/>
              </a:ext>
            </a:extLst>
          </p:cNvPr>
          <p:cNvCxnSpPr>
            <a:cxnSpLocks/>
          </p:cNvCxnSpPr>
          <p:nvPr/>
        </p:nvCxnSpPr>
        <p:spPr>
          <a:xfrm rot="5400000">
            <a:off x="3390794" y="2027526"/>
            <a:ext cx="5540169" cy="3313916"/>
          </a:xfrm>
          <a:prstGeom prst="bentConnector3">
            <a:avLst>
              <a:gd name="adj1" fmla="val 59820"/>
            </a:avLst>
          </a:prstGeom>
          <a:ln w="38100"/>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B71B238F-DFF4-6949-95C2-C0A85F8D6A81}"/>
              </a:ext>
            </a:extLst>
          </p:cNvPr>
          <p:cNvSpPr txBox="1"/>
          <p:nvPr/>
        </p:nvSpPr>
        <p:spPr>
          <a:xfrm>
            <a:off x="4913416" y="4307766"/>
            <a:ext cx="2352469" cy="914400"/>
          </a:xfrm>
          <a:prstGeom prst="rect">
            <a:avLst/>
          </a:prstGeom>
          <a:noFill/>
        </p:spPr>
        <p:txBody>
          <a:bodyPr wrap="none" rtlCol="0">
            <a:noAutofit/>
          </a:bodyPr>
          <a:lstStyle/>
          <a:p>
            <a:pPr marL="269875" indent="-269875">
              <a:lnSpc>
                <a:spcPct val="112000"/>
              </a:lnSpc>
              <a:buBlip>
                <a:blip r:embed="rId5"/>
              </a:buBlip>
            </a:pPr>
            <a:r>
              <a:rPr lang="en-US" sz="1600" dirty="0"/>
              <a:t>Low energy excitations</a:t>
            </a:r>
            <a:br>
              <a:rPr lang="en-US" sz="1600" dirty="0"/>
            </a:br>
            <a:r>
              <a:rPr lang="en-US" sz="1600" dirty="0"/>
              <a:t>and dispersion </a:t>
            </a:r>
          </a:p>
          <a:p>
            <a:pPr marL="269875" indent="-269875">
              <a:lnSpc>
                <a:spcPct val="112000"/>
              </a:lnSpc>
              <a:buBlip>
                <a:blip r:embed="rId5"/>
              </a:buBlip>
            </a:pPr>
            <a:endParaRPr lang="en-US" sz="1600" dirty="0" err="1"/>
          </a:p>
        </p:txBody>
      </p:sp>
      <p:pic>
        <p:nvPicPr>
          <p:cNvPr id="20" name="Picture 19">
            <a:extLst>
              <a:ext uri="{FF2B5EF4-FFF2-40B4-BE49-F238E27FC236}">
                <a16:creationId xmlns:a16="http://schemas.microsoft.com/office/drawing/2014/main" id="{84AD2CCC-88C2-CF4B-90E9-5E8A7E9BFB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89" y="1638917"/>
            <a:ext cx="5579181" cy="2439416"/>
          </a:xfrm>
          <a:prstGeom prst="rect">
            <a:avLst/>
          </a:prstGeom>
        </p:spPr>
      </p:pic>
      <p:sp>
        <p:nvSpPr>
          <p:cNvPr id="22" name="CustomShape 2">
            <a:extLst>
              <a:ext uri="{FF2B5EF4-FFF2-40B4-BE49-F238E27FC236}">
                <a16:creationId xmlns:a16="http://schemas.microsoft.com/office/drawing/2014/main" id="{75193D02-1B80-C646-B362-FE94D989A7FF}"/>
              </a:ext>
            </a:extLst>
          </p:cNvPr>
          <p:cNvSpPr/>
          <p:nvPr/>
        </p:nvSpPr>
        <p:spPr>
          <a:xfrm>
            <a:off x="729324" y="4086197"/>
            <a:ext cx="3430061" cy="249248"/>
          </a:xfrm>
          <a:prstGeom prst="rect">
            <a:avLst/>
          </a:prstGeom>
          <a:solidFill>
            <a:srgbClr val="CCCCCC"/>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400" b="0" strike="noStrike" spc="-1" dirty="0" err="1">
                <a:solidFill>
                  <a:srgbClr val="000000"/>
                </a:solidFill>
                <a:uFill>
                  <a:solidFill>
                    <a:srgbClr val="FFFFFF"/>
                  </a:solidFill>
                </a:uFill>
                <a:latin typeface="Arial"/>
                <a:ea typeface="DejaVu Sans"/>
              </a:rPr>
              <a:t>Coey</a:t>
            </a:r>
            <a:r>
              <a:rPr lang="en-US" sz="1400" b="0" strike="noStrike" spc="-1" dirty="0">
                <a:solidFill>
                  <a:srgbClr val="000000"/>
                </a:solidFill>
                <a:uFill>
                  <a:solidFill>
                    <a:srgbClr val="FFFFFF"/>
                  </a:solidFill>
                </a:uFill>
                <a:latin typeface="Arial"/>
                <a:ea typeface="DejaVu Sans"/>
              </a:rPr>
              <a:t>, Science 430, 155 (2004)</a:t>
            </a:r>
            <a:endParaRPr lang="en-US" sz="1800" b="0" strike="noStrike" spc="-1" dirty="0">
              <a:solidFill>
                <a:srgbClr val="000000"/>
              </a:solidFill>
              <a:uFill>
                <a:solidFill>
                  <a:srgbClr val="FFFFFF"/>
                </a:solidFill>
              </a:uFill>
              <a:latin typeface="Arial"/>
            </a:endParaRPr>
          </a:p>
        </p:txBody>
      </p:sp>
      <p:sp>
        <p:nvSpPr>
          <p:cNvPr id="23" name="TextBox 22">
            <a:extLst>
              <a:ext uri="{FF2B5EF4-FFF2-40B4-BE49-F238E27FC236}">
                <a16:creationId xmlns:a16="http://schemas.microsoft.com/office/drawing/2014/main" id="{112278B1-0E19-AC4D-AF6F-B8E871C16C9C}"/>
              </a:ext>
            </a:extLst>
          </p:cNvPr>
          <p:cNvSpPr txBox="1"/>
          <p:nvPr/>
        </p:nvSpPr>
        <p:spPr>
          <a:xfrm>
            <a:off x="604784" y="4552764"/>
            <a:ext cx="3347184" cy="914400"/>
          </a:xfrm>
          <a:prstGeom prst="rect">
            <a:avLst/>
          </a:prstGeom>
          <a:noFill/>
        </p:spPr>
        <p:txBody>
          <a:bodyPr wrap="none" rtlCol="0">
            <a:noAutofit/>
          </a:bodyPr>
          <a:lstStyle/>
          <a:p>
            <a:pPr marL="269875" indent="-269875">
              <a:lnSpc>
                <a:spcPct val="112000"/>
              </a:lnSpc>
              <a:buBlip>
                <a:blip r:embed="rId5"/>
              </a:buBlip>
            </a:pPr>
            <a:r>
              <a:rPr lang="en-US" sz="1600" dirty="0"/>
              <a:t>Valence long-range order of charge, </a:t>
            </a:r>
            <a:br>
              <a:rPr lang="en-US" sz="1600" dirty="0"/>
            </a:br>
            <a:r>
              <a:rPr lang="en-US" sz="1600" dirty="0"/>
              <a:t>orbital and spin</a:t>
            </a:r>
          </a:p>
          <a:p>
            <a:pPr marL="269875" indent="-269875">
              <a:lnSpc>
                <a:spcPct val="112000"/>
              </a:lnSpc>
              <a:buBlip>
                <a:blip r:embed="rId5"/>
              </a:buBlip>
            </a:pPr>
            <a:endParaRPr lang="en-US" sz="1600" dirty="0" err="1"/>
          </a:p>
        </p:txBody>
      </p:sp>
    </p:spTree>
    <p:extLst>
      <p:ext uri="{BB962C8B-B14F-4D97-AF65-F5344CB8AC3E}">
        <p14:creationId xmlns:p14="http://schemas.microsoft.com/office/powerpoint/2010/main" val="2210726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8BFC-8A8F-4B8E-A0FC-61EB2B21E3CA}"/>
              </a:ext>
            </a:extLst>
          </p:cNvPr>
          <p:cNvSpPr>
            <a:spLocks noGrp="1"/>
          </p:cNvSpPr>
          <p:nvPr>
            <p:ph type="title"/>
          </p:nvPr>
        </p:nvSpPr>
        <p:spPr>
          <a:xfrm>
            <a:off x="565007" y="489531"/>
            <a:ext cx="10956924" cy="522954"/>
          </a:xfrm>
        </p:spPr>
        <p:txBody>
          <a:bodyPr/>
          <a:lstStyle/>
          <a:p>
            <a:r>
              <a:rPr lang="en-US" dirty="0"/>
              <a:t>Scientific Motivation for Time-Resolved RIXS</a:t>
            </a:r>
          </a:p>
        </p:txBody>
      </p:sp>
      <p:sp>
        <p:nvSpPr>
          <p:cNvPr id="3" name="Title 1"/>
          <p:cNvSpPr txBox="1">
            <a:spLocks/>
          </p:cNvSpPr>
          <p:nvPr/>
        </p:nvSpPr>
        <p:spPr>
          <a:xfrm>
            <a:off x="6863086" y="1329170"/>
            <a:ext cx="4323843" cy="424572"/>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pPr algn="ctr"/>
            <a:r>
              <a:rPr lang="en-US" sz="1600" b="0" dirty="0"/>
              <a:t>Magnetic correlation dynamics in 3D and 2D:</a:t>
            </a:r>
            <a:endParaRPr lang="en-US" sz="1600" b="0" baseline="-25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9309"/>
          <a:stretch/>
        </p:blipFill>
        <p:spPr>
          <a:xfrm>
            <a:off x="10710508" y="1713109"/>
            <a:ext cx="1113612" cy="2565080"/>
          </a:xfrm>
          <a:prstGeom prst="rect">
            <a:avLst/>
          </a:prstGeom>
        </p:spPr>
      </p:pic>
      <p:sp>
        <p:nvSpPr>
          <p:cNvPr id="5" name="Text Box 7"/>
          <p:cNvSpPr txBox="1">
            <a:spLocks noChangeArrowheads="1"/>
          </p:cNvSpPr>
          <p:nvPr/>
        </p:nvSpPr>
        <p:spPr bwMode="auto">
          <a:xfrm>
            <a:off x="7473396" y="5783468"/>
            <a:ext cx="378112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i="1" dirty="0"/>
              <a:t>M. Dean et al., </a:t>
            </a:r>
            <a:r>
              <a:rPr lang="en-GB" altLang="de-DE" sz="1400" i="1" dirty="0"/>
              <a:t>Nature Mat 15, 601 (2016).</a:t>
            </a:r>
            <a:r>
              <a:rPr lang="de-DE" altLang="de-DE" sz="1400" i="1" dirty="0"/>
              <a:t> </a:t>
            </a:r>
          </a:p>
        </p:txBody>
      </p:sp>
      <p:grpSp>
        <p:nvGrpSpPr>
          <p:cNvPr id="6" name="Group 5"/>
          <p:cNvGrpSpPr/>
          <p:nvPr/>
        </p:nvGrpSpPr>
        <p:grpSpPr>
          <a:xfrm>
            <a:off x="6818750" y="2032897"/>
            <a:ext cx="3695074" cy="2456532"/>
            <a:chOff x="519581" y="1736464"/>
            <a:chExt cx="3695074" cy="2456532"/>
          </a:xfrm>
        </p:grpSpPr>
        <p:grpSp>
          <p:nvGrpSpPr>
            <p:cNvPr id="7" name="Group 6"/>
            <p:cNvGrpSpPr/>
            <p:nvPr/>
          </p:nvGrpSpPr>
          <p:grpSpPr>
            <a:xfrm>
              <a:off x="519581" y="1736464"/>
              <a:ext cx="3695074" cy="2456532"/>
              <a:chOff x="1047799" y="1469105"/>
              <a:chExt cx="3458887" cy="2299511"/>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058" t="-2" r="23385" b="43117"/>
              <a:stretch/>
            </p:blipFill>
            <p:spPr>
              <a:xfrm>
                <a:off x="1047799" y="1469106"/>
                <a:ext cx="3406635" cy="1460778"/>
              </a:xfrm>
              <a:prstGeom prst="rect">
                <a:avLst/>
              </a:prstGeom>
            </p:spPr>
          </p:pic>
          <p:sp>
            <p:nvSpPr>
              <p:cNvPr id="10" name="Rectangle 9"/>
              <p:cNvSpPr/>
              <p:nvPr/>
            </p:nvSpPr>
            <p:spPr>
              <a:xfrm>
                <a:off x="3622949" y="2819575"/>
                <a:ext cx="883737" cy="949041"/>
              </a:xfrm>
              <a:prstGeom prst="rect">
                <a:avLst/>
              </a:prstGeom>
              <a:solidFill>
                <a:schemeClr val="bg1"/>
              </a:solidFill>
              <a:ln>
                <a:noFill/>
              </a:ln>
            </p:spPr>
            <p:txBody>
              <a:bodyPr rtlCol="0" anchor="ctr">
                <a:noAutofit/>
              </a:bodyPr>
              <a:lstStyle/>
              <a:p>
                <a:pPr algn="ctr">
                  <a:lnSpc>
                    <a:spcPct val="113000"/>
                  </a:lnSpc>
                </a:pPr>
                <a:endParaRPr lang="de-DE" sz="1400" dirty="0" err="1"/>
              </a:p>
            </p:txBody>
          </p:sp>
          <p:sp>
            <p:nvSpPr>
              <p:cNvPr id="11" name="Rectangle 10"/>
              <p:cNvSpPr/>
              <p:nvPr/>
            </p:nvSpPr>
            <p:spPr>
              <a:xfrm>
                <a:off x="3585939" y="2590579"/>
                <a:ext cx="254542" cy="217617"/>
              </a:xfrm>
              <a:prstGeom prst="rect">
                <a:avLst/>
              </a:prstGeom>
              <a:solidFill>
                <a:schemeClr val="bg1"/>
              </a:solidFill>
              <a:ln>
                <a:noFill/>
              </a:ln>
            </p:spPr>
            <p:txBody>
              <a:bodyPr rtlCol="0" anchor="ctr">
                <a:noAutofit/>
              </a:bodyPr>
              <a:lstStyle/>
              <a:p>
                <a:pPr algn="ctr">
                  <a:lnSpc>
                    <a:spcPct val="113000"/>
                  </a:lnSpc>
                </a:pPr>
                <a:endParaRPr lang="de-DE" sz="1400" dirty="0" err="1"/>
              </a:p>
            </p:txBody>
          </p:sp>
          <p:sp>
            <p:nvSpPr>
              <p:cNvPr id="12" name="Rectangle 11"/>
              <p:cNvSpPr/>
              <p:nvPr/>
            </p:nvSpPr>
            <p:spPr>
              <a:xfrm>
                <a:off x="2138139" y="1469105"/>
                <a:ext cx="254542" cy="217617"/>
              </a:xfrm>
              <a:prstGeom prst="rect">
                <a:avLst/>
              </a:prstGeom>
              <a:solidFill>
                <a:schemeClr val="bg1"/>
              </a:solidFill>
              <a:ln>
                <a:noFill/>
              </a:ln>
            </p:spPr>
            <p:txBody>
              <a:bodyPr rtlCol="0" anchor="ctr">
                <a:noAutofit/>
              </a:bodyPr>
              <a:lstStyle/>
              <a:p>
                <a:pPr algn="ctr">
                  <a:lnSpc>
                    <a:spcPct val="113000"/>
                  </a:lnSpc>
                </a:pPr>
                <a:endParaRPr lang="de-DE" sz="1400" dirty="0" err="1"/>
              </a:p>
            </p:txBody>
          </p:sp>
        </p:grpSp>
        <p:sp>
          <p:nvSpPr>
            <p:cNvPr id="8" name="Rectangle 7"/>
            <p:cNvSpPr/>
            <p:nvPr/>
          </p:nvSpPr>
          <p:spPr>
            <a:xfrm>
              <a:off x="519581" y="2800812"/>
              <a:ext cx="1006454" cy="605579"/>
            </a:xfrm>
            <a:prstGeom prst="rect">
              <a:avLst/>
            </a:prstGeom>
            <a:solidFill>
              <a:schemeClr val="bg1"/>
            </a:solidFill>
          </p:spPr>
          <p:txBody>
            <a:bodyPr rtlCol="0" anchor="ctr">
              <a:noAutofit/>
            </a:bodyPr>
            <a:lstStyle/>
            <a:p>
              <a:pPr algn="ctr">
                <a:lnSpc>
                  <a:spcPct val="113000"/>
                </a:lnSpc>
              </a:pPr>
              <a:endParaRPr lang="en-US" sz="1400" dirty="0" err="1"/>
            </a:p>
          </p:txBody>
        </p:sp>
      </p:grpSp>
      <p:grpSp>
        <p:nvGrpSpPr>
          <p:cNvPr id="13" name="Group 12"/>
          <p:cNvGrpSpPr/>
          <p:nvPr/>
        </p:nvGrpSpPr>
        <p:grpSpPr>
          <a:xfrm>
            <a:off x="7046502" y="4139649"/>
            <a:ext cx="4724172" cy="1598532"/>
            <a:chOff x="1633538" y="4202214"/>
            <a:chExt cx="5428539" cy="1836872"/>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3538" y="4310433"/>
              <a:ext cx="1789612" cy="1381268"/>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2962" r="34076"/>
            <a:stretch/>
          </p:blipFill>
          <p:spPr>
            <a:xfrm>
              <a:off x="3447146" y="4202214"/>
              <a:ext cx="2125918" cy="183687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69201"/>
            <a:stretch/>
          </p:blipFill>
          <p:spPr>
            <a:xfrm>
              <a:off x="5508485" y="4310433"/>
              <a:ext cx="1553592" cy="1597706"/>
            </a:xfrm>
            <a:prstGeom prst="rect">
              <a:avLst/>
            </a:prstGeom>
          </p:spPr>
        </p:pic>
      </p:grpSp>
      <p:sp>
        <p:nvSpPr>
          <p:cNvPr id="17" name="Title 1">
            <a:extLst>
              <a:ext uri="{FF2B5EF4-FFF2-40B4-BE49-F238E27FC236}">
                <a16:creationId xmlns:a16="http://schemas.microsoft.com/office/drawing/2014/main" id="{8D00BC15-BA44-473C-8FAF-6DCF07DA26FB}"/>
              </a:ext>
            </a:extLst>
          </p:cNvPr>
          <p:cNvSpPr txBox="1">
            <a:spLocks/>
          </p:cNvSpPr>
          <p:nvPr/>
        </p:nvSpPr>
        <p:spPr>
          <a:xfrm>
            <a:off x="606296" y="1329170"/>
            <a:ext cx="5206770" cy="424572"/>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pPr algn="ctr"/>
            <a:r>
              <a:rPr lang="en-US" sz="1600" b="0" dirty="0"/>
              <a:t>Photochemical dynamics in transition metal complexes:</a:t>
            </a:r>
            <a:endParaRPr lang="en-US" sz="1600" b="0" baseline="-25000" dirty="0"/>
          </a:p>
        </p:txBody>
      </p:sp>
      <p:pic>
        <p:nvPicPr>
          <p:cNvPr id="18" name="Picture 17" descr="Diagram&#10;&#10;Description automatically generated">
            <a:extLst>
              <a:ext uri="{FF2B5EF4-FFF2-40B4-BE49-F238E27FC236}">
                <a16:creationId xmlns:a16="http://schemas.microsoft.com/office/drawing/2014/main" id="{7B400EE9-DE14-4913-8C26-1C669174F8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6454" y="1831206"/>
            <a:ext cx="4428720" cy="3793019"/>
          </a:xfrm>
          <a:prstGeom prst="rect">
            <a:avLst/>
          </a:prstGeom>
        </p:spPr>
      </p:pic>
      <p:sp>
        <p:nvSpPr>
          <p:cNvPr id="19" name="Text Box 7">
            <a:extLst>
              <a:ext uri="{FF2B5EF4-FFF2-40B4-BE49-F238E27FC236}">
                <a16:creationId xmlns:a16="http://schemas.microsoft.com/office/drawing/2014/main" id="{43EAF172-611C-4B6F-A4F1-59BEE634E7BE}"/>
              </a:ext>
            </a:extLst>
          </p:cNvPr>
          <p:cNvSpPr txBox="1">
            <a:spLocks noChangeArrowheads="1"/>
          </p:cNvSpPr>
          <p:nvPr/>
        </p:nvSpPr>
        <p:spPr bwMode="auto">
          <a:xfrm>
            <a:off x="1309884" y="5792704"/>
            <a:ext cx="378112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i="1" dirty="0"/>
              <a:t>P. </a:t>
            </a:r>
            <a:r>
              <a:rPr lang="en-US" sz="1400" i="1" dirty="0" err="1"/>
              <a:t>Wernet</a:t>
            </a:r>
            <a:r>
              <a:rPr lang="en-US" sz="1400" i="1" dirty="0"/>
              <a:t> et al., </a:t>
            </a:r>
            <a:r>
              <a:rPr lang="en-GB" altLang="de-DE" sz="1400" i="1" dirty="0"/>
              <a:t>Nature 520, 78 (2015).</a:t>
            </a:r>
            <a:r>
              <a:rPr lang="de-DE" altLang="de-DE" sz="1400" i="1" dirty="0"/>
              <a:t> </a:t>
            </a:r>
          </a:p>
        </p:txBody>
      </p:sp>
      <p:sp>
        <p:nvSpPr>
          <p:cNvPr id="20" name="Rectangle 19"/>
          <p:cNvSpPr/>
          <p:nvPr/>
        </p:nvSpPr>
        <p:spPr>
          <a:xfrm>
            <a:off x="581888" y="1246909"/>
            <a:ext cx="5310909" cy="4902875"/>
          </a:xfrm>
          <a:prstGeom prst="rect">
            <a:avLst/>
          </a:prstGeom>
          <a:noFill/>
          <a:ln>
            <a:solidFill>
              <a:srgbClr val="FFC000"/>
            </a:solidFill>
          </a:ln>
        </p:spPr>
        <p:txBody>
          <a:bodyPr rtlCol="0" anchor="ctr">
            <a:noAutofit/>
          </a:bodyPr>
          <a:lstStyle/>
          <a:p>
            <a:pPr algn="ctr">
              <a:lnSpc>
                <a:spcPct val="113000"/>
              </a:lnSpc>
            </a:pPr>
            <a:endParaRPr lang="de-DE" sz="1400" dirty="0" err="1"/>
          </a:p>
        </p:txBody>
      </p:sp>
      <p:sp>
        <p:nvSpPr>
          <p:cNvPr id="21" name="Rectangle 20"/>
          <p:cNvSpPr/>
          <p:nvPr/>
        </p:nvSpPr>
        <p:spPr>
          <a:xfrm>
            <a:off x="6751781" y="1219880"/>
            <a:ext cx="5186211" cy="4902875"/>
          </a:xfrm>
          <a:prstGeom prst="rect">
            <a:avLst/>
          </a:prstGeom>
          <a:noFill/>
          <a:ln>
            <a:solidFill>
              <a:srgbClr val="FFC000"/>
            </a:solidFill>
          </a:ln>
        </p:spPr>
        <p:txBody>
          <a:bodyPr rtlCol="0" anchor="ctr">
            <a:noAutofit/>
          </a:bodyPr>
          <a:lstStyle/>
          <a:p>
            <a:pPr algn="ctr">
              <a:lnSpc>
                <a:spcPct val="113000"/>
              </a:lnSpc>
            </a:pPr>
            <a:endParaRPr lang="de-DE" sz="1400" dirty="0" err="1"/>
          </a:p>
        </p:txBody>
      </p:sp>
      <p:sp>
        <p:nvSpPr>
          <p:cNvPr id="25" name="Rectangle 24">
            <a:extLst>
              <a:ext uri="{FF2B5EF4-FFF2-40B4-BE49-F238E27FC236}">
                <a16:creationId xmlns:a16="http://schemas.microsoft.com/office/drawing/2014/main" id="{4B7C2FCA-227F-3940-809C-A3EE4BEE97B2}"/>
              </a:ext>
            </a:extLst>
          </p:cNvPr>
          <p:cNvSpPr/>
          <p:nvPr/>
        </p:nvSpPr>
        <p:spPr>
          <a:xfrm>
            <a:off x="286335" y="1868128"/>
            <a:ext cx="840499" cy="451182"/>
          </a:xfrm>
          <a:prstGeom prst="rect">
            <a:avLst/>
          </a:prstGeom>
          <a:solidFill>
            <a:schemeClr val="accent6"/>
          </a:solidFill>
        </p:spPr>
        <p:txBody>
          <a:bodyPr rtlCol="0" anchor="ctr">
            <a:noAutofit/>
          </a:bodyPr>
          <a:lstStyle/>
          <a:p>
            <a:pPr algn="ctr">
              <a:lnSpc>
                <a:spcPct val="113000"/>
              </a:lnSpc>
            </a:pPr>
            <a:r>
              <a:rPr lang="en-US" sz="1700" b="1" dirty="0">
                <a:solidFill>
                  <a:srgbClr val="0D1546"/>
                </a:solidFill>
              </a:rPr>
              <a:t>CHEM</a:t>
            </a:r>
          </a:p>
        </p:txBody>
      </p:sp>
      <p:sp>
        <p:nvSpPr>
          <p:cNvPr id="26" name="Rectangle 25">
            <a:extLst>
              <a:ext uri="{FF2B5EF4-FFF2-40B4-BE49-F238E27FC236}">
                <a16:creationId xmlns:a16="http://schemas.microsoft.com/office/drawing/2014/main" id="{4B7C2FCA-227F-3940-809C-A3EE4BEE97B2}"/>
              </a:ext>
            </a:extLst>
          </p:cNvPr>
          <p:cNvSpPr/>
          <p:nvPr/>
        </p:nvSpPr>
        <p:spPr>
          <a:xfrm>
            <a:off x="6424364" y="1930116"/>
            <a:ext cx="840499" cy="451182"/>
          </a:xfrm>
          <a:prstGeom prst="rect">
            <a:avLst/>
          </a:prstGeom>
          <a:solidFill>
            <a:schemeClr val="accent6"/>
          </a:solidFill>
        </p:spPr>
        <p:txBody>
          <a:bodyPr rtlCol="0" anchor="ctr">
            <a:noAutofit/>
          </a:bodyPr>
          <a:lstStyle/>
          <a:p>
            <a:pPr algn="ctr">
              <a:lnSpc>
                <a:spcPct val="113000"/>
              </a:lnSpc>
            </a:pPr>
            <a:r>
              <a:rPr lang="en-US" sz="1700" b="1" dirty="0">
                <a:solidFill>
                  <a:srgbClr val="0D1546"/>
                </a:solidFill>
              </a:rPr>
              <a:t>XRD</a:t>
            </a:r>
          </a:p>
        </p:txBody>
      </p:sp>
    </p:spTree>
    <p:extLst>
      <p:ext uri="{BB962C8B-B14F-4D97-AF65-F5344CB8AC3E}">
        <p14:creationId xmlns:p14="http://schemas.microsoft.com/office/powerpoint/2010/main" val="1313686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B9EAE-A302-4540-93BB-FE35726E6D8E}"/>
              </a:ext>
            </a:extLst>
          </p:cNvPr>
          <p:cNvSpPr>
            <a:spLocks noGrp="1"/>
          </p:cNvSpPr>
          <p:nvPr>
            <p:ph type="title"/>
          </p:nvPr>
        </p:nvSpPr>
        <p:spPr>
          <a:xfrm>
            <a:off x="675841" y="595269"/>
            <a:ext cx="10956924" cy="404191"/>
          </a:xfrm>
        </p:spPr>
        <p:txBody>
          <a:bodyPr/>
          <a:lstStyle/>
          <a:p>
            <a:r>
              <a:rPr lang="en-US" dirty="0"/>
              <a:t>High-resolution spectrometer of the Heisenberg RIXS User Consortium</a:t>
            </a:r>
          </a:p>
        </p:txBody>
      </p:sp>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12442" t="10409" r="5227" b="12776"/>
          <a:stretch/>
        </p:blipFill>
        <p:spPr>
          <a:xfrm>
            <a:off x="5952205" y="1170454"/>
            <a:ext cx="5951394" cy="3696964"/>
          </a:xfrm>
          <a:prstGeom prst="rect">
            <a:avLst/>
          </a:prstGeom>
        </p:spPr>
      </p:pic>
      <p:pic>
        <p:nvPicPr>
          <p:cNvPr id="25" name="Picture 24"/>
          <p:cNvPicPr>
            <a:picLocks noChangeAspect="1"/>
          </p:cNvPicPr>
          <p:nvPr/>
        </p:nvPicPr>
        <p:blipFill rotWithShape="1">
          <a:blip r:embed="rId3" cstate="hqprint">
            <a:extLst>
              <a:ext uri="{28A0092B-C50C-407E-A947-70E740481C1C}">
                <a14:useLocalDpi xmlns:a14="http://schemas.microsoft.com/office/drawing/2010/main" val="0"/>
              </a:ext>
            </a:extLst>
          </a:blip>
          <a:srcRect l="5698" t="15337" r="4476" b="5282"/>
          <a:stretch/>
        </p:blipFill>
        <p:spPr>
          <a:xfrm>
            <a:off x="793670" y="2105896"/>
            <a:ext cx="4766592" cy="2978304"/>
          </a:xfrm>
          <a:prstGeom prst="rect">
            <a:avLst/>
          </a:prstGeom>
        </p:spPr>
      </p:pic>
      <p:sp>
        <p:nvSpPr>
          <p:cNvPr id="29" name="Title 1"/>
          <p:cNvSpPr txBox="1">
            <a:spLocks/>
          </p:cNvSpPr>
          <p:nvPr/>
        </p:nvSpPr>
        <p:spPr>
          <a:xfrm>
            <a:off x="673566" y="1105799"/>
            <a:ext cx="4850860" cy="1027808"/>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r>
              <a:rPr lang="en-GB" sz="1900" dirty="0"/>
              <a:t>Aim:</a:t>
            </a:r>
          </a:p>
          <a:p>
            <a:r>
              <a:rPr lang="en-GB" sz="1900" b="0" dirty="0"/>
              <a:t>Time-resolved Resonant inelastic x-ray scattering (RIXS) at the transfer limit</a:t>
            </a: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2339" y="1154235"/>
            <a:ext cx="884004" cy="388258"/>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rcRect b="13705"/>
          <a:stretch>
            <a:fillRect/>
          </a:stretch>
        </p:blipFill>
        <p:spPr>
          <a:xfrm>
            <a:off x="8303582" y="1077025"/>
            <a:ext cx="667058" cy="542678"/>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6366" y="1105799"/>
            <a:ext cx="1345962" cy="534320"/>
          </a:xfrm>
          <a:prstGeom prst="rect">
            <a:avLst/>
          </a:prstGeom>
        </p:spPr>
      </p:pic>
      <p:pic>
        <p:nvPicPr>
          <p:cNvPr id="11" name="Grafik 3">
            <a:extLst>
              <a:ext uri="{FF2B5EF4-FFF2-40B4-BE49-F238E27FC236}">
                <a16:creationId xmlns:a16="http://schemas.microsoft.com/office/drawing/2014/main" id="{C426C6BD-2688-0C4A-9F30-1F889EE51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881" y="5609575"/>
            <a:ext cx="644046" cy="644044"/>
          </a:xfrm>
          <a:prstGeom prst="rect">
            <a:avLst/>
          </a:prstGeom>
        </p:spPr>
      </p:pic>
      <p:pic>
        <p:nvPicPr>
          <p:cNvPr id="12" name="Picture 11">
            <a:extLst>
              <a:ext uri="{FF2B5EF4-FFF2-40B4-BE49-F238E27FC236}">
                <a16:creationId xmlns:a16="http://schemas.microsoft.com/office/drawing/2014/main" id="{29AC4E8C-75DA-9E43-AABE-AA5F6FAF2C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7547" y="5667540"/>
            <a:ext cx="1554658" cy="654593"/>
          </a:xfrm>
          <a:prstGeom prst="rect">
            <a:avLst/>
          </a:prstGeom>
        </p:spPr>
      </p:pic>
      <p:pic>
        <p:nvPicPr>
          <p:cNvPr id="13" name="Picture 12">
            <a:extLst>
              <a:ext uri="{FF2B5EF4-FFF2-40B4-BE49-F238E27FC236}">
                <a16:creationId xmlns:a16="http://schemas.microsoft.com/office/drawing/2014/main" id="{9FEE27DC-B717-974E-AE5E-A9F62CA3DD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7549" y="5697501"/>
            <a:ext cx="562894" cy="594669"/>
          </a:xfrm>
          <a:prstGeom prst="rect">
            <a:avLst/>
          </a:prstGeom>
        </p:spPr>
      </p:pic>
      <p:pic>
        <p:nvPicPr>
          <p:cNvPr id="14" name="Picture 13">
            <a:extLst>
              <a:ext uri="{FF2B5EF4-FFF2-40B4-BE49-F238E27FC236}">
                <a16:creationId xmlns:a16="http://schemas.microsoft.com/office/drawing/2014/main" id="{5195AE57-ABB5-BF4F-A951-D4CCA8CE4B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749" y="5632857"/>
            <a:ext cx="730251" cy="723956"/>
          </a:xfrm>
          <a:prstGeom prst="rect">
            <a:avLst/>
          </a:prstGeom>
        </p:spPr>
      </p:pic>
      <p:pic>
        <p:nvPicPr>
          <p:cNvPr id="1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3977" y="5609575"/>
            <a:ext cx="833570" cy="77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DD4BEE7-91AF-4622-9B76-16BBC9E41254}"/>
              </a:ext>
            </a:extLst>
          </p:cNvPr>
          <p:cNvSpPr txBox="1"/>
          <p:nvPr/>
        </p:nvSpPr>
        <p:spPr>
          <a:xfrm>
            <a:off x="673566" y="5146647"/>
            <a:ext cx="3200400" cy="268019"/>
          </a:xfrm>
          <a:prstGeom prst="rect">
            <a:avLst/>
          </a:prstGeom>
          <a:noFill/>
        </p:spPr>
        <p:txBody>
          <a:bodyPr wrap="square" rtlCol="0">
            <a:noAutofit/>
          </a:bodyPr>
          <a:lstStyle/>
          <a:p>
            <a:pPr>
              <a:lnSpc>
                <a:spcPct val="112000"/>
              </a:lnSpc>
            </a:pPr>
            <a:r>
              <a:rPr lang="en-US" sz="1400" i="1" dirty="0" err="1"/>
              <a:t>hRIXS</a:t>
            </a:r>
            <a:r>
              <a:rPr lang="en-US" sz="1400" i="1" dirty="0"/>
              <a:t> Proposal, User Consortium</a:t>
            </a:r>
          </a:p>
        </p:txBody>
      </p:sp>
      <p:sp>
        <p:nvSpPr>
          <p:cNvPr id="16" name="Rectangle 15">
            <a:extLst>
              <a:ext uri="{FF2B5EF4-FFF2-40B4-BE49-F238E27FC236}">
                <a16:creationId xmlns:a16="http://schemas.microsoft.com/office/drawing/2014/main" id="{4B7C2FCA-227F-3940-809C-A3EE4BEE97B2}"/>
              </a:ext>
            </a:extLst>
          </p:cNvPr>
          <p:cNvSpPr/>
          <p:nvPr/>
        </p:nvSpPr>
        <p:spPr>
          <a:xfrm>
            <a:off x="6599475" y="5339551"/>
            <a:ext cx="5033290" cy="1383846"/>
          </a:xfrm>
          <a:prstGeom prst="rect">
            <a:avLst/>
          </a:prstGeom>
          <a:solidFill>
            <a:schemeClr val="accent6"/>
          </a:solidFill>
        </p:spPr>
        <p:txBody>
          <a:bodyPr rtlCol="0" anchor="ctr">
            <a:noAutofit/>
          </a:bodyPr>
          <a:lstStyle/>
          <a:p>
            <a:pPr>
              <a:spcAft>
                <a:spcPts val="600"/>
              </a:spcAft>
            </a:pPr>
            <a:r>
              <a:rPr lang="en-GB" sz="1600" dirty="0"/>
              <a:t> J. </a:t>
            </a:r>
            <a:r>
              <a:rPr lang="en-GB" sz="1600" dirty="0" err="1"/>
              <a:t>Schlappa</a:t>
            </a:r>
            <a:r>
              <a:rPr lang="en-GB" sz="1600" dirty="0"/>
              <a:t>, B. van </a:t>
            </a:r>
            <a:r>
              <a:rPr lang="en-GB" sz="1600" dirty="0" err="1"/>
              <a:t>Kuiken</a:t>
            </a:r>
            <a:r>
              <a:rPr lang="en-GB" sz="1600" dirty="0"/>
              <a:t>, J. T. </a:t>
            </a:r>
            <a:r>
              <a:rPr lang="en-GB" sz="1600" dirty="0" err="1"/>
              <a:t>Delitz</a:t>
            </a:r>
            <a:r>
              <a:rPr lang="en-GB" sz="1600" dirty="0"/>
              <a:t>, A. </a:t>
            </a:r>
            <a:r>
              <a:rPr lang="en-GB" sz="1600" dirty="0" err="1"/>
              <a:t>Scherz</a:t>
            </a:r>
            <a:r>
              <a:rPr lang="en-GB" sz="1600" dirty="0"/>
              <a:t>, </a:t>
            </a:r>
          </a:p>
          <a:p>
            <a:pPr>
              <a:spcAft>
                <a:spcPts val="600"/>
              </a:spcAft>
            </a:pPr>
            <a:r>
              <a:rPr lang="en-GB" sz="1600" dirty="0"/>
              <a:t> S. </a:t>
            </a:r>
            <a:r>
              <a:rPr lang="en-GB" sz="1600" dirty="0" err="1"/>
              <a:t>Neppl</a:t>
            </a:r>
            <a:r>
              <a:rPr lang="en-GB" sz="1600" dirty="0"/>
              <a:t>, F. </a:t>
            </a:r>
            <a:r>
              <a:rPr lang="en-GB" sz="1600" dirty="0" err="1"/>
              <a:t>Senf</a:t>
            </a:r>
            <a:r>
              <a:rPr lang="en-GB" sz="1600" dirty="0"/>
              <a:t>, C. </a:t>
            </a:r>
            <a:r>
              <a:rPr lang="en-GB" sz="1600" dirty="0" err="1"/>
              <a:t>Weniger</a:t>
            </a:r>
            <a:r>
              <a:rPr lang="en-GB" sz="1600" dirty="0"/>
              <a:t>, A. </a:t>
            </a:r>
            <a:r>
              <a:rPr lang="en-GB" sz="1600" dirty="0" err="1"/>
              <a:t>Föhlisch</a:t>
            </a:r>
            <a:r>
              <a:rPr lang="en-GB" sz="1600" dirty="0"/>
              <a:t>, </a:t>
            </a:r>
          </a:p>
          <a:p>
            <a:pPr>
              <a:spcAft>
                <a:spcPts val="600"/>
              </a:spcAft>
            </a:pPr>
            <a:r>
              <a:rPr lang="en-GB" sz="1600" dirty="0"/>
              <a:t> T. </a:t>
            </a:r>
            <a:r>
              <a:rPr lang="en-GB" sz="1600" dirty="0" err="1"/>
              <a:t>Reuss</a:t>
            </a:r>
            <a:r>
              <a:rPr lang="en-GB" sz="1600" dirty="0"/>
              <a:t>, S. </a:t>
            </a:r>
            <a:r>
              <a:rPr lang="en-GB" sz="1600" dirty="0" err="1"/>
              <a:t>Techert</a:t>
            </a:r>
            <a:r>
              <a:rPr lang="en-GB" sz="1600" dirty="0"/>
              <a:t>, T. </a:t>
            </a:r>
            <a:r>
              <a:rPr lang="en-GB" sz="1600" dirty="0" err="1"/>
              <a:t>Laarmann</a:t>
            </a:r>
            <a:r>
              <a:rPr lang="en-GB" sz="1600" dirty="0"/>
              <a:t>,</a:t>
            </a:r>
          </a:p>
          <a:p>
            <a:pPr>
              <a:spcAft>
                <a:spcPts val="600"/>
              </a:spcAft>
            </a:pPr>
            <a:r>
              <a:rPr lang="en-GB" sz="1600" dirty="0"/>
              <a:t>Y. Peng, G. </a:t>
            </a:r>
            <a:r>
              <a:rPr lang="en-GB" sz="1600" dirty="0" err="1"/>
              <a:t>Ghiringhelli</a:t>
            </a:r>
            <a:r>
              <a:rPr lang="en-GB" sz="1600" dirty="0"/>
              <a:t>, S. </a:t>
            </a:r>
            <a:r>
              <a:rPr lang="en-GB" sz="1600" dirty="0" err="1"/>
              <a:t>Huotari</a:t>
            </a:r>
            <a:r>
              <a:rPr lang="en-GB" sz="1600" dirty="0"/>
              <a:t>.</a:t>
            </a:r>
          </a:p>
        </p:txBody>
      </p:sp>
      <mc:AlternateContent xmlns:mc="http://schemas.openxmlformats.org/markup-compatibility/2006" xmlns:p14="http://schemas.microsoft.com/office/powerpoint/2010/main">
        <mc:Choice Requires="p14">
          <p:contentPart p14:bwMode="auto" r:id="rId12">
            <p14:nvContentPartPr>
              <p14:cNvPr id="3" name="Ink 2">
                <a:extLst>
                  <a:ext uri="{FF2B5EF4-FFF2-40B4-BE49-F238E27FC236}">
                    <a16:creationId xmlns:a16="http://schemas.microsoft.com/office/drawing/2014/main" id="{50EFDB02-E5BD-BE42-98BF-5FFEF30A3F84}"/>
                  </a:ext>
                </a:extLst>
              </p14:cNvPr>
              <p14:cNvContentPartPr/>
              <p14:nvPr/>
            </p14:nvContentPartPr>
            <p14:xfrm>
              <a:off x="3204532" y="3151456"/>
              <a:ext cx="2095200" cy="51480"/>
            </p14:xfrm>
          </p:contentPart>
        </mc:Choice>
        <mc:Fallback xmlns="">
          <p:pic>
            <p:nvPicPr>
              <p:cNvPr id="3" name="Ink 2">
                <a:extLst>
                  <a:ext uri="{FF2B5EF4-FFF2-40B4-BE49-F238E27FC236}">
                    <a16:creationId xmlns:a16="http://schemas.microsoft.com/office/drawing/2014/main" id="{50EFDB02-E5BD-BE42-98BF-5FFEF30A3F84}"/>
                  </a:ext>
                </a:extLst>
              </p:cNvPr>
              <p:cNvPicPr/>
              <p:nvPr/>
            </p:nvPicPr>
            <p:blipFill>
              <a:blip r:embed="rId13"/>
              <a:stretch>
                <a:fillRect/>
              </a:stretch>
            </p:blipFill>
            <p:spPr>
              <a:xfrm>
                <a:off x="3132892" y="3007456"/>
                <a:ext cx="223884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7394A9B9-B0FC-0944-AE53-2857F22F337B}"/>
                  </a:ext>
                </a:extLst>
              </p14:cNvPr>
              <p14:cNvContentPartPr/>
              <p14:nvPr/>
            </p14:nvContentPartPr>
            <p14:xfrm>
              <a:off x="3193732" y="3867856"/>
              <a:ext cx="2077560" cy="57960"/>
            </p14:xfrm>
          </p:contentPart>
        </mc:Choice>
        <mc:Fallback xmlns="">
          <p:pic>
            <p:nvPicPr>
              <p:cNvPr id="5" name="Ink 4">
                <a:extLst>
                  <a:ext uri="{FF2B5EF4-FFF2-40B4-BE49-F238E27FC236}">
                    <a16:creationId xmlns:a16="http://schemas.microsoft.com/office/drawing/2014/main" id="{7394A9B9-B0FC-0944-AE53-2857F22F337B}"/>
                  </a:ext>
                </a:extLst>
              </p:cNvPr>
              <p:cNvPicPr/>
              <p:nvPr/>
            </p:nvPicPr>
            <p:blipFill>
              <a:blip r:embed="rId15"/>
              <a:stretch>
                <a:fillRect/>
              </a:stretch>
            </p:blipFill>
            <p:spPr>
              <a:xfrm>
                <a:off x="3121732" y="3723856"/>
                <a:ext cx="2221200" cy="345600"/>
              </a:xfrm>
              <a:prstGeom prst="rect">
                <a:avLst/>
              </a:prstGeom>
            </p:spPr>
          </p:pic>
        </mc:Fallback>
      </mc:AlternateContent>
    </p:spTree>
    <p:extLst>
      <p:ext uri="{BB962C8B-B14F-4D97-AF65-F5344CB8AC3E}">
        <p14:creationId xmlns:p14="http://schemas.microsoft.com/office/powerpoint/2010/main" val="3359166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3">
            <a:extLst>
              <a:ext uri="{FF2B5EF4-FFF2-40B4-BE49-F238E27FC236}">
                <a16:creationId xmlns:a16="http://schemas.microsoft.com/office/drawing/2014/main" id="{40EF6694-639D-4045-8541-AC045720C9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828" y="4846318"/>
            <a:ext cx="644046" cy="644044"/>
          </a:xfrm>
          <a:prstGeom prst="rect">
            <a:avLst/>
          </a:prstGeom>
        </p:spPr>
      </p:pic>
      <p:pic>
        <p:nvPicPr>
          <p:cNvPr id="18" name="Picture 17">
            <a:extLst>
              <a:ext uri="{FF2B5EF4-FFF2-40B4-BE49-F238E27FC236}">
                <a16:creationId xmlns:a16="http://schemas.microsoft.com/office/drawing/2014/main" id="{471E1E12-605A-AE40-9BBE-03CC60614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691" y="4856024"/>
            <a:ext cx="1483501" cy="624632"/>
          </a:xfrm>
          <a:prstGeom prst="rect">
            <a:avLst/>
          </a:prstGeom>
        </p:spPr>
      </p:pic>
      <p:pic>
        <p:nvPicPr>
          <p:cNvPr id="19" name="Picture 18">
            <a:extLst>
              <a:ext uri="{FF2B5EF4-FFF2-40B4-BE49-F238E27FC236}">
                <a16:creationId xmlns:a16="http://schemas.microsoft.com/office/drawing/2014/main" id="{C2364A8A-CDF6-B344-8C60-4A46A4940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675" y="4871006"/>
            <a:ext cx="562894" cy="594669"/>
          </a:xfrm>
          <a:prstGeom prst="rect">
            <a:avLst/>
          </a:prstGeom>
        </p:spPr>
      </p:pic>
      <p:pic>
        <p:nvPicPr>
          <p:cNvPr id="20" name="Picture 19">
            <a:extLst>
              <a:ext uri="{FF2B5EF4-FFF2-40B4-BE49-F238E27FC236}">
                <a16:creationId xmlns:a16="http://schemas.microsoft.com/office/drawing/2014/main" id="{22A9071A-3EA0-7D43-9649-C73FA6D77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149" y="4806362"/>
            <a:ext cx="730251" cy="723956"/>
          </a:xfrm>
          <a:prstGeom prst="rect">
            <a:avLst/>
          </a:prstGeom>
        </p:spPr>
      </p:pic>
      <p:pic>
        <p:nvPicPr>
          <p:cNvPr id="21" name="Picture 2">
            <a:extLst>
              <a:ext uri="{FF2B5EF4-FFF2-40B4-BE49-F238E27FC236}">
                <a16:creationId xmlns:a16="http://schemas.microsoft.com/office/drawing/2014/main" id="{B29AA563-B387-CD4C-85B0-F56AA2B066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844" y="4783077"/>
            <a:ext cx="833570" cy="77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667C293A-0777-4DC4-8A26-F60CBB121CCA}"/>
              </a:ext>
            </a:extLst>
          </p:cNvPr>
          <p:cNvSpPr>
            <a:spLocks noGrp="1"/>
          </p:cNvSpPr>
          <p:nvPr>
            <p:ph type="title"/>
          </p:nvPr>
        </p:nvSpPr>
        <p:spPr>
          <a:xfrm>
            <a:off x="611189" y="712232"/>
            <a:ext cx="7379872" cy="780540"/>
          </a:xfrm>
        </p:spPr>
        <p:txBody>
          <a:bodyPr/>
          <a:lstStyle/>
          <a:p>
            <a:r>
              <a:rPr lang="en-US" dirty="0"/>
              <a:t>Heisenberg RIXS Spectrometer at the SCS instrument:</a:t>
            </a:r>
            <a:br>
              <a:rPr lang="en-US" dirty="0"/>
            </a:br>
            <a:r>
              <a:rPr lang="en-US" dirty="0"/>
              <a:t>Commissioning and first RIXS data in Spring 2021</a:t>
            </a:r>
          </a:p>
        </p:txBody>
      </p:sp>
      <p:grpSp>
        <p:nvGrpSpPr>
          <p:cNvPr id="8" name="Group 7">
            <a:extLst>
              <a:ext uri="{FF2B5EF4-FFF2-40B4-BE49-F238E27FC236}">
                <a16:creationId xmlns:a16="http://schemas.microsoft.com/office/drawing/2014/main" id="{8B0C70CB-3710-F045-ADCE-FCC3A6AB64E9}"/>
              </a:ext>
            </a:extLst>
          </p:cNvPr>
          <p:cNvGrpSpPr/>
          <p:nvPr/>
        </p:nvGrpSpPr>
        <p:grpSpPr>
          <a:xfrm>
            <a:off x="7990626" y="1280107"/>
            <a:ext cx="4233317" cy="3182980"/>
            <a:chOff x="6089651" y="1860167"/>
            <a:chExt cx="5611624" cy="4219312"/>
          </a:xfrm>
        </p:grpSpPr>
        <p:pic>
          <p:nvPicPr>
            <p:cNvPr id="5" name="Picture 4" descr="Chart, histogram&#10;&#10;Description automatically generated">
              <a:extLst>
                <a:ext uri="{FF2B5EF4-FFF2-40B4-BE49-F238E27FC236}">
                  <a16:creationId xmlns:a16="http://schemas.microsoft.com/office/drawing/2014/main" id="{71C1718E-046C-4977-8C48-D10807459F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9651" y="1870761"/>
              <a:ext cx="5611624" cy="4208718"/>
            </a:xfrm>
            <a:prstGeom prst="rect">
              <a:avLst/>
            </a:prstGeom>
          </p:spPr>
        </p:pic>
        <p:pic>
          <p:nvPicPr>
            <p:cNvPr id="6" name="Picture 5">
              <a:extLst>
                <a:ext uri="{FF2B5EF4-FFF2-40B4-BE49-F238E27FC236}">
                  <a16:creationId xmlns:a16="http://schemas.microsoft.com/office/drawing/2014/main" id="{A00102A8-D9EE-4DEA-9469-07D9C06B65DF}"/>
                </a:ext>
              </a:extLst>
            </p:cNvPr>
            <p:cNvPicPr>
              <a:picLocks noChangeAspect="1"/>
            </p:cNvPicPr>
            <p:nvPr/>
          </p:nvPicPr>
          <p:blipFill rotWithShape="1">
            <a:blip r:embed="rId8">
              <a:extLst>
                <a:ext uri="{28A0092B-C50C-407E-A947-70E740481C1C}">
                  <a14:useLocalDpi xmlns:a14="http://schemas.microsoft.com/office/drawing/2010/main" val="0"/>
                </a:ext>
              </a:extLst>
            </a:blip>
            <a:srcRect l="64695"/>
            <a:stretch/>
          </p:blipFill>
          <p:spPr>
            <a:xfrm>
              <a:off x="6997187" y="2441776"/>
              <a:ext cx="1311926" cy="1473254"/>
            </a:xfrm>
            <a:prstGeom prst="rect">
              <a:avLst/>
            </a:prstGeom>
          </p:spPr>
        </p:pic>
        <p:sp>
          <p:nvSpPr>
            <p:cNvPr id="7" name="TextBox 6">
              <a:extLst>
                <a:ext uri="{FF2B5EF4-FFF2-40B4-BE49-F238E27FC236}">
                  <a16:creationId xmlns:a16="http://schemas.microsoft.com/office/drawing/2014/main" id="{E185702E-96B1-8846-85B7-B4D3110B3194}"/>
                </a:ext>
              </a:extLst>
            </p:cNvPr>
            <p:cNvSpPr txBox="1"/>
            <p:nvPr/>
          </p:nvSpPr>
          <p:spPr>
            <a:xfrm>
              <a:off x="6689559" y="1860167"/>
              <a:ext cx="4411808" cy="382678"/>
            </a:xfrm>
            <a:prstGeom prst="rect">
              <a:avLst/>
            </a:prstGeom>
            <a:noFill/>
          </p:spPr>
          <p:txBody>
            <a:bodyPr wrap="none" rtlCol="0">
              <a:noAutofit/>
            </a:bodyPr>
            <a:lstStyle/>
            <a:p>
              <a:pPr>
                <a:lnSpc>
                  <a:spcPct val="112000"/>
                </a:lnSpc>
              </a:pPr>
              <a:r>
                <a:rPr lang="en-US" dirty="0"/>
                <a:t>Cu L-edge RIXS: </a:t>
              </a:r>
              <a:r>
                <a:rPr lang="en-US" dirty="0" err="1"/>
                <a:t>CuO</a:t>
              </a:r>
              <a:endParaRPr lang="en-DE" dirty="0" err="1"/>
            </a:p>
          </p:txBody>
        </p:sp>
      </p:grpSp>
      <p:pic>
        <p:nvPicPr>
          <p:cNvPr id="11" name="Picture 10" descr="A picture containing text, indoor&#10;&#10;Description automatically generated">
            <a:extLst>
              <a:ext uri="{FF2B5EF4-FFF2-40B4-BE49-F238E27FC236}">
                <a16:creationId xmlns:a16="http://schemas.microsoft.com/office/drawing/2014/main" id="{20EC0FED-0C68-F24E-9395-1DD8990A906D}"/>
              </a:ext>
            </a:extLst>
          </p:cNvPr>
          <p:cNvPicPr>
            <a:picLocks noChangeAspect="1"/>
          </p:cNvPicPr>
          <p:nvPr/>
        </p:nvPicPr>
        <p:blipFill>
          <a:blip r:embed="rId9"/>
          <a:stretch>
            <a:fillRect/>
          </a:stretch>
        </p:blipFill>
        <p:spPr>
          <a:xfrm>
            <a:off x="574397" y="1639888"/>
            <a:ext cx="4579112" cy="3052741"/>
          </a:xfrm>
          <a:prstGeom prst="rect">
            <a:avLst/>
          </a:prstGeom>
        </p:spPr>
      </p:pic>
      <p:grpSp>
        <p:nvGrpSpPr>
          <p:cNvPr id="26" name="Group 25">
            <a:extLst>
              <a:ext uri="{FF2B5EF4-FFF2-40B4-BE49-F238E27FC236}">
                <a16:creationId xmlns:a16="http://schemas.microsoft.com/office/drawing/2014/main" id="{759CB152-2605-AB4D-A246-9EBC4026D8AE}"/>
              </a:ext>
            </a:extLst>
          </p:cNvPr>
          <p:cNvGrpSpPr/>
          <p:nvPr/>
        </p:nvGrpSpPr>
        <p:grpSpPr>
          <a:xfrm>
            <a:off x="5354135" y="2013146"/>
            <a:ext cx="2637107" cy="4107015"/>
            <a:chOff x="5314642" y="1639887"/>
            <a:chExt cx="2637107" cy="4107015"/>
          </a:xfrm>
        </p:grpSpPr>
        <p:sp>
          <p:nvSpPr>
            <p:cNvPr id="13" name="Rounded Rectangle 12">
              <a:extLst>
                <a:ext uri="{FF2B5EF4-FFF2-40B4-BE49-F238E27FC236}">
                  <a16:creationId xmlns:a16="http://schemas.microsoft.com/office/drawing/2014/main" id="{CA679C86-767B-E142-A15C-1284BCB45F46}"/>
                </a:ext>
              </a:extLst>
            </p:cNvPr>
            <p:cNvSpPr/>
            <p:nvPr/>
          </p:nvSpPr>
          <p:spPr>
            <a:xfrm>
              <a:off x="5314642" y="1639887"/>
              <a:ext cx="2637107" cy="4107015"/>
            </a:xfrm>
            <a:prstGeom prst="roundRect">
              <a:avLst>
                <a:gd name="adj" fmla="val 3853"/>
              </a:avLst>
            </a:prstGeom>
            <a:solidFill>
              <a:schemeClr val="accent6"/>
            </a:solidFill>
          </p:spPr>
          <p:txBody>
            <a:bodyPr rtlCol="0" anchor="ctr">
              <a:noAutofit/>
            </a:bodyPr>
            <a:lstStyle/>
            <a:p>
              <a:pPr algn="ctr">
                <a:lnSpc>
                  <a:spcPct val="113000"/>
                </a:lnSpc>
              </a:pPr>
              <a:r>
                <a:rPr lang="en-DE" sz="1400" dirty="0"/>
                <a:t>EuXFEL vs. ESRF</a:t>
              </a:r>
            </a:p>
            <a:p>
              <a:pPr algn="ctr">
                <a:lnSpc>
                  <a:spcPct val="113000"/>
                </a:lnSpc>
              </a:pPr>
              <a:r>
                <a:rPr lang="en-DE" sz="1400" dirty="0"/>
                <a:t>competitive with synchrotrons offers </a:t>
              </a:r>
              <a:r>
                <a:rPr lang="en-US" sz="1400" dirty="0"/>
                <a:t>time-resolution at femtosecond time scales</a:t>
              </a:r>
            </a:p>
            <a:p>
              <a:pPr algn="ctr">
                <a:lnSpc>
                  <a:spcPct val="113000"/>
                </a:lnSpc>
              </a:pPr>
              <a:endParaRPr lang="en-US" sz="1400" dirty="0"/>
            </a:p>
            <a:p>
              <a:pPr algn="ctr">
                <a:lnSpc>
                  <a:spcPct val="113000"/>
                </a:lnSpc>
              </a:pPr>
              <a:r>
                <a:rPr lang="en-US" sz="1200" dirty="0"/>
                <a:t>Measurement Count Rates</a:t>
              </a:r>
            </a:p>
            <a:p>
              <a:pPr algn="ctr">
                <a:lnSpc>
                  <a:spcPct val="113000"/>
                </a:lnSpc>
              </a:pPr>
              <a:r>
                <a:rPr lang="en-US" sz="1200" dirty="0"/>
                <a:t>Incident Beam 1.3 x 10</a:t>
              </a:r>
              <a:r>
                <a:rPr lang="en-US" sz="1200" baseline="30000" dirty="0"/>
                <a:t>13</a:t>
              </a:r>
              <a:r>
                <a:rPr lang="en-US" sz="1200" dirty="0"/>
                <a:t> </a:t>
              </a:r>
              <a:r>
                <a:rPr lang="en-US" sz="1200" dirty="0" err="1"/>
                <a:t>ph</a:t>
              </a:r>
              <a:r>
                <a:rPr lang="en-US" sz="1200" dirty="0"/>
                <a:t>/s</a:t>
              </a:r>
            </a:p>
            <a:p>
              <a:pPr algn="ctr">
                <a:lnSpc>
                  <a:spcPct val="113000"/>
                </a:lnSpc>
              </a:pPr>
              <a:endParaRPr lang="en-US" sz="1400" dirty="0"/>
            </a:p>
            <a:p>
              <a:pPr algn="ctr">
                <a:lnSpc>
                  <a:spcPct val="113000"/>
                </a:lnSpc>
              </a:pPr>
              <a:endParaRPr lang="en-US" sz="1400" dirty="0"/>
            </a:p>
            <a:p>
              <a:pPr algn="ctr">
                <a:lnSpc>
                  <a:spcPct val="113000"/>
                </a:lnSpc>
              </a:pPr>
              <a:endParaRPr lang="en-US" sz="1400" dirty="0"/>
            </a:p>
            <a:p>
              <a:pPr algn="ctr">
                <a:lnSpc>
                  <a:spcPct val="113000"/>
                </a:lnSpc>
              </a:pPr>
              <a:endParaRPr lang="en-US" sz="1400" dirty="0"/>
            </a:p>
            <a:p>
              <a:pPr algn="ctr">
                <a:lnSpc>
                  <a:spcPct val="113000"/>
                </a:lnSpc>
              </a:pPr>
              <a:endParaRPr lang="en-US" sz="1400" dirty="0"/>
            </a:p>
            <a:p>
              <a:pPr algn="ctr">
                <a:lnSpc>
                  <a:spcPct val="113000"/>
                </a:lnSpc>
              </a:pPr>
              <a:endParaRPr lang="en-US" sz="1400" dirty="0"/>
            </a:p>
            <a:p>
              <a:pPr algn="ctr">
                <a:lnSpc>
                  <a:spcPct val="113000"/>
                </a:lnSpc>
              </a:pPr>
              <a:endParaRPr lang="en-US" sz="1400" dirty="0"/>
            </a:p>
            <a:p>
              <a:pPr algn="ctr">
                <a:lnSpc>
                  <a:spcPct val="113000"/>
                </a:lnSpc>
              </a:pPr>
              <a:endParaRPr lang="en-US" sz="1400" dirty="0"/>
            </a:p>
            <a:p>
              <a:pPr algn="ctr">
                <a:lnSpc>
                  <a:spcPct val="113000"/>
                </a:lnSpc>
              </a:pPr>
              <a:endParaRPr lang="en-US" sz="1400" dirty="0"/>
            </a:p>
          </p:txBody>
        </p:sp>
        <p:pic>
          <p:nvPicPr>
            <p:cNvPr id="12" name="Picture 11" descr="Chart, histogram&#10;&#10;Description automatically generated">
              <a:extLst>
                <a:ext uri="{FF2B5EF4-FFF2-40B4-BE49-F238E27FC236}">
                  <a16:creationId xmlns:a16="http://schemas.microsoft.com/office/drawing/2014/main" id="{A20528C9-F902-054E-956C-7685CD2CE5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0018" y="3580397"/>
              <a:ext cx="2377981" cy="1783487"/>
            </a:xfrm>
            <a:prstGeom prst="rect">
              <a:avLst/>
            </a:prstGeom>
          </p:spPr>
        </p:pic>
      </p:grpSp>
      <p:pic>
        <p:nvPicPr>
          <p:cNvPr id="16" name="Picture 15" descr="Chart, histogram&#10;&#10;Description automatically generated">
            <a:extLst>
              <a:ext uri="{FF2B5EF4-FFF2-40B4-BE49-F238E27FC236}">
                <a16:creationId xmlns:a16="http://schemas.microsoft.com/office/drawing/2014/main" id="{8E7AB571-55FC-8346-9C06-CC42E08E7626}"/>
              </a:ext>
            </a:extLst>
          </p:cNvPr>
          <p:cNvPicPr>
            <a:picLocks noChangeAspect="1"/>
          </p:cNvPicPr>
          <p:nvPr/>
        </p:nvPicPr>
        <p:blipFill>
          <a:blip r:embed="rId11"/>
          <a:stretch>
            <a:fillRect/>
          </a:stretch>
        </p:blipFill>
        <p:spPr>
          <a:xfrm>
            <a:off x="8280988" y="4612282"/>
            <a:ext cx="3652591" cy="1594333"/>
          </a:xfrm>
          <a:prstGeom prst="rect">
            <a:avLst/>
          </a:prstGeom>
        </p:spPr>
      </p:pic>
      <p:pic>
        <p:nvPicPr>
          <p:cNvPr id="22" name="Picture 21">
            <a:extLst>
              <a:ext uri="{FF2B5EF4-FFF2-40B4-BE49-F238E27FC236}">
                <a16:creationId xmlns:a16="http://schemas.microsoft.com/office/drawing/2014/main" id="{71275F60-CAA7-A749-ABC0-CE79FAB224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1347" y="5745326"/>
            <a:ext cx="884004" cy="388258"/>
          </a:xfrm>
          <a:prstGeom prst="rect">
            <a:avLst/>
          </a:prstGeom>
        </p:spPr>
      </p:pic>
      <p:pic>
        <p:nvPicPr>
          <p:cNvPr id="23" name="Picture 22">
            <a:extLst>
              <a:ext uri="{FF2B5EF4-FFF2-40B4-BE49-F238E27FC236}">
                <a16:creationId xmlns:a16="http://schemas.microsoft.com/office/drawing/2014/main" id="{E36E6F89-489D-6042-9384-9B1DB29336EA}"/>
              </a:ext>
            </a:extLst>
          </p:cNvPr>
          <p:cNvPicPr>
            <a:picLocks noChangeAspect="1"/>
          </p:cNvPicPr>
          <p:nvPr/>
        </p:nvPicPr>
        <p:blipFill>
          <a:blip r:embed="rId13" cstate="print">
            <a:extLst>
              <a:ext uri="{28A0092B-C50C-407E-A947-70E740481C1C}">
                <a14:useLocalDpi xmlns:a14="http://schemas.microsoft.com/office/drawing/2010/main" val="0"/>
              </a:ext>
            </a:extLst>
          </a:blip>
          <a:srcRect b="13705"/>
          <a:stretch>
            <a:fillRect/>
          </a:stretch>
        </p:blipFill>
        <p:spPr>
          <a:xfrm>
            <a:off x="1373428" y="5668116"/>
            <a:ext cx="667058" cy="542678"/>
          </a:xfrm>
          <a:prstGeom prst="rect">
            <a:avLst/>
          </a:prstGeom>
        </p:spPr>
      </p:pic>
      <p:pic>
        <p:nvPicPr>
          <p:cNvPr id="24" name="Picture 23">
            <a:extLst>
              <a:ext uri="{FF2B5EF4-FFF2-40B4-BE49-F238E27FC236}">
                <a16:creationId xmlns:a16="http://schemas.microsoft.com/office/drawing/2014/main" id="{542049BF-6E2F-464E-8680-08E9C1EB5C2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86212" y="5672295"/>
            <a:ext cx="1345962" cy="534320"/>
          </a:xfrm>
          <a:prstGeom prst="rect">
            <a:avLst/>
          </a:prstGeom>
        </p:spPr>
      </p:pic>
      <p:sp>
        <p:nvSpPr>
          <p:cNvPr id="25" name="TextBox 24">
            <a:extLst>
              <a:ext uri="{FF2B5EF4-FFF2-40B4-BE49-F238E27FC236}">
                <a16:creationId xmlns:a16="http://schemas.microsoft.com/office/drawing/2014/main" id="{64B962A8-46E2-3949-90CC-8A24AC9DA841}"/>
              </a:ext>
            </a:extLst>
          </p:cNvPr>
          <p:cNvSpPr txBox="1"/>
          <p:nvPr/>
        </p:nvSpPr>
        <p:spPr>
          <a:xfrm>
            <a:off x="8529466" y="6355810"/>
            <a:ext cx="3317978" cy="291427"/>
          </a:xfrm>
          <a:prstGeom prst="rect">
            <a:avLst/>
          </a:prstGeom>
          <a:solidFill>
            <a:schemeClr val="accent1">
              <a:lumMod val="10000"/>
              <a:lumOff val="90000"/>
            </a:schemeClr>
          </a:solidFill>
        </p:spPr>
        <p:txBody>
          <a:bodyPr wrap="none" rtlCol="0">
            <a:noAutofit/>
          </a:bodyPr>
          <a:lstStyle/>
          <a:p>
            <a:pPr>
              <a:lnSpc>
                <a:spcPct val="112000"/>
              </a:lnSpc>
            </a:pPr>
            <a:r>
              <a:rPr lang="en-DE" sz="1200" b="1" dirty="0"/>
              <a:t>Ament et al., Rev. Mod. Phys. 83, 705 (2011)</a:t>
            </a:r>
          </a:p>
        </p:txBody>
      </p:sp>
    </p:spTree>
    <p:extLst>
      <p:ext uri="{BB962C8B-B14F-4D97-AF65-F5344CB8AC3E}">
        <p14:creationId xmlns:p14="http://schemas.microsoft.com/office/powerpoint/2010/main" val="152494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ers\mercurio\Nextcloud\XFEL\presentations\2020_02_26_Meeting_Italian_Delegation\Figures\Beamline_layout_low_res_no_labels.png">
            <a:extLst>
              <a:ext uri="{FF2B5EF4-FFF2-40B4-BE49-F238E27FC236}">
                <a16:creationId xmlns:a16="http://schemas.microsoft.com/office/drawing/2014/main" id="{DB7F269B-EE4F-1742-902C-A324305AC0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24" y="1620896"/>
            <a:ext cx="11420015" cy="3981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98CF327-50BD-954F-8D15-9F1D37D2B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2" y="4052921"/>
            <a:ext cx="4124897" cy="3098561"/>
          </a:xfrm>
          <a:prstGeom prst="rect">
            <a:avLst/>
          </a:prstGeom>
        </p:spPr>
      </p:pic>
      <p:sp>
        <p:nvSpPr>
          <p:cNvPr id="12" name="Title 1">
            <a:extLst>
              <a:ext uri="{FF2B5EF4-FFF2-40B4-BE49-F238E27FC236}">
                <a16:creationId xmlns:a16="http://schemas.microsoft.com/office/drawing/2014/main" id="{2B23060E-2201-4214-83EA-E6A533C07D48}"/>
              </a:ext>
            </a:extLst>
          </p:cNvPr>
          <p:cNvSpPr>
            <a:spLocks noGrp="1"/>
          </p:cNvSpPr>
          <p:nvPr>
            <p:ph type="title"/>
          </p:nvPr>
        </p:nvSpPr>
        <p:spPr>
          <a:xfrm>
            <a:off x="611189" y="712232"/>
            <a:ext cx="10956924" cy="653860"/>
          </a:xfrm>
        </p:spPr>
        <p:txBody>
          <a:bodyPr/>
          <a:lstStyle/>
          <a:p>
            <a:r>
              <a:rPr lang="en-US" dirty="0"/>
              <a:t>SCS instrumentation for forward scattering geometries</a:t>
            </a:r>
            <a:br>
              <a:rPr lang="en-US" dirty="0"/>
            </a:br>
            <a:endParaRPr lang="en-US" dirty="0"/>
          </a:p>
        </p:txBody>
      </p:sp>
      <p:sp>
        <p:nvSpPr>
          <p:cNvPr id="2" name="Rectangle 1">
            <a:extLst>
              <a:ext uri="{FF2B5EF4-FFF2-40B4-BE49-F238E27FC236}">
                <a16:creationId xmlns:a16="http://schemas.microsoft.com/office/drawing/2014/main" id="{52A5D4B6-F9B0-914F-9924-7690A406D7E9}"/>
              </a:ext>
            </a:extLst>
          </p:cNvPr>
          <p:cNvSpPr/>
          <p:nvPr/>
        </p:nvSpPr>
        <p:spPr>
          <a:xfrm>
            <a:off x="1093853" y="1173797"/>
            <a:ext cx="2254102" cy="531628"/>
          </a:xfrm>
          <a:prstGeom prst="rect">
            <a:avLst/>
          </a:prstGeom>
          <a:solidFill>
            <a:schemeClr val="bg1"/>
          </a:solidFill>
          <a:ln>
            <a:noFill/>
          </a:ln>
        </p:spPr>
        <p:txBody>
          <a:bodyPr rtlCol="0" anchor="ctr">
            <a:noAutofit/>
          </a:bodyPr>
          <a:lstStyle/>
          <a:p>
            <a:pPr marL="0" marR="0" lvl="0" indent="0" algn="ctr" defTabSz="457200" rtl="0" eaLnBrk="1" fontAlgn="auto" latinLnBrk="0" hangingPunct="1">
              <a:lnSpc>
                <a:spcPct val="113000"/>
              </a:lnSpc>
              <a:spcBef>
                <a:spcPts val="0"/>
              </a:spcBef>
              <a:spcAft>
                <a:spcPts val="0"/>
              </a:spcAft>
              <a:buClrTx/>
              <a:buSzTx/>
              <a:buFontTx/>
              <a:buNone/>
              <a:tabLst/>
              <a:defRPr/>
            </a:pPr>
            <a:endParaRPr kumimoji="0" lang="en-DE" sz="14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1B7DCAD6-83E6-EF45-AA18-9EABAC0D02D4}"/>
              </a:ext>
            </a:extLst>
          </p:cNvPr>
          <p:cNvSpPr txBox="1">
            <a:spLocks/>
          </p:cNvSpPr>
          <p:nvPr/>
        </p:nvSpPr>
        <p:spPr>
          <a:xfrm>
            <a:off x="523725" y="3611549"/>
            <a:ext cx="3356801" cy="1236652"/>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5"/>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6"/>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14000"/>
              </a:lnSpc>
              <a:spcBef>
                <a:spcPts val="1800"/>
              </a:spcBef>
              <a:spcAft>
                <a:spcPts val="0"/>
              </a:spcAft>
              <a:buClr>
                <a:srgbClr val="F39200"/>
              </a:buClr>
              <a:buSzTx/>
              <a:buFontTx/>
              <a:buNone/>
              <a:tabLst/>
              <a:defRPr/>
            </a:pPr>
            <a:r>
              <a:rPr kumimoji="0" lang="en-DE" sz="2400" b="1" i="0" u="none" strike="noStrike" kern="1200" cap="none" spc="0" normalizeH="0" baseline="0" noProof="0" dirty="0">
                <a:ln>
                  <a:noFill/>
                </a:ln>
                <a:solidFill>
                  <a:srgbClr val="000000"/>
                </a:solidFill>
                <a:effectLst/>
                <a:uLnTx/>
                <a:uFillTx/>
                <a:latin typeface="Arial"/>
                <a:ea typeface="+mn-ea"/>
                <a:cs typeface="+mn-cs"/>
              </a:rPr>
              <a:t>Coherent Scattering</a:t>
            </a:r>
          </a:p>
          <a:p>
            <a:pPr marL="0" marR="0" lvl="0" indent="0" algn="r" defTabSz="914400" rtl="0" eaLnBrk="1" fontAlgn="auto" latinLnBrk="0" hangingPunct="1">
              <a:lnSpc>
                <a:spcPct val="114000"/>
              </a:lnSpc>
              <a:spcBef>
                <a:spcPts val="1800"/>
              </a:spcBef>
              <a:spcAft>
                <a:spcPts val="0"/>
              </a:spcAft>
              <a:buClr>
                <a:srgbClr val="F39200"/>
              </a:buClr>
              <a:buSzTx/>
              <a:buFontTx/>
              <a:buNone/>
              <a:tabLst/>
              <a:defRPr/>
            </a:pPr>
            <a:r>
              <a:rPr kumimoji="0" lang="en-DE" sz="2400" b="1" i="0" u="none" strike="noStrike" kern="1200" cap="none" spc="0" normalizeH="0" baseline="0" noProof="0" dirty="0">
                <a:ln>
                  <a:noFill/>
                </a:ln>
                <a:solidFill>
                  <a:srgbClr val="000000"/>
                </a:solidFill>
                <a:effectLst/>
                <a:uLnTx/>
                <a:uFillTx/>
                <a:latin typeface="Arial"/>
                <a:ea typeface="+mn-ea"/>
                <a:cs typeface="+mn-cs"/>
              </a:rPr>
              <a:t>SAXS</a:t>
            </a:r>
          </a:p>
        </p:txBody>
      </p:sp>
      <p:sp>
        <p:nvSpPr>
          <p:cNvPr id="9" name="Content Placeholder 2">
            <a:extLst>
              <a:ext uri="{FF2B5EF4-FFF2-40B4-BE49-F238E27FC236}">
                <a16:creationId xmlns:a16="http://schemas.microsoft.com/office/drawing/2014/main" id="{7639C4C1-64D6-2447-B3FE-607B910FBF32}"/>
              </a:ext>
            </a:extLst>
          </p:cNvPr>
          <p:cNvSpPr txBox="1">
            <a:spLocks/>
          </p:cNvSpPr>
          <p:nvPr/>
        </p:nvSpPr>
        <p:spPr>
          <a:xfrm>
            <a:off x="9195990" y="1124709"/>
            <a:ext cx="3356801" cy="1437820"/>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5"/>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6"/>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800"/>
              </a:spcBef>
              <a:spcAft>
                <a:spcPts val="0"/>
              </a:spcAft>
              <a:buClr>
                <a:srgbClr val="F39200"/>
              </a:buClr>
              <a:buSzTx/>
              <a:buFontTx/>
              <a:buNone/>
              <a:tabLst/>
              <a:defRPr/>
            </a:pPr>
            <a:r>
              <a:rPr kumimoji="0" lang="en-DE" sz="2400" b="1" i="0" u="none" strike="noStrike" kern="1200" cap="none" spc="0" normalizeH="0" baseline="0" noProof="0" dirty="0">
                <a:ln>
                  <a:noFill/>
                </a:ln>
                <a:solidFill>
                  <a:srgbClr val="000000"/>
                </a:solidFill>
                <a:effectLst/>
                <a:uLnTx/>
                <a:uFillTx/>
                <a:latin typeface="Arial"/>
                <a:ea typeface="+mn-ea"/>
                <a:cs typeface="+mn-cs"/>
              </a:rPr>
              <a:t>Spectroscopy</a:t>
            </a:r>
          </a:p>
        </p:txBody>
      </p:sp>
      <p:pic>
        <p:nvPicPr>
          <p:cNvPr id="14" name="Picture 13" descr="A close up of a sign&#10;&#10;Description automatically generated">
            <a:extLst>
              <a:ext uri="{FF2B5EF4-FFF2-40B4-BE49-F238E27FC236}">
                <a16:creationId xmlns:a16="http://schemas.microsoft.com/office/drawing/2014/main" id="{7E09B168-B601-1A46-B27F-4DAEFEA011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0541" y="1865194"/>
            <a:ext cx="4272998" cy="1746355"/>
          </a:xfrm>
          <a:prstGeom prst="rect">
            <a:avLst/>
          </a:prstGeom>
        </p:spPr>
      </p:pic>
      <p:pic>
        <p:nvPicPr>
          <p:cNvPr id="16" name="Picture 15" descr="A close up of a logo&#10;&#10;Description automatically generated">
            <a:extLst>
              <a:ext uri="{FF2B5EF4-FFF2-40B4-BE49-F238E27FC236}">
                <a16:creationId xmlns:a16="http://schemas.microsoft.com/office/drawing/2014/main" id="{8814AB53-7A11-B74A-AD67-6ADEC2C72A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5549" y="1379610"/>
            <a:ext cx="3123850" cy="1026659"/>
          </a:xfrm>
          <a:prstGeom prst="rect">
            <a:avLst/>
          </a:prstGeom>
        </p:spPr>
      </p:pic>
      <p:sp>
        <p:nvSpPr>
          <p:cNvPr id="17" name="Rectangle 16">
            <a:extLst>
              <a:ext uri="{FF2B5EF4-FFF2-40B4-BE49-F238E27FC236}">
                <a16:creationId xmlns:a16="http://schemas.microsoft.com/office/drawing/2014/main" id="{7B47C46A-8ABE-2044-B00D-5D9D64F603C8}"/>
              </a:ext>
            </a:extLst>
          </p:cNvPr>
          <p:cNvSpPr/>
          <p:nvPr/>
        </p:nvSpPr>
        <p:spPr>
          <a:xfrm>
            <a:off x="8905822" y="5147415"/>
            <a:ext cx="367862" cy="298721"/>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8" name="Rectangle 17">
            <a:extLst>
              <a:ext uri="{FF2B5EF4-FFF2-40B4-BE49-F238E27FC236}">
                <a16:creationId xmlns:a16="http://schemas.microsoft.com/office/drawing/2014/main" id="{1C3A604F-3E6C-8D40-A040-7D1A4969930E}"/>
              </a:ext>
            </a:extLst>
          </p:cNvPr>
          <p:cNvSpPr/>
          <p:nvPr/>
        </p:nvSpPr>
        <p:spPr>
          <a:xfrm>
            <a:off x="7735274" y="4758561"/>
            <a:ext cx="367862" cy="298721"/>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9" name="Rectangle 18">
            <a:extLst>
              <a:ext uri="{FF2B5EF4-FFF2-40B4-BE49-F238E27FC236}">
                <a16:creationId xmlns:a16="http://schemas.microsoft.com/office/drawing/2014/main" id="{2F138063-E1EE-094E-944C-CBC2748F9B91}"/>
              </a:ext>
            </a:extLst>
          </p:cNvPr>
          <p:cNvSpPr/>
          <p:nvPr/>
        </p:nvSpPr>
        <p:spPr>
          <a:xfrm>
            <a:off x="6403542" y="4602221"/>
            <a:ext cx="367862" cy="298721"/>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5" name="Content Placeholder 4">
            <a:extLst>
              <a:ext uri="{FF2B5EF4-FFF2-40B4-BE49-F238E27FC236}">
                <a16:creationId xmlns:a16="http://schemas.microsoft.com/office/drawing/2014/main" id="{295AACCA-4326-9A4C-89AC-530F393D8398}"/>
              </a:ext>
            </a:extLst>
          </p:cNvPr>
          <p:cNvSpPr txBox="1">
            <a:spLocks/>
          </p:cNvSpPr>
          <p:nvPr/>
        </p:nvSpPr>
        <p:spPr>
          <a:xfrm>
            <a:off x="4871232" y="4593724"/>
            <a:ext cx="5758618" cy="2324178"/>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buClr>
                <a:schemeClr val="bg2"/>
              </a:buClr>
              <a:buFontTx/>
              <a:buNone/>
              <a:defRPr sz="2000" kern="1200">
                <a:solidFill>
                  <a:schemeClr val="tx1"/>
                </a:solidFill>
                <a:latin typeface="+mn-lt"/>
                <a:ea typeface="+mn-ea"/>
                <a:cs typeface="+mn-cs"/>
              </a:defRPr>
            </a:lvl1pPr>
            <a:lvl2pPr marL="457200" indent="0" algn="ctr" defTabSz="914400" rtl="0" eaLnBrk="1" latinLnBrk="0" hangingPunct="1">
              <a:lnSpc>
                <a:spcPct val="114000"/>
              </a:lnSpc>
              <a:spcBef>
                <a:spcPts val="0"/>
              </a:spcBef>
              <a:buClr>
                <a:schemeClr val="accent2"/>
              </a:buClr>
              <a:buFontTx/>
              <a:buNone/>
              <a:defRPr sz="2000" kern="1200">
                <a:solidFill>
                  <a:schemeClr val="tx1"/>
                </a:solidFill>
                <a:latin typeface="+mn-lt"/>
                <a:ea typeface="+mn-ea"/>
                <a:cs typeface="+mn-cs"/>
              </a:defRPr>
            </a:lvl2pPr>
            <a:lvl3pPr marL="914400" indent="0" algn="ctr" defTabSz="914400" rtl="0" eaLnBrk="1" latinLnBrk="0" hangingPunct="1">
              <a:lnSpc>
                <a:spcPct val="114000"/>
              </a:lnSpc>
              <a:spcBef>
                <a:spcPts val="0"/>
              </a:spcBef>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114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4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Spectroscopy and</a:t>
            </a:r>
            <a:br>
              <a:rPr lang="en-US" b="1" dirty="0"/>
            </a:br>
            <a:r>
              <a:rPr lang="en-US" b="1" dirty="0"/>
              <a:t>Coherent Scattering (SCS)</a:t>
            </a:r>
            <a:r>
              <a:rPr lang="en-US" dirty="0"/>
              <a:t>:</a:t>
            </a:r>
          </a:p>
          <a:p>
            <a:endParaRPr lang="en-US" sz="1000" dirty="0"/>
          </a:p>
          <a:p>
            <a:pPr marL="342900" indent="-342900">
              <a:buSzPct val="150000"/>
              <a:buFont typeface="Wingdings" panose="05000000000000000000" pitchFamily="2" charset="2"/>
              <a:buChar char="§"/>
            </a:pPr>
            <a:r>
              <a:rPr lang="en-US" sz="1800" dirty="0"/>
              <a:t>Soft x-ray beamline 0.5 – 3keV</a:t>
            </a:r>
          </a:p>
          <a:p>
            <a:pPr marL="342900" indent="-342900">
              <a:buSzPct val="150000"/>
              <a:buFont typeface="Wingdings" panose="05000000000000000000" pitchFamily="2" charset="2"/>
              <a:buChar char="§"/>
            </a:pPr>
            <a:r>
              <a:rPr lang="en-US" sz="1800" dirty="0"/>
              <a:t>Time-resolved/ non-linear x-ray spectroscopies</a:t>
            </a:r>
          </a:p>
          <a:p>
            <a:pPr marL="342900" indent="-342900">
              <a:buSzPct val="150000"/>
              <a:buFont typeface="Wingdings" panose="05000000000000000000" pitchFamily="2" charset="2"/>
              <a:buChar char="§"/>
            </a:pPr>
            <a:r>
              <a:rPr lang="en-US" sz="1800" dirty="0"/>
              <a:t>Time-resolved/ non-linear x-ray diffraction</a:t>
            </a:r>
          </a:p>
          <a:p>
            <a:pPr marL="342900" indent="-342900">
              <a:buSzPct val="150000"/>
              <a:buFont typeface="Wingdings" panose="05000000000000000000" pitchFamily="2" charset="2"/>
              <a:buChar char="§"/>
            </a:pPr>
            <a:r>
              <a:rPr lang="en-US" sz="1800" dirty="0"/>
              <a:t>Forward- / small-angle scattering geometries</a:t>
            </a:r>
          </a:p>
          <a:p>
            <a:pPr marL="342900" indent="-342900">
              <a:buSzPct val="150000"/>
              <a:buFont typeface="Wingdings" panose="05000000000000000000" pitchFamily="2" charset="2"/>
              <a:buChar char="§"/>
            </a:pPr>
            <a:endParaRPr lang="en-US" sz="500" dirty="0"/>
          </a:p>
        </p:txBody>
      </p:sp>
    </p:spTree>
    <p:extLst>
      <p:ext uri="{BB962C8B-B14F-4D97-AF65-F5344CB8AC3E}">
        <p14:creationId xmlns:p14="http://schemas.microsoft.com/office/powerpoint/2010/main" val="1938076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F5EF92-B966-735F-EBC8-40E9D06BFE54}"/>
              </a:ext>
            </a:extLst>
          </p:cNvPr>
          <p:cNvPicPr>
            <a:picLocks noChangeAspect="1"/>
          </p:cNvPicPr>
          <p:nvPr/>
        </p:nvPicPr>
        <p:blipFill>
          <a:blip r:embed="rId2"/>
          <a:stretch>
            <a:fillRect/>
          </a:stretch>
        </p:blipFill>
        <p:spPr>
          <a:xfrm>
            <a:off x="4317342" y="1597227"/>
            <a:ext cx="7250771" cy="5013354"/>
          </a:xfrm>
          <a:prstGeom prst="rect">
            <a:avLst/>
          </a:prstGeom>
        </p:spPr>
      </p:pic>
      <p:pic>
        <p:nvPicPr>
          <p:cNvPr id="3" name="Picture 2">
            <a:extLst>
              <a:ext uri="{FF2B5EF4-FFF2-40B4-BE49-F238E27FC236}">
                <a16:creationId xmlns:a16="http://schemas.microsoft.com/office/drawing/2014/main" id="{F1BA9B3C-4C1A-0499-7A50-2423BD82865E}"/>
              </a:ext>
            </a:extLst>
          </p:cNvPr>
          <p:cNvPicPr>
            <a:picLocks noChangeAspect="1"/>
          </p:cNvPicPr>
          <p:nvPr/>
        </p:nvPicPr>
        <p:blipFill>
          <a:blip r:embed="rId3"/>
          <a:stretch>
            <a:fillRect/>
          </a:stretch>
        </p:blipFill>
        <p:spPr>
          <a:xfrm>
            <a:off x="561855" y="2561838"/>
            <a:ext cx="3048792" cy="3380803"/>
          </a:xfrm>
          <a:prstGeom prst="rect">
            <a:avLst/>
          </a:prstGeom>
        </p:spPr>
      </p:pic>
      <p:sp>
        <p:nvSpPr>
          <p:cNvPr id="2" name="Title 1">
            <a:extLst>
              <a:ext uri="{FF2B5EF4-FFF2-40B4-BE49-F238E27FC236}">
                <a16:creationId xmlns:a16="http://schemas.microsoft.com/office/drawing/2014/main" id="{F0524685-3769-6646-B943-A84888901608}"/>
              </a:ext>
            </a:extLst>
          </p:cNvPr>
          <p:cNvSpPr>
            <a:spLocks noGrp="1"/>
          </p:cNvSpPr>
          <p:nvPr>
            <p:ph type="title"/>
          </p:nvPr>
        </p:nvSpPr>
        <p:spPr/>
        <p:txBody>
          <a:bodyPr/>
          <a:lstStyle/>
          <a:p>
            <a:r>
              <a:rPr lang="en-US" sz="2400" dirty="0"/>
              <a:t>La</a:t>
            </a:r>
            <a:r>
              <a:rPr lang="en-US" sz="2400" baseline="-25000" dirty="0"/>
              <a:t>2</a:t>
            </a:r>
            <a:r>
              <a:rPr lang="en-US" sz="2400" dirty="0"/>
              <a:t>CuO</a:t>
            </a:r>
            <a:r>
              <a:rPr lang="en-US" sz="2400" baseline="-25000" dirty="0"/>
              <a:t>4</a:t>
            </a:r>
            <a:r>
              <a:rPr lang="en-US" sz="2400" dirty="0"/>
              <a:t>: AF insulator, parent compound of LSCO and LBCO HTC </a:t>
            </a:r>
            <a:r>
              <a:rPr lang="en-US" sz="2400" dirty="0" err="1"/>
              <a:t>cuprate</a:t>
            </a:r>
            <a:r>
              <a:rPr lang="en-US" sz="2400" dirty="0"/>
              <a:t> superconductors.</a:t>
            </a:r>
            <a:endParaRPr lang="en-US" dirty="0"/>
          </a:p>
        </p:txBody>
      </p:sp>
      <p:sp>
        <p:nvSpPr>
          <p:cNvPr id="4" name="Content Placeholder 3">
            <a:extLst>
              <a:ext uri="{FF2B5EF4-FFF2-40B4-BE49-F238E27FC236}">
                <a16:creationId xmlns:a16="http://schemas.microsoft.com/office/drawing/2014/main" id="{E9A8DFE6-92FE-F347-B897-F334AAC5A59B}"/>
              </a:ext>
            </a:extLst>
          </p:cNvPr>
          <p:cNvSpPr>
            <a:spLocks noGrp="1"/>
          </p:cNvSpPr>
          <p:nvPr>
            <p:ph idx="1"/>
          </p:nvPr>
        </p:nvSpPr>
        <p:spPr>
          <a:xfrm>
            <a:off x="1110294" y="2237971"/>
            <a:ext cx="2785153" cy="647733"/>
          </a:xfrm>
        </p:spPr>
        <p:txBody>
          <a:bodyPr/>
          <a:lstStyle/>
          <a:p>
            <a:pPr marL="0" indent="0">
              <a:buNone/>
            </a:pPr>
            <a:r>
              <a:rPr lang="en-US" b="1" dirty="0"/>
              <a:t>Spectrometer calibration</a:t>
            </a:r>
            <a:endParaRPr lang="en-US" dirty="0"/>
          </a:p>
        </p:txBody>
      </p:sp>
      <p:pic>
        <p:nvPicPr>
          <p:cNvPr id="7" name="Immagine 29">
            <a:extLst>
              <a:ext uri="{FF2B5EF4-FFF2-40B4-BE49-F238E27FC236}">
                <a16:creationId xmlns:a16="http://schemas.microsoft.com/office/drawing/2014/main" id="{2A22A021-9382-0647-A230-286C3010B80C}"/>
              </a:ext>
            </a:extLst>
          </p:cNvPr>
          <p:cNvPicPr>
            <a:picLocks noChangeAspect="1"/>
          </p:cNvPicPr>
          <p:nvPr/>
        </p:nvPicPr>
        <p:blipFill>
          <a:blip r:embed="rId4"/>
          <a:stretch>
            <a:fillRect/>
          </a:stretch>
        </p:blipFill>
        <p:spPr>
          <a:xfrm>
            <a:off x="10082500" y="2154843"/>
            <a:ext cx="1321280" cy="1485472"/>
          </a:xfrm>
          <a:prstGeom prst="rect">
            <a:avLst/>
          </a:prstGeom>
        </p:spPr>
      </p:pic>
      <p:sp>
        <p:nvSpPr>
          <p:cNvPr id="8" name="CasellaDiTesto 30">
            <a:extLst>
              <a:ext uri="{FF2B5EF4-FFF2-40B4-BE49-F238E27FC236}">
                <a16:creationId xmlns:a16="http://schemas.microsoft.com/office/drawing/2014/main" id="{9928B950-E1F7-A744-B12E-EE056B6BE52F}"/>
              </a:ext>
            </a:extLst>
          </p:cNvPr>
          <p:cNvSpPr txBox="1"/>
          <p:nvPr/>
        </p:nvSpPr>
        <p:spPr>
          <a:xfrm>
            <a:off x="10097645" y="7148156"/>
            <a:ext cx="1342109" cy="615842"/>
          </a:xfrm>
          <a:prstGeom prst="rect">
            <a:avLst/>
          </a:prstGeom>
          <a:noFill/>
        </p:spPr>
        <p:txBody>
          <a:bodyPr wrap="square" rtlCol="0">
            <a:noAutofit/>
          </a:bodyPr>
          <a:lstStyle/>
          <a:p>
            <a:pPr>
              <a:lnSpc>
                <a:spcPct val="112000"/>
              </a:lnSpc>
            </a:pPr>
            <a:r>
              <a:rPr lang="en-GB" sz="900" b="0" i="0" dirty="0">
                <a:solidFill>
                  <a:srgbClr val="222222"/>
                </a:solidFill>
                <a:effectLst/>
                <a:latin typeface="Arial" panose="020B0604020202020204" pitchFamily="34" charset="0"/>
              </a:rPr>
              <a:t>Boulanger, Marie-Eve, et al., </a:t>
            </a:r>
            <a:r>
              <a:rPr lang="en-GB" sz="900" b="0" i="1" dirty="0">
                <a:solidFill>
                  <a:srgbClr val="222222"/>
                </a:solidFill>
                <a:effectLst/>
                <a:latin typeface="Arial" panose="020B0604020202020204" pitchFamily="34" charset="0"/>
              </a:rPr>
              <a:t>Nat. comm., </a:t>
            </a:r>
            <a:r>
              <a:rPr lang="en-GB" sz="900" b="0" i="0" dirty="0">
                <a:solidFill>
                  <a:srgbClr val="222222"/>
                </a:solidFill>
                <a:effectLst/>
                <a:latin typeface="Arial" panose="020B0604020202020204" pitchFamily="34" charset="0"/>
              </a:rPr>
              <a:t>11.1 (2020): 1-9.</a:t>
            </a:r>
            <a:endParaRPr lang="en-GB" sz="900" dirty="0"/>
          </a:p>
        </p:txBody>
      </p:sp>
      <p:cxnSp>
        <p:nvCxnSpPr>
          <p:cNvPr id="9" name="Elbow Connector 8">
            <a:extLst>
              <a:ext uri="{FF2B5EF4-FFF2-40B4-BE49-F238E27FC236}">
                <a16:creationId xmlns:a16="http://schemas.microsoft.com/office/drawing/2014/main" id="{1C03F84C-A07F-A545-BAEB-05F3FA0C4C77}"/>
              </a:ext>
            </a:extLst>
          </p:cNvPr>
          <p:cNvCxnSpPr>
            <a:cxnSpLocks/>
          </p:cNvCxnSpPr>
          <p:nvPr/>
        </p:nvCxnSpPr>
        <p:spPr>
          <a:xfrm rot="5400000">
            <a:off x="1850627" y="4144490"/>
            <a:ext cx="4298864" cy="1"/>
          </a:xfrm>
          <a:prstGeom prst="bentConnector3">
            <a:avLst>
              <a:gd name="adj1" fmla="val 50000"/>
            </a:avLst>
          </a:prstGeom>
          <a:ln w="38100"/>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7577C842-768A-234E-91D3-A6FB16268D31}"/>
              </a:ext>
            </a:extLst>
          </p:cNvPr>
          <p:cNvSpPr txBox="1"/>
          <p:nvPr/>
        </p:nvSpPr>
        <p:spPr>
          <a:xfrm>
            <a:off x="6082426" y="2348632"/>
            <a:ext cx="744997" cy="426409"/>
          </a:xfrm>
          <a:prstGeom prst="rect">
            <a:avLst/>
          </a:prstGeom>
          <a:noFill/>
        </p:spPr>
        <p:txBody>
          <a:bodyPr wrap="none" rtlCol="0">
            <a:noAutofit/>
          </a:bodyPr>
          <a:lstStyle/>
          <a:p>
            <a:pPr>
              <a:lnSpc>
                <a:spcPct val="112000"/>
              </a:lnSpc>
            </a:pPr>
            <a:r>
              <a:rPr lang="en-US" sz="2000" dirty="0"/>
              <a:t>Spin</a:t>
            </a:r>
          </a:p>
        </p:txBody>
      </p:sp>
      <p:sp>
        <p:nvSpPr>
          <p:cNvPr id="14" name="TextBox 13">
            <a:extLst>
              <a:ext uri="{FF2B5EF4-FFF2-40B4-BE49-F238E27FC236}">
                <a16:creationId xmlns:a16="http://schemas.microsoft.com/office/drawing/2014/main" id="{01E502B1-17E1-D149-93C2-70F7D0D2036A}"/>
              </a:ext>
            </a:extLst>
          </p:cNvPr>
          <p:cNvSpPr txBox="1"/>
          <p:nvPr/>
        </p:nvSpPr>
        <p:spPr>
          <a:xfrm>
            <a:off x="7926875" y="2973601"/>
            <a:ext cx="744997" cy="426409"/>
          </a:xfrm>
          <a:prstGeom prst="rect">
            <a:avLst/>
          </a:prstGeom>
          <a:noFill/>
        </p:spPr>
        <p:txBody>
          <a:bodyPr wrap="none" rtlCol="0">
            <a:noAutofit/>
          </a:bodyPr>
          <a:lstStyle/>
          <a:p>
            <a:pPr>
              <a:lnSpc>
                <a:spcPct val="112000"/>
              </a:lnSpc>
            </a:pPr>
            <a:r>
              <a:rPr lang="en-US" sz="2000" dirty="0"/>
              <a:t>Elastic</a:t>
            </a:r>
          </a:p>
        </p:txBody>
      </p:sp>
      <p:pic>
        <p:nvPicPr>
          <p:cNvPr id="25" name="Picture 24">
            <a:extLst>
              <a:ext uri="{FF2B5EF4-FFF2-40B4-BE49-F238E27FC236}">
                <a16:creationId xmlns:a16="http://schemas.microsoft.com/office/drawing/2014/main" id="{2ECD6100-6B1A-E327-4DA4-9856E6899DDE}"/>
              </a:ext>
            </a:extLst>
          </p:cNvPr>
          <p:cNvPicPr>
            <a:picLocks noChangeAspect="1"/>
          </p:cNvPicPr>
          <p:nvPr/>
        </p:nvPicPr>
        <p:blipFill rotWithShape="1">
          <a:blip r:embed="rId5"/>
          <a:srcRect l="623" t="507"/>
          <a:stretch/>
        </p:blipFill>
        <p:spPr>
          <a:xfrm>
            <a:off x="4355975" y="1614160"/>
            <a:ext cx="7212138" cy="5005188"/>
          </a:xfrm>
          <a:prstGeom prst="rect">
            <a:avLst/>
          </a:prstGeom>
        </p:spPr>
      </p:pic>
      <p:sp>
        <p:nvSpPr>
          <p:cNvPr id="15" name="TextBox 14">
            <a:extLst>
              <a:ext uri="{FF2B5EF4-FFF2-40B4-BE49-F238E27FC236}">
                <a16:creationId xmlns:a16="http://schemas.microsoft.com/office/drawing/2014/main" id="{74EB2838-1C3B-9B40-8121-930FCAA2FD66}"/>
              </a:ext>
            </a:extLst>
          </p:cNvPr>
          <p:cNvSpPr txBox="1"/>
          <p:nvPr/>
        </p:nvSpPr>
        <p:spPr>
          <a:xfrm>
            <a:off x="8745261" y="6527429"/>
            <a:ext cx="3446739" cy="330571"/>
          </a:xfrm>
          <a:prstGeom prst="rect">
            <a:avLst/>
          </a:prstGeom>
          <a:solidFill>
            <a:schemeClr val="accent1">
              <a:lumMod val="10000"/>
              <a:lumOff val="90000"/>
            </a:schemeClr>
          </a:solidFill>
        </p:spPr>
        <p:txBody>
          <a:bodyPr wrap="none" rtlCol="0">
            <a:noAutofit/>
          </a:bodyPr>
          <a:lstStyle/>
          <a:p>
            <a:pPr>
              <a:lnSpc>
                <a:spcPct val="112000"/>
              </a:lnSpc>
            </a:pPr>
            <a:r>
              <a:rPr lang="en-DE" sz="1200" b="1" dirty="0"/>
              <a:t>hRIXS instrument paper, in preparation  (2022)</a:t>
            </a:r>
          </a:p>
        </p:txBody>
      </p:sp>
    </p:spTree>
    <p:extLst>
      <p:ext uri="{BB962C8B-B14F-4D97-AF65-F5344CB8AC3E}">
        <p14:creationId xmlns:p14="http://schemas.microsoft.com/office/powerpoint/2010/main" val="24685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4">
            <a:extLst>
              <a:ext uri="{FF2B5EF4-FFF2-40B4-BE49-F238E27FC236}">
                <a16:creationId xmlns:a16="http://schemas.microsoft.com/office/drawing/2014/main" id="{BAB0436C-A2A3-7D05-C05F-7AF0B17DAB32}"/>
              </a:ext>
            </a:extLst>
          </p:cNvPr>
          <p:cNvGraphicFramePr>
            <a:graphicFrameLocks noChangeAspect="1"/>
          </p:cNvGraphicFramePr>
          <p:nvPr>
            <p:extLst>
              <p:ext uri="{D42A27DB-BD31-4B8C-83A1-F6EECF244321}">
                <p14:modId xmlns:p14="http://schemas.microsoft.com/office/powerpoint/2010/main" val="3142098302"/>
              </p:ext>
            </p:extLst>
          </p:nvPr>
        </p:nvGraphicFramePr>
        <p:xfrm>
          <a:off x="0" y="1114961"/>
          <a:ext cx="6996467" cy="5353572"/>
        </p:xfrm>
        <a:graphic>
          <a:graphicData uri="http://schemas.openxmlformats.org/presentationml/2006/ole">
            <mc:AlternateContent xmlns:mc="http://schemas.openxmlformats.org/markup-compatibility/2006">
              <mc:Choice xmlns:v="urn:schemas-microsoft-com:vml" Requires="v">
                <p:oleObj spid="_x0000_s1044" name="Graph" r:id="rId4" imgW="3920760" imgH="3000960" progId="Origin95.Graph">
                  <p:embed/>
                </p:oleObj>
              </mc:Choice>
              <mc:Fallback>
                <p:oleObj name="Graph" r:id="rId4" imgW="3920760" imgH="3000960" progId="Origin95.Graph">
                  <p:embed/>
                  <p:pic>
                    <p:nvPicPr>
                      <p:cNvPr id="4" name="Oggetto 4">
                        <a:extLst>
                          <a:ext uri="{FF2B5EF4-FFF2-40B4-BE49-F238E27FC236}">
                            <a16:creationId xmlns:a16="http://schemas.microsoft.com/office/drawing/2014/main" id="{BAB0436C-A2A3-7D05-C05F-7AF0B17DAB32}"/>
                          </a:ext>
                        </a:extLst>
                      </p:cNvPr>
                      <p:cNvPicPr/>
                      <p:nvPr/>
                    </p:nvPicPr>
                    <p:blipFill>
                      <a:blip r:embed="rId5"/>
                      <a:stretch>
                        <a:fillRect/>
                      </a:stretch>
                    </p:blipFill>
                    <p:spPr>
                      <a:xfrm>
                        <a:off x="0" y="1114961"/>
                        <a:ext cx="6996467" cy="5353572"/>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2692042-05AC-EA42-B2DF-F6A08E6674DE}"/>
              </a:ext>
            </a:extLst>
          </p:cNvPr>
          <p:cNvSpPr>
            <a:spLocks noGrp="1"/>
          </p:cNvSpPr>
          <p:nvPr>
            <p:ph type="title"/>
          </p:nvPr>
        </p:nvSpPr>
        <p:spPr/>
        <p:txBody>
          <a:bodyPr/>
          <a:lstStyle/>
          <a:p>
            <a:r>
              <a:rPr lang="en-US" sz="2400" dirty="0" err="1"/>
              <a:t>NiO</a:t>
            </a:r>
            <a:r>
              <a:rPr lang="en-US" sz="2400" dirty="0"/>
              <a:t> test case for RIXS recorded at MHz repetition source (4000 pulses/sec)</a:t>
            </a:r>
          </a:p>
        </p:txBody>
      </p:sp>
      <p:pic>
        <p:nvPicPr>
          <p:cNvPr id="5" name="Picture 4" descr="Chart, diagram&#10;&#10;Description automatically generated">
            <a:extLst>
              <a:ext uri="{FF2B5EF4-FFF2-40B4-BE49-F238E27FC236}">
                <a16:creationId xmlns:a16="http://schemas.microsoft.com/office/drawing/2014/main" id="{5038DCA4-C3EB-1249-938F-3924931B9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8642" y="1492772"/>
            <a:ext cx="4676008" cy="3180828"/>
          </a:xfrm>
          <a:prstGeom prst="rect">
            <a:avLst/>
          </a:prstGeom>
        </p:spPr>
      </p:pic>
      <p:sp>
        <p:nvSpPr>
          <p:cNvPr id="8" name="TextBox 7">
            <a:extLst>
              <a:ext uri="{FF2B5EF4-FFF2-40B4-BE49-F238E27FC236}">
                <a16:creationId xmlns:a16="http://schemas.microsoft.com/office/drawing/2014/main" id="{02769ED8-F140-C941-AEF0-28307C73FE2F}"/>
              </a:ext>
            </a:extLst>
          </p:cNvPr>
          <p:cNvSpPr txBox="1"/>
          <p:nvPr/>
        </p:nvSpPr>
        <p:spPr>
          <a:xfrm>
            <a:off x="7128642" y="4915462"/>
            <a:ext cx="4734292" cy="899531"/>
          </a:xfrm>
          <a:prstGeom prst="rect">
            <a:avLst/>
          </a:prstGeom>
          <a:solidFill>
            <a:schemeClr val="accent5"/>
          </a:solidFill>
        </p:spPr>
        <p:txBody>
          <a:bodyPr wrap="none" rtlCol="0">
            <a:noAutofit/>
          </a:bodyPr>
          <a:lstStyle/>
          <a:p>
            <a:pPr>
              <a:lnSpc>
                <a:spcPct val="112000"/>
              </a:lnSpc>
            </a:pPr>
            <a:r>
              <a:rPr lang="en-US" sz="1600" dirty="0" err="1"/>
              <a:t>Ghiringhelli</a:t>
            </a:r>
            <a:r>
              <a:rPr lang="en-US" sz="1600" dirty="0"/>
              <a:t>, et al.,</a:t>
            </a:r>
          </a:p>
          <a:p>
            <a:pPr>
              <a:lnSpc>
                <a:spcPct val="112000"/>
              </a:lnSpc>
            </a:pPr>
            <a:r>
              <a:rPr lang="en-GB" sz="1600" i="1" dirty="0"/>
              <a:t>Journal of Phys: </a:t>
            </a:r>
            <a:r>
              <a:rPr lang="en-GB" sz="1600" i="1" dirty="0" err="1"/>
              <a:t>Condens</a:t>
            </a:r>
            <a:r>
              <a:rPr lang="en-GB" sz="1600" i="1" dirty="0"/>
              <a:t>. Matter</a:t>
            </a:r>
            <a:r>
              <a:rPr lang="en-GB" sz="1600" dirty="0"/>
              <a:t>, </a:t>
            </a:r>
            <a:r>
              <a:rPr lang="en-GB" sz="1600" i="1" dirty="0"/>
              <a:t>17</a:t>
            </a:r>
            <a:r>
              <a:rPr lang="en-GB" sz="1600" dirty="0"/>
              <a:t>, 5397</a:t>
            </a:r>
            <a:r>
              <a:rPr lang="en-US" sz="1600" dirty="0"/>
              <a:t>(2005)</a:t>
            </a:r>
          </a:p>
        </p:txBody>
      </p:sp>
      <p:sp>
        <p:nvSpPr>
          <p:cNvPr id="9" name="TextBox 8">
            <a:extLst>
              <a:ext uri="{FF2B5EF4-FFF2-40B4-BE49-F238E27FC236}">
                <a16:creationId xmlns:a16="http://schemas.microsoft.com/office/drawing/2014/main" id="{7636A98B-2361-4743-9119-049999445343}"/>
              </a:ext>
            </a:extLst>
          </p:cNvPr>
          <p:cNvSpPr txBox="1"/>
          <p:nvPr/>
        </p:nvSpPr>
        <p:spPr>
          <a:xfrm rot="5400000">
            <a:off x="5604933" y="3720055"/>
            <a:ext cx="2032000" cy="304800"/>
          </a:xfrm>
          <a:prstGeom prst="rect">
            <a:avLst/>
          </a:prstGeom>
          <a:noFill/>
        </p:spPr>
        <p:txBody>
          <a:bodyPr wrap="none" rtlCol="0">
            <a:noAutofit/>
          </a:bodyPr>
          <a:lstStyle/>
          <a:p>
            <a:pPr>
              <a:lnSpc>
                <a:spcPct val="112000"/>
              </a:lnSpc>
            </a:pPr>
            <a:r>
              <a:rPr lang="en-US" sz="1400" dirty="0"/>
              <a:t>incident photon energy (eV)</a:t>
            </a:r>
          </a:p>
        </p:txBody>
      </p:sp>
      <p:sp>
        <p:nvSpPr>
          <p:cNvPr id="10" name="TextBox 9">
            <a:extLst>
              <a:ext uri="{FF2B5EF4-FFF2-40B4-BE49-F238E27FC236}">
                <a16:creationId xmlns:a16="http://schemas.microsoft.com/office/drawing/2014/main" id="{9F476E66-8E5D-CE49-A293-FB903013354E}"/>
              </a:ext>
            </a:extLst>
          </p:cNvPr>
          <p:cNvSpPr txBox="1"/>
          <p:nvPr/>
        </p:nvSpPr>
        <p:spPr>
          <a:xfrm>
            <a:off x="8745261" y="6527429"/>
            <a:ext cx="3446739" cy="330571"/>
          </a:xfrm>
          <a:prstGeom prst="rect">
            <a:avLst/>
          </a:prstGeom>
          <a:solidFill>
            <a:schemeClr val="accent1">
              <a:lumMod val="10000"/>
              <a:lumOff val="90000"/>
            </a:schemeClr>
          </a:solidFill>
        </p:spPr>
        <p:txBody>
          <a:bodyPr wrap="none" rtlCol="0">
            <a:noAutofit/>
          </a:bodyPr>
          <a:lstStyle/>
          <a:p>
            <a:pPr>
              <a:lnSpc>
                <a:spcPct val="112000"/>
              </a:lnSpc>
            </a:pPr>
            <a:r>
              <a:rPr lang="en-DE" sz="1200" b="1" dirty="0"/>
              <a:t>hRIXS instrument paper, in preparation  (2022)</a:t>
            </a:r>
          </a:p>
        </p:txBody>
      </p:sp>
    </p:spTree>
    <p:extLst>
      <p:ext uri="{BB962C8B-B14F-4D97-AF65-F5344CB8AC3E}">
        <p14:creationId xmlns:p14="http://schemas.microsoft.com/office/powerpoint/2010/main" val="3868825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1A688C94-C6AB-4922-974A-10C0A4132424}"/>
              </a:ext>
            </a:extLst>
          </p:cNvPr>
          <p:cNvSpPr txBox="1"/>
          <p:nvPr/>
        </p:nvSpPr>
        <p:spPr>
          <a:xfrm>
            <a:off x="552091" y="2984666"/>
            <a:ext cx="10750648" cy="688862"/>
          </a:xfrm>
          <a:prstGeom prst="rect">
            <a:avLst/>
          </a:prstGeom>
          <a:noFill/>
        </p:spPr>
        <p:txBody>
          <a:bodyPr wrap="square" rtlCol="0" anchor="ctr" anchorCtr="0">
            <a:noAutofit/>
          </a:bodyPr>
          <a:lstStyle/>
          <a:p>
            <a:pPr>
              <a:spcAft>
                <a:spcPts val="600"/>
              </a:spcAft>
            </a:pPr>
            <a:r>
              <a:rPr lang="en-GB" dirty="0"/>
              <a:t>Stefan </a:t>
            </a:r>
            <a:r>
              <a:rPr lang="en-GB" dirty="0" err="1"/>
              <a:t>Neppl</a:t>
            </a:r>
            <a:r>
              <a:rPr lang="en-GB" dirty="0"/>
              <a:t>, Fred </a:t>
            </a:r>
            <a:r>
              <a:rPr lang="en-GB" dirty="0" err="1"/>
              <a:t>Senf</a:t>
            </a:r>
            <a:r>
              <a:rPr lang="en-GB" dirty="0"/>
              <a:t>, Christian </a:t>
            </a:r>
            <a:r>
              <a:rPr lang="en-GB" dirty="0" err="1"/>
              <a:t>Weniger</a:t>
            </a:r>
            <a:r>
              <a:rPr lang="en-GB" dirty="0"/>
              <a:t>, Annette </a:t>
            </a:r>
            <a:r>
              <a:rPr lang="en-GB" dirty="0" err="1"/>
              <a:t>Pietzsch</a:t>
            </a:r>
            <a:r>
              <a:rPr lang="en-GB" dirty="0"/>
              <a:t>, </a:t>
            </a:r>
            <a:r>
              <a:rPr lang="de-DE" dirty="0"/>
              <a:t>Robby </a:t>
            </a:r>
            <a:r>
              <a:rPr lang="de-DE" dirty="0" err="1"/>
              <a:t>Buechner</a:t>
            </a:r>
            <a:r>
              <a:rPr lang="de-DE" dirty="0"/>
              <a:t>, Sebastian Eckert, Chung-</a:t>
            </a:r>
            <a:r>
              <a:rPr lang="de-DE" dirty="0" err="1"/>
              <a:t>Yu</a:t>
            </a:r>
            <a:r>
              <a:rPr lang="de-DE" dirty="0"/>
              <a:t> Liu, Vinicius </a:t>
            </a:r>
            <a:r>
              <a:rPr lang="de-DE" dirty="0" err="1"/>
              <a:t>Vaz</a:t>
            </a:r>
            <a:r>
              <a:rPr lang="de-DE" dirty="0"/>
              <a:t> da Cruz,</a:t>
            </a:r>
            <a:r>
              <a:rPr lang="en-GB" dirty="0"/>
              <a:t> Frank Siewert, Christian </a:t>
            </a:r>
            <a:r>
              <a:rPr lang="en-GB" dirty="0" err="1"/>
              <a:t>Sohrt</a:t>
            </a:r>
            <a:r>
              <a:rPr lang="en-GB" dirty="0"/>
              <a:t>, Alexander </a:t>
            </a:r>
            <a:r>
              <a:rPr lang="en-GB" dirty="0" err="1"/>
              <a:t>Foehlisch</a:t>
            </a:r>
            <a:endParaRPr lang="en-GB" dirty="0"/>
          </a:p>
        </p:txBody>
      </p:sp>
      <p:sp>
        <p:nvSpPr>
          <p:cNvPr id="5" name="TextBox 6">
            <a:extLst>
              <a:ext uri="{FF2B5EF4-FFF2-40B4-BE49-F238E27FC236}">
                <a16:creationId xmlns:a16="http://schemas.microsoft.com/office/drawing/2014/main" id="{4AD300AF-0367-4398-9DC6-DBA7105E88B4}"/>
              </a:ext>
            </a:extLst>
          </p:cNvPr>
          <p:cNvSpPr txBox="1"/>
          <p:nvPr/>
        </p:nvSpPr>
        <p:spPr>
          <a:xfrm>
            <a:off x="552090" y="1284722"/>
            <a:ext cx="10967465" cy="1451266"/>
          </a:xfrm>
          <a:prstGeom prst="rect">
            <a:avLst/>
          </a:prstGeom>
          <a:noFill/>
        </p:spPr>
        <p:txBody>
          <a:bodyPr wrap="square" rtlCol="0" anchor="ctr" anchorCtr="0">
            <a:noAutofit/>
          </a:bodyPr>
          <a:lstStyle/>
          <a:p>
            <a:pPr>
              <a:spcAft>
                <a:spcPts val="600"/>
              </a:spcAft>
            </a:pPr>
            <a:r>
              <a:rPr lang="en-GB" dirty="0">
                <a:solidFill>
                  <a:schemeClr val="bg1"/>
                </a:solidFill>
              </a:rPr>
              <a:t> </a:t>
            </a:r>
          </a:p>
          <a:p>
            <a:pPr>
              <a:spcAft>
                <a:spcPts val="600"/>
              </a:spcAft>
            </a:pPr>
            <a:r>
              <a:rPr lang="en-GB" dirty="0"/>
              <a:t>Justine Schlappa, Ben van </a:t>
            </a:r>
            <a:r>
              <a:rPr lang="en-GB" dirty="0" err="1"/>
              <a:t>Kuiken</a:t>
            </a:r>
            <a:r>
              <a:rPr lang="en-GB" dirty="0"/>
              <a:t>, Natalia </a:t>
            </a:r>
            <a:r>
              <a:rPr lang="en-GB" dirty="0" err="1"/>
              <a:t>Gerasimova</a:t>
            </a:r>
            <a:r>
              <a:rPr lang="en-GB" dirty="0"/>
              <a:t>, </a:t>
            </a:r>
            <a:r>
              <a:rPr lang="en-GB" dirty="0" err="1"/>
              <a:t>Piter</a:t>
            </a:r>
            <a:r>
              <a:rPr lang="en-GB" dirty="0"/>
              <a:t> </a:t>
            </a:r>
            <a:r>
              <a:rPr lang="en-GB" dirty="0" err="1"/>
              <a:t>Miedema</a:t>
            </a:r>
            <a:r>
              <a:rPr lang="en-GB" dirty="0"/>
              <a:t>, Martin </a:t>
            </a:r>
            <a:r>
              <a:rPr lang="en-GB" dirty="0" err="1"/>
              <a:t>Teichmann</a:t>
            </a:r>
            <a:r>
              <a:rPr lang="en-GB" dirty="0"/>
              <a:t>, Jan Torben </a:t>
            </a:r>
            <a:r>
              <a:rPr lang="en-GB" dirty="0" err="1"/>
              <a:t>Delitz</a:t>
            </a:r>
            <a:r>
              <a:rPr lang="en-GB" dirty="0"/>
              <a:t>, Carsten </a:t>
            </a:r>
            <a:r>
              <a:rPr lang="en-GB" dirty="0" err="1"/>
              <a:t>Broers</a:t>
            </a:r>
            <a:r>
              <a:rPr lang="en-GB" dirty="0"/>
              <a:t>, Luigi Adriano, Giuseppe </a:t>
            </a:r>
            <a:r>
              <a:rPr lang="en-GB" dirty="0" err="1"/>
              <a:t>Mercurio</a:t>
            </a:r>
            <a:r>
              <a:rPr lang="en-GB" dirty="0"/>
              <a:t>, Nahid </a:t>
            </a:r>
            <a:r>
              <a:rPr lang="en-GB" dirty="0" err="1"/>
              <a:t>Ghodrati</a:t>
            </a:r>
            <a:r>
              <a:rPr lang="en-GB" dirty="0"/>
              <a:t>, Le Phuong Hoang, Zhong Yin, </a:t>
            </a:r>
            <a:r>
              <a:rPr lang="en-GB" dirty="0" err="1"/>
              <a:t>Sergii</a:t>
            </a:r>
            <a:r>
              <a:rPr lang="en-GB" dirty="0"/>
              <a:t> </a:t>
            </a:r>
            <a:r>
              <a:rPr lang="en-GB" dirty="0" err="1"/>
              <a:t>Parchenko</a:t>
            </a:r>
            <a:r>
              <a:rPr lang="en-GB" dirty="0"/>
              <a:t>, Robert Carley, Manuel </a:t>
            </a:r>
            <a:r>
              <a:rPr lang="en-GB" dirty="0" err="1"/>
              <a:t>Izquierdo</a:t>
            </a:r>
            <a:r>
              <a:rPr lang="en-GB" dirty="0"/>
              <a:t>, Alexander Reich, Andreas </a:t>
            </a:r>
            <a:r>
              <a:rPr lang="en-GB" dirty="0" err="1"/>
              <a:t>Scherz</a:t>
            </a:r>
            <a:r>
              <a:rPr lang="en-GB" dirty="0"/>
              <a:t> @ SCS</a:t>
            </a:r>
          </a:p>
          <a:p>
            <a:pPr>
              <a:spcAft>
                <a:spcPts val="600"/>
              </a:spcAft>
            </a:pPr>
            <a:r>
              <a:rPr lang="de-DE" dirty="0"/>
              <a:t>Marijan Stupar, Bernard </a:t>
            </a:r>
            <a:r>
              <a:rPr lang="de-DE" dirty="0" err="1"/>
              <a:t>Baranasic</a:t>
            </a:r>
            <a:r>
              <a:rPr lang="de-DE" dirty="0"/>
              <a:t>, Hector Vega Perez, Joern </a:t>
            </a:r>
            <a:r>
              <a:rPr lang="de-DE" dirty="0" err="1"/>
              <a:t>Reifschlaeger</a:t>
            </a:r>
            <a:r>
              <a:rPr lang="de-DE" dirty="0"/>
              <a:t> @ EEE</a:t>
            </a:r>
            <a:endParaRPr lang="en-GB" dirty="0"/>
          </a:p>
          <a:p>
            <a:pPr>
              <a:spcAft>
                <a:spcPts val="600"/>
              </a:spcAft>
            </a:pPr>
            <a:r>
              <a:rPr lang="en-GB" dirty="0">
                <a:solidFill>
                  <a:schemeClr val="bg1"/>
                </a:solidFill>
              </a:rPr>
              <a:t>   </a:t>
            </a:r>
          </a:p>
        </p:txBody>
      </p:sp>
      <p:sp>
        <p:nvSpPr>
          <p:cNvPr id="6" name="Title 1">
            <a:extLst>
              <a:ext uri="{FF2B5EF4-FFF2-40B4-BE49-F238E27FC236}">
                <a16:creationId xmlns:a16="http://schemas.microsoft.com/office/drawing/2014/main" id="{02888DFA-B74D-4890-8A3F-6C012C655B5D}"/>
              </a:ext>
            </a:extLst>
          </p:cNvPr>
          <p:cNvSpPr txBox="1">
            <a:spLocks/>
          </p:cNvSpPr>
          <p:nvPr/>
        </p:nvSpPr>
        <p:spPr>
          <a:xfrm>
            <a:off x="561517" y="1059528"/>
            <a:ext cx="5868987" cy="388920"/>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r>
              <a:rPr lang="en-GB" sz="1800" i="1" dirty="0"/>
              <a:t>European XFEL:</a:t>
            </a:r>
          </a:p>
        </p:txBody>
      </p:sp>
      <p:sp>
        <p:nvSpPr>
          <p:cNvPr id="7" name="Title 1">
            <a:extLst>
              <a:ext uri="{FF2B5EF4-FFF2-40B4-BE49-F238E27FC236}">
                <a16:creationId xmlns:a16="http://schemas.microsoft.com/office/drawing/2014/main" id="{542CB3B2-166E-42D4-8682-404E7036ABD0}"/>
              </a:ext>
            </a:extLst>
          </p:cNvPr>
          <p:cNvSpPr txBox="1">
            <a:spLocks/>
          </p:cNvSpPr>
          <p:nvPr/>
        </p:nvSpPr>
        <p:spPr>
          <a:xfrm>
            <a:off x="552090" y="2693707"/>
            <a:ext cx="6737316" cy="419417"/>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r>
              <a:rPr lang="en-GB" sz="1800" i="1" dirty="0"/>
              <a:t>HZB / Uni Potsdam:</a:t>
            </a:r>
          </a:p>
        </p:txBody>
      </p:sp>
      <p:sp>
        <p:nvSpPr>
          <p:cNvPr id="13" name="TextBox 6">
            <a:extLst>
              <a:ext uri="{FF2B5EF4-FFF2-40B4-BE49-F238E27FC236}">
                <a16:creationId xmlns:a16="http://schemas.microsoft.com/office/drawing/2014/main" id="{E69436F2-6B62-47CE-8374-D042EA999A0F}"/>
              </a:ext>
            </a:extLst>
          </p:cNvPr>
          <p:cNvSpPr txBox="1"/>
          <p:nvPr/>
        </p:nvSpPr>
        <p:spPr>
          <a:xfrm>
            <a:off x="580371" y="4654606"/>
            <a:ext cx="10611107" cy="553279"/>
          </a:xfrm>
          <a:prstGeom prst="rect">
            <a:avLst/>
          </a:prstGeom>
          <a:noFill/>
        </p:spPr>
        <p:txBody>
          <a:bodyPr wrap="square" rtlCol="0" anchor="ctr" anchorCtr="0">
            <a:noAutofit/>
          </a:bodyPr>
          <a:lstStyle/>
          <a:p>
            <a:pPr>
              <a:spcAft>
                <a:spcPts val="600"/>
              </a:spcAft>
            </a:pPr>
            <a:r>
              <a:rPr lang="de-DE" dirty="0"/>
              <a:t>Tim </a:t>
            </a:r>
            <a:r>
              <a:rPr lang="de-DE" dirty="0" err="1"/>
              <a:t>Laarmann</a:t>
            </a:r>
            <a:r>
              <a:rPr lang="de-DE" dirty="0"/>
              <a:t>, Torben </a:t>
            </a:r>
            <a:r>
              <a:rPr lang="de-DE" dirty="0" err="1"/>
              <a:t>Reuss</a:t>
            </a:r>
            <a:r>
              <a:rPr lang="de-DE" dirty="0"/>
              <a:t>, </a:t>
            </a:r>
            <a:r>
              <a:rPr lang="de-DE" dirty="0" err="1"/>
              <a:t>Sreeju</a:t>
            </a:r>
            <a:r>
              <a:rPr lang="de-DE" dirty="0"/>
              <a:t> </a:t>
            </a:r>
            <a:r>
              <a:rPr lang="de-DE" dirty="0" err="1"/>
              <a:t>Sreekantan</a:t>
            </a:r>
            <a:r>
              <a:rPr lang="de-DE" dirty="0"/>
              <a:t> Nair </a:t>
            </a:r>
            <a:r>
              <a:rPr lang="de-DE" dirty="0" err="1"/>
              <a:t>Lalithambika</a:t>
            </a:r>
            <a:r>
              <a:rPr lang="de-DE" dirty="0"/>
              <a:t>, </a:t>
            </a:r>
            <a:r>
              <a:rPr lang="en-GB" dirty="0"/>
              <a:t>Simone </a:t>
            </a:r>
            <a:r>
              <a:rPr lang="en-GB" dirty="0" err="1"/>
              <a:t>Techert</a:t>
            </a:r>
            <a:endParaRPr lang="en-GB" dirty="0"/>
          </a:p>
        </p:txBody>
      </p:sp>
      <p:sp>
        <p:nvSpPr>
          <p:cNvPr id="15" name="Title 1">
            <a:extLst>
              <a:ext uri="{FF2B5EF4-FFF2-40B4-BE49-F238E27FC236}">
                <a16:creationId xmlns:a16="http://schemas.microsoft.com/office/drawing/2014/main" id="{9229FA84-1E55-4E4D-89A2-00D572286F30}"/>
              </a:ext>
            </a:extLst>
          </p:cNvPr>
          <p:cNvSpPr txBox="1">
            <a:spLocks/>
          </p:cNvSpPr>
          <p:nvPr/>
        </p:nvSpPr>
        <p:spPr>
          <a:xfrm>
            <a:off x="561517" y="4422648"/>
            <a:ext cx="6737316" cy="434422"/>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r>
              <a:rPr lang="en-GB" sz="1800" i="1" dirty="0"/>
              <a:t>DESY:</a:t>
            </a:r>
          </a:p>
        </p:txBody>
      </p:sp>
      <p:sp>
        <p:nvSpPr>
          <p:cNvPr id="16" name="TextBox 6">
            <a:extLst>
              <a:ext uri="{FF2B5EF4-FFF2-40B4-BE49-F238E27FC236}">
                <a16:creationId xmlns:a16="http://schemas.microsoft.com/office/drawing/2014/main" id="{F5A049B0-DFC3-421E-A47D-41D078FDD7AB}"/>
              </a:ext>
            </a:extLst>
          </p:cNvPr>
          <p:cNvSpPr txBox="1"/>
          <p:nvPr/>
        </p:nvSpPr>
        <p:spPr>
          <a:xfrm>
            <a:off x="544232" y="3973393"/>
            <a:ext cx="10611107" cy="422758"/>
          </a:xfrm>
          <a:prstGeom prst="rect">
            <a:avLst/>
          </a:prstGeom>
          <a:noFill/>
        </p:spPr>
        <p:txBody>
          <a:bodyPr wrap="square" rtlCol="0" anchor="ctr" anchorCtr="0">
            <a:noAutofit/>
          </a:bodyPr>
          <a:lstStyle/>
          <a:p>
            <a:pPr>
              <a:spcAft>
                <a:spcPts val="600"/>
              </a:spcAft>
            </a:pPr>
            <a:r>
              <a:rPr lang="en-GB" dirty="0" err="1"/>
              <a:t>Yingying</a:t>
            </a:r>
            <a:r>
              <a:rPr lang="en-GB" dirty="0"/>
              <a:t> Peng, Giacomo </a:t>
            </a:r>
            <a:r>
              <a:rPr lang="en-GB" dirty="0" err="1"/>
              <a:t>Ghiringhelli</a:t>
            </a:r>
            <a:endParaRPr lang="en-GB" dirty="0"/>
          </a:p>
        </p:txBody>
      </p:sp>
      <p:sp>
        <p:nvSpPr>
          <p:cNvPr id="17" name="Title 1">
            <a:extLst>
              <a:ext uri="{FF2B5EF4-FFF2-40B4-BE49-F238E27FC236}">
                <a16:creationId xmlns:a16="http://schemas.microsoft.com/office/drawing/2014/main" id="{0F3139EF-FF6C-44EB-95EE-A3F8483FD89C}"/>
              </a:ext>
            </a:extLst>
          </p:cNvPr>
          <p:cNvSpPr txBox="1">
            <a:spLocks/>
          </p:cNvSpPr>
          <p:nvPr/>
        </p:nvSpPr>
        <p:spPr>
          <a:xfrm>
            <a:off x="544232" y="3685094"/>
            <a:ext cx="6737316" cy="403691"/>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r>
              <a:rPr lang="en-GB" sz="1800" i="1" dirty="0" err="1"/>
              <a:t>Politecnico</a:t>
            </a:r>
            <a:r>
              <a:rPr lang="en-GB" sz="1800" i="1" dirty="0"/>
              <a:t> di Milano:</a:t>
            </a:r>
          </a:p>
        </p:txBody>
      </p:sp>
      <p:sp>
        <p:nvSpPr>
          <p:cNvPr id="18" name="TextBox 6">
            <a:extLst>
              <a:ext uri="{FF2B5EF4-FFF2-40B4-BE49-F238E27FC236}">
                <a16:creationId xmlns:a16="http://schemas.microsoft.com/office/drawing/2014/main" id="{57F6EC31-571D-4EA5-BEE7-ADD4A311CA61}"/>
              </a:ext>
            </a:extLst>
          </p:cNvPr>
          <p:cNvSpPr txBox="1"/>
          <p:nvPr/>
        </p:nvSpPr>
        <p:spPr>
          <a:xfrm>
            <a:off x="611793" y="5425854"/>
            <a:ext cx="2963055" cy="440348"/>
          </a:xfrm>
          <a:prstGeom prst="rect">
            <a:avLst/>
          </a:prstGeom>
          <a:noFill/>
        </p:spPr>
        <p:txBody>
          <a:bodyPr wrap="square" rtlCol="0" anchor="ctr" anchorCtr="0">
            <a:noAutofit/>
          </a:bodyPr>
          <a:lstStyle/>
          <a:p>
            <a:pPr>
              <a:spcAft>
                <a:spcPts val="600"/>
              </a:spcAft>
            </a:pPr>
            <a:r>
              <a:rPr lang="en-GB" dirty="0"/>
              <a:t>Simo </a:t>
            </a:r>
            <a:r>
              <a:rPr lang="en-GB" dirty="0" err="1"/>
              <a:t>Huotari</a:t>
            </a:r>
            <a:endParaRPr lang="en-GB" dirty="0"/>
          </a:p>
        </p:txBody>
      </p:sp>
      <p:sp>
        <p:nvSpPr>
          <p:cNvPr id="19" name="Title 1">
            <a:extLst>
              <a:ext uri="{FF2B5EF4-FFF2-40B4-BE49-F238E27FC236}">
                <a16:creationId xmlns:a16="http://schemas.microsoft.com/office/drawing/2014/main" id="{1AC92F48-8415-4653-BAAF-667B850AA650}"/>
              </a:ext>
            </a:extLst>
          </p:cNvPr>
          <p:cNvSpPr>
            <a:spLocks noGrp="1"/>
          </p:cNvSpPr>
          <p:nvPr>
            <p:ph type="title"/>
          </p:nvPr>
        </p:nvSpPr>
        <p:spPr>
          <a:xfrm>
            <a:off x="692952" y="564604"/>
            <a:ext cx="10956924" cy="475669"/>
          </a:xfrm>
        </p:spPr>
        <p:txBody>
          <a:bodyPr/>
          <a:lstStyle/>
          <a:p>
            <a:pPr algn="ctr"/>
            <a:r>
              <a:rPr lang="en-US" sz="2400" dirty="0"/>
              <a:t>Acknowledgement</a:t>
            </a:r>
          </a:p>
        </p:txBody>
      </p:sp>
      <p:sp>
        <p:nvSpPr>
          <p:cNvPr id="20" name="Title 1">
            <a:extLst>
              <a:ext uri="{FF2B5EF4-FFF2-40B4-BE49-F238E27FC236}">
                <a16:creationId xmlns:a16="http://schemas.microsoft.com/office/drawing/2014/main" id="{83B635EF-A0A9-4390-9516-B5385FEF4E02}"/>
              </a:ext>
            </a:extLst>
          </p:cNvPr>
          <p:cNvSpPr txBox="1">
            <a:spLocks/>
          </p:cNvSpPr>
          <p:nvPr/>
        </p:nvSpPr>
        <p:spPr>
          <a:xfrm>
            <a:off x="611793" y="5128964"/>
            <a:ext cx="4676649" cy="403691"/>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r>
              <a:rPr lang="en-GB" sz="1800" i="1" dirty="0"/>
              <a:t>University of Helsinki:</a:t>
            </a:r>
          </a:p>
        </p:txBody>
      </p:sp>
      <p:sp>
        <p:nvSpPr>
          <p:cNvPr id="21" name="Title 1">
            <a:extLst>
              <a:ext uri="{FF2B5EF4-FFF2-40B4-BE49-F238E27FC236}">
                <a16:creationId xmlns:a16="http://schemas.microsoft.com/office/drawing/2014/main" id="{5D410360-E6FA-4F9D-89F0-5FA88EC72C22}"/>
              </a:ext>
            </a:extLst>
          </p:cNvPr>
          <p:cNvSpPr txBox="1">
            <a:spLocks/>
          </p:cNvSpPr>
          <p:nvPr/>
        </p:nvSpPr>
        <p:spPr>
          <a:xfrm>
            <a:off x="5649285" y="5889705"/>
            <a:ext cx="2762854" cy="403691"/>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r>
              <a:rPr lang="en-GB" sz="1800" i="1" dirty="0"/>
              <a:t>ERSF</a:t>
            </a:r>
            <a:r>
              <a:rPr lang="en-GB" sz="1800" b="0" i="1" dirty="0"/>
              <a:t>:  </a:t>
            </a:r>
            <a:r>
              <a:rPr lang="en-GB" sz="1800" b="0" dirty="0"/>
              <a:t>Nick Brookes</a:t>
            </a:r>
            <a:endParaRPr lang="en-GB" sz="1800" b="0" i="1" dirty="0"/>
          </a:p>
        </p:txBody>
      </p:sp>
      <p:sp>
        <p:nvSpPr>
          <p:cNvPr id="22" name="Title 1">
            <a:extLst>
              <a:ext uri="{FF2B5EF4-FFF2-40B4-BE49-F238E27FC236}">
                <a16:creationId xmlns:a16="http://schemas.microsoft.com/office/drawing/2014/main" id="{8D7646B3-C0D5-4737-BE6D-FF00ABCF1F67}"/>
              </a:ext>
            </a:extLst>
          </p:cNvPr>
          <p:cNvSpPr txBox="1">
            <a:spLocks/>
          </p:cNvSpPr>
          <p:nvPr/>
        </p:nvSpPr>
        <p:spPr>
          <a:xfrm>
            <a:off x="611793" y="5866202"/>
            <a:ext cx="4307280" cy="403691"/>
          </a:xfrm>
          <a:prstGeom prst="rect">
            <a:avLst/>
          </a:prstGeom>
        </p:spPr>
        <p:txBody>
          <a:bodyPr/>
          <a:lstStyle>
            <a:lvl1pPr algn="l" defTabSz="685783" rtl="0" eaLnBrk="1" latinLnBrk="0" hangingPunct="1">
              <a:lnSpc>
                <a:spcPct val="100000"/>
              </a:lnSpc>
              <a:spcBef>
                <a:spcPct val="0"/>
              </a:spcBef>
              <a:buNone/>
              <a:defRPr sz="2200" b="1" kern="1200">
                <a:solidFill>
                  <a:schemeClr val="tx1"/>
                </a:solidFill>
                <a:latin typeface="+mj-lt"/>
                <a:ea typeface="+mj-ea"/>
                <a:cs typeface="+mj-cs"/>
              </a:defRPr>
            </a:lvl1pPr>
          </a:lstStyle>
          <a:p>
            <a:r>
              <a:rPr lang="en-GB" sz="1800" i="1" dirty="0"/>
              <a:t>BNL</a:t>
            </a:r>
            <a:r>
              <a:rPr lang="en-GB" sz="1800" b="0" i="1" dirty="0"/>
              <a:t>:  </a:t>
            </a:r>
            <a:r>
              <a:rPr lang="en-GB" sz="1800" b="0" dirty="0"/>
              <a:t>Mark Dean, Xi He, Ivan </a:t>
            </a:r>
            <a:r>
              <a:rPr lang="en-GB" sz="1800" b="0" dirty="0" err="1"/>
              <a:t>Bozovic</a:t>
            </a:r>
            <a:endParaRPr lang="en-GB" sz="1800" b="0" i="1" dirty="0"/>
          </a:p>
        </p:txBody>
      </p:sp>
    </p:spTree>
    <p:extLst>
      <p:ext uri="{BB962C8B-B14F-4D97-AF65-F5344CB8AC3E}">
        <p14:creationId xmlns:p14="http://schemas.microsoft.com/office/powerpoint/2010/main" val="1855536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0543-285B-8141-AF46-283FE5C15A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1732D2-4767-7C4F-923B-BDEE8FD8750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62700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43819-23F3-A64B-BF06-43BE22F0A0F6}"/>
              </a:ext>
            </a:extLst>
          </p:cNvPr>
          <p:cNvSpPr>
            <a:spLocks noGrp="1"/>
          </p:cNvSpPr>
          <p:nvPr>
            <p:ph type="title"/>
          </p:nvPr>
        </p:nvSpPr>
        <p:spPr/>
        <p:txBody>
          <a:bodyPr/>
          <a:lstStyle/>
          <a:p>
            <a:r>
              <a:rPr lang="en-GB" sz="2600" dirty="0">
                <a:latin typeface="Arial Narrow" panose="020B0604020202020204" pitchFamily="34" charset="0"/>
                <a:cs typeface="Arial Narrow" panose="020B0604020202020204" pitchFamily="34" charset="0"/>
              </a:rPr>
              <a:t>Small-angle x-ray scattering during a magnetic field sweep recorded with various attenuation levels of the x-ray beam</a:t>
            </a:r>
            <a:endParaRPr lang="en-DE" sz="2600" dirty="0">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13E7F2E8-4E99-9842-9C94-9A6F64089B4D}"/>
              </a:ext>
            </a:extLst>
          </p:cNvPr>
          <p:cNvSpPr txBox="1"/>
          <p:nvPr/>
        </p:nvSpPr>
        <p:spPr>
          <a:xfrm>
            <a:off x="6950238" y="6412452"/>
            <a:ext cx="5241762" cy="445548"/>
          </a:xfrm>
          <a:prstGeom prst="rect">
            <a:avLst/>
          </a:prstGeom>
          <a:solidFill>
            <a:schemeClr val="accent5"/>
          </a:solidFill>
        </p:spPr>
        <p:txBody>
          <a:bodyPr wrap="none" rtlCol="0">
            <a:noAutofit/>
          </a:bodyPr>
          <a:lstStyle/>
          <a:p>
            <a:pPr>
              <a:lnSpc>
                <a:spcPct val="112000"/>
              </a:lnSpc>
            </a:pPr>
            <a:r>
              <a:rPr lang="en-US" sz="2000" dirty="0" err="1"/>
              <a:t>Büttner</a:t>
            </a:r>
            <a:r>
              <a:rPr lang="en-US" sz="2000" dirty="0"/>
              <a:t>, Pfau et al., Nature materials (2020)</a:t>
            </a:r>
          </a:p>
        </p:txBody>
      </p:sp>
      <p:sp>
        <p:nvSpPr>
          <p:cNvPr id="7" name="Rectangle 6">
            <a:extLst>
              <a:ext uri="{FF2B5EF4-FFF2-40B4-BE49-F238E27FC236}">
                <a16:creationId xmlns:a16="http://schemas.microsoft.com/office/drawing/2014/main" id="{C32B00F3-1332-7C41-A5F5-B087B0F4038D}"/>
              </a:ext>
            </a:extLst>
          </p:cNvPr>
          <p:cNvSpPr/>
          <p:nvPr/>
        </p:nvSpPr>
        <p:spPr>
          <a:xfrm>
            <a:off x="611189" y="1492772"/>
            <a:ext cx="642026" cy="588947"/>
          </a:xfrm>
          <a:prstGeom prst="rect">
            <a:avLst/>
          </a:prstGeom>
          <a:solidFill>
            <a:schemeClr val="bg1"/>
          </a:solidFill>
        </p:spPr>
        <p:txBody>
          <a:bodyPr rtlCol="0" anchor="ctr">
            <a:noAutofit/>
          </a:bodyPr>
          <a:lstStyle/>
          <a:p>
            <a:pPr algn="ctr">
              <a:lnSpc>
                <a:spcPct val="113000"/>
              </a:lnSpc>
            </a:pPr>
            <a:endParaRPr lang="en-DE" sz="1400" dirty="0" err="1"/>
          </a:p>
        </p:txBody>
      </p:sp>
      <p:sp>
        <p:nvSpPr>
          <p:cNvPr id="15" name="Rectangle 14">
            <a:extLst>
              <a:ext uri="{FF2B5EF4-FFF2-40B4-BE49-F238E27FC236}">
                <a16:creationId xmlns:a16="http://schemas.microsoft.com/office/drawing/2014/main" id="{4CF505FF-6ADC-0348-A43D-07C4531463DD}"/>
              </a:ext>
            </a:extLst>
          </p:cNvPr>
          <p:cNvSpPr/>
          <p:nvPr/>
        </p:nvSpPr>
        <p:spPr>
          <a:xfrm>
            <a:off x="6734419" y="1254925"/>
            <a:ext cx="642026" cy="588947"/>
          </a:xfrm>
          <a:prstGeom prst="rect">
            <a:avLst/>
          </a:prstGeom>
          <a:solidFill>
            <a:schemeClr val="bg1"/>
          </a:solidFill>
        </p:spPr>
        <p:txBody>
          <a:bodyPr rtlCol="0" anchor="ctr">
            <a:noAutofit/>
          </a:bodyPr>
          <a:lstStyle/>
          <a:p>
            <a:pPr algn="ctr">
              <a:lnSpc>
                <a:spcPct val="113000"/>
              </a:lnSpc>
            </a:pPr>
            <a:endParaRPr lang="en-DE" sz="1400" dirty="0" err="1"/>
          </a:p>
        </p:txBody>
      </p:sp>
      <p:pic>
        <p:nvPicPr>
          <p:cNvPr id="3" name="Picture 2" descr="Chart, diagram, histogram&#10;&#10;Description automatically generated">
            <a:extLst>
              <a:ext uri="{FF2B5EF4-FFF2-40B4-BE49-F238E27FC236}">
                <a16:creationId xmlns:a16="http://schemas.microsoft.com/office/drawing/2014/main" id="{46A7869F-52C9-2A49-ADE6-531508E1B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621" y="1692099"/>
            <a:ext cx="7113779" cy="4625184"/>
          </a:xfrm>
          <a:prstGeom prst="rect">
            <a:avLst/>
          </a:prstGeom>
        </p:spPr>
      </p:pic>
    </p:spTree>
    <p:extLst>
      <p:ext uri="{BB962C8B-B14F-4D97-AF65-F5344CB8AC3E}">
        <p14:creationId xmlns:p14="http://schemas.microsoft.com/office/powerpoint/2010/main" val="758894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811C9-E9FD-9F4C-9469-FDA0DA120616}"/>
              </a:ext>
            </a:extLst>
          </p:cNvPr>
          <p:cNvSpPr>
            <a:spLocks noGrp="1"/>
          </p:cNvSpPr>
          <p:nvPr>
            <p:ph type="title"/>
          </p:nvPr>
        </p:nvSpPr>
        <p:spPr/>
        <p:txBody>
          <a:bodyPr/>
          <a:lstStyle/>
          <a:p>
            <a:endParaRPr lang="en-US"/>
          </a:p>
        </p:txBody>
      </p:sp>
      <p:pic>
        <p:nvPicPr>
          <p:cNvPr id="5" name="41563_2020_807_MOESM2_ESM.mp4" descr="41563_2020_807_MOESM2_ESM.mp4">
            <a:hlinkClick r:id="" action="ppaction://media"/>
            <a:extLst>
              <a:ext uri="{FF2B5EF4-FFF2-40B4-BE49-F238E27FC236}">
                <a16:creationId xmlns:a16="http://schemas.microsoft.com/office/drawing/2014/main" id="{5BF71537-AD09-9743-AECE-5F72A0CCA1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06625" y="2024063"/>
            <a:ext cx="7778750" cy="3889375"/>
          </a:xfrm>
        </p:spPr>
      </p:pic>
    </p:spTree>
    <p:extLst>
      <p:ext uri="{BB962C8B-B14F-4D97-AF65-F5344CB8AC3E}">
        <p14:creationId xmlns:p14="http://schemas.microsoft.com/office/powerpoint/2010/main" val="409545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3"/>
          <p:cNvPicPr/>
          <p:nvPr/>
        </p:nvPicPr>
        <p:blipFill>
          <a:blip r:embed="rId2"/>
          <a:stretch/>
        </p:blipFill>
        <p:spPr>
          <a:xfrm>
            <a:off x="228600" y="1600200"/>
            <a:ext cx="3510000" cy="3843360"/>
          </a:xfrm>
          <a:prstGeom prst="rect">
            <a:avLst/>
          </a:prstGeom>
          <a:ln>
            <a:noFill/>
          </a:ln>
        </p:spPr>
      </p:pic>
      <p:sp>
        <p:nvSpPr>
          <p:cNvPr id="97" name="CustomShape 2"/>
          <p:cNvSpPr/>
          <p:nvPr/>
        </p:nvSpPr>
        <p:spPr>
          <a:xfrm>
            <a:off x="228600" y="5906160"/>
            <a:ext cx="4197240" cy="302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400" b="0" strike="noStrike" spc="-1">
                <a:solidFill>
                  <a:srgbClr val="000000"/>
                </a:solidFill>
                <a:latin typeface="Arial"/>
                <a:ea typeface="DejaVu Sans"/>
              </a:rPr>
              <a:t>Hellman </a:t>
            </a:r>
            <a:r>
              <a:rPr lang="en-US" sz="1400" b="0" i="1" strike="noStrike" spc="-1">
                <a:solidFill>
                  <a:srgbClr val="000000"/>
                </a:solidFill>
                <a:latin typeface="Arial"/>
                <a:ea typeface="DejaVu Sans"/>
              </a:rPr>
              <a:t>&amp; al.</a:t>
            </a:r>
            <a:r>
              <a:rPr lang="en-US" sz="1400" b="0" strike="noStrike" spc="-1">
                <a:solidFill>
                  <a:srgbClr val="000000"/>
                </a:solidFill>
                <a:latin typeface="Arial"/>
                <a:ea typeface="DejaVu Sans"/>
              </a:rPr>
              <a:t>, Rev. Mod. Phys. </a:t>
            </a:r>
            <a:r>
              <a:rPr lang="en-US" sz="1400" b="1" strike="noStrike" spc="-1">
                <a:solidFill>
                  <a:srgbClr val="000000"/>
                </a:solidFill>
                <a:latin typeface="Arial"/>
                <a:ea typeface="DejaVu Sans"/>
              </a:rPr>
              <a:t>89</a:t>
            </a:r>
            <a:r>
              <a:rPr lang="en-US" sz="1400" b="0" strike="noStrike" spc="-1">
                <a:solidFill>
                  <a:srgbClr val="000000"/>
                </a:solidFill>
                <a:latin typeface="Arial"/>
                <a:ea typeface="DejaVu Sans"/>
              </a:rPr>
              <a:t>, 025006, (2017)</a:t>
            </a:r>
            <a:endParaRPr lang="en-US" sz="1400" b="0" strike="noStrike" spc="-1">
              <a:latin typeface="Arial"/>
            </a:endParaRPr>
          </a:p>
        </p:txBody>
      </p:sp>
      <p:pic>
        <p:nvPicPr>
          <p:cNvPr id="98" name="Picture 97"/>
          <p:cNvPicPr/>
          <p:nvPr/>
        </p:nvPicPr>
        <p:blipFill>
          <a:blip r:embed="rId3"/>
          <a:stretch/>
        </p:blipFill>
        <p:spPr>
          <a:xfrm>
            <a:off x="4080600" y="1600200"/>
            <a:ext cx="4030200" cy="3196440"/>
          </a:xfrm>
          <a:prstGeom prst="rect">
            <a:avLst/>
          </a:prstGeom>
          <a:ln>
            <a:noFill/>
          </a:ln>
        </p:spPr>
      </p:pic>
      <p:sp>
        <p:nvSpPr>
          <p:cNvPr id="99" name="Line 3"/>
          <p:cNvSpPr/>
          <p:nvPr/>
        </p:nvSpPr>
        <p:spPr>
          <a:xfrm>
            <a:off x="4345200" y="5486400"/>
            <a:ext cx="1143000" cy="0"/>
          </a:xfrm>
          <a:prstGeom prst="line">
            <a:avLst/>
          </a:prstGeom>
          <a:ln w="36720">
            <a:solidFill>
              <a:srgbClr val="000000"/>
            </a:solidFill>
            <a:round/>
          </a:ln>
        </p:spPr>
        <p:style>
          <a:lnRef idx="0">
            <a:scrgbClr r="0" g="0" b="0"/>
          </a:lnRef>
          <a:fillRef idx="0">
            <a:scrgbClr r="0" g="0" b="0"/>
          </a:fillRef>
          <a:effectRef idx="0">
            <a:scrgbClr r="0" g="0" b="0"/>
          </a:effectRef>
          <a:fontRef idx="minor"/>
        </p:style>
      </p:sp>
      <p:sp>
        <p:nvSpPr>
          <p:cNvPr id="100" name="Line 4"/>
          <p:cNvSpPr/>
          <p:nvPr/>
        </p:nvSpPr>
        <p:spPr>
          <a:xfrm flipV="1">
            <a:off x="4707000" y="2971800"/>
            <a:ext cx="0" cy="2514600"/>
          </a:xfrm>
          <a:prstGeom prst="line">
            <a:avLst/>
          </a:prstGeom>
          <a:ln w="36720">
            <a:solidFill>
              <a:srgbClr val="F39200"/>
            </a:solidFill>
            <a:round/>
            <a:tailEnd type="triangle" w="med" len="med"/>
          </a:ln>
        </p:spPr>
        <p:style>
          <a:lnRef idx="0">
            <a:scrgbClr r="0" g="0" b="0"/>
          </a:lnRef>
          <a:fillRef idx="0">
            <a:scrgbClr r="0" g="0" b="0"/>
          </a:fillRef>
          <a:effectRef idx="0">
            <a:scrgbClr r="0" g="0" b="0"/>
          </a:effectRef>
          <a:fontRef idx="minor"/>
        </p:style>
      </p:sp>
      <p:sp>
        <p:nvSpPr>
          <p:cNvPr id="101" name="CustomShape 5"/>
          <p:cNvSpPr/>
          <p:nvPr/>
        </p:nvSpPr>
        <p:spPr>
          <a:xfrm>
            <a:off x="5499720" y="5298840"/>
            <a:ext cx="1152000" cy="34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Arial"/>
                <a:ea typeface="DejaVu Sans"/>
              </a:rPr>
              <a:t>core level</a:t>
            </a:r>
            <a:endParaRPr lang="en-US" sz="1800" b="0" strike="noStrike" spc="-1">
              <a:latin typeface="Arial"/>
            </a:endParaRPr>
          </a:p>
        </p:txBody>
      </p:sp>
      <p:sp>
        <p:nvSpPr>
          <p:cNvPr id="102" name="CustomShape 6"/>
          <p:cNvSpPr/>
          <p:nvPr/>
        </p:nvSpPr>
        <p:spPr>
          <a:xfrm>
            <a:off x="7319160" y="5032800"/>
            <a:ext cx="4833000" cy="16160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14000"/>
              </a:lnSpc>
              <a:tabLst>
                <a:tab pos="0" algn="l"/>
              </a:tabLst>
            </a:pPr>
            <a:endParaRPr lang="en-US" sz="1800" b="0" strike="noStrike" spc="-1" dirty="0">
              <a:latin typeface="Arial"/>
            </a:endParaRPr>
          </a:p>
          <a:p>
            <a:pPr>
              <a:lnSpc>
                <a:spcPct val="114000"/>
              </a:lnSpc>
              <a:tabLst>
                <a:tab pos="0" algn="l"/>
              </a:tabLst>
            </a:pPr>
            <a:r>
              <a:rPr lang="en-US" spc="-1" dirty="0">
                <a:solidFill>
                  <a:srgbClr val="F39200"/>
                </a:solidFill>
                <a:latin typeface="Arial"/>
                <a:ea typeface="Arial"/>
              </a:rPr>
              <a:t>F</a:t>
            </a:r>
            <a:r>
              <a:rPr lang="en-US" sz="1800" b="0" strike="noStrike" spc="-1" dirty="0">
                <a:solidFill>
                  <a:srgbClr val="F39200"/>
                </a:solidFill>
                <a:latin typeface="Arial"/>
                <a:ea typeface="Arial"/>
              </a:rPr>
              <a:t>emtosecond X-ray Absorption Spectroscopy</a:t>
            </a:r>
            <a:endParaRPr lang="en-US" sz="1800" b="0" strike="noStrike" spc="-1" dirty="0">
              <a:latin typeface="Arial"/>
            </a:endParaRPr>
          </a:p>
          <a:p>
            <a:pPr marL="457200" indent="-344520">
              <a:lnSpc>
                <a:spcPct val="114000"/>
              </a:lnSpc>
              <a:buClr>
                <a:srgbClr val="F39200"/>
              </a:buClr>
              <a:buFont typeface="Arial"/>
              <a:buChar char="●"/>
              <a:tabLst>
                <a:tab pos="0" algn="l"/>
              </a:tabLst>
            </a:pPr>
            <a:r>
              <a:rPr lang="en-US" sz="1800" b="0" strike="noStrike" spc="-1" dirty="0">
                <a:solidFill>
                  <a:srgbClr val="000000"/>
                </a:solidFill>
                <a:latin typeface="Arial"/>
                <a:ea typeface="Arial"/>
              </a:rPr>
              <a:t>excited electronic occupation</a:t>
            </a:r>
            <a:endParaRPr lang="en-US" sz="1800" b="0" strike="noStrike" spc="-1" dirty="0">
              <a:latin typeface="Arial"/>
            </a:endParaRPr>
          </a:p>
          <a:p>
            <a:pPr marL="457200" indent="-344520">
              <a:lnSpc>
                <a:spcPct val="114000"/>
              </a:lnSpc>
              <a:buClr>
                <a:srgbClr val="F39200"/>
              </a:buClr>
              <a:buFont typeface="Arial"/>
              <a:buChar char="●"/>
              <a:tabLst>
                <a:tab pos="0" algn="l"/>
              </a:tabLst>
            </a:pPr>
            <a:r>
              <a:rPr lang="en-US" sz="1800" b="0" strike="noStrike" spc="-1" dirty="0">
                <a:solidFill>
                  <a:srgbClr val="000000"/>
                </a:solidFill>
                <a:latin typeface="Arial"/>
                <a:ea typeface="Arial"/>
              </a:rPr>
              <a:t>electronic band structure evolution</a:t>
            </a:r>
            <a:endParaRPr lang="en-US" sz="1800" b="0" strike="noStrike" spc="-1" dirty="0">
              <a:latin typeface="Arial"/>
            </a:endParaRPr>
          </a:p>
          <a:p>
            <a:pPr>
              <a:lnSpc>
                <a:spcPct val="114000"/>
              </a:lnSpc>
              <a:tabLst>
                <a:tab pos="0" algn="l"/>
              </a:tabLst>
            </a:pPr>
            <a:r>
              <a:rPr lang="en-US" sz="1800" b="0" strike="noStrike" spc="-1" dirty="0">
                <a:solidFill>
                  <a:srgbClr val="000000"/>
                </a:solidFill>
                <a:latin typeface="Arial"/>
                <a:ea typeface="Arial"/>
              </a:rPr>
              <a:t>       (lattice changes, magnetic changes)</a:t>
            </a:r>
            <a:endParaRPr lang="en-US" sz="1800" b="0" strike="noStrike" spc="-1" dirty="0">
              <a:latin typeface="Arial"/>
            </a:endParaRPr>
          </a:p>
        </p:txBody>
      </p:sp>
      <p:sp>
        <p:nvSpPr>
          <p:cNvPr id="103" name="CustomShape 7"/>
          <p:cNvSpPr/>
          <p:nvPr/>
        </p:nvSpPr>
        <p:spPr>
          <a:xfrm rot="16200000">
            <a:off x="4101120" y="4830120"/>
            <a:ext cx="855000" cy="34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dirty="0">
                <a:solidFill>
                  <a:srgbClr val="F39200"/>
                </a:solidFill>
                <a:latin typeface="Arial"/>
                <a:ea typeface="DejaVu Sans"/>
              </a:rPr>
              <a:t>XAS</a:t>
            </a:r>
            <a:endParaRPr lang="en-US" sz="1800" b="0" strike="noStrike" spc="-1" dirty="0">
              <a:latin typeface="Arial"/>
            </a:endParaRPr>
          </a:p>
        </p:txBody>
      </p:sp>
      <p:sp>
        <p:nvSpPr>
          <p:cNvPr id="11" name="Title 1">
            <a:extLst>
              <a:ext uri="{FF2B5EF4-FFF2-40B4-BE49-F238E27FC236}">
                <a16:creationId xmlns:a16="http://schemas.microsoft.com/office/drawing/2014/main" id="{C408E47B-0E4A-2C4C-935D-D90B6FA20A6F}"/>
              </a:ext>
            </a:extLst>
          </p:cNvPr>
          <p:cNvSpPr txBox="1">
            <a:spLocks/>
          </p:cNvSpPr>
          <p:nvPr/>
        </p:nvSpPr>
        <p:spPr>
          <a:xfrm>
            <a:off x="611189" y="712232"/>
            <a:ext cx="10956924" cy="780540"/>
          </a:xfrm>
          <a:prstGeom prst="rect">
            <a:avLst/>
          </a:prstGeom>
        </p:spPr>
        <p:txBody>
          <a:bodyPr/>
          <a:lst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a:lstStyle>
          <a:p>
            <a:r>
              <a:rPr lang="en-DE" dirty="0"/>
              <a:t>Laser-driven Electron and Spin and Lattice Dynamics</a:t>
            </a:r>
          </a:p>
        </p:txBody>
      </p:sp>
    </p:spTree>
    <p:extLst>
      <p:ext uri="{BB962C8B-B14F-4D97-AF65-F5344CB8AC3E}">
        <p14:creationId xmlns:p14="http://schemas.microsoft.com/office/powerpoint/2010/main" val="18117062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03">
                                            <p:txEl>
                                              <p:pRg st="0" end="0"/>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7356B-E959-E14A-8C86-1088DD6D110D}"/>
              </a:ext>
            </a:extLst>
          </p:cNvPr>
          <p:cNvSpPr>
            <a:spLocks noGrp="1"/>
          </p:cNvSpPr>
          <p:nvPr>
            <p:ph type="title"/>
          </p:nvPr>
        </p:nvSpPr>
        <p:spPr>
          <a:xfrm>
            <a:off x="611189" y="712232"/>
            <a:ext cx="10956924" cy="735568"/>
          </a:xfrm>
        </p:spPr>
        <p:txBody>
          <a:bodyPr/>
          <a:lstStyle/>
          <a:p>
            <a:r>
              <a:rPr lang="en-GB" dirty="0"/>
              <a:t>Beam-splitting off-axis zone plate for shot-noise limited MHz transient absorption spectroscopy with the DSSC detector </a:t>
            </a:r>
            <a:endParaRPr lang="en-DE" dirty="0"/>
          </a:p>
        </p:txBody>
      </p:sp>
      <p:sp>
        <p:nvSpPr>
          <p:cNvPr id="12" name="Rectangle 11">
            <a:extLst>
              <a:ext uri="{FF2B5EF4-FFF2-40B4-BE49-F238E27FC236}">
                <a16:creationId xmlns:a16="http://schemas.microsoft.com/office/drawing/2014/main" id="{1FC0AE13-C7F0-5041-964D-A60EF382DD6E}"/>
              </a:ext>
            </a:extLst>
          </p:cNvPr>
          <p:cNvSpPr/>
          <p:nvPr/>
        </p:nvSpPr>
        <p:spPr>
          <a:xfrm>
            <a:off x="6089651" y="6224350"/>
            <a:ext cx="5472112" cy="369332"/>
          </a:xfrm>
          <a:prstGeom prst="rect">
            <a:avLst/>
          </a:prstGeom>
          <a:solidFill>
            <a:schemeClr val="accent5"/>
          </a:solidFill>
        </p:spPr>
        <p:txBody>
          <a:bodyPr wrap="square">
            <a:spAutoFit/>
          </a:bodyPr>
          <a:lstStyle/>
          <a:p>
            <a:r>
              <a:rPr lang="en-DE" dirty="0">
                <a:solidFill>
                  <a:srgbClr val="333333"/>
                </a:solidFill>
                <a:latin typeface="arial" panose="020B0604020202020204" pitchFamily="34" charset="0"/>
              </a:rPr>
              <a:t>UP 2589, Eschenlohr et al., in preparation (2022)</a:t>
            </a:r>
            <a:endParaRPr lang="en-DE" dirty="0"/>
          </a:p>
        </p:txBody>
      </p:sp>
      <p:pic>
        <p:nvPicPr>
          <p:cNvPr id="7" name="Picture 6" descr="Chart, histogram&#10;&#10;Description automatically generated">
            <a:extLst>
              <a:ext uri="{FF2B5EF4-FFF2-40B4-BE49-F238E27FC236}">
                <a16:creationId xmlns:a16="http://schemas.microsoft.com/office/drawing/2014/main" id="{F3E42235-ECA4-5A47-BCC8-1C2CD5E2D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712" y="1446768"/>
            <a:ext cx="4724400" cy="4699000"/>
          </a:xfrm>
          <a:prstGeom prst="rect">
            <a:avLst/>
          </a:prstGeom>
        </p:spPr>
      </p:pic>
      <p:sp>
        <p:nvSpPr>
          <p:cNvPr id="13" name="Rectangle 12">
            <a:extLst>
              <a:ext uri="{FF2B5EF4-FFF2-40B4-BE49-F238E27FC236}">
                <a16:creationId xmlns:a16="http://schemas.microsoft.com/office/drawing/2014/main" id="{1E1898D0-E972-EA42-9357-6190EA830204}"/>
              </a:ext>
            </a:extLst>
          </p:cNvPr>
          <p:cNvSpPr/>
          <p:nvPr/>
        </p:nvSpPr>
        <p:spPr>
          <a:xfrm>
            <a:off x="611189" y="5825172"/>
            <a:ext cx="4430712" cy="369332"/>
          </a:xfrm>
          <a:prstGeom prst="rect">
            <a:avLst/>
          </a:prstGeom>
          <a:solidFill>
            <a:schemeClr val="accent5"/>
          </a:solidFill>
        </p:spPr>
        <p:txBody>
          <a:bodyPr wrap="square">
            <a:spAutoFit/>
          </a:bodyPr>
          <a:lstStyle/>
          <a:p>
            <a:r>
              <a:rPr lang="en-DE" dirty="0">
                <a:solidFill>
                  <a:srgbClr val="333333"/>
                </a:solidFill>
                <a:latin typeface="arial" panose="020B0604020202020204" pitchFamily="34" charset="0"/>
              </a:rPr>
              <a:t>Le Guyader, et al., in preparation (2022)</a:t>
            </a:r>
            <a:endParaRPr lang="en-DE" dirty="0"/>
          </a:p>
        </p:txBody>
      </p:sp>
      <p:pic>
        <p:nvPicPr>
          <p:cNvPr id="14" name="Picture 13">
            <a:extLst>
              <a:ext uri="{FF2B5EF4-FFF2-40B4-BE49-F238E27FC236}">
                <a16:creationId xmlns:a16="http://schemas.microsoft.com/office/drawing/2014/main" id="{0769C8F6-56AA-294F-A349-4F50DE777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8" y="2032000"/>
            <a:ext cx="5984665" cy="3318564"/>
          </a:xfrm>
          <a:prstGeom prst="rect">
            <a:avLst/>
          </a:prstGeom>
        </p:spPr>
      </p:pic>
      <p:sp>
        <p:nvSpPr>
          <p:cNvPr id="24" name="Rectangle 23">
            <a:extLst>
              <a:ext uri="{FF2B5EF4-FFF2-40B4-BE49-F238E27FC236}">
                <a16:creationId xmlns:a16="http://schemas.microsoft.com/office/drawing/2014/main" id="{8763FC7D-53B8-AB41-8C34-61D5B9E45801}"/>
              </a:ext>
            </a:extLst>
          </p:cNvPr>
          <p:cNvSpPr/>
          <p:nvPr/>
        </p:nvSpPr>
        <p:spPr>
          <a:xfrm>
            <a:off x="611189" y="1835992"/>
            <a:ext cx="1499840" cy="1200329"/>
          </a:xfrm>
          <a:prstGeom prst="rect">
            <a:avLst/>
          </a:prstGeom>
          <a:solidFill>
            <a:schemeClr val="accent5"/>
          </a:solidFill>
        </p:spPr>
        <p:txBody>
          <a:bodyPr wrap="square">
            <a:spAutoFit/>
          </a:bodyPr>
          <a:lstStyle/>
          <a:p>
            <a:r>
              <a:rPr lang="en-DE" dirty="0">
                <a:solidFill>
                  <a:srgbClr val="333333"/>
                </a:solidFill>
                <a:latin typeface="arial" panose="020B0604020202020204" pitchFamily="34" charset="0"/>
              </a:rPr>
              <a:t>APPLE-X: Helical and linear polarization</a:t>
            </a:r>
            <a:endParaRPr lang="en-DE" dirty="0"/>
          </a:p>
        </p:txBody>
      </p:sp>
      <p:sp>
        <p:nvSpPr>
          <p:cNvPr id="25" name="TextBox 24">
            <a:extLst>
              <a:ext uri="{FF2B5EF4-FFF2-40B4-BE49-F238E27FC236}">
                <a16:creationId xmlns:a16="http://schemas.microsoft.com/office/drawing/2014/main" id="{6FD4DFB5-D7B5-5242-83E8-385324867E44}"/>
              </a:ext>
            </a:extLst>
          </p:cNvPr>
          <p:cNvSpPr txBox="1"/>
          <p:nvPr/>
        </p:nvSpPr>
        <p:spPr>
          <a:xfrm>
            <a:off x="7642223" y="1302425"/>
            <a:ext cx="1498601" cy="369332"/>
          </a:xfrm>
          <a:prstGeom prst="rect">
            <a:avLst/>
          </a:prstGeom>
          <a:noFill/>
        </p:spPr>
        <p:txBody>
          <a:bodyPr wrap="none" rtlCol="0">
            <a:noAutofit/>
          </a:bodyPr>
          <a:lstStyle/>
          <a:p>
            <a:pPr>
              <a:lnSpc>
                <a:spcPct val="112000"/>
              </a:lnSpc>
            </a:pPr>
            <a:r>
              <a:rPr lang="en-US" sz="1400" dirty="0" err="1"/>
              <a:t>NiO</a:t>
            </a:r>
            <a:r>
              <a:rPr lang="en-US" sz="1400" dirty="0"/>
              <a:t> – Ni L edge</a:t>
            </a:r>
          </a:p>
        </p:txBody>
      </p:sp>
      <p:sp>
        <p:nvSpPr>
          <p:cNvPr id="26" name="TextBox 25">
            <a:extLst>
              <a:ext uri="{FF2B5EF4-FFF2-40B4-BE49-F238E27FC236}">
                <a16:creationId xmlns:a16="http://schemas.microsoft.com/office/drawing/2014/main" id="{B3A6AB39-6748-1A44-8F80-E168CD176A05}"/>
              </a:ext>
            </a:extLst>
          </p:cNvPr>
          <p:cNvSpPr txBox="1"/>
          <p:nvPr/>
        </p:nvSpPr>
        <p:spPr>
          <a:xfrm>
            <a:off x="8963023" y="5186243"/>
            <a:ext cx="1933577" cy="369332"/>
          </a:xfrm>
          <a:prstGeom prst="rect">
            <a:avLst/>
          </a:prstGeom>
          <a:noFill/>
        </p:spPr>
        <p:txBody>
          <a:bodyPr wrap="none" rtlCol="0">
            <a:noAutofit/>
          </a:bodyPr>
          <a:lstStyle/>
          <a:p>
            <a:pPr>
              <a:lnSpc>
                <a:spcPct val="112000"/>
              </a:lnSpc>
            </a:pPr>
            <a:r>
              <a:rPr lang="en-US" sz="1400" dirty="0" err="1"/>
              <a:t>dXAS</a:t>
            </a:r>
            <a:r>
              <a:rPr lang="en-US" sz="1400" dirty="0"/>
              <a:t> @ 1ps delay</a:t>
            </a:r>
          </a:p>
        </p:txBody>
      </p:sp>
    </p:spTree>
    <p:extLst>
      <p:ext uri="{BB962C8B-B14F-4D97-AF65-F5344CB8AC3E}">
        <p14:creationId xmlns:p14="http://schemas.microsoft.com/office/powerpoint/2010/main" val="4079114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0AE41C4-52E2-484E-9AA7-9351046039CD}"/>
              </a:ext>
            </a:extLst>
          </p:cNvPr>
          <p:cNvSpPr>
            <a:spLocks noGrp="1"/>
          </p:cNvSpPr>
          <p:nvPr>
            <p:ph type="title"/>
          </p:nvPr>
        </p:nvSpPr>
        <p:spPr>
          <a:xfrm>
            <a:off x="617538" y="716804"/>
            <a:ext cx="10956924" cy="988552"/>
          </a:xfrm>
        </p:spPr>
        <p:txBody>
          <a:bodyPr/>
          <a:lstStyle/>
          <a:p>
            <a:r>
              <a:rPr lang="en-DE" dirty="0"/>
              <a:t>Soft-X-ray Monochromator upgrade with higher-resolution grating:</a:t>
            </a:r>
            <a:br>
              <a:rPr lang="en-DE" dirty="0"/>
            </a:br>
            <a:r>
              <a:rPr lang="en-US" sz="1800" i="1" dirty="0"/>
              <a:t>Resolution optimization of HRGR by aligning angle of LE </a:t>
            </a:r>
            <a:r>
              <a:rPr lang="en-US" sz="1800" i="1" dirty="0" err="1"/>
              <a:t>premirr</a:t>
            </a:r>
            <a:r>
              <a:rPr lang="en-DE" sz="1800" i="1" dirty="0"/>
              <a:t>or</a:t>
            </a:r>
            <a:br>
              <a:rPr lang="en-DE" sz="1800" i="1" dirty="0"/>
            </a:br>
            <a:r>
              <a:rPr lang="en-DE" sz="1800" i="1" dirty="0"/>
              <a:t>at </a:t>
            </a:r>
            <a:r>
              <a:rPr lang="en-US" sz="1800" i="1" dirty="0"/>
              <a:t>Ne absorption lines 1s-3p (867.1 eV), 1s-4p</a:t>
            </a:r>
            <a:endParaRPr lang="en-DE" sz="1800" dirty="0"/>
          </a:p>
        </p:txBody>
      </p:sp>
      <p:pic>
        <p:nvPicPr>
          <p:cNvPr id="15" name="Picture 14">
            <a:extLst>
              <a:ext uri="{FF2B5EF4-FFF2-40B4-BE49-F238E27FC236}">
                <a16:creationId xmlns:a16="http://schemas.microsoft.com/office/drawing/2014/main" id="{9E63F3C4-C591-4D9D-A023-20040778A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083" y="1705357"/>
            <a:ext cx="7931070" cy="4077212"/>
          </a:xfrm>
          <a:prstGeom prst="rect">
            <a:avLst/>
          </a:prstGeom>
          <a:noFill/>
          <a:ln>
            <a:noFill/>
          </a:ln>
        </p:spPr>
      </p:pic>
      <p:sp>
        <p:nvSpPr>
          <p:cNvPr id="16" name="Content Placeholder 2">
            <a:extLst>
              <a:ext uri="{FF2B5EF4-FFF2-40B4-BE49-F238E27FC236}">
                <a16:creationId xmlns:a16="http://schemas.microsoft.com/office/drawing/2014/main" id="{4DCE42D4-FC02-4674-AFBE-D2550375B69E}"/>
              </a:ext>
            </a:extLst>
          </p:cNvPr>
          <p:cNvSpPr>
            <a:spLocks noGrp="1"/>
          </p:cNvSpPr>
          <p:nvPr>
            <p:ph idx="1"/>
          </p:nvPr>
        </p:nvSpPr>
        <p:spPr>
          <a:xfrm>
            <a:off x="5561015" y="5782569"/>
            <a:ext cx="1671255" cy="526691"/>
          </a:xfrm>
        </p:spPr>
        <p:txBody>
          <a:bodyPr/>
          <a:lstStyle/>
          <a:p>
            <a:pPr marL="0" indent="0">
              <a:buNone/>
            </a:pPr>
            <a:r>
              <a:rPr lang="en-US" sz="1200" i="1" dirty="0"/>
              <a:t>LRGR, measured</a:t>
            </a:r>
            <a:br>
              <a:rPr lang="en-US" sz="1200" i="1" dirty="0"/>
            </a:br>
            <a:r>
              <a:rPr lang="en-US" sz="1200" i="1" dirty="0"/>
              <a:t>HRGR, measured</a:t>
            </a:r>
            <a:br>
              <a:rPr lang="en-US" sz="1200" i="1" dirty="0"/>
            </a:br>
            <a:r>
              <a:rPr lang="en-US" sz="1200" i="1" dirty="0"/>
              <a:t>wavefront propagation</a:t>
            </a:r>
            <a:r>
              <a:rPr lang="en-DE" sz="1200" dirty="0"/>
              <a:t> </a:t>
            </a:r>
            <a:endParaRPr lang="en-DE" sz="1200" b="1" i="1" dirty="0"/>
          </a:p>
        </p:txBody>
      </p:sp>
      <p:sp>
        <p:nvSpPr>
          <p:cNvPr id="17" name="Oval 16">
            <a:extLst>
              <a:ext uri="{FF2B5EF4-FFF2-40B4-BE49-F238E27FC236}">
                <a16:creationId xmlns:a16="http://schemas.microsoft.com/office/drawing/2014/main" id="{A0F08637-8982-4259-8B29-1829423505C5}"/>
              </a:ext>
            </a:extLst>
          </p:cNvPr>
          <p:cNvSpPr/>
          <p:nvPr/>
        </p:nvSpPr>
        <p:spPr>
          <a:xfrm>
            <a:off x="5251704" y="6245829"/>
            <a:ext cx="137160" cy="134864"/>
          </a:xfrm>
          <a:prstGeom prst="ellipse">
            <a:avLst/>
          </a:prstGeom>
          <a:solidFill>
            <a:schemeClr val="bg1">
              <a:lumMod val="50000"/>
            </a:schemeClr>
          </a:solidFill>
        </p:spPr>
        <p:txBody>
          <a:bodyPr rtlCol="0" anchor="ctr">
            <a:noAutofit/>
          </a:bodyPr>
          <a:lstStyle/>
          <a:p>
            <a:pPr algn="ctr">
              <a:lnSpc>
                <a:spcPct val="113000"/>
              </a:lnSpc>
            </a:pPr>
            <a:endParaRPr lang="en-DE" sz="1400" dirty="0" err="1"/>
          </a:p>
        </p:txBody>
      </p:sp>
      <p:sp>
        <p:nvSpPr>
          <p:cNvPr id="18" name="Oval 17">
            <a:extLst>
              <a:ext uri="{FF2B5EF4-FFF2-40B4-BE49-F238E27FC236}">
                <a16:creationId xmlns:a16="http://schemas.microsoft.com/office/drawing/2014/main" id="{498F5767-F125-46D5-B0F2-DEE00E313139}"/>
              </a:ext>
            </a:extLst>
          </p:cNvPr>
          <p:cNvSpPr/>
          <p:nvPr/>
        </p:nvSpPr>
        <p:spPr>
          <a:xfrm>
            <a:off x="5249229" y="6012657"/>
            <a:ext cx="137160" cy="134864"/>
          </a:xfrm>
          <a:prstGeom prst="ellipse">
            <a:avLst/>
          </a:prstGeom>
          <a:solidFill>
            <a:srgbClr val="FF8001"/>
          </a:solidFill>
        </p:spPr>
        <p:txBody>
          <a:bodyPr rtlCol="0" anchor="ctr">
            <a:noAutofit/>
          </a:bodyPr>
          <a:lstStyle/>
          <a:p>
            <a:pPr algn="ctr">
              <a:lnSpc>
                <a:spcPct val="113000"/>
              </a:lnSpc>
            </a:pPr>
            <a:endParaRPr lang="en-DE" sz="1400" dirty="0" err="1"/>
          </a:p>
        </p:txBody>
      </p:sp>
      <p:sp>
        <p:nvSpPr>
          <p:cNvPr id="19" name="Content Placeholder 2">
            <a:extLst>
              <a:ext uri="{FF2B5EF4-FFF2-40B4-BE49-F238E27FC236}">
                <a16:creationId xmlns:a16="http://schemas.microsoft.com/office/drawing/2014/main" id="{64DE4B4A-EA54-45D5-B139-C708EC838589}"/>
              </a:ext>
            </a:extLst>
          </p:cNvPr>
          <p:cNvSpPr txBox="1">
            <a:spLocks/>
          </p:cNvSpPr>
          <p:nvPr/>
        </p:nvSpPr>
        <p:spPr>
          <a:xfrm>
            <a:off x="8557199" y="5880876"/>
            <a:ext cx="3634801" cy="746499"/>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i="1" dirty="0"/>
              <a:t>Transmission of SASE3 beamline in 1</a:t>
            </a:r>
            <a:r>
              <a:rPr lang="en-US" sz="1200" i="1" baseline="30000" dirty="0"/>
              <a:t>st</a:t>
            </a:r>
            <a:r>
              <a:rPr lang="en-US" sz="1200" i="1" dirty="0"/>
              <a:t> and 2</a:t>
            </a:r>
            <a:r>
              <a:rPr lang="en-US" sz="1200" i="1" baseline="30000" dirty="0"/>
              <a:t>nd</a:t>
            </a:r>
            <a:r>
              <a:rPr lang="en-US" sz="1200" i="1" dirty="0"/>
              <a:t> diffraction orders for LRGR (solid lines and circles), HRGR (dash lines and open circles)</a:t>
            </a:r>
            <a:r>
              <a:rPr lang="en-DE" sz="1200" dirty="0"/>
              <a:t> </a:t>
            </a:r>
            <a:endParaRPr lang="en-DE" sz="1200" b="1" i="1" dirty="0"/>
          </a:p>
        </p:txBody>
      </p:sp>
      <p:sp>
        <p:nvSpPr>
          <p:cNvPr id="20" name="TextBox 19">
            <a:extLst>
              <a:ext uri="{FF2B5EF4-FFF2-40B4-BE49-F238E27FC236}">
                <a16:creationId xmlns:a16="http://schemas.microsoft.com/office/drawing/2014/main" id="{31344397-6364-432A-AA52-CECA541BB77F}"/>
              </a:ext>
            </a:extLst>
          </p:cNvPr>
          <p:cNvSpPr txBox="1"/>
          <p:nvPr/>
        </p:nvSpPr>
        <p:spPr>
          <a:xfrm>
            <a:off x="420623" y="2167128"/>
            <a:ext cx="3454847" cy="3529584"/>
          </a:xfrm>
          <a:prstGeom prst="rect">
            <a:avLst/>
          </a:prstGeom>
          <a:noFill/>
        </p:spPr>
        <p:txBody>
          <a:bodyPr wrap="none" rtlCol="0">
            <a:noAutofit/>
          </a:bodyPr>
          <a:lstStyle/>
          <a:p>
            <a:pPr>
              <a:lnSpc>
                <a:spcPct val="112000"/>
              </a:lnSpc>
            </a:pPr>
            <a:r>
              <a:rPr lang="en-US" sz="1600" b="1" dirty="0"/>
              <a:t>New 150 l/mm grating (HRGR) </a:t>
            </a:r>
          </a:p>
          <a:p>
            <a:pPr marL="269875" indent="-269875">
              <a:lnSpc>
                <a:spcPct val="112000"/>
              </a:lnSpc>
              <a:buBlip>
                <a:blip r:embed="rId3"/>
              </a:buBlip>
            </a:pPr>
            <a:r>
              <a:rPr lang="en-DE" sz="1400" dirty="0"/>
              <a:t>funded by hRIXS project</a:t>
            </a:r>
          </a:p>
          <a:p>
            <a:pPr marL="269875" indent="-269875">
              <a:lnSpc>
                <a:spcPct val="112000"/>
              </a:lnSpc>
              <a:buBlip>
                <a:blip r:embed="rId3"/>
              </a:buBlip>
            </a:pPr>
            <a:r>
              <a:rPr lang="en-DE" sz="1400" dirty="0"/>
              <a:t>1yr from order, integration during</a:t>
            </a:r>
            <a:br>
              <a:rPr lang="en-DE" sz="1400" dirty="0"/>
            </a:br>
            <a:r>
              <a:rPr lang="en-DE" sz="1400" dirty="0"/>
              <a:t>winter shutdown and commissioning</a:t>
            </a:r>
            <a:br>
              <a:rPr lang="en-DE" sz="1400" dirty="0"/>
            </a:br>
            <a:r>
              <a:rPr lang="en-DE" sz="1400" dirty="0"/>
              <a:t>in 2021-I by SCS, XRO, and</a:t>
            </a:r>
            <a:br>
              <a:rPr lang="en-DE" sz="1400" dirty="0"/>
            </a:br>
            <a:r>
              <a:rPr lang="en-DE" sz="1400" dirty="0"/>
              <a:t>vacuum group</a:t>
            </a:r>
          </a:p>
          <a:p>
            <a:pPr marL="269875" indent="-269875">
              <a:lnSpc>
                <a:spcPct val="112000"/>
              </a:lnSpc>
              <a:buBlip>
                <a:blip r:embed="rId3"/>
              </a:buBlip>
            </a:pPr>
            <a:r>
              <a:rPr lang="en-US" sz="1400" dirty="0"/>
              <a:t> Resolving power &gt;7000 (Ne lines)</a:t>
            </a:r>
          </a:p>
          <a:p>
            <a:pPr marL="269875" indent="-269875">
              <a:lnSpc>
                <a:spcPct val="112000"/>
              </a:lnSpc>
              <a:buBlip>
                <a:blip r:embed="rId3"/>
              </a:buBlip>
            </a:pPr>
            <a:r>
              <a:rPr lang="en-DE" sz="1400" dirty="0"/>
              <a:t> </a:t>
            </a:r>
            <a:r>
              <a:rPr lang="en-US" sz="1400" dirty="0"/>
              <a:t>resolving power &gt; 10.000 confirmed</a:t>
            </a:r>
            <a:br>
              <a:rPr lang="en-US" sz="1400" dirty="0"/>
            </a:br>
            <a:r>
              <a:rPr lang="en-US" sz="1400" dirty="0"/>
              <a:t>at 530eV and 930eV using the</a:t>
            </a:r>
            <a:br>
              <a:rPr lang="en-US" sz="1400" dirty="0"/>
            </a:br>
            <a:r>
              <a:rPr lang="en-US" sz="1400" dirty="0" err="1"/>
              <a:t>hRIXS</a:t>
            </a:r>
            <a:r>
              <a:rPr lang="en-US" sz="1400" dirty="0"/>
              <a:t> spectrometer (combined res.)</a:t>
            </a:r>
            <a:endParaRPr lang="en-DE" sz="1400" dirty="0"/>
          </a:p>
          <a:p>
            <a:pPr marL="269875" indent="-269875">
              <a:lnSpc>
                <a:spcPct val="112000"/>
              </a:lnSpc>
              <a:buBlip>
                <a:blip r:embed="rId3"/>
              </a:buBlip>
            </a:pPr>
            <a:endParaRPr lang="en-DE" sz="1400" dirty="0"/>
          </a:p>
        </p:txBody>
      </p:sp>
      <p:sp>
        <p:nvSpPr>
          <p:cNvPr id="21" name="Oval 20">
            <a:extLst>
              <a:ext uri="{FF2B5EF4-FFF2-40B4-BE49-F238E27FC236}">
                <a16:creationId xmlns:a16="http://schemas.microsoft.com/office/drawing/2014/main" id="{F4AF55F3-2C8F-4E25-801C-B703214929E7}"/>
              </a:ext>
            </a:extLst>
          </p:cNvPr>
          <p:cNvSpPr/>
          <p:nvPr/>
        </p:nvSpPr>
        <p:spPr>
          <a:xfrm>
            <a:off x="5249229" y="5795274"/>
            <a:ext cx="137160" cy="134864"/>
          </a:xfrm>
          <a:prstGeom prst="ellipse">
            <a:avLst/>
          </a:prstGeom>
          <a:noFill/>
          <a:ln w="28575">
            <a:solidFill>
              <a:srgbClr val="FF8001"/>
            </a:solidFill>
          </a:ln>
        </p:spPr>
        <p:txBody>
          <a:bodyPr rtlCol="0" anchor="ctr">
            <a:noAutofit/>
          </a:bodyPr>
          <a:lstStyle/>
          <a:p>
            <a:pPr algn="ctr">
              <a:lnSpc>
                <a:spcPct val="113000"/>
              </a:lnSpc>
            </a:pPr>
            <a:endParaRPr lang="en-DE" sz="1400" dirty="0" err="1"/>
          </a:p>
        </p:txBody>
      </p:sp>
    </p:spTree>
    <p:extLst>
      <p:ext uri="{BB962C8B-B14F-4D97-AF65-F5344CB8AC3E}">
        <p14:creationId xmlns:p14="http://schemas.microsoft.com/office/powerpoint/2010/main" val="2527519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D7BDFA-D059-4F01-AC57-59C94289C291}"/>
              </a:ext>
            </a:extLst>
          </p:cNvPr>
          <p:cNvSpPr>
            <a:spLocks noGrp="1"/>
          </p:cNvSpPr>
          <p:nvPr>
            <p:ph type="title"/>
          </p:nvPr>
        </p:nvSpPr>
        <p:spPr>
          <a:xfrm>
            <a:off x="617538" y="372391"/>
            <a:ext cx="10956924" cy="780540"/>
          </a:xfrm>
        </p:spPr>
        <p:txBody>
          <a:bodyPr/>
          <a:lstStyle/>
          <a:p>
            <a:r>
              <a:rPr lang="en-US" sz="2400" dirty="0"/>
              <a:t>Monochromator settings SCS beamline:</a:t>
            </a:r>
          </a:p>
        </p:txBody>
      </p:sp>
      <p:sp>
        <p:nvSpPr>
          <p:cNvPr id="7" name="Rectangle 6">
            <a:extLst>
              <a:ext uri="{FF2B5EF4-FFF2-40B4-BE49-F238E27FC236}">
                <a16:creationId xmlns:a16="http://schemas.microsoft.com/office/drawing/2014/main" id="{EF9FB2D6-3106-436C-857D-003B42FBE9C5}"/>
              </a:ext>
            </a:extLst>
          </p:cNvPr>
          <p:cNvSpPr/>
          <p:nvPr/>
        </p:nvSpPr>
        <p:spPr>
          <a:xfrm>
            <a:off x="1363498" y="2792642"/>
            <a:ext cx="3226722" cy="552905"/>
          </a:xfrm>
          <a:prstGeom prst="rect">
            <a:avLst/>
          </a:prstGeom>
          <a:solidFill>
            <a:schemeClr val="accent6"/>
          </a:solidFill>
        </p:spPr>
        <p:txBody>
          <a:bodyPr rtlCol="0" anchor="ctr">
            <a:noAutofit/>
          </a:bodyPr>
          <a:lstStyle/>
          <a:p>
            <a:pPr algn="ctr">
              <a:lnSpc>
                <a:spcPct val="113000"/>
              </a:lnSpc>
            </a:pPr>
            <a:r>
              <a:rPr lang="en-US" sz="1700" b="1" dirty="0">
                <a:solidFill>
                  <a:srgbClr val="0D1546"/>
                </a:solidFill>
              </a:rPr>
              <a:t>Low-resolution grating </a:t>
            </a:r>
          </a:p>
        </p:txBody>
      </p:sp>
      <p:sp>
        <p:nvSpPr>
          <p:cNvPr id="11" name="Rectangle 10">
            <a:extLst>
              <a:ext uri="{FF2B5EF4-FFF2-40B4-BE49-F238E27FC236}">
                <a16:creationId xmlns:a16="http://schemas.microsoft.com/office/drawing/2014/main" id="{E807F132-3774-41A4-8168-EE2F2F6175C0}"/>
              </a:ext>
            </a:extLst>
          </p:cNvPr>
          <p:cNvSpPr/>
          <p:nvPr/>
        </p:nvSpPr>
        <p:spPr>
          <a:xfrm>
            <a:off x="7192928" y="2859654"/>
            <a:ext cx="2871642" cy="447771"/>
          </a:xfrm>
          <a:prstGeom prst="rect">
            <a:avLst/>
          </a:prstGeom>
          <a:solidFill>
            <a:schemeClr val="accent6"/>
          </a:solidFill>
        </p:spPr>
        <p:txBody>
          <a:bodyPr rtlCol="0" anchor="ctr">
            <a:noAutofit/>
          </a:bodyPr>
          <a:lstStyle/>
          <a:p>
            <a:pPr algn="ctr">
              <a:lnSpc>
                <a:spcPct val="113000"/>
              </a:lnSpc>
            </a:pPr>
            <a:r>
              <a:rPr lang="en-US" sz="1700" b="1" dirty="0">
                <a:solidFill>
                  <a:srgbClr val="0D1546"/>
                </a:solidFill>
              </a:rPr>
              <a:t>High-resolution grating </a:t>
            </a:r>
          </a:p>
        </p:txBody>
      </p:sp>
      <p:graphicFrame>
        <p:nvGraphicFramePr>
          <p:cNvPr id="12" name="Table 11">
            <a:extLst>
              <a:ext uri="{FF2B5EF4-FFF2-40B4-BE49-F238E27FC236}">
                <a16:creationId xmlns:a16="http://schemas.microsoft.com/office/drawing/2014/main" id="{274FF255-6FB4-4054-AFF5-FA47D4ED8D4F}"/>
              </a:ext>
            </a:extLst>
          </p:cNvPr>
          <p:cNvGraphicFramePr>
            <a:graphicFrameLocks noGrp="1"/>
          </p:cNvGraphicFramePr>
          <p:nvPr/>
        </p:nvGraphicFramePr>
        <p:xfrm>
          <a:off x="908501" y="3655994"/>
          <a:ext cx="4136715" cy="1524000"/>
        </p:xfrm>
        <a:graphic>
          <a:graphicData uri="http://schemas.openxmlformats.org/drawingml/2006/table">
            <a:tbl>
              <a:tblPr firstCol="1" bandRow="1">
                <a:tableStyleId>{91EBBBCC-DAD2-459C-BE2E-F6DE35CF9A28}</a:tableStyleId>
              </a:tblPr>
              <a:tblGrid>
                <a:gridCol w="2052803">
                  <a:extLst>
                    <a:ext uri="{9D8B030D-6E8A-4147-A177-3AD203B41FA5}">
                      <a16:colId xmlns:a16="http://schemas.microsoft.com/office/drawing/2014/main" val="20000"/>
                    </a:ext>
                  </a:extLst>
                </a:gridCol>
                <a:gridCol w="2083912">
                  <a:extLst>
                    <a:ext uri="{9D8B030D-6E8A-4147-A177-3AD203B41FA5}">
                      <a16:colId xmlns:a16="http://schemas.microsoft.com/office/drawing/2014/main" val="20001"/>
                    </a:ext>
                  </a:extLst>
                </a:gridCol>
              </a:tblGrid>
              <a:tr h="202187">
                <a:tc>
                  <a:txBody>
                    <a:bodyPr/>
                    <a:lstStyle/>
                    <a:p>
                      <a:r>
                        <a:rPr lang="en-GB" sz="1400" noProof="0" dirty="0">
                          <a:solidFill>
                            <a:schemeClr val="bg1"/>
                          </a:solidFill>
                        </a:rPr>
                        <a:t>LR grating</a:t>
                      </a:r>
                    </a:p>
                  </a:txBody>
                  <a:tcPr>
                    <a:solidFill>
                      <a:schemeClr val="accent2"/>
                    </a:solidFill>
                  </a:tcPr>
                </a:tc>
                <a:tc>
                  <a:txBody>
                    <a:bodyPr/>
                    <a:lstStyle/>
                    <a:p>
                      <a:endParaRPr lang="en-GB" sz="1400" noProof="0" dirty="0">
                        <a:solidFill>
                          <a:schemeClr val="bg1"/>
                        </a:solidFill>
                      </a:endParaRPr>
                    </a:p>
                  </a:txBody>
                  <a:tcPr>
                    <a:solidFill>
                      <a:schemeClr val="accent2"/>
                    </a:solidFill>
                  </a:tcPr>
                </a:tc>
                <a:extLst>
                  <a:ext uri="{0D108BD9-81ED-4DB2-BD59-A6C34878D82A}">
                    <a16:rowId xmlns:a16="http://schemas.microsoft.com/office/drawing/2014/main" val="10000"/>
                  </a:ext>
                </a:extLst>
              </a:tr>
              <a:tr h="202187">
                <a:tc>
                  <a:txBody>
                    <a:bodyPr/>
                    <a:lstStyle/>
                    <a:p>
                      <a:r>
                        <a:rPr lang="en-GB" sz="1400" i="0" noProof="0" dirty="0"/>
                        <a:t>Line density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i="0" noProof="0" dirty="0">
                          <a:solidFill>
                            <a:srgbClr val="002060"/>
                          </a:solidFill>
                        </a:rPr>
                        <a:t>50 l/mm</a:t>
                      </a:r>
                    </a:p>
                  </a:txBody>
                  <a:tcPr/>
                </a:tc>
                <a:extLst>
                  <a:ext uri="{0D108BD9-81ED-4DB2-BD59-A6C34878D82A}">
                    <a16:rowId xmlns:a16="http://schemas.microsoft.com/office/drawing/2014/main" val="758208424"/>
                  </a:ext>
                </a:extLst>
              </a:tr>
              <a:tr h="202187">
                <a:tc>
                  <a:txBody>
                    <a:bodyPr/>
                    <a:lstStyle/>
                    <a:p>
                      <a:r>
                        <a:rPr lang="en-GB" sz="1400" i="0" noProof="0" dirty="0"/>
                        <a:t>Resolving power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i="0" noProof="0" dirty="0">
                          <a:solidFill>
                            <a:srgbClr val="002060"/>
                          </a:solidFill>
                        </a:rPr>
                        <a:t>3.000 (1</a:t>
                      </a:r>
                      <a:r>
                        <a:rPr lang="en-GB" sz="1400" i="0" baseline="30000" noProof="0" dirty="0">
                          <a:solidFill>
                            <a:srgbClr val="002060"/>
                          </a:solidFill>
                        </a:rPr>
                        <a:t>st</a:t>
                      </a:r>
                      <a:r>
                        <a:rPr lang="en-GB" sz="1400" i="0" noProof="0" dirty="0">
                          <a:solidFill>
                            <a:srgbClr val="002060"/>
                          </a:solidFill>
                        </a:rPr>
                        <a:t> order)</a:t>
                      </a:r>
                    </a:p>
                  </a:txBody>
                  <a:tcPr/>
                </a:tc>
                <a:extLst>
                  <a:ext uri="{0D108BD9-81ED-4DB2-BD59-A6C34878D82A}">
                    <a16:rowId xmlns:a16="http://schemas.microsoft.com/office/drawing/2014/main" val="10003"/>
                  </a:ext>
                </a:extLst>
              </a:tr>
              <a:tr h="202187">
                <a:tc>
                  <a:txBody>
                    <a:bodyPr/>
                    <a:lstStyle/>
                    <a:p>
                      <a:r>
                        <a:rPr lang="en-GB" sz="1400" i="0" noProof="0" dirty="0"/>
                        <a:t>Pulse stretching</a:t>
                      </a:r>
                    </a:p>
                  </a:txBody>
                  <a:tcPr/>
                </a:tc>
                <a:tc>
                  <a:txBody>
                    <a:bodyPr/>
                    <a:lstStyle/>
                    <a:p>
                      <a:r>
                        <a:rPr lang="en-US" sz="1400" b="0" i="0" u="none" strike="noStrike" cap="none" spc="0" dirty="0">
                          <a:solidFill>
                            <a:srgbClr val="002060"/>
                          </a:solidFill>
                          <a:latin typeface="+mn-lt"/>
                          <a:ea typeface="Arial"/>
                          <a:cs typeface="Arial"/>
                        </a:rPr>
                        <a:t>30-50 fs</a:t>
                      </a:r>
                      <a:endParaRPr lang="en-US" sz="1400" dirty="0"/>
                    </a:p>
                  </a:txBody>
                  <a:tcPr/>
                </a:tc>
                <a:extLst>
                  <a:ext uri="{0D108BD9-81ED-4DB2-BD59-A6C34878D82A}">
                    <a16:rowId xmlns:a16="http://schemas.microsoft.com/office/drawing/2014/main" val="10005"/>
                  </a:ext>
                </a:extLst>
              </a:tr>
              <a:tr h="202187">
                <a:tc>
                  <a:txBody>
                    <a:bodyPr/>
                    <a:lstStyle/>
                    <a:p>
                      <a:r>
                        <a:rPr lang="en-GB" sz="1400" i="0" noProof="0" dirty="0">
                          <a:solidFill>
                            <a:srgbClr val="002060"/>
                          </a:solidFill>
                        </a:rPr>
                        <a:t>X-ray pulse energy</a:t>
                      </a:r>
                    </a:p>
                  </a:txBody>
                  <a:tcPr/>
                </a:tc>
                <a:tc>
                  <a:txBody>
                    <a:bodyPr/>
                    <a:lstStyle/>
                    <a:p>
                      <a:r>
                        <a:rPr lang="en-GB" sz="1400" i="0" noProof="0" dirty="0">
                          <a:solidFill>
                            <a:srgbClr val="002060"/>
                          </a:solidFill>
                        </a:rPr>
                        <a:t>up to 30 µJ</a:t>
                      </a:r>
                    </a:p>
                  </a:txBody>
                  <a:tcPr/>
                </a:tc>
                <a:extLst>
                  <a:ext uri="{0D108BD9-81ED-4DB2-BD59-A6C34878D82A}">
                    <a16:rowId xmlns:a16="http://schemas.microsoft.com/office/drawing/2014/main" val="10007"/>
                  </a:ext>
                </a:extLst>
              </a:tr>
            </a:tbl>
          </a:graphicData>
        </a:graphic>
      </p:graphicFrame>
      <p:graphicFrame>
        <p:nvGraphicFramePr>
          <p:cNvPr id="13" name="Table 12">
            <a:extLst>
              <a:ext uri="{FF2B5EF4-FFF2-40B4-BE49-F238E27FC236}">
                <a16:creationId xmlns:a16="http://schemas.microsoft.com/office/drawing/2014/main" id="{2FE5EE65-F48F-48A6-BBF3-08DEF46C7C20}"/>
              </a:ext>
            </a:extLst>
          </p:cNvPr>
          <p:cNvGraphicFramePr>
            <a:graphicFrameLocks noGrp="1"/>
          </p:cNvGraphicFramePr>
          <p:nvPr/>
        </p:nvGraphicFramePr>
        <p:xfrm>
          <a:off x="6750545" y="3671007"/>
          <a:ext cx="4136715" cy="1524000"/>
        </p:xfrm>
        <a:graphic>
          <a:graphicData uri="http://schemas.openxmlformats.org/drawingml/2006/table">
            <a:tbl>
              <a:tblPr firstCol="1" bandRow="1">
                <a:tableStyleId>{91EBBBCC-DAD2-459C-BE2E-F6DE35CF9A28}</a:tableStyleId>
              </a:tblPr>
              <a:tblGrid>
                <a:gridCol w="2052803">
                  <a:extLst>
                    <a:ext uri="{9D8B030D-6E8A-4147-A177-3AD203B41FA5}">
                      <a16:colId xmlns:a16="http://schemas.microsoft.com/office/drawing/2014/main" val="20000"/>
                    </a:ext>
                  </a:extLst>
                </a:gridCol>
                <a:gridCol w="2083912">
                  <a:extLst>
                    <a:ext uri="{9D8B030D-6E8A-4147-A177-3AD203B41FA5}">
                      <a16:colId xmlns:a16="http://schemas.microsoft.com/office/drawing/2014/main" val="20001"/>
                    </a:ext>
                  </a:extLst>
                </a:gridCol>
              </a:tblGrid>
              <a:tr h="202187">
                <a:tc>
                  <a:txBody>
                    <a:bodyPr/>
                    <a:lstStyle/>
                    <a:p>
                      <a:r>
                        <a:rPr lang="en-GB" sz="1400" noProof="0" dirty="0">
                          <a:solidFill>
                            <a:schemeClr val="bg1"/>
                          </a:solidFill>
                        </a:rPr>
                        <a:t>HR grating</a:t>
                      </a:r>
                    </a:p>
                  </a:txBody>
                  <a:tcPr>
                    <a:solidFill>
                      <a:schemeClr val="accent2"/>
                    </a:solidFill>
                  </a:tcPr>
                </a:tc>
                <a:tc>
                  <a:txBody>
                    <a:bodyPr/>
                    <a:lstStyle/>
                    <a:p>
                      <a:endParaRPr lang="en-GB" sz="1400" noProof="0" dirty="0">
                        <a:solidFill>
                          <a:schemeClr val="bg1"/>
                        </a:solidFill>
                      </a:endParaRPr>
                    </a:p>
                  </a:txBody>
                  <a:tcPr>
                    <a:solidFill>
                      <a:schemeClr val="accent2"/>
                    </a:solidFill>
                  </a:tcPr>
                </a:tc>
                <a:extLst>
                  <a:ext uri="{0D108BD9-81ED-4DB2-BD59-A6C34878D82A}">
                    <a16:rowId xmlns:a16="http://schemas.microsoft.com/office/drawing/2014/main" val="10000"/>
                  </a:ext>
                </a:extLst>
              </a:tr>
              <a:tr h="202187">
                <a:tc>
                  <a:txBody>
                    <a:bodyPr/>
                    <a:lstStyle/>
                    <a:p>
                      <a:r>
                        <a:rPr lang="en-GB" sz="1400" i="0" noProof="0" dirty="0"/>
                        <a:t>Line density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i="0" noProof="0" dirty="0">
                          <a:solidFill>
                            <a:srgbClr val="002060"/>
                          </a:solidFill>
                        </a:rPr>
                        <a:t>150 l/mm</a:t>
                      </a:r>
                    </a:p>
                  </a:txBody>
                  <a:tcPr/>
                </a:tc>
                <a:extLst>
                  <a:ext uri="{0D108BD9-81ED-4DB2-BD59-A6C34878D82A}">
                    <a16:rowId xmlns:a16="http://schemas.microsoft.com/office/drawing/2014/main" val="758208424"/>
                  </a:ext>
                </a:extLst>
              </a:tr>
              <a:tr h="202187">
                <a:tc>
                  <a:txBody>
                    <a:bodyPr/>
                    <a:lstStyle/>
                    <a:p>
                      <a:r>
                        <a:rPr lang="en-GB" sz="1400" i="0" noProof="0" dirty="0"/>
                        <a:t>Resolving power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i="0" noProof="0" dirty="0">
                          <a:solidFill>
                            <a:srgbClr val="002060"/>
                          </a:solidFill>
                        </a:rPr>
                        <a:t>Up to 10.000 (1</a:t>
                      </a:r>
                      <a:r>
                        <a:rPr lang="en-GB" sz="1400" i="0" baseline="30000" noProof="0" dirty="0">
                          <a:solidFill>
                            <a:srgbClr val="002060"/>
                          </a:solidFill>
                        </a:rPr>
                        <a:t>st</a:t>
                      </a:r>
                      <a:r>
                        <a:rPr lang="en-GB" sz="1400" i="0" noProof="0" dirty="0">
                          <a:solidFill>
                            <a:srgbClr val="002060"/>
                          </a:solidFill>
                        </a:rPr>
                        <a:t> order)</a:t>
                      </a:r>
                    </a:p>
                  </a:txBody>
                  <a:tcPr/>
                </a:tc>
                <a:extLst>
                  <a:ext uri="{0D108BD9-81ED-4DB2-BD59-A6C34878D82A}">
                    <a16:rowId xmlns:a16="http://schemas.microsoft.com/office/drawing/2014/main" val="10003"/>
                  </a:ext>
                </a:extLst>
              </a:tr>
              <a:tr h="202187">
                <a:tc>
                  <a:txBody>
                    <a:bodyPr/>
                    <a:lstStyle/>
                    <a:p>
                      <a:r>
                        <a:rPr lang="en-GB" sz="1400" i="0" noProof="0" dirty="0"/>
                        <a:t>Pulse stretching</a:t>
                      </a:r>
                    </a:p>
                  </a:txBody>
                  <a:tcPr/>
                </a:tc>
                <a:tc>
                  <a:txBody>
                    <a:bodyPr/>
                    <a:lstStyle/>
                    <a:p>
                      <a:r>
                        <a:rPr lang="en-US" sz="1400" b="0" i="0" u="none" strike="noStrike" cap="none" spc="0" dirty="0">
                          <a:solidFill>
                            <a:srgbClr val="002060"/>
                          </a:solidFill>
                          <a:latin typeface="+mn-lt"/>
                          <a:ea typeface="Arial"/>
                          <a:cs typeface="Arial"/>
                        </a:rPr>
                        <a:t>80-150 fs</a:t>
                      </a:r>
                      <a:endParaRPr lang="en-US" sz="1400" dirty="0"/>
                    </a:p>
                  </a:txBody>
                  <a:tcPr/>
                </a:tc>
                <a:extLst>
                  <a:ext uri="{0D108BD9-81ED-4DB2-BD59-A6C34878D82A}">
                    <a16:rowId xmlns:a16="http://schemas.microsoft.com/office/drawing/2014/main" val="10005"/>
                  </a:ext>
                </a:extLst>
              </a:tr>
              <a:tr h="202187">
                <a:tc>
                  <a:txBody>
                    <a:bodyPr/>
                    <a:lstStyle/>
                    <a:p>
                      <a:r>
                        <a:rPr lang="en-GB" sz="1400" i="0" noProof="0" dirty="0"/>
                        <a:t>X-ray pulse energy</a:t>
                      </a:r>
                    </a:p>
                  </a:txBody>
                  <a:tcPr/>
                </a:tc>
                <a:tc>
                  <a:txBody>
                    <a:bodyPr/>
                    <a:lstStyle/>
                    <a:p>
                      <a:r>
                        <a:rPr lang="en-GB" sz="1400" i="0" noProof="0" dirty="0">
                          <a:solidFill>
                            <a:srgbClr val="002060"/>
                          </a:solidFill>
                        </a:rPr>
                        <a:t>up to 5 µJ</a:t>
                      </a:r>
                    </a:p>
                  </a:txBody>
                  <a:tcPr/>
                </a:tc>
                <a:extLst>
                  <a:ext uri="{0D108BD9-81ED-4DB2-BD59-A6C34878D82A}">
                    <a16:rowId xmlns:a16="http://schemas.microsoft.com/office/drawing/2014/main" val="10007"/>
                  </a:ext>
                </a:extLst>
              </a:tr>
            </a:tbl>
          </a:graphicData>
        </a:graphic>
      </p:graphicFrame>
      <p:pic>
        <p:nvPicPr>
          <p:cNvPr id="14" name="Picture 13">
            <a:extLst>
              <a:ext uri="{FF2B5EF4-FFF2-40B4-BE49-F238E27FC236}">
                <a16:creationId xmlns:a16="http://schemas.microsoft.com/office/drawing/2014/main" id="{B8288E43-5391-47A6-9126-F8F6ECE72A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4074" y="570474"/>
            <a:ext cx="3416792" cy="160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a:extLst>
              <a:ext uri="{FF2B5EF4-FFF2-40B4-BE49-F238E27FC236}">
                <a16:creationId xmlns:a16="http://schemas.microsoft.com/office/drawing/2014/main" id="{45D72B43-643B-4C16-B8FA-CD1573C0A998}"/>
              </a:ext>
            </a:extLst>
          </p:cNvPr>
          <p:cNvGrpSpPr/>
          <p:nvPr/>
        </p:nvGrpSpPr>
        <p:grpSpPr>
          <a:xfrm>
            <a:off x="8818903" y="2072934"/>
            <a:ext cx="1569512" cy="678070"/>
            <a:chOff x="1048009" y="4012861"/>
            <a:chExt cx="1402122" cy="605754"/>
          </a:xfrm>
        </p:grpSpPr>
        <p:pic>
          <p:nvPicPr>
            <p:cNvPr id="16" name="Picture 3">
              <a:extLst>
                <a:ext uri="{FF2B5EF4-FFF2-40B4-BE49-F238E27FC236}">
                  <a16:creationId xmlns:a16="http://schemas.microsoft.com/office/drawing/2014/main" id="{3AFF510B-FFD0-4603-82EB-EFCA8ECEBE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526"/>
            <a:stretch/>
          </p:blipFill>
          <p:spPr bwMode="auto">
            <a:xfrm>
              <a:off x="1048009" y="4020445"/>
              <a:ext cx="670069" cy="59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22CFA0B3-5110-4298-846F-0E38D56095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674"/>
            <a:stretch/>
          </p:blipFill>
          <p:spPr bwMode="auto">
            <a:xfrm>
              <a:off x="1523074" y="4012861"/>
              <a:ext cx="927057" cy="59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TextBox 6">
            <a:extLst>
              <a:ext uri="{FF2B5EF4-FFF2-40B4-BE49-F238E27FC236}">
                <a16:creationId xmlns:a16="http://schemas.microsoft.com/office/drawing/2014/main" id="{2DC05A74-B6EF-413F-8B2E-65F5D06CE8B0}"/>
              </a:ext>
            </a:extLst>
          </p:cNvPr>
          <p:cNvSpPr txBox="1"/>
          <p:nvPr/>
        </p:nvSpPr>
        <p:spPr>
          <a:xfrm>
            <a:off x="7318743" y="2242058"/>
            <a:ext cx="2751772" cy="339822"/>
          </a:xfrm>
          <a:prstGeom prst="rect">
            <a:avLst/>
          </a:prstGeom>
          <a:noFill/>
        </p:spPr>
        <p:txBody>
          <a:bodyPr wrap="square" rtlCol="0" anchor="ctr" anchorCtr="0">
            <a:noAutofit/>
          </a:bodyPr>
          <a:lstStyle/>
          <a:p>
            <a:pPr>
              <a:spcAft>
                <a:spcPts val="600"/>
              </a:spcAft>
            </a:pPr>
            <a:r>
              <a:rPr lang="en-GB" sz="1600" dirty="0">
                <a:solidFill>
                  <a:schemeClr val="accent1">
                    <a:lumMod val="50000"/>
                    <a:lumOff val="50000"/>
                  </a:schemeClr>
                </a:solidFill>
              </a:rPr>
              <a:t> Time delay:</a:t>
            </a:r>
          </a:p>
        </p:txBody>
      </p:sp>
      <p:sp>
        <p:nvSpPr>
          <p:cNvPr id="2" name="TextBox 1">
            <a:extLst>
              <a:ext uri="{FF2B5EF4-FFF2-40B4-BE49-F238E27FC236}">
                <a16:creationId xmlns:a16="http://schemas.microsoft.com/office/drawing/2014/main" id="{E3C33D68-B0FF-40A3-BFB2-CB5C29368842}"/>
              </a:ext>
            </a:extLst>
          </p:cNvPr>
          <p:cNvSpPr txBox="1"/>
          <p:nvPr/>
        </p:nvSpPr>
        <p:spPr>
          <a:xfrm>
            <a:off x="772997" y="1615734"/>
            <a:ext cx="4936503" cy="914400"/>
          </a:xfrm>
          <a:prstGeom prst="rect">
            <a:avLst/>
          </a:prstGeom>
          <a:noFill/>
        </p:spPr>
        <p:txBody>
          <a:bodyPr wrap="none" rtlCol="0">
            <a:noAutofit/>
          </a:bodyPr>
          <a:lstStyle/>
          <a:p>
            <a:pPr>
              <a:lnSpc>
                <a:spcPct val="112000"/>
              </a:lnSpc>
            </a:pPr>
            <a:r>
              <a:rPr lang="en-US" dirty="0"/>
              <a:t>The use of monochromator leads to pulse stretching.</a:t>
            </a:r>
          </a:p>
          <a:p>
            <a:pPr>
              <a:lnSpc>
                <a:spcPct val="112000"/>
              </a:lnSpc>
            </a:pPr>
            <a:r>
              <a:rPr lang="en-US" dirty="0"/>
              <a:t>Resolution has to be compromised for time resolution.</a:t>
            </a:r>
            <a:endParaRPr lang="de-DE" dirty="0" err="1"/>
          </a:p>
        </p:txBody>
      </p:sp>
      <p:sp>
        <p:nvSpPr>
          <p:cNvPr id="3" name="TextBox 2">
            <a:extLst>
              <a:ext uri="{FF2B5EF4-FFF2-40B4-BE49-F238E27FC236}">
                <a16:creationId xmlns:a16="http://schemas.microsoft.com/office/drawing/2014/main" id="{54757B7C-F4AB-4ADC-8E5B-8A271B30E695}"/>
              </a:ext>
            </a:extLst>
          </p:cNvPr>
          <p:cNvSpPr txBox="1"/>
          <p:nvPr/>
        </p:nvSpPr>
        <p:spPr>
          <a:xfrm>
            <a:off x="910378" y="5490441"/>
            <a:ext cx="3963280" cy="712396"/>
          </a:xfrm>
          <a:prstGeom prst="rect">
            <a:avLst/>
          </a:prstGeom>
          <a:noFill/>
        </p:spPr>
        <p:txBody>
          <a:bodyPr wrap="none" rtlCol="0">
            <a:noAutofit/>
          </a:bodyPr>
          <a:lstStyle/>
          <a:p>
            <a:pPr marL="285750" indent="-285750">
              <a:lnSpc>
                <a:spcPct val="112000"/>
              </a:lnSpc>
              <a:buFont typeface="Wingdings" panose="05000000000000000000" pitchFamily="2" charset="2"/>
              <a:buChar char="à"/>
            </a:pPr>
            <a:r>
              <a:rPr lang="en-US" sz="1600" dirty="0">
                <a:sym typeface="Wingdings" panose="05000000000000000000" pitchFamily="2" charset="2"/>
              </a:rPr>
              <a:t>Moderate combined energy resolution</a:t>
            </a:r>
          </a:p>
          <a:p>
            <a:pPr marL="285750" indent="-285750">
              <a:lnSpc>
                <a:spcPct val="112000"/>
              </a:lnSpc>
              <a:buFont typeface="Wingdings" panose="05000000000000000000" pitchFamily="2" charset="2"/>
              <a:buChar char="à"/>
            </a:pPr>
            <a:r>
              <a:rPr lang="en-US" sz="1600" dirty="0">
                <a:sym typeface="Wingdings" panose="05000000000000000000" pitchFamily="2" charset="2"/>
              </a:rPr>
              <a:t>High temporal resolution</a:t>
            </a:r>
            <a:endParaRPr lang="de-DE" sz="1600" dirty="0" err="1"/>
          </a:p>
        </p:txBody>
      </p:sp>
      <p:sp>
        <p:nvSpPr>
          <p:cNvPr id="19" name="TextBox 18">
            <a:extLst>
              <a:ext uri="{FF2B5EF4-FFF2-40B4-BE49-F238E27FC236}">
                <a16:creationId xmlns:a16="http://schemas.microsoft.com/office/drawing/2014/main" id="{2C89E828-63A4-41FD-9D46-163C16213E04}"/>
              </a:ext>
            </a:extLst>
          </p:cNvPr>
          <p:cNvSpPr txBox="1"/>
          <p:nvPr/>
        </p:nvSpPr>
        <p:spPr>
          <a:xfrm>
            <a:off x="6784847" y="5501437"/>
            <a:ext cx="3963280" cy="712396"/>
          </a:xfrm>
          <a:prstGeom prst="rect">
            <a:avLst/>
          </a:prstGeom>
          <a:noFill/>
        </p:spPr>
        <p:txBody>
          <a:bodyPr wrap="none" rtlCol="0">
            <a:noAutofit/>
          </a:bodyPr>
          <a:lstStyle/>
          <a:p>
            <a:pPr marL="285750" indent="-285750">
              <a:lnSpc>
                <a:spcPct val="112000"/>
              </a:lnSpc>
              <a:buFont typeface="Wingdings" panose="05000000000000000000" pitchFamily="2" charset="2"/>
              <a:buChar char="à"/>
            </a:pPr>
            <a:r>
              <a:rPr lang="en-US" sz="1600" dirty="0">
                <a:sym typeface="Wingdings" panose="05000000000000000000" pitchFamily="2" charset="2"/>
              </a:rPr>
              <a:t>High combined energy resolution</a:t>
            </a:r>
          </a:p>
          <a:p>
            <a:pPr marL="285750" indent="-285750">
              <a:lnSpc>
                <a:spcPct val="112000"/>
              </a:lnSpc>
              <a:buFont typeface="Wingdings" panose="05000000000000000000" pitchFamily="2" charset="2"/>
              <a:buChar char="à"/>
            </a:pPr>
            <a:r>
              <a:rPr lang="en-US" sz="1600" dirty="0">
                <a:sym typeface="Wingdings" panose="05000000000000000000" pitchFamily="2" charset="2"/>
              </a:rPr>
              <a:t>Moderate temporal resolution</a:t>
            </a:r>
            <a:endParaRPr lang="de-DE" sz="1600" dirty="0" err="1"/>
          </a:p>
        </p:txBody>
      </p:sp>
    </p:spTree>
    <p:extLst>
      <p:ext uri="{BB962C8B-B14F-4D97-AF65-F5344CB8AC3E}">
        <p14:creationId xmlns:p14="http://schemas.microsoft.com/office/powerpoint/2010/main" val="64423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36D69F-E73E-A046-A9AE-9A10EB63A047}"/>
              </a:ext>
            </a:extLst>
          </p:cNvPr>
          <p:cNvSpPr>
            <a:spLocks noGrp="1"/>
          </p:cNvSpPr>
          <p:nvPr>
            <p:ph type="title"/>
          </p:nvPr>
        </p:nvSpPr>
        <p:spPr>
          <a:xfrm>
            <a:off x="616240" y="659757"/>
            <a:ext cx="10956924" cy="807971"/>
          </a:xfrm>
        </p:spPr>
        <p:txBody>
          <a:bodyPr/>
          <a:lstStyle/>
          <a:p>
            <a:r>
              <a:rPr lang="en-US" sz="2400" dirty="0"/>
              <a:t>SCS Instrument: RIXS and XRD offer</a:t>
            </a:r>
            <a:br>
              <a:rPr lang="en-US" sz="2400" dirty="0"/>
            </a:br>
            <a:r>
              <a:rPr lang="en-US" sz="2400" dirty="0"/>
              <a:t>new suite of experimental capabilities</a:t>
            </a:r>
          </a:p>
        </p:txBody>
      </p:sp>
      <p:pic>
        <p:nvPicPr>
          <p:cNvPr id="10" name="Picture 9">
            <a:extLst>
              <a:ext uri="{FF2B5EF4-FFF2-40B4-BE49-F238E27FC236}">
                <a16:creationId xmlns:a16="http://schemas.microsoft.com/office/drawing/2014/main" id="{44B95BC0-5C78-43FD-AC5E-D7F41FE490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38" t="19800" r="25284" b="15767"/>
          <a:stretch/>
        </p:blipFill>
        <p:spPr>
          <a:xfrm>
            <a:off x="5447143" y="1611761"/>
            <a:ext cx="6182091" cy="4122705"/>
          </a:xfrm>
          <a:prstGeom prst="rect">
            <a:avLst/>
          </a:prstGeom>
        </p:spPr>
      </p:pic>
      <p:sp>
        <p:nvSpPr>
          <p:cNvPr id="14" name="Content Placeholder 4">
            <a:extLst>
              <a:ext uri="{FF2B5EF4-FFF2-40B4-BE49-F238E27FC236}">
                <a16:creationId xmlns:a16="http://schemas.microsoft.com/office/drawing/2014/main" id="{8441B3E6-ADE8-421D-954D-AABB4D2A3396}"/>
              </a:ext>
            </a:extLst>
          </p:cNvPr>
          <p:cNvSpPr txBox="1">
            <a:spLocks/>
          </p:cNvSpPr>
          <p:nvPr/>
        </p:nvSpPr>
        <p:spPr>
          <a:xfrm>
            <a:off x="616240" y="2375935"/>
            <a:ext cx="5758618" cy="2735131"/>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buClr>
                <a:schemeClr val="bg2"/>
              </a:buClr>
              <a:buFontTx/>
              <a:buNone/>
              <a:defRPr sz="2000" kern="1200">
                <a:solidFill>
                  <a:schemeClr val="tx1"/>
                </a:solidFill>
                <a:latin typeface="+mn-lt"/>
                <a:ea typeface="+mn-ea"/>
                <a:cs typeface="+mn-cs"/>
              </a:defRPr>
            </a:lvl1pPr>
            <a:lvl2pPr marL="457200" indent="0" algn="ctr" defTabSz="914400" rtl="0" eaLnBrk="1" latinLnBrk="0" hangingPunct="1">
              <a:lnSpc>
                <a:spcPct val="114000"/>
              </a:lnSpc>
              <a:spcBef>
                <a:spcPts val="0"/>
              </a:spcBef>
              <a:buClr>
                <a:schemeClr val="accent2"/>
              </a:buClr>
              <a:buFontTx/>
              <a:buNone/>
              <a:defRPr sz="2000" kern="1200">
                <a:solidFill>
                  <a:schemeClr val="tx1"/>
                </a:solidFill>
                <a:latin typeface="+mn-lt"/>
                <a:ea typeface="+mn-ea"/>
                <a:cs typeface="+mn-cs"/>
              </a:defRPr>
            </a:lvl2pPr>
            <a:lvl3pPr marL="914400" indent="0" algn="ctr" defTabSz="914400" rtl="0" eaLnBrk="1" latinLnBrk="0" hangingPunct="1">
              <a:lnSpc>
                <a:spcPct val="114000"/>
              </a:lnSpc>
              <a:spcBef>
                <a:spcPts val="0"/>
              </a:spcBef>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114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4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Spectroscopy and Coherent Scattering (SCS)</a:t>
            </a:r>
            <a:r>
              <a:rPr lang="en-US" sz="1800" dirty="0"/>
              <a:t>:</a:t>
            </a:r>
          </a:p>
          <a:p>
            <a:endParaRPr lang="en-US" sz="1000" dirty="0"/>
          </a:p>
          <a:p>
            <a:pPr marL="342900" indent="-342900">
              <a:buSzPct val="150000"/>
              <a:buFont typeface="Wingdings" panose="05000000000000000000" pitchFamily="2" charset="2"/>
              <a:buChar char="§"/>
            </a:pPr>
            <a:r>
              <a:rPr lang="en-US" sz="1800" dirty="0"/>
              <a:t>Soft x-ray beamline</a:t>
            </a:r>
          </a:p>
          <a:p>
            <a:pPr marL="342900" indent="-342900">
              <a:buSzPct val="150000"/>
              <a:buFont typeface="Wingdings" panose="05000000000000000000" pitchFamily="2" charset="2"/>
              <a:buChar char="§"/>
            </a:pPr>
            <a:r>
              <a:rPr lang="en-US" sz="1800" dirty="0"/>
              <a:t>Time-resolved/ non-linear x-ray spectroscopies</a:t>
            </a:r>
          </a:p>
          <a:p>
            <a:pPr marL="342900" indent="-342900">
              <a:buSzPct val="150000"/>
              <a:buFont typeface="Wingdings" panose="05000000000000000000" pitchFamily="2" charset="2"/>
              <a:buChar char="§"/>
            </a:pPr>
            <a:r>
              <a:rPr lang="en-US" sz="1800" dirty="0"/>
              <a:t>Time-resolved/ non-linear x-ray diffraction</a:t>
            </a:r>
          </a:p>
          <a:p>
            <a:pPr marL="342900" indent="-342900">
              <a:buSzPct val="150000"/>
              <a:buFont typeface="Wingdings" panose="05000000000000000000" pitchFamily="2" charset="2"/>
              <a:buChar char="§"/>
            </a:pPr>
            <a:r>
              <a:rPr lang="en-US" sz="1800" dirty="0"/>
              <a:t>Forward- / small-angle scattering geometries</a:t>
            </a:r>
          </a:p>
          <a:p>
            <a:pPr marL="342900" indent="-342900">
              <a:buSzPct val="150000"/>
              <a:buFont typeface="Wingdings" panose="05000000000000000000" pitchFamily="2" charset="2"/>
              <a:buChar char="§"/>
            </a:pPr>
            <a:r>
              <a:rPr lang="en-US" sz="1800" dirty="0">
                <a:highlight>
                  <a:srgbClr val="FFFF00"/>
                </a:highlight>
              </a:rPr>
              <a:t>Reflection- / backscattering geometries</a:t>
            </a:r>
          </a:p>
          <a:p>
            <a:pPr marL="342900" indent="-342900">
              <a:buSzPct val="150000"/>
              <a:buFont typeface="Wingdings" panose="05000000000000000000" pitchFamily="2" charset="2"/>
              <a:buChar char="§"/>
            </a:pPr>
            <a:r>
              <a:rPr lang="en-US" sz="1800" dirty="0">
                <a:highlight>
                  <a:srgbClr val="FFFF00"/>
                </a:highlight>
              </a:rPr>
              <a:t>RIXS</a:t>
            </a:r>
          </a:p>
          <a:p>
            <a:pPr marL="342900" indent="-342900">
              <a:buSzPct val="150000"/>
              <a:buFont typeface="Wingdings" panose="05000000000000000000" pitchFamily="2" charset="2"/>
              <a:buChar char="§"/>
            </a:pPr>
            <a:r>
              <a:rPr lang="en-US" sz="1800" dirty="0">
                <a:highlight>
                  <a:srgbClr val="FFFF00"/>
                </a:highlight>
              </a:rPr>
              <a:t>Solid samples</a:t>
            </a:r>
          </a:p>
          <a:p>
            <a:pPr marL="342900" indent="-342900">
              <a:buSzPct val="150000"/>
              <a:buFont typeface="Wingdings" panose="05000000000000000000" pitchFamily="2" charset="2"/>
              <a:buChar char="§"/>
            </a:pPr>
            <a:r>
              <a:rPr lang="en-US" sz="1800" dirty="0">
                <a:highlight>
                  <a:srgbClr val="FFFF00"/>
                </a:highlight>
              </a:rPr>
              <a:t>Liquid-jet samples</a:t>
            </a:r>
          </a:p>
          <a:p>
            <a:pPr marL="342900" indent="-342900">
              <a:buSzPct val="150000"/>
              <a:buFont typeface="Wingdings" panose="05000000000000000000" pitchFamily="2" charset="2"/>
              <a:buChar char="§"/>
            </a:pPr>
            <a:endParaRPr lang="en-US" sz="500" dirty="0"/>
          </a:p>
        </p:txBody>
      </p:sp>
      <p:sp>
        <p:nvSpPr>
          <p:cNvPr id="15" name="TextBox 14">
            <a:extLst>
              <a:ext uri="{FF2B5EF4-FFF2-40B4-BE49-F238E27FC236}">
                <a16:creationId xmlns:a16="http://schemas.microsoft.com/office/drawing/2014/main" id="{C31555D3-8392-44F3-AF6B-DAEC414E1DD3}"/>
              </a:ext>
            </a:extLst>
          </p:cNvPr>
          <p:cNvSpPr txBox="1"/>
          <p:nvPr/>
        </p:nvSpPr>
        <p:spPr>
          <a:xfrm>
            <a:off x="8085172" y="1700129"/>
            <a:ext cx="1833747" cy="675806"/>
          </a:xfrm>
          <a:prstGeom prst="rect">
            <a:avLst/>
          </a:prstGeom>
          <a:noFill/>
        </p:spPr>
        <p:txBody>
          <a:bodyPr wrap="square" rtlCol="0" anchor="ctr" anchorCtr="0">
            <a:noAutofit/>
          </a:bodyPr>
          <a:lstStyle/>
          <a:p>
            <a:pPr>
              <a:spcAft>
                <a:spcPts val="600"/>
              </a:spcAft>
            </a:pPr>
            <a:r>
              <a:rPr lang="en-GB" dirty="0">
                <a:solidFill>
                  <a:srgbClr val="0D1546"/>
                </a:solidFill>
              </a:rPr>
              <a:t>SCS beamline</a:t>
            </a:r>
          </a:p>
        </p:txBody>
      </p:sp>
      <p:sp>
        <p:nvSpPr>
          <p:cNvPr id="16" name="TextBox 15">
            <a:extLst>
              <a:ext uri="{FF2B5EF4-FFF2-40B4-BE49-F238E27FC236}">
                <a16:creationId xmlns:a16="http://schemas.microsoft.com/office/drawing/2014/main" id="{BDD08C21-D7F5-4EE7-BF01-090178CCEAAC}"/>
              </a:ext>
            </a:extLst>
          </p:cNvPr>
          <p:cNvSpPr txBox="1"/>
          <p:nvPr/>
        </p:nvSpPr>
        <p:spPr>
          <a:xfrm>
            <a:off x="7411419" y="5617667"/>
            <a:ext cx="2449051" cy="675806"/>
          </a:xfrm>
          <a:prstGeom prst="rect">
            <a:avLst/>
          </a:prstGeom>
          <a:noFill/>
        </p:spPr>
        <p:txBody>
          <a:bodyPr wrap="square" rtlCol="0" anchor="ctr" anchorCtr="0">
            <a:noAutofit/>
          </a:bodyPr>
          <a:lstStyle/>
          <a:p>
            <a:pPr>
              <a:spcAft>
                <a:spcPts val="600"/>
              </a:spcAft>
            </a:pPr>
            <a:r>
              <a:rPr lang="en-GB" dirty="0">
                <a:solidFill>
                  <a:srgbClr val="0D1546"/>
                </a:solidFill>
              </a:rPr>
              <a:t>Heisenberg RIXS (</a:t>
            </a:r>
            <a:r>
              <a:rPr lang="en-GB" dirty="0" err="1">
                <a:solidFill>
                  <a:srgbClr val="0D1546"/>
                </a:solidFill>
              </a:rPr>
              <a:t>hRIXS</a:t>
            </a:r>
            <a:r>
              <a:rPr lang="en-GB" dirty="0">
                <a:solidFill>
                  <a:srgbClr val="0D1546"/>
                </a:solidFill>
              </a:rPr>
              <a:t>) spectrometer</a:t>
            </a:r>
          </a:p>
        </p:txBody>
      </p:sp>
    </p:spTree>
    <p:extLst>
      <p:ext uri="{BB962C8B-B14F-4D97-AF65-F5344CB8AC3E}">
        <p14:creationId xmlns:p14="http://schemas.microsoft.com/office/powerpoint/2010/main" val="785842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02AE-5D02-4F4B-A86A-9F7000C85255}"/>
              </a:ext>
            </a:extLst>
          </p:cNvPr>
          <p:cNvSpPr>
            <a:spLocks noGrp="1"/>
          </p:cNvSpPr>
          <p:nvPr>
            <p:ph type="title"/>
          </p:nvPr>
        </p:nvSpPr>
        <p:spPr/>
        <p:txBody>
          <a:bodyPr/>
          <a:lstStyle/>
          <a:p>
            <a:r>
              <a:rPr lang="en-US" dirty="0" err="1"/>
              <a:t>hRIXS</a:t>
            </a:r>
            <a:r>
              <a:rPr lang="en-US" dirty="0"/>
              <a:t> – Mono Combined Resolution</a:t>
            </a:r>
            <a:endParaRPr lang="de-DE" dirty="0"/>
          </a:p>
        </p:txBody>
      </p:sp>
      <p:pic>
        <p:nvPicPr>
          <p:cNvPr id="4" name="Picture 3">
            <a:extLst>
              <a:ext uri="{FF2B5EF4-FFF2-40B4-BE49-F238E27FC236}">
                <a16:creationId xmlns:a16="http://schemas.microsoft.com/office/drawing/2014/main" id="{3C111B11-8B05-40AC-926A-AB1E9EA50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14" y="1642540"/>
            <a:ext cx="4889703" cy="3492645"/>
          </a:xfrm>
          <a:prstGeom prst="rect">
            <a:avLst/>
          </a:prstGeom>
        </p:spPr>
      </p:pic>
      <p:sp>
        <p:nvSpPr>
          <p:cNvPr id="8" name="TextBox 7">
            <a:extLst>
              <a:ext uri="{FF2B5EF4-FFF2-40B4-BE49-F238E27FC236}">
                <a16:creationId xmlns:a16="http://schemas.microsoft.com/office/drawing/2014/main" id="{D6FAF95B-F955-4F6A-B3A4-969F5A13B2F6}"/>
              </a:ext>
            </a:extLst>
          </p:cNvPr>
          <p:cNvSpPr txBox="1"/>
          <p:nvPr/>
        </p:nvSpPr>
        <p:spPr>
          <a:xfrm>
            <a:off x="2241755" y="1814052"/>
            <a:ext cx="914400" cy="914400"/>
          </a:xfrm>
          <a:prstGeom prst="rect">
            <a:avLst/>
          </a:prstGeom>
          <a:noFill/>
        </p:spPr>
        <p:txBody>
          <a:bodyPr wrap="none" rtlCol="0">
            <a:noAutofit/>
          </a:bodyPr>
          <a:lstStyle/>
          <a:p>
            <a:pPr marL="269875" indent="-269875">
              <a:lnSpc>
                <a:spcPct val="112000"/>
              </a:lnSpc>
              <a:buBlip>
                <a:blip r:embed="rId4"/>
              </a:buBlip>
            </a:pPr>
            <a:endParaRPr lang="de-DE" sz="1400" dirty="0" err="1"/>
          </a:p>
        </p:txBody>
      </p:sp>
      <p:sp>
        <p:nvSpPr>
          <p:cNvPr id="10" name="TextBox 9">
            <a:extLst>
              <a:ext uri="{FF2B5EF4-FFF2-40B4-BE49-F238E27FC236}">
                <a16:creationId xmlns:a16="http://schemas.microsoft.com/office/drawing/2014/main" id="{51F76940-0F13-4F32-833F-96EC762A40A7}"/>
              </a:ext>
            </a:extLst>
          </p:cNvPr>
          <p:cNvSpPr txBox="1"/>
          <p:nvPr/>
        </p:nvSpPr>
        <p:spPr>
          <a:xfrm>
            <a:off x="1631415" y="1692788"/>
            <a:ext cx="3306618" cy="914400"/>
          </a:xfrm>
          <a:prstGeom prst="rect">
            <a:avLst/>
          </a:prstGeom>
          <a:noFill/>
        </p:spPr>
        <p:txBody>
          <a:bodyPr wrap="none" rtlCol="0">
            <a:noAutofit/>
          </a:bodyPr>
          <a:lstStyle/>
          <a:p>
            <a:pPr>
              <a:lnSpc>
                <a:spcPct val="112000"/>
              </a:lnSpc>
            </a:pPr>
            <a:r>
              <a:rPr lang="en-US" sz="1400" dirty="0"/>
              <a:t>Elastic Line from Crystalline </a:t>
            </a:r>
            <a:r>
              <a:rPr lang="en-US" sz="1400" dirty="0" err="1"/>
              <a:t>NiO</a:t>
            </a:r>
            <a:endParaRPr lang="de-DE" sz="1400" dirty="0" err="1"/>
          </a:p>
        </p:txBody>
      </p:sp>
      <p:pic>
        <p:nvPicPr>
          <p:cNvPr id="11" name="Picture 10">
            <a:extLst>
              <a:ext uri="{FF2B5EF4-FFF2-40B4-BE49-F238E27FC236}">
                <a16:creationId xmlns:a16="http://schemas.microsoft.com/office/drawing/2014/main" id="{B46BD106-CC99-4BAB-B6E5-D72A5B0ED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3019" y="712232"/>
            <a:ext cx="5627578" cy="2566174"/>
          </a:xfrm>
          <a:prstGeom prst="rect">
            <a:avLst/>
          </a:prstGeom>
        </p:spPr>
      </p:pic>
      <p:graphicFrame>
        <p:nvGraphicFramePr>
          <p:cNvPr id="12" name="Table 11">
            <a:extLst>
              <a:ext uri="{FF2B5EF4-FFF2-40B4-BE49-F238E27FC236}">
                <a16:creationId xmlns:a16="http://schemas.microsoft.com/office/drawing/2014/main" id="{8E0BC9FF-025D-46A1-B09D-5416C211A110}"/>
              </a:ext>
            </a:extLst>
          </p:cNvPr>
          <p:cNvGraphicFramePr>
            <a:graphicFrameLocks noGrp="1"/>
          </p:cNvGraphicFramePr>
          <p:nvPr/>
        </p:nvGraphicFramePr>
        <p:xfrm>
          <a:off x="3557282" y="5246327"/>
          <a:ext cx="827913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855831954"/>
                    </a:ext>
                  </a:extLst>
                </a:gridCol>
                <a:gridCol w="2032000">
                  <a:extLst>
                    <a:ext uri="{9D8B030D-6E8A-4147-A177-3AD203B41FA5}">
                      <a16:colId xmlns:a16="http://schemas.microsoft.com/office/drawing/2014/main" val="3488486648"/>
                    </a:ext>
                  </a:extLst>
                </a:gridCol>
                <a:gridCol w="2183130">
                  <a:extLst>
                    <a:ext uri="{9D8B030D-6E8A-4147-A177-3AD203B41FA5}">
                      <a16:colId xmlns:a16="http://schemas.microsoft.com/office/drawing/2014/main" val="339016661"/>
                    </a:ext>
                  </a:extLst>
                </a:gridCol>
                <a:gridCol w="2032000">
                  <a:extLst>
                    <a:ext uri="{9D8B030D-6E8A-4147-A177-3AD203B41FA5}">
                      <a16:colId xmlns:a16="http://schemas.microsoft.com/office/drawing/2014/main" val="3389194627"/>
                    </a:ext>
                  </a:extLst>
                </a:gridCol>
              </a:tblGrid>
              <a:tr h="370840">
                <a:tc>
                  <a:txBody>
                    <a:bodyPr/>
                    <a:lstStyle/>
                    <a:p>
                      <a:r>
                        <a:rPr lang="en-US" dirty="0"/>
                        <a:t>Edge</a:t>
                      </a:r>
                      <a:endParaRPr lang="de-DE" dirty="0"/>
                    </a:p>
                  </a:txBody>
                  <a:tcPr/>
                </a:tc>
                <a:tc>
                  <a:txBody>
                    <a:bodyPr/>
                    <a:lstStyle/>
                    <a:p>
                      <a:pPr algn="ctr"/>
                      <a:r>
                        <a:rPr lang="en-US" dirty="0"/>
                        <a:t>Energy (eV)</a:t>
                      </a:r>
                      <a:endParaRPr lang="de-DE" dirty="0"/>
                    </a:p>
                  </a:txBody>
                  <a:tcPr/>
                </a:tc>
                <a:tc>
                  <a:txBody>
                    <a:bodyPr/>
                    <a:lstStyle/>
                    <a:p>
                      <a:pPr algn="ctr"/>
                      <a:r>
                        <a:rPr lang="el-GR" dirty="0">
                          <a:latin typeface="Times New Roman" panose="02020603050405020304" pitchFamily="18" charset="0"/>
                          <a:cs typeface="Times New Roman" panose="02020603050405020304" pitchFamily="18" charset="0"/>
                        </a:rPr>
                        <a:t>Δ</a:t>
                      </a:r>
                      <a:r>
                        <a:rPr lang="en-US" dirty="0">
                          <a:latin typeface="Times New Roman" panose="02020603050405020304" pitchFamily="18" charset="0"/>
                          <a:cs typeface="Times New Roman" panose="02020603050405020304" pitchFamily="18" charset="0"/>
                        </a:rPr>
                        <a:t>E</a:t>
                      </a:r>
                      <a:r>
                        <a:rPr lang="en-US" dirty="0"/>
                        <a:t> (</a:t>
                      </a:r>
                      <a:r>
                        <a:rPr lang="en-US" dirty="0" err="1"/>
                        <a:t>meV</a:t>
                      </a:r>
                      <a:r>
                        <a:rPr lang="en-US" dirty="0"/>
                        <a:t>)</a:t>
                      </a:r>
                      <a:r>
                        <a:rPr lang="en-US" dirty="0">
                          <a:latin typeface="Times New Roman" panose="02020603050405020304" pitchFamily="18" charset="0"/>
                          <a:cs typeface="Times New Roman" panose="02020603050405020304" pitchFamily="18" charset="0"/>
                        </a:rPr>
                        <a:t> </a:t>
                      </a:r>
                      <a:endParaRPr lang="de-DE" dirty="0"/>
                    </a:p>
                  </a:txBody>
                  <a:tcPr/>
                </a:tc>
                <a:tc>
                  <a:txBody>
                    <a:bodyPr/>
                    <a:lstStyle/>
                    <a:p>
                      <a:pPr algn="ctr"/>
                      <a:r>
                        <a:rPr lang="en-US" dirty="0"/>
                        <a:t>E/</a:t>
                      </a:r>
                      <a:r>
                        <a:rPr lang="el-GR" dirty="0">
                          <a:latin typeface="Times New Roman" panose="02020603050405020304" pitchFamily="18" charset="0"/>
                          <a:cs typeface="Times New Roman" panose="02020603050405020304" pitchFamily="18" charset="0"/>
                        </a:rPr>
                        <a:t>Δ</a:t>
                      </a:r>
                      <a:r>
                        <a:rPr lang="en-US" dirty="0">
                          <a:latin typeface="Times New Roman" panose="02020603050405020304" pitchFamily="18" charset="0"/>
                          <a:cs typeface="Times New Roman" panose="02020603050405020304" pitchFamily="18" charset="0"/>
                        </a:rPr>
                        <a:t>E</a:t>
                      </a:r>
                      <a:endParaRPr lang="de-DE" dirty="0"/>
                    </a:p>
                  </a:txBody>
                  <a:tcPr/>
                </a:tc>
                <a:extLst>
                  <a:ext uri="{0D108BD9-81ED-4DB2-BD59-A6C34878D82A}">
                    <a16:rowId xmlns:a16="http://schemas.microsoft.com/office/drawing/2014/main" val="1683326612"/>
                  </a:ext>
                </a:extLst>
              </a:tr>
              <a:tr h="370840">
                <a:tc>
                  <a:txBody>
                    <a:bodyPr/>
                    <a:lstStyle/>
                    <a:p>
                      <a:r>
                        <a:rPr lang="en-US" dirty="0"/>
                        <a:t>Cu L</a:t>
                      </a:r>
                      <a:r>
                        <a:rPr lang="en-US" baseline="-25000" dirty="0"/>
                        <a:t>3</a:t>
                      </a:r>
                      <a:endParaRPr lang="de-DE" baseline="-25000" dirty="0"/>
                    </a:p>
                  </a:txBody>
                  <a:tcPr/>
                </a:tc>
                <a:tc>
                  <a:txBody>
                    <a:bodyPr/>
                    <a:lstStyle/>
                    <a:p>
                      <a:pPr algn="ctr"/>
                      <a:r>
                        <a:rPr lang="en-US" dirty="0"/>
                        <a:t>930</a:t>
                      </a:r>
                      <a:endParaRPr lang="de-DE" dirty="0"/>
                    </a:p>
                  </a:txBody>
                  <a:tcPr/>
                </a:tc>
                <a:tc>
                  <a:txBody>
                    <a:bodyPr/>
                    <a:lstStyle/>
                    <a:p>
                      <a:pPr algn="ctr"/>
                      <a:r>
                        <a:rPr lang="en-US" dirty="0"/>
                        <a:t>106</a:t>
                      </a:r>
                      <a:endParaRPr lang="de-DE" dirty="0"/>
                    </a:p>
                  </a:txBody>
                  <a:tcPr/>
                </a:tc>
                <a:tc>
                  <a:txBody>
                    <a:bodyPr/>
                    <a:lstStyle/>
                    <a:p>
                      <a:pPr algn="ctr"/>
                      <a:r>
                        <a:rPr lang="en-US" dirty="0"/>
                        <a:t>8 700</a:t>
                      </a:r>
                      <a:endParaRPr lang="de-DE" dirty="0"/>
                    </a:p>
                  </a:txBody>
                  <a:tcPr/>
                </a:tc>
                <a:extLst>
                  <a:ext uri="{0D108BD9-81ED-4DB2-BD59-A6C34878D82A}">
                    <a16:rowId xmlns:a16="http://schemas.microsoft.com/office/drawing/2014/main" val="3120190069"/>
                  </a:ext>
                </a:extLst>
              </a:tr>
              <a:tr h="370840">
                <a:tc>
                  <a:txBody>
                    <a:bodyPr/>
                    <a:lstStyle/>
                    <a:p>
                      <a:r>
                        <a:rPr lang="en-US" dirty="0"/>
                        <a:t>Ni L</a:t>
                      </a:r>
                      <a:r>
                        <a:rPr lang="en-US" baseline="-25000" dirty="0"/>
                        <a:t>3</a:t>
                      </a:r>
                      <a:endParaRPr lang="de-DE" baseline="-25000" dirty="0"/>
                    </a:p>
                  </a:txBody>
                  <a:tcPr/>
                </a:tc>
                <a:tc>
                  <a:txBody>
                    <a:bodyPr/>
                    <a:lstStyle/>
                    <a:p>
                      <a:pPr algn="ctr"/>
                      <a:r>
                        <a:rPr lang="en-US" dirty="0"/>
                        <a:t>853</a:t>
                      </a:r>
                      <a:endParaRPr lang="de-DE" dirty="0"/>
                    </a:p>
                  </a:txBody>
                  <a:tcPr/>
                </a:tc>
                <a:tc>
                  <a:txBody>
                    <a:bodyPr/>
                    <a:lstStyle/>
                    <a:p>
                      <a:pPr algn="ctr"/>
                      <a:r>
                        <a:rPr lang="en-US" dirty="0"/>
                        <a:t>122*</a:t>
                      </a:r>
                      <a:endParaRPr lang="de-DE" dirty="0"/>
                    </a:p>
                  </a:txBody>
                  <a:tcPr/>
                </a:tc>
                <a:tc>
                  <a:txBody>
                    <a:bodyPr/>
                    <a:lstStyle/>
                    <a:p>
                      <a:pPr algn="ctr"/>
                      <a:r>
                        <a:rPr lang="en-US" dirty="0"/>
                        <a:t>6 900*</a:t>
                      </a:r>
                      <a:endParaRPr lang="de-DE" dirty="0"/>
                    </a:p>
                  </a:txBody>
                  <a:tcPr/>
                </a:tc>
                <a:extLst>
                  <a:ext uri="{0D108BD9-81ED-4DB2-BD59-A6C34878D82A}">
                    <a16:rowId xmlns:a16="http://schemas.microsoft.com/office/drawing/2014/main" val="3046961846"/>
                  </a:ext>
                </a:extLst>
              </a:tr>
              <a:tr h="370840">
                <a:tc>
                  <a:txBody>
                    <a:bodyPr/>
                    <a:lstStyle/>
                    <a:p>
                      <a:r>
                        <a:rPr lang="en-US" dirty="0"/>
                        <a:t>O K</a:t>
                      </a:r>
                      <a:endParaRPr lang="de-DE" dirty="0"/>
                    </a:p>
                  </a:txBody>
                  <a:tcPr/>
                </a:tc>
                <a:tc>
                  <a:txBody>
                    <a:bodyPr/>
                    <a:lstStyle/>
                    <a:p>
                      <a:pPr algn="ctr"/>
                      <a:r>
                        <a:rPr lang="en-US" dirty="0"/>
                        <a:t>530</a:t>
                      </a:r>
                      <a:endParaRPr lang="de-DE" dirty="0"/>
                    </a:p>
                  </a:txBody>
                  <a:tcPr/>
                </a:tc>
                <a:tc>
                  <a:txBody>
                    <a:bodyPr/>
                    <a:lstStyle/>
                    <a:p>
                      <a:pPr algn="ctr"/>
                      <a:r>
                        <a:rPr lang="en-US" dirty="0"/>
                        <a:t>49</a:t>
                      </a:r>
                      <a:endParaRPr lang="de-DE" dirty="0"/>
                    </a:p>
                  </a:txBody>
                  <a:tcPr/>
                </a:tc>
                <a:tc>
                  <a:txBody>
                    <a:bodyPr/>
                    <a:lstStyle/>
                    <a:p>
                      <a:pPr algn="ctr"/>
                      <a:r>
                        <a:rPr lang="en-US" dirty="0"/>
                        <a:t>10 400</a:t>
                      </a:r>
                      <a:endParaRPr lang="de-DE" dirty="0"/>
                    </a:p>
                  </a:txBody>
                  <a:tcPr/>
                </a:tc>
                <a:extLst>
                  <a:ext uri="{0D108BD9-81ED-4DB2-BD59-A6C34878D82A}">
                    <a16:rowId xmlns:a16="http://schemas.microsoft.com/office/drawing/2014/main" val="450169109"/>
                  </a:ext>
                </a:extLst>
              </a:tr>
            </a:tbl>
          </a:graphicData>
        </a:graphic>
      </p:graphicFrame>
      <p:pic>
        <p:nvPicPr>
          <p:cNvPr id="9" name="Picture 8">
            <a:extLst>
              <a:ext uri="{FF2B5EF4-FFF2-40B4-BE49-F238E27FC236}">
                <a16:creationId xmlns:a16="http://schemas.microsoft.com/office/drawing/2014/main" id="{CEA9B589-3209-504D-AB43-A2F6F3D779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5117" y="2929623"/>
            <a:ext cx="4645611" cy="1548537"/>
          </a:xfrm>
          <a:prstGeom prst="rect">
            <a:avLst/>
          </a:prstGeom>
        </p:spPr>
      </p:pic>
      <p:sp>
        <p:nvSpPr>
          <p:cNvPr id="13" name="TextBox 12">
            <a:extLst>
              <a:ext uri="{FF2B5EF4-FFF2-40B4-BE49-F238E27FC236}">
                <a16:creationId xmlns:a16="http://schemas.microsoft.com/office/drawing/2014/main" id="{0F20F745-189C-AA4C-9606-917BA519F791}"/>
              </a:ext>
            </a:extLst>
          </p:cNvPr>
          <p:cNvSpPr txBox="1"/>
          <p:nvPr/>
        </p:nvSpPr>
        <p:spPr>
          <a:xfrm>
            <a:off x="5923931" y="2728452"/>
            <a:ext cx="914400" cy="383458"/>
          </a:xfrm>
          <a:prstGeom prst="rect">
            <a:avLst/>
          </a:prstGeom>
          <a:noFill/>
        </p:spPr>
        <p:txBody>
          <a:bodyPr wrap="none" rtlCol="0">
            <a:noAutofit/>
          </a:bodyPr>
          <a:lstStyle/>
          <a:p>
            <a:pPr>
              <a:lnSpc>
                <a:spcPct val="112000"/>
              </a:lnSpc>
            </a:pPr>
            <a:r>
              <a:rPr lang="en-US" sz="1100" dirty="0"/>
              <a:t>Raw Data</a:t>
            </a:r>
            <a:endParaRPr lang="de-DE" sz="1100" dirty="0" err="1"/>
          </a:p>
        </p:txBody>
      </p:sp>
      <p:sp>
        <p:nvSpPr>
          <p:cNvPr id="14" name="TextBox 13">
            <a:extLst>
              <a:ext uri="{FF2B5EF4-FFF2-40B4-BE49-F238E27FC236}">
                <a16:creationId xmlns:a16="http://schemas.microsoft.com/office/drawing/2014/main" id="{2F62D238-C4FB-DC47-8D0B-CFFD8D203BA6}"/>
              </a:ext>
            </a:extLst>
          </p:cNvPr>
          <p:cNvSpPr txBox="1"/>
          <p:nvPr/>
        </p:nvSpPr>
        <p:spPr>
          <a:xfrm>
            <a:off x="6838331" y="2728452"/>
            <a:ext cx="2083645" cy="383458"/>
          </a:xfrm>
          <a:prstGeom prst="rect">
            <a:avLst/>
          </a:prstGeom>
          <a:noFill/>
        </p:spPr>
        <p:txBody>
          <a:bodyPr wrap="none" rtlCol="0">
            <a:noAutofit/>
          </a:bodyPr>
          <a:lstStyle/>
          <a:p>
            <a:pPr algn="ctr">
              <a:lnSpc>
                <a:spcPct val="112000"/>
              </a:lnSpc>
            </a:pPr>
            <a:r>
              <a:rPr lang="en-US" sz="1100" dirty="0"/>
              <a:t>Curvature Corrected</a:t>
            </a:r>
            <a:endParaRPr lang="de-DE" sz="1100" dirty="0" err="1"/>
          </a:p>
        </p:txBody>
      </p:sp>
      <p:sp>
        <p:nvSpPr>
          <p:cNvPr id="15" name="TextBox 14">
            <a:extLst>
              <a:ext uri="{FF2B5EF4-FFF2-40B4-BE49-F238E27FC236}">
                <a16:creationId xmlns:a16="http://schemas.microsoft.com/office/drawing/2014/main" id="{5D7BEFC5-2A2B-414D-9000-FD4DBD85CBBE}"/>
              </a:ext>
            </a:extLst>
          </p:cNvPr>
          <p:cNvSpPr txBox="1"/>
          <p:nvPr/>
        </p:nvSpPr>
        <p:spPr>
          <a:xfrm>
            <a:off x="8329070" y="2728452"/>
            <a:ext cx="2083645" cy="383458"/>
          </a:xfrm>
          <a:prstGeom prst="rect">
            <a:avLst/>
          </a:prstGeom>
          <a:noFill/>
        </p:spPr>
        <p:txBody>
          <a:bodyPr wrap="none" rtlCol="0">
            <a:noAutofit/>
          </a:bodyPr>
          <a:lstStyle/>
          <a:p>
            <a:pPr algn="ctr">
              <a:lnSpc>
                <a:spcPct val="112000"/>
              </a:lnSpc>
            </a:pPr>
            <a:r>
              <a:rPr lang="en-US" sz="1100" dirty="0"/>
              <a:t>Summed Spectra</a:t>
            </a:r>
            <a:endParaRPr lang="de-DE" sz="1100" dirty="0" err="1"/>
          </a:p>
        </p:txBody>
      </p:sp>
      <p:sp>
        <p:nvSpPr>
          <p:cNvPr id="16" name="TextBox 15">
            <a:extLst>
              <a:ext uri="{FF2B5EF4-FFF2-40B4-BE49-F238E27FC236}">
                <a16:creationId xmlns:a16="http://schemas.microsoft.com/office/drawing/2014/main" id="{D8175218-8290-7E4F-AEB6-374425E96E82}"/>
              </a:ext>
            </a:extLst>
          </p:cNvPr>
          <p:cNvSpPr txBox="1"/>
          <p:nvPr/>
        </p:nvSpPr>
        <p:spPr>
          <a:xfrm>
            <a:off x="9411717" y="4976044"/>
            <a:ext cx="2468880" cy="318281"/>
          </a:xfrm>
          <a:prstGeom prst="rect">
            <a:avLst/>
          </a:prstGeom>
          <a:noFill/>
        </p:spPr>
        <p:txBody>
          <a:bodyPr wrap="none" rtlCol="0">
            <a:noAutofit/>
          </a:bodyPr>
          <a:lstStyle/>
          <a:p>
            <a:pPr>
              <a:lnSpc>
                <a:spcPct val="112000"/>
              </a:lnSpc>
            </a:pPr>
            <a:r>
              <a:rPr lang="en-US" sz="1400" dirty="0"/>
              <a:t>* not enough time to optimize</a:t>
            </a:r>
            <a:endParaRPr lang="de-DE" sz="1400" dirty="0" err="1"/>
          </a:p>
        </p:txBody>
      </p:sp>
    </p:spTree>
    <p:extLst>
      <p:ext uri="{BB962C8B-B14F-4D97-AF65-F5344CB8AC3E}">
        <p14:creationId xmlns:p14="http://schemas.microsoft.com/office/powerpoint/2010/main" val="3719286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AB53-C9D5-0F4D-A537-29F84F63B810}"/>
              </a:ext>
            </a:extLst>
          </p:cNvPr>
          <p:cNvSpPr>
            <a:spLocks noGrp="1"/>
          </p:cNvSpPr>
          <p:nvPr>
            <p:ph type="title"/>
          </p:nvPr>
        </p:nvSpPr>
        <p:spPr>
          <a:xfrm>
            <a:off x="611189" y="483123"/>
            <a:ext cx="10956924" cy="780540"/>
          </a:xfrm>
        </p:spPr>
        <p:txBody>
          <a:bodyPr/>
          <a:lstStyle/>
          <a:p>
            <a:br>
              <a:rPr lang="en-DE" dirty="0"/>
            </a:br>
            <a:r>
              <a:rPr lang="en-DE" dirty="0"/>
              <a:t>SCS group 2021</a:t>
            </a:r>
            <a:br>
              <a:rPr lang="en-DE" dirty="0"/>
            </a:br>
            <a:endParaRPr lang="en-DE" dirty="0"/>
          </a:p>
        </p:txBody>
      </p:sp>
      <p:pic>
        <p:nvPicPr>
          <p:cNvPr id="5" name="Content Placeholder 4" descr="A group of people posing for a photo on the steps of a building&#10;&#10;Description automatically generated with medium confidence">
            <a:extLst>
              <a:ext uri="{FF2B5EF4-FFF2-40B4-BE49-F238E27FC236}">
                <a16:creationId xmlns:a16="http://schemas.microsoft.com/office/drawing/2014/main" id="{9A220FDF-F6F3-674E-988E-3079F40E066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657"/>
          <a:stretch/>
        </p:blipFill>
        <p:spPr>
          <a:xfrm>
            <a:off x="2283844" y="1015185"/>
            <a:ext cx="7611614" cy="4330674"/>
          </a:xfrm>
        </p:spPr>
      </p:pic>
      <p:sp>
        <p:nvSpPr>
          <p:cNvPr id="6" name="Rectangle 5">
            <a:extLst>
              <a:ext uri="{FF2B5EF4-FFF2-40B4-BE49-F238E27FC236}">
                <a16:creationId xmlns:a16="http://schemas.microsoft.com/office/drawing/2014/main" id="{35D92B0C-E95B-4F47-B13A-2B9E65607C08}"/>
              </a:ext>
            </a:extLst>
          </p:cNvPr>
          <p:cNvSpPr/>
          <p:nvPr/>
        </p:nvSpPr>
        <p:spPr>
          <a:xfrm>
            <a:off x="2277494" y="5345859"/>
            <a:ext cx="7611614" cy="900246"/>
          </a:xfrm>
          <a:prstGeom prst="rect">
            <a:avLst/>
          </a:prstGeom>
        </p:spPr>
        <p:txBody>
          <a:bodyPr wrap="square">
            <a:spAutoFit/>
          </a:bodyPr>
          <a:lstStyle/>
          <a:p>
            <a:r>
              <a:rPr lang="en-DE" sz="1050" dirty="0"/>
              <a:t>Young Yong Kim, Martin Teichmann, David Hickin (Controls), Nahid Ghodrati (PhD student), Cammille Carinan (Data Analysis), Jan Torben Delitz, Zhong Yin, Alexander Reich, Justine Schlappa, Maria Peter (Admin. Assistant Experiments), Andrey Tsapurin(Master student), Giuseppe Mercurio, Naman Agarwal (PhD student), Benjamin van Kuiken, Natalia G</a:t>
            </a:r>
            <a:r>
              <a:rPr lang="en-GB" sz="1050" dirty="0"/>
              <a:t>e</a:t>
            </a:r>
            <a:r>
              <a:rPr lang="en-DE" sz="1050" dirty="0"/>
              <a:t>rasimova, Carsten Broers, Andreas Scherz, Laurent Mercadier, Sergii. Parchenko, Le Phuong Hoang (PhD student),</a:t>
            </a:r>
            <a:br>
              <a:rPr lang="en-DE" sz="1050" dirty="0"/>
            </a:br>
            <a:r>
              <a:rPr lang="en-DE" sz="1050" dirty="0"/>
              <a:t>not on the picture: Luigi Adriano and Robert Carley</a:t>
            </a:r>
          </a:p>
        </p:txBody>
      </p:sp>
    </p:spTree>
    <p:extLst>
      <p:ext uri="{BB962C8B-B14F-4D97-AF65-F5344CB8AC3E}">
        <p14:creationId xmlns:p14="http://schemas.microsoft.com/office/powerpoint/2010/main" val="3110419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8633-6913-484D-BA8F-B70AD0F50FB6}"/>
              </a:ext>
            </a:extLst>
          </p:cNvPr>
          <p:cNvSpPr>
            <a:spLocks noGrp="1"/>
          </p:cNvSpPr>
          <p:nvPr>
            <p:ph type="title"/>
          </p:nvPr>
        </p:nvSpPr>
        <p:spPr/>
        <p:txBody>
          <a:bodyPr/>
          <a:lstStyle/>
          <a:p>
            <a:r>
              <a:rPr lang="en-US" dirty="0"/>
              <a:t>Soft X-ray region: probing electronic structure on nanometer length scales</a:t>
            </a:r>
            <a:br>
              <a:rPr lang="en-US" dirty="0"/>
            </a:br>
            <a:endParaRPr lang="en-US" dirty="0"/>
          </a:p>
        </p:txBody>
      </p:sp>
      <p:pic>
        <p:nvPicPr>
          <p:cNvPr id="4" name="Screen Shot 2017-05-27 at 16.24.10.png" descr="Screen Shot 2017-05-27 at 16.24.10.png">
            <a:extLst>
              <a:ext uri="{FF2B5EF4-FFF2-40B4-BE49-F238E27FC236}">
                <a16:creationId xmlns:a16="http://schemas.microsoft.com/office/drawing/2014/main" id="{9B7600F1-8491-C44D-A0FE-FACEB85BBDAF}"/>
              </a:ext>
            </a:extLst>
          </p:cNvPr>
          <p:cNvPicPr>
            <a:picLocks noChangeAspect="1"/>
          </p:cNvPicPr>
          <p:nvPr/>
        </p:nvPicPr>
        <p:blipFill>
          <a:blip r:embed="rId2"/>
          <a:srcRect t="4470" b="4470"/>
          <a:stretch>
            <a:fillRect/>
          </a:stretch>
        </p:blipFill>
        <p:spPr>
          <a:xfrm>
            <a:off x="2868702" y="1363922"/>
            <a:ext cx="6454595" cy="2065078"/>
          </a:xfrm>
          <a:prstGeom prst="rect">
            <a:avLst/>
          </a:prstGeom>
        </p:spPr>
      </p:pic>
      <p:pic>
        <p:nvPicPr>
          <p:cNvPr id="5" name="image11.png" descr="image11.png">
            <a:extLst>
              <a:ext uri="{FF2B5EF4-FFF2-40B4-BE49-F238E27FC236}">
                <a16:creationId xmlns:a16="http://schemas.microsoft.com/office/drawing/2014/main" id="{4817B2D9-313C-0544-8F50-8BD66384C190}"/>
              </a:ext>
            </a:extLst>
          </p:cNvPr>
          <p:cNvPicPr>
            <a:picLocks noChangeAspect="1"/>
          </p:cNvPicPr>
          <p:nvPr/>
        </p:nvPicPr>
        <p:blipFill>
          <a:blip r:embed="rId3"/>
          <a:srcRect l="48299" b="4267"/>
          <a:stretch>
            <a:fillRect/>
          </a:stretch>
        </p:blipFill>
        <p:spPr>
          <a:xfrm rot="5400000">
            <a:off x="4840141" y="1857055"/>
            <a:ext cx="2316952" cy="5835403"/>
          </a:xfrm>
          <a:prstGeom prst="rect">
            <a:avLst/>
          </a:prstGeom>
          <a:ln w="12700">
            <a:miter lim="400000"/>
          </a:ln>
        </p:spPr>
      </p:pic>
      <p:sp>
        <p:nvSpPr>
          <p:cNvPr id="6" name="Line">
            <a:extLst>
              <a:ext uri="{FF2B5EF4-FFF2-40B4-BE49-F238E27FC236}">
                <a16:creationId xmlns:a16="http://schemas.microsoft.com/office/drawing/2014/main" id="{A42BE38D-58B2-8A41-B185-EB472285DC14}"/>
              </a:ext>
            </a:extLst>
          </p:cNvPr>
          <p:cNvSpPr/>
          <p:nvPr/>
        </p:nvSpPr>
        <p:spPr>
          <a:xfrm flipV="1">
            <a:off x="3633249" y="2192555"/>
            <a:ext cx="2967089" cy="1410470"/>
          </a:xfrm>
          <a:prstGeom prst="line">
            <a:avLst/>
          </a:prstGeom>
          <a:ln w="38100">
            <a:solidFill>
              <a:schemeClr val="accent1">
                <a:alpha val="44568"/>
              </a:schemeClr>
            </a:solidFill>
            <a:miter/>
          </a:ln>
        </p:spPr>
        <p:txBody>
          <a:bodyPr lIns="45719" rIns="45719"/>
          <a:lstStyle/>
          <a:p>
            <a:endParaRPr/>
          </a:p>
        </p:txBody>
      </p:sp>
      <p:sp>
        <p:nvSpPr>
          <p:cNvPr id="7" name="Line">
            <a:extLst>
              <a:ext uri="{FF2B5EF4-FFF2-40B4-BE49-F238E27FC236}">
                <a16:creationId xmlns:a16="http://schemas.microsoft.com/office/drawing/2014/main" id="{6367F69C-2320-BA42-8DE5-4409040CB2E9}"/>
              </a:ext>
            </a:extLst>
          </p:cNvPr>
          <p:cNvSpPr/>
          <p:nvPr/>
        </p:nvSpPr>
        <p:spPr>
          <a:xfrm flipH="1" flipV="1">
            <a:off x="8164461" y="2192398"/>
            <a:ext cx="454839" cy="1361028"/>
          </a:xfrm>
          <a:prstGeom prst="line">
            <a:avLst/>
          </a:prstGeom>
          <a:ln w="38100">
            <a:solidFill>
              <a:schemeClr val="accent1">
                <a:alpha val="44568"/>
              </a:schemeClr>
            </a:solidFill>
            <a:miter/>
          </a:ln>
        </p:spPr>
        <p:txBody>
          <a:bodyPr lIns="45719" rIns="45719"/>
          <a:lstStyle/>
          <a:p>
            <a:endParaRPr/>
          </a:p>
        </p:txBody>
      </p:sp>
      <p:sp>
        <p:nvSpPr>
          <p:cNvPr id="8" name="TextBox 7">
            <a:extLst>
              <a:ext uri="{FF2B5EF4-FFF2-40B4-BE49-F238E27FC236}">
                <a16:creationId xmlns:a16="http://schemas.microsoft.com/office/drawing/2014/main" id="{692DEF72-7A93-F443-83B8-4516A21C5080}"/>
              </a:ext>
            </a:extLst>
          </p:cNvPr>
          <p:cNvSpPr txBox="1"/>
          <p:nvPr/>
        </p:nvSpPr>
        <p:spPr>
          <a:xfrm>
            <a:off x="5191750" y="6090340"/>
            <a:ext cx="2112394" cy="410817"/>
          </a:xfrm>
          <a:prstGeom prst="rect">
            <a:avLst/>
          </a:prstGeom>
          <a:noFill/>
        </p:spPr>
        <p:txBody>
          <a:bodyPr wrap="none" rtlCol="0">
            <a:noAutofit/>
          </a:bodyPr>
          <a:lstStyle/>
          <a:p>
            <a:pPr>
              <a:lnSpc>
                <a:spcPct val="112000"/>
              </a:lnSpc>
            </a:pPr>
            <a:r>
              <a:rPr lang="en-US" sz="1400" dirty="0"/>
              <a:t>Photon energy (eV)</a:t>
            </a:r>
          </a:p>
        </p:txBody>
      </p:sp>
      <p:sp>
        <p:nvSpPr>
          <p:cNvPr id="11" name="Rectangle 10">
            <a:extLst>
              <a:ext uri="{FF2B5EF4-FFF2-40B4-BE49-F238E27FC236}">
                <a16:creationId xmlns:a16="http://schemas.microsoft.com/office/drawing/2014/main" id="{C999C333-EF32-654E-A84E-867B29863C3D}"/>
              </a:ext>
            </a:extLst>
          </p:cNvPr>
          <p:cNvSpPr/>
          <p:nvPr/>
        </p:nvSpPr>
        <p:spPr>
          <a:xfrm>
            <a:off x="8235477" y="6334780"/>
            <a:ext cx="3956523" cy="523220"/>
          </a:xfrm>
          <a:prstGeom prst="rect">
            <a:avLst/>
          </a:prstGeom>
          <a:solidFill>
            <a:schemeClr val="accent5"/>
          </a:solidFill>
        </p:spPr>
        <p:txBody>
          <a:bodyPr wrap="square">
            <a:spAutoFit/>
          </a:bodyPr>
          <a:lstStyle/>
          <a:p>
            <a:r>
              <a:rPr lang="en-US" sz="1400" dirty="0"/>
              <a:t>adopted from D. Attwood:</a:t>
            </a:r>
          </a:p>
          <a:p>
            <a:r>
              <a:rPr lang="en-US" sz="1400" dirty="0"/>
              <a:t>Soft X-Rays and Extreme Ultraviolet Radiation</a:t>
            </a:r>
          </a:p>
        </p:txBody>
      </p:sp>
    </p:spTree>
    <p:extLst>
      <p:ext uri="{BB962C8B-B14F-4D97-AF65-F5344CB8AC3E}">
        <p14:creationId xmlns:p14="http://schemas.microsoft.com/office/powerpoint/2010/main" val="39407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D401-3328-BC4B-83D6-17D451C500C8}"/>
              </a:ext>
            </a:extLst>
          </p:cNvPr>
          <p:cNvSpPr>
            <a:spLocks noGrp="1"/>
          </p:cNvSpPr>
          <p:nvPr>
            <p:ph type="title"/>
          </p:nvPr>
        </p:nvSpPr>
        <p:spPr>
          <a:xfrm>
            <a:off x="609665" y="447289"/>
            <a:ext cx="10956924" cy="780540"/>
          </a:xfrm>
        </p:spPr>
        <p:txBody>
          <a:bodyPr/>
          <a:lstStyle/>
          <a:p>
            <a:r>
              <a:rPr lang="en-DE" dirty="0"/>
              <a:t>Science at SCS</a:t>
            </a:r>
            <a:br>
              <a:rPr lang="en-DE" dirty="0"/>
            </a:br>
            <a:endParaRPr lang="en-DE" dirty="0"/>
          </a:p>
        </p:txBody>
      </p:sp>
      <p:sp>
        <p:nvSpPr>
          <p:cNvPr id="4" name="TextBox 3">
            <a:extLst>
              <a:ext uri="{FF2B5EF4-FFF2-40B4-BE49-F238E27FC236}">
                <a16:creationId xmlns:a16="http://schemas.microsoft.com/office/drawing/2014/main" id="{76C91BBE-085A-3549-B361-FF9356C3F037}"/>
              </a:ext>
            </a:extLst>
          </p:cNvPr>
          <p:cNvSpPr txBox="1"/>
          <p:nvPr/>
        </p:nvSpPr>
        <p:spPr>
          <a:xfrm>
            <a:off x="3716594" y="2993923"/>
            <a:ext cx="0" cy="0"/>
          </a:xfrm>
          <a:prstGeom prst="rect">
            <a:avLst/>
          </a:prstGeom>
          <a:noFill/>
        </p:spPr>
        <p:txBody>
          <a:bodyPr wrap="none" rtlCol="0">
            <a:noAutofit/>
          </a:bodyPr>
          <a:lstStyle/>
          <a:p>
            <a:pPr marL="269875" indent="-269875">
              <a:lnSpc>
                <a:spcPct val="112000"/>
              </a:lnSpc>
              <a:buBlip>
                <a:blip r:embed="rId3"/>
              </a:buBlip>
            </a:pPr>
            <a:endParaRPr lang="en-DE" sz="1400" dirty="0" err="1"/>
          </a:p>
        </p:txBody>
      </p:sp>
      <p:pic>
        <p:nvPicPr>
          <p:cNvPr id="5" name="Picture 4" descr="A picture containing clock, table, light, fire&#10;&#10;Description automatically generated">
            <a:extLst>
              <a:ext uri="{FF2B5EF4-FFF2-40B4-BE49-F238E27FC236}">
                <a16:creationId xmlns:a16="http://schemas.microsoft.com/office/drawing/2014/main" id="{8D3AB797-C36A-FC4F-9EEA-8EF842AC68E5}"/>
              </a:ext>
            </a:extLst>
          </p:cNvPr>
          <p:cNvPicPr>
            <a:picLocks noChangeAspect="1"/>
          </p:cNvPicPr>
          <p:nvPr/>
        </p:nvPicPr>
        <p:blipFill rotWithShape="1">
          <a:blip r:embed="rId4">
            <a:extLst>
              <a:ext uri="{28A0092B-C50C-407E-A947-70E740481C1C}">
                <a14:useLocalDpi xmlns:a14="http://schemas.microsoft.com/office/drawing/2010/main" val="0"/>
              </a:ext>
            </a:extLst>
          </a:blip>
          <a:srcRect t="7398"/>
          <a:stretch/>
        </p:blipFill>
        <p:spPr>
          <a:xfrm>
            <a:off x="8075364" y="4431445"/>
            <a:ext cx="3491225" cy="2389235"/>
          </a:xfrm>
          <a:prstGeom prst="rect">
            <a:avLst/>
          </a:prstGeom>
        </p:spPr>
      </p:pic>
      <p:sp>
        <p:nvSpPr>
          <p:cNvPr id="6" name="Rectangle 5">
            <a:extLst>
              <a:ext uri="{FF2B5EF4-FFF2-40B4-BE49-F238E27FC236}">
                <a16:creationId xmlns:a16="http://schemas.microsoft.com/office/drawing/2014/main" id="{0524899A-F3F1-2C4A-A740-10A1D08C366C}"/>
              </a:ext>
            </a:extLst>
          </p:cNvPr>
          <p:cNvSpPr/>
          <p:nvPr/>
        </p:nvSpPr>
        <p:spPr>
          <a:xfrm>
            <a:off x="6346285" y="3576155"/>
            <a:ext cx="4442242" cy="369332"/>
          </a:xfrm>
          <a:prstGeom prst="rect">
            <a:avLst/>
          </a:prstGeom>
        </p:spPr>
        <p:txBody>
          <a:bodyPr wrap="none">
            <a:spAutoFit/>
          </a:bodyPr>
          <a:lstStyle/>
          <a:p>
            <a:r>
              <a:rPr lang="en-US" b="1" dirty="0"/>
              <a:t>Spin-orbit-driven topological systems</a:t>
            </a:r>
            <a:endParaRPr lang="en-DE" b="1" dirty="0"/>
          </a:p>
        </p:txBody>
      </p:sp>
      <p:sp>
        <p:nvSpPr>
          <p:cNvPr id="7" name="TextBox 6">
            <a:extLst>
              <a:ext uri="{FF2B5EF4-FFF2-40B4-BE49-F238E27FC236}">
                <a16:creationId xmlns:a16="http://schemas.microsoft.com/office/drawing/2014/main" id="{18B635D5-6DA5-C346-B020-104D3C39B4C9}"/>
              </a:ext>
            </a:extLst>
          </p:cNvPr>
          <p:cNvSpPr txBox="1"/>
          <p:nvPr/>
        </p:nvSpPr>
        <p:spPr>
          <a:xfrm>
            <a:off x="8321314" y="4036286"/>
            <a:ext cx="3245275" cy="369332"/>
          </a:xfrm>
          <a:prstGeom prst="rect">
            <a:avLst/>
          </a:prstGeom>
          <a:solidFill>
            <a:schemeClr val="accent5"/>
          </a:solidFill>
        </p:spPr>
        <p:txBody>
          <a:bodyPr wrap="none" rtlCol="0">
            <a:noAutofit/>
          </a:bodyPr>
          <a:lstStyle/>
          <a:p>
            <a:pPr>
              <a:lnSpc>
                <a:spcPct val="112000"/>
              </a:lnSpc>
            </a:pPr>
            <a:r>
              <a:rPr lang="en-US" sz="1400" dirty="0" err="1"/>
              <a:t>Büttner</a:t>
            </a:r>
            <a:r>
              <a:rPr lang="en-US" sz="1400" dirty="0"/>
              <a:t>, et al.., Nature materials (2021)</a:t>
            </a:r>
          </a:p>
        </p:txBody>
      </p:sp>
      <p:sp>
        <p:nvSpPr>
          <p:cNvPr id="8" name="Rectangle 7">
            <a:extLst>
              <a:ext uri="{FF2B5EF4-FFF2-40B4-BE49-F238E27FC236}">
                <a16:creationId xmlns:a16="http://schemas.microsoft.com/office/drawing/2014/main" id="{F6BE95F9-B9F7-EA4A-818E-6FE9DA9731F1}"/>
              </a:ext>
            </a:extLst>
          </p:cNvPr>
          <p:cNvSpPr/>
          <p:nvPr/>
        </p:nvSpPr>
        <p:spPr>
          <a:xfrm>
            <a:off x="770566" y="3576155"/>
            <a:ext cx="3544560" cy="369332"/>
          </a:xfrm>
          <a:prstGeom prst="rect">
            <a:avLst/>
          </a:prstGeom>
        </p:spPr>
        <p:txBody>
          <a:bodyPr wrap="none">
            <a:spAutoFit/>
          </a:bodyPr>
          <a:lstStyle/>
          <a:p>
            <a:r>
              <a:rPr lang="en-US" b="1" dirty="0"/>
              <a:t>Laser-driven phase transitions</a:t>
            </a:r>
          </a:p>
        </p:txBody>
      </p:sp>
      <p:pic>
        <p:nvPicPr>
          <p:cNvPr id="9" name="Picture 8" descr="natrevmats201731-f1.jpg">
            <a:extLst>
              <a:ext uri="{FF2B5EF4-FFF2-40B4-BE49-F238E27FC236}">
                <a16:creationId xmlns:a16="http://schemas.microsoft.com/office/drawing/2014/main" id="{F95B12E1-11E1-8C42-91DB-08BA22137FE5}"/>
              </a:ext>
            </a:extLst>
          </p:cNvPr>
          <p:cNvPicPr>
            <a:picLocks noChangeAspect="1"/>
          </p:cNvPicPr>
          <p:nvPr/>
        </p:nvPicPr>
        <p:blipFill rotWithShape="1">
          <a:blip r:embed="rId5">
            <a:extLst>
              <a:ext uri="{28A0092B-C50C-407E-A947-70E740481C1C}">
                <a14:useLocalDpi xmlns:a14="http://schemas.microsoft.com/office/drawing/2010/main" val="0"/>
              </a:ext>
            </a:extLst>
          </a:blip>
          <a:srcRect l="2722" t="621" r="50600" b="71929"/>
          <a:stretch/>
        </p:blipFill>
        <p:spPr bwMode="auto">
          <a:xfrm>
            <a:off x="6779109" y="4405618"/>
            <a:ext cx="1843855" cy="85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A597393-B04A-6E45-A188-FA3ADBDA3078}"/>
              </a:ext>
            </a:extLst>
          </p:cNvPr>
          <p:cNvSpPr/>
          <p:nvPr/>
        </p:nvSpPr>
        <p:spPr>
          <a:xfrm>
            <a:off x="7913012" y="5128768"/>
            <a:ext cx="635110" cy="338554"/>
          </a:xfrm>
          <a:prstGeom prst="rect">
            <a:avLst/>
          </a:prstGeom>
        </p:spPr>
        <p:txBody>
          <a:bodyPr wrap="square">
            <a:spAutoFit/>
          </a:bodyPr>
          <a:lstStyle/>
          <a:p>
            <a:r>
              <a:rPr lang="en-GB" sz="1600" dirty="0">
                <a:latin typeface="NimbusRomNo9L"/>
              </a:rPr>
              <a:t>DMI </a:t>
            </a:r>
            <a:endParaRPr lang="en-GB" sz="1600" dirty="0"/>
          </a:p>
        </p:txBody>
      </p:sp>
      <p:pic>
        <p:nvPicPr>
          <p:cNvPr id="11" name="Picture 10">
            <a:extLst>
              <a:ext uri="{FF2B5EF4-FFF2-40B4-BE49-F238E27FC236}">
                <a16:creationId xmlns:a16="http://schemas.microsoft.com/office/drawing/2014/main" id="{03440A19-7F6C-3F4E-AC1D-C019C62F1285}"/>
              </a:ext>
            </a:extLst>
          </p:cNvPr>
          <p:cNvPicPr>
            <a:picLocks noChangeAspect="1"/>
          </p:cNvPicPr>
          <p:nvPr/>
        </p:nvPicPr>
        <p:blipFill>
          <a:blip r:embed="rId6"/>
          <a:stretch>
            <a:fillRect/>
          </a:stretch>
        </p:blipFill>
        <p:spPr>
          <a:xfrm>
            <a:off x="3404340" y="3949020"/>
            <a:ext cx="2132052" cy="2594550"/>
          </a:xfrm>
          <a:prstGeom prst="rect">
            <a:avLst/>
          </a:prstGeom>
        </p:spPr>
      </p:pic>
      <p:pic>
        <p:nvPicPr>
          <p:cNvPr id="12" name="图片 3" descr="Fig2_AFM_FM_Lattice_vert.jpg">
            <a:extLst>
              <a:ext uri="{FF2B5EF4-FFF2-40B4-BE49-F238E27FC236}">
                <a16:creationId xmlns:a16="http://schemas.microsoft.com/office/drawing/2014/main" id="{A73C8881-E69C-5D46-9715-FDC787CA6881}"/>
              </a:ext>
            </a:extLst>
          </p:cNvPr>
          <p:cNvPicPr/>
          <p:nvPr/>
        </p:nvPicPr>
        <p:blipFill rotWithShape="1">
          <a:blip r:embed="rId7" cstate="print"/>
          <a:srcRect l="49082"/>
          <a:stretch/>
        </p:blipFill>
        <p:spPr>
          <a:xfrm>
            <a:off x="1411847" y="3949020"/>
            <a:ext cx="1006807" cy="1841597"/>
          </a:xfrm>
          <a:prstGeom prst="rect">
            <a:avLst/>
          </a:prstGeom>
          <a:effectLst/>
        </p:spPr>
      </p:pic>
      <p:sp>
        <p:nvSpPr>
          <p:cNvPr id="13" name="Rectangle 12">
            <a:extLst>
              <a:ext uri="{FF2B5EF4-FFF2-40B4-BE49-F238E27FC236}">
                <a16:creationId xmlns:a16="http://schemas.microsoft.com/office/drawing/2014/main" id="{401032B8-AEEF-6741-B64A-F950807BE91E}"/>
              </a:ext>
            </a:extLst>
          </p:cNvPr>
          <p:cNvSpPr/>
          <p:nvPr/>
        </p:nvSpPr>
        <p:spPr>
          <a:xfrm>
            <a:off x="771275" y="1007908"/>
            <a:ext cx="4211409" cy="369332"/>
          </a:xfrm>
          <a:prstGeom prst="rect">
            <a:avLst/>
          </a:prstGeom>
        </p:spPr>
        <p:txBody>
          <a:bodyPr wrap="none">
            <a:spAutoFit/>
          </a:bodyPr>
          <a:lstStyle/>
          <a:p>
            <a:r>
              <a:rPr lang="en-US" b="1" dirty="0"/>
              <a:t>Study of electron and spin dynamics</a:t>
            </a:r>
          </a:p>
        </p:txBody>
      </p:sp>
      <p:sp>
        <p:nvSpPr>
          <p:cNvPr id="14" name="TextBox 13">
            <a:extLst>
              <a:ext uri="{FF2B5EF4-FFF2-40B4-BE49-F238E27FC236}">
                <a16:creationId xmlns:a16="http://schemas.microsoft.com/office/drawing/2014/main" id="{E2C3294C-353E-944A-8DA5-9A7B117A4F62}"/>
              </a:ext>
            </a:extLst>
          </p:cNvPr>
          <p:cNvSpPr txBox="1"/>
          <p:nvPr/>
        </p:nvSpPr>
        <p:spPr>
          <a:xfrm>
            <a:off x="623887" y="5940028"/>
            <a:ext cx="2626089" cy="369332"/>
          </a:xfrm>
          <a:prstGeom prst="rect">
            <a:avLst/>
          </a:prstGeom>
          <a:solidFill>
            <a:schemeClr val="accent5"/>
          </a:solidFill>
        </p:spPr>
        <p:txBody>
          <a:bodyPr wrap="none" rtlCol="0">
            <a:noAutofit/>
          </a:bodyPr>
          <a:lstStyle/>
          <a:p>
            <a:pPr>
              <a:lnSpc>
                <a:spcPct val="112000"/>
              </a:lnSpc>
            </a:pPr>
            <a:r>
              <a:rPr lang="en-US" sz="1400" dirty="0"/>
              <a:t>Agarwal, PhD thesis (2022)</a:t>
            </a:r>
          </a:p>
        </p:txBody>
      </p:sp>
      <p:pic>
        <p:nvPicPr>
          <p:cNvPr id="15" name="Grafik 7">
            <a:extLst>
              <a:ext uri="{FF2B5EF4-FFF2-40B4-BE49-F238E27FC236}">
                <a16:creationId xmlns:a16="http://schemas.microsoft.com/office/drawing/2014/main" id="{CBFEBDF4-B6A5-D14F-8E41-0B1C3554090C}"/>
              </a:ext>
            </a:extLst>
          </p:cNvPr>
          <p:cNvPicPr>
            <a:picLocks noChangeAspect="1"/>
          </p:cNvPicPr>
          <p:nvPr/>
        </p:nvPicPr>
        <p:blipFill>
          <a:blip r:embed="rId8"/>
          <a:stretch>
            <a:fillRect/>
          </a:stretch>
        </p:blipFill>
        <p:spPr bwMode="auto">
          <a:xfrm>
            <a:off x="2542846" y="1372657"/>
            <a:ext cx="3322955" cy="1816100"/>
          </a:xfrm>
          <a:prstGeom prst="rect">
            <a:avLst/>
          </a:prstGeom>
          <a:noFill/>
          <a:ln>
            <a:noFill/>
          </a:ln>
        </p:spPr>
      </p:pic>
      <p:sp>
        <p:nvSpPr>
          <p:cNvPr id="16" name="TextBox 15">
            <a:extLst>
              <a:ext uri="{FF2B5EF4-FFF2-40B4-BE49-F238E27FC236}">
                <a16:creationId xmlns:a16="http://schemas.microsoft.com/office/drawing/2014/main" id="{822ADBE1-099B-894F-B586-71EB92DC0EE6}"/>
              </a:ext>
            </a:extLst>
          </p:cNvPr>
          <p:cNvSpPr txBox="1"/>
          <p:nvPr/>
        </p:nvSpPr>
        <p:spPr>
          <a:xfrm>
            <a:off x="946338" y="3214596"/>
            <a:ext cx="3828862" cy="358026"/>
          </a:xfrm>
          <a:prstGeom prst="rect">
            <a:avLst/>
          </a:prstGeom>
          <a:solidFill>
            <a:schemeClr val="accent5"/>
          </a:solidFill>
        </p:spPr>
        <p:txBody>
          <a:bodyPr wrap="none" rtlCol="0">
            <a:noAutofit/>
          </a:bodyPr>
          <a:lstStyle/>
          <a:p>
            <a:r>
              <a:rPr lang="en-US" sz="1400" dirty="0" err="1"/>
              <a:t>Thielemann-Kühn</a:t>
            </a:r>
            <a:r>
              <a:rPr lang="en-US" sz="1400" dirty="0"/>
              <a:t>, et al.., </a:t>
            </a:r>
            <a:r>
              <a:rPr lang="en-GB" sz="1400" dirty="0"/>
              <a:t>arXiv:2106.09999</a:t>
            </a:r>
          </a:p>
          <a:p>
            <a:br>
              <a:rPr lang="en-GB" sz="1400" dirty="0"/>
            </a:br>
            <a:endParaRPr lang="en-GB" sz="1400" dirty="0"/>
          </a:p>
          <a:p>
            <a:pPr>
              <a:lnSpc>
                <a:spcPct val="112000"/>
              </a:lnSpc>
            </a:pPr>
            <a:r>
              <a:rPr lang="en-US" sz="1400" dirty="0"/>
              <a:t>(2021)</a:t>
            </a:r>
          </a:p>
        </p:txBody>
      </p:sp>
      <p:pic>
        <p:nvPicPr>
          <p:cNvPr id="17" name="Picture 16" descr="Chart&#10;&#10;Description automatically generated">
            <a:extLst>
              <a:ext uri="{FF2B5EF4-FFF2-40B4-BE49-F238E27FC236}">
                <a16:creationId xmlns:a16="http://schemas.microsoft.com/office/drawing/2014/main" id="{EB5DB6B5-8A25-6440-BFBA-5AEB982D1FB0}"/>
              </a:ext>
            </a:extLst>
          </p:cNvPr>
          <p:cNvPicPr>
            <a:picLocks noChangeAspect="1"/>
          </p:cNvPicPr>
          <p:nvPr/>
        </p:nvPicPr>
        <p:blipFill>
          <a:blip r:embed="rId9"/>
          <a:stretch>
            <a:fillRect/>
          </a:stretch>
        </p:blipFill>
        <p:spPr>
          <a:xfrm>
            <a:off x="868562" y="1402009"/>
            <a:ext cx="1603491" cy="1593654"/>
          </a:xfrm>
          <a:prstGeom prst="rect">
            <a:avLst/>
          </a:prstGeom>
        </p:spPr>
      </p:pic>
      <p:pic>
        <p:nvPicPr>
          <p:cNvPr id="18" name="Picture 17" descr="Graphical user interface, chart&#10;&#10;Description automatically generated">
            <a:extLst>
              <a:ext uri="{FF2B5EF4-FFF2-40B4-BE49-F238E27FC236}">
                <a16:creationId xmlns:a16="http://schemas.microsoft.com/office/drawing/2014/main" id="{94964F62-E1C6-5648-B760-1C337111E5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5364" y="1348515"/>
            <a:ext cx="3626406" cy="2339110"/>
          </a:xfrm>
          <a:prstGeom prst="rect">
            <a:avLst/>
          </a:prstGeom>
        </p:spPr>
      </p:pic>
      <p:sp>
        <p:nvSpPr>
          <p:cNvPr id="19" name="Rectangle 18">
            <a:extLst>
              <a:ext uri="{FF2B5EF4-FFF2-40B4-BE49-F238E27FC236}">
                <a16:creationId xmlns:a16="http://schemas.microsoft.com/office/drawing/2014/main" id="{EBAF0E41-14A8-5848-BCA2-3F73C19CD2D2}"/>
              </a:ext>
            </a:extLst>
          </p:cNvPr>
          <p:cNvSpPr/>
          <p:nvPr/>
        </p:nvSpPr>
        <p:spPr>
          <a:xfrm>
            <a:off x="6346285" y="746245"/>
            <a:ext cx="4467890" cy="369332"/>
          </a:xfrm>
          <a:prstGeom prst="rect">
            <a:avLst/>
          </a:prstGeom>
        </p:spPr>
        <p:txBody>
          <a:bodyPr wrap="none">
            <a:spAutoFit/>
          </a:bodyPr>
          <a:lstStyle/>
          <a:p>
            <a:r>
              <a:rPr lang="en-US" b="1" dirty="0"/>
              <a:t>Spin-lattice coupling in nanostructures</a:t>
            </a:r>
            <a:endParaRPr lang="en-DE" b="1" dirty="0"/>
          </a:p>
        </p:txBody>
      </p:sp>
      <p:sp>
        <p:nvSpPr>
          <p:cNvPr id="20" name="TextBox 19">
            <a:extLst>
              <a:ext uri="{FF2B5EF4-FFF2-40B4-BE49-F238E27FC236}">
                <a16:creationId xmlns:a16="http://schemas.microsoft.com/office/drawing/2014/main" id="{D41A7508-2C5E-7042-A428-B478E4146C4B}"/>
              </a:ext>
            </a:extLst>
          </p:cNvPr>
          <p:cNvSpPr txBox="1"/>
          <p:nvPr/>
        </p:nvSpPr>
        <p:spPr>
          <a:xfrm>
            <a:off x="6548639" y="1141404"/>
            <a:ext cx="3458961" cy="322834"/>
          </a:xfrm>
          <a:prstGeom prst="rect">
            <a:avLst/>
          </a:prstGeom>
          <a:solidFill>
            <a:schemeClr val="accent5"/>
          </a:solidFill>
        </p:spPr>
        <p:txBody>
          <a:bodyPr wrap="none" rtlCol="0">
            <a:noAutofit/>
          </a:bodyPr>
          <a:lstStyle/>
          <a:p>
            <a:pPr>
              <a:lnSpc>
                <a:spcPct val="112000"/>
              </a:lnSpc>
            </a:pPr>
            <a:r>
              <a:rPr lang="en-US" sz="1400" dirty="0"/>
              <a:t>Turenne et al., Science Advances (2022)</a:t>
            </a:r>
          </a:p>
        </p:txBody>
      </p:sp>
      <p:pic>
        <p:nvPicPr>
          <p:cNvPr id="21" name="Picture 20" descr="Chart, pie chart, bubble chart&#10;&#10;Description automatically generated">
            <a:extLst>
              <a:ext uri="{FF2B5EF4-FFF2-40B4-BE49-F238E27FC236}">
                <a16:creationId xmlns:a16="http://schemas.microsoft.com/office/drawing/2014/main" id="{389495F4-A0DE-2E42-89DE-A9657B0CE94C}"/>
              </a:ext>
            </a:extLst>
          </p:cNvPr>
          <p:cNvPicPr>
            <a:picLocks noChangeAspect="1"/>
          </p:cNvPicPr>
          <p:nvPr/>
        </p:nvPicPr>
        <p:blipFill rotWithShape="1">
          <a:blip r:embed="rId11">
            <a:extLst>
              <a:ext uri="{28A0092B-C50C-407E-A947-70E740481C1C}">
                <a14:useLocalDpi xmlns:a14="http://schemas.microsoft.com/office/drawing/2010/main" val="0"/>
              </a:ext>
            </a:extLst>
          </a:blip>
          <a:srcRect l="3312" t="13031" r="48457" b="43359"/>
          <a:stretch/>
        </p:blipFill>
        <p:spPr>
          <a:xfrm>
            <a:off x="6570876" y="2040413"/>
            <a:ext cx="1342136" cy="1236681"/>
          </a:xfrm>
          <a:prstGeom prst="rect">
            <a:avLst/>
          </a:prstGeom>
        </p:spPr>
      </p:pic>
      <p:sp>
        <p:nvSpPr>
          <p:cNvPr id="22" name="TextBox 21">
            <a:extLst>
              <a:ext uri="{FF2B5EF4-FFF2-40B4-BE49-F238E27FC236}">
                <a16:creationId xmlns:a16="http://schemas.microsoft.com/office/drawing/2014/main" id="{5C44B888-A96B-2147-90D2-D8D593A8DF7D}"/>
              </a:ext>
            </a:extLst>
          </p:cNvPr>
          <p:cNvSpPr txBox="1"/>
          <p:nvPr/>
        </p:nvSpPr>
        <p:spPr>
          <a:xfrm>
            <a:off x="6656696" y="1743196"/>
            <a:ext cx="1170496" cy="345849"/>
          </a:xfrm>
          <a:prstGeom prst="rect">
            <a:avLst/>
          </a:prstGeom>
          <a:noFill/>
        </p:spPr>
        <p:txBody>
          <a:bodyPr wrap="none" rtlCol="0">
            <a:noAutofit/>
          </a:bodyPr>
          <a:lstStyle/>
          <a:p>
            <a:pPr>
              <a:lnSpc>
                <a:spcPct val="112000"/>
              </a:lnSpc>
            </a:pPr>
            <a:r>
              <a:rPr lang="en-GB" sz="1050" dirty="0"/>
              <a:t>Spin-wave solitons</a:t>
            </a:r>
            <a:endParaRPr lang="en-DE" sz="1050" dirty="0" err="1"/>
          </a:p>
        </p:txBody>
      </p:sp>
    </p:spTree>
    <p:extLst>
      <p:ext uri="{BB962C8B-B14F-4D97-AF65-F5344CB8AC3E}">
        <p14:creationId xmlns:p14="http://schemas.microsoft.com/office/powerpoint/2010/main" val="1547369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3149BDFC-F183-A54D-B923-AA7B0EC68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501" y="588962"/>
            <a:ext cx="9546344" cy="5680075"/>
          </a:xfrm>
          <a:prstGeom prst="rect">
            <a:avLst/>
          </a:prstGeom>
          <a:noFill/>
        </p:spPr>
      </p:pic>
    </p:spTree>
    <p:extLst>
      <p:ext uri="{BB962C8B-B14F-4D97-AF65-F5344CB8AC3E}">
        <p14:creationId xmlns:p14="http://schemas.microsoft.com/office/powerpoint/2010/main" val="3181435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826F-9045-054D-B6E0-D477F79D96FA}"/>
              </a:ext>
            </a:extLst>
          </p:cNvPr>
          <p:cNvSpPr>
            <a:spLocks noGrp="1"/>
          </p:cNvSpPr>
          <p:nvPr>
            <p:ph type="title"/>
          </p:nvPr>
        </p:nvSpPr>
        <p:spPr/>
        <p:txBody>
          <a:bodyPr/>
          <a:lstStyle/>
          <a:p>
            <a:r>
              <a:rPr lang="en-US" dirty="0"/>
              <a:t>Perpendicular magnetic thin-film ferromagnets</a:t>
            </a:r>
            <a:br>
              <a:rPr lang="en-US" dirty="0"/>
            </a:br>
            <a:r>
              <a:rPr lang="en-US" dirty="0"/>
              <a:t>to investigate the dynamics of global topological phase transitions</a:t>
            </a:r>
          </a:p>
        </p:txBody>
      </p:sp>
      <p:sp>
        <p:nvSpPr>
          <p:cNvPr id="15" name="Content Placeholder 14">
            <a:extLst>
              <a:ext uri="{FF2B5EF4-FFF2-40B4-BE49-F238E27FC236}">
                <a16:creationId xmlns:a16="http://schemas.microsoft.com/office/drawing/2014/main" id="{8FA3B3E3-48D3-BD42-92B4-76DD95DA20DA}"/>
              </a:ext>
            </a:extLst>
          </p:cNvPr>
          <p:cNvSpPr>
            <a:spLocks noGrp="1"/>
          </p:cNvSpPr>
          <p:nvPr>
            <p:ph idx="1"/>
          </p:nvPr>
        </p:nvSpPr>
        <p:spPr>
          <a:xfrm>
            <a:off x="623889" y="3429000"/>
            <a:ext cx="5082642" cy="2716768"/>
          </a:xfrm>
        </p:spPr>
        <p:txBody>
          <a:bodyPr/>
          <a:lstStyle/>
          <a:p>
            <a:r>
              <a:rPr lang="en-US" dirty="0"/>
              <a:t>responsive to femtosecond laser pulses, </a:t>
            </a:r>
            <a:r>
              <a:rPr lang="en-US" dirty="0" err="1"/>
              <a:t>i.e</a:t>
            </a:r>
            <a:br>
              <a:rPr lang="en-US" dirty="0"/>
            </a:br>
            <a:r>
              <a:rPr lang="en-US" dirty="0"/>
              <a:t>ultrafast demagnetization and all-optical switching</a:t>
            </a:r>
            <a:endParaRPr lang="en-GB" dirty="0"/>
          </a:p>
          <a:p>
            <a:r>
              <a:rPr lang="en-GB" dirty="0"/>
              <a:t>exhibit a topological </a:t>
            </a:r>
            <a:r>
              <a:rPr lang="en-GB" dirty="0" err="1"/>
              <a:t>skyrmion</a:t>
            </a:r>
            <a:r>
              <a:rPr lang="en-GB" dirty="0"/>
              <a:t> ground state at RT (nonlocal stray fields, DMI) </a:t>
            </a:r>
          </a:p>
          <a:p>
            <a:r>
              <a:rPr lang="en-US" dirty="0"/>
              <a:t>topological protected: </a:t>
            </a:r>
            <a:r>
              <a:rPr lang="en-US" dirty="0" err="1"/>
              <a:t>skyrmion</a:t>
            </a:r>
            <a:r>
              <a:rPr lang="en-US" dirty="0"/>
              <a:t> phase often hidden during adiabatic field cycling</a:t>
            </a:r>
            <a:br>
              <a:rPr lang="en-US" dirty="0"/>
            </a:br>
            <a:endParaRPr lang="en-US" dirty="0"/>
          </a:p>
        </p:txBody>
      </p:sp>
      <p:grpSp>
        <p:nvGrpSpPr>
          <p:cNvPr id="19" name="Group 18">
            <a:extLst>
              <a:ext uri="{FF2B5EF4-FFF2-40B4-BE49-F238E27FC236}">
                <a16:creationId xmlns:a16="http://schemas.microsoft.com/office/drawing/2014/main" id="{6BAFD3DD-7B90-E042-B3E6-6F76AEBD23A7}"/>
              </a:ext>
            </a:extLst>
          </p:cNvPr>
          <p:cNvGrpSpPr/>
          <p:nvPr/>
        </p:nvGrpSpPr>
        <p:grpSpPr>
          <a:xfrm>
            <a:off x="5978013" y="1492772"/>
            <a:ext cx="5590097" cy="4919680"/>
            <a:chOff x="5706533" y="1492772"/>
            <a:chExt cx="5861578" cy="5158602"/>
          </a:xfrm>
        </p:grpSpPr>
        <p:pic>
          <p:nvPicPr>
            <p:cNvPr id="17" name="Picture 16" descr="Diagram&#10;&#10;Description automatically generated">
              <a:extLst>
                <a:ext uri="{FF2B5EF4-FFF2-40B4-BE49-F238E27FC236}">
                  <a16:creationId xmlns:a16="http://schemas.microsoft.com/office/drawing/2014/main" id="{887121C6-364D-B64B-AEA2-DFBF25B48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533" y="1492772"/>
              <a:ext cx="5861578" cy="5158602"/>
            </a:xfrm>
            <a:prstGeom prst="rect">
              <a:avLst/>
            </a:prstGeom>
          </p:spPr>
        </p:pic>
        <p:sp>
          <p:nvSpPr>
            <p:cNvPr id="18" name="Rectangle 17">
              <a:extLst>
                <a:ext uri="{FF2B5EF4-FFF2-40B4-BE49-F238E27FC236}">
                  <a16:creationId xmlns:a16="http://schemas.microsoft.com/office/drawing/2014/main" id="{20D4B735-F940-4C42-906E-B8721FCF91E7}"/>
                </a:ext>
              </a:extLst>
            </p:cNvPr>
            <p:cNvSpPr/>
            <p:nvPr/>
          </p:nvSpPr>
          <p:spPr>
            <a:xfrm>
              <a:off x="6089651" y="1492772"/>
              <a:ext cx="582082" cy="531292"/>
            </a:xfrm>
            <a:prstGeom prst="rect">
              <a:avLst/>
            </a:prstGeom>
            <a:solidFill>
              <a:schemeClr val="bg1"/>
            </a:solidFill>
          </p:spPr>
          <p:txBody>
            <a:bodyPr rtlCol="0" anchor="ctr">
              <a:noAutofit/>
            </a:bodyPr>
            <a:lstStyle/>
            <a:p>
              <a:pPr algn="ctr">
                <a:lnSpc>
                  <a:spcPct val="113000"/>
                </a:lnSpc>
              </a:pPr>
              <a:endParaRPr lang="en-US" sz="1400" dirty="0" err="1"/>
            </a:p>
          </p:txBody>
        </p:sp>
      </p:grpSp>
      <p:pic>
        <p:nvPicPr>
          <p:cNvPr id="20" name="Picture 3" descr="C:\Users\mercurio\wp86team\SCS\Group\Presentations\talks\2020\2020-11-25-DSSC-Consortium-meeting\figures\csm_PM_20201005_Pfau_Buettner_Fig1_66a034cc19.png">
            <a:extLst>
              <a:ext uri="{FF2B5EF4-FFF2-40B4-BE49-F238E27FC236}">
                <a16:creationId xmlns:a16="http://schemas.microsoft.com/office/drawing/2014/main" id="{8AC3B460-CC1C-634B-B05F-6BB98E099D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307" y="1745575"/>
            <a:ext cx="4964086" cy="143062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D6D4CA7-8042-3748-ABB8-CB5E5FF4D8FF}"/>
              </a:ext>
            </a:extLst>
          </p:cNvPr>
          <p:cNvSpPr/>
          <p:nvPr/>
        </p:nvSpPr>
        <p:spPr>
          <a:xfrm>
            <a:off x="2336800" y="1745575"/>
            <a:ext cx="1354667" cy="1430622"/>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22" name="TextBox 21">
            <a:extLst>
              <a:ext uri="{FF2B5EF4-FFF2-40B4-BE49-F238E27FC236}">
                <a16:creationId xmlns:a16="http://schemas.microsoft.com/office/drawing/2014/main" id="{E0C0F2B3-3CA0-6C4C-A391-B442D8A01413}"/>
              </a:ext>
            </a:extLst>
          </p:cNvPr>
          <p:cNvSpPr txBox="1"/>
          <p:nvPr/>
        </p:nvSpPr>
        <p:spPr>
          <a:xfrm>
            <a:off x="6950238" y="6412452"/>
            <a:ext cx="5241762" cy="445548"/>
          </a:xfrm>
          <a:prstGeom prst="rect">
            <a:avLst/>
          </a:prstGeom>
          <a:solidFill>
            <a:schemeClr val="accent5"/>
          </a:solidFill>
        </p:spPr>
        <p:txBody>
          <a:bodyPr wrap="none" rtlCol="0">
            <a:noAutofit/>
          </a:bodyPr>
          <a:lstStyle/>
          <a:p>
            <a:pPr>
              <a:lnSpc>
                <a:spcPct val="112000"/>
              </a:lnSpc>
            </a:pPr>
            <a:r>
              <a:rPr lang="en-US" sz="2000" dirty="0" err="1"/>
              <a:t>Büttner</a:t>
            </a:r>
            <a:r>
              <a:rPr lang="en-US" sz="2000" dirty="0"/>
              <a:t>, Pfau et al., Nature materials (2020)</a:t>
            </a:r>
          </a:p>
        </p:txBody>
      </p:sp>
    </p:spTree>
    <p:extLst>
      <p:ext uri="{BB962C8B-B14F-4D97-AF65-F5344CB8AC3E}">
        <p14:creationId xmlns:p14="http://schemas.microsoft.com/office/powerpoint/2010/main" val="217719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826F-9045-054D-B6E0-D477F79D96FA}"/>
              </a:ext>
            </a:extLst>
          </p:cNvPr>
          <p:cNvSpPr>
            <a:spLocks noGrp="1"/>
          </p:cNvSpPr>
          <p:nvPr>
            <p:ph type="title"/>
          </p:nvPr>
        </p:nvSpPr>
        <p:spPr/>
        <p:txBody>
          <a:bodyPr/>
          <a:lstStyle/>
          <a:p>
            <a:r>
              <a:rPr lang="en-US" dirty="0"/>
              <a:t>All-optical topological switching</a:t>
            </a:r>
            <a:br>
              <a:rPr lang="en-US" dirty="0"/>
            </a:br>
            <a:endParaRPr lang="en-US" dirty="0"/>
          </a:p>
        </p:txBody>
      </p:sp>
      <p:grpSp>
        <p:nvGrpSpPr>
          <p:cNvPr id="19" name="Group 18">
            <a:extLst>
              <a:ext uri="{FF2B5EF4-FFF2-40B4-BE49-F238E27FC236}">
                <a16:creationId xmlns:a16="http://schemas.microsoft.com/office/drawing/2014/main" id="{6BAFD3DD-7B90-E042-B3E6-6F76AEBD23A7}"/>
              </a:ext>
            </a:extLst>
          </p:cNvPr>
          <p:cNvGrpSpPr/>
          <p:nvPr/>
        </p:nvGrpSpPr>
        <p:grpSpPr>
          <a:xfrm>
            <a:off x="5978013" y="1492772"/>
            <a:ext cx="5590097" cy="4919680"/>
            <a:chOff x="5706533" y="1492772"/>
            <a:chExt cx="5861578" cy="5158602"/>
          </a:xfrm>
        </p:grpSpPr>
        <p:pic>
          <p:nvPicPr>
            <p:cNvPr id="17" name="Picture 16" descr="Diagram&#10;&#10;Description automatically generated">
              <a:extLst>
                <a:ext uri="{FF2B5EF4-FFF2-40B4-BE49-F238E27FC236}">
                  <a16:creationId xmlns:a16="http://schemas.microsoft.com/office/drawing/2014/main" id="{887121C6-364D-B64B-AEA2-DFBF25B48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533" y="1492772"/>
              <a:ext cx="5861578" cy="5158602"/>
            </a:xfrm>
            <a:prstGeom prst="rect">
              <a:avLst/>
            </a:prstGeom>
          </p:spPr>
        </p:pic>
        <p:sp>
          <p:nvSpPr>
            <p:cNvPr id="18" name="Rectangle 17">
              <a:extLst>
                <a:ext uri="{FF2B5EF4-FFF2-40B4-BE49-F238E27FC236}">
                  <a16:creationId xmlns:a16="http://schemas.microsoft.com/office/drawing/2014/main" id="{20D4B735-F940-4C42-906E-B8721FCF91E7}"/>
                </a:ext>
              </a:extLst>
            </p:cNvPr>
            <p:cNvSpPr/>
            <p:nvPr/>
          </p:nvSpPr>
          <p:spPr>
            <a:xfrm>
              <a:off x="6089651" y="1492772"/>
              <a:ext cx="582082" cy="531292"/>
            </a:xfrm>
            <a:prstGeom prst="rect">
              <a:avLst/>
            </a:prstGeom>
            <a:solidFill>
              <a:schemeClr val="bg1"/>
            </a:solidFill>
          </p:spPr>
          <p:txBody>
            <a:bodyPr rtlCol="0" anchor="ctr">
              <a:noAutofit/>
            </a:bodyPr>
            <a:lstStyle/>
            <a:p>
              <a:pPr algn="ctr">
                <a:lnSpc>
                  <a:spcPct val="113000"/>
                </a:lnSpc>
              </a:pPr>
              <a:endParaRPr lang="en-US" sz="1400" dirty="0" err="1"/>
            </a:p>
          </p:txBody>
        </p:sp>
      </p:grpSp>
      <p:grpSp>
        <p:nvGrpSpPr>
          <p:cNvPr id="11" name="Group 10">
            <a:extLst>
              <a:ext uri="{FF2B5EF4-FFF2-40B4-BE49-F238E27FC236}">
                <a16:creationId xmlns:a16="http://schemas.microsoft.com/office/drawing/2014/main" id="{350C42F8-B05C-B94F-9276-CD1AFCA27AAB}"/>
              </a:ext>
            </a:extLst>
          </p:cNvPr>
          <p:cNvGrpSpPr/>
          <p:nvPr/>
        </p:nvGrpSpPr>
        <p:grpSpPr>
          <a:xfrm>
            <a:off x="1392225" y="1377653"/>
            <a:ext cx="3764873" cy="5415926"/>
            <a:chOff x="1484061" y="1611408"/>
            <a:chExt cx="3764873" cy="5415926"/>
          </a:xfrm>
        </p:grpSpPr>
        <p:pic>
          <p:nvPicPr>
            <p:cNvPr id="4" name="Picture 3" descr="A picture containing shape&#10;&#10;Description automatically generated">
              <a:extLst>
                <a:ext uri="{FF2B5EF4-FFF2-40B4-BE49-F238E27FC236}">
                  <a16:creationId xmlns:a16="http://schemas.microsoft.com/office/drawing/2014/main" id="{66B7B6F8-7ECC-2D4F-8DAB-73A1A33DF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061" y="1611408"/>
              <a:ext cx="3660972" cy="3044584"/>
            </a:xfrm>
            <a:prstGeom prst="rect">
              <a:avLst/>
            </a:prstGeom>
          </p:spPr>
        </p:pic>
        <p:pic>
          <p:nvPicPr>
            <p:cNvPr id="6" name="Picture 5" descr="Diagram&#10;&#10;Description automatically generated">
              <a:extLst>
                <a:ext uri="{FF2B5EF4-FFF2-40B4-BE49-F238E27FC236}">
                  <a16:creationId xmlns:a16="http://schemas.microsoft.com/office/drawing/2014/main" id="{2F33D492-8531-EF47-8549-2F3598DF1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1969" y="4903255"/>
              <a:ext cx="3226965" cy="2124079"/>
            </a:xfrm>
            <a:prstGeom prst="rect">
              <a:avLst/>
            </a:prstGeom>
          </p:spPr>
        </p:pic>
        <p:sp>
          <p:nvSpPr>
            <p:cNvPr id="9" name="Rectangle 8">
              <a:extLst>
                <a:ext uri="{FF2B5EF4-FFF2-40B4-BE49-F238E27FC236}">
                  <a16:creationId xmlns:a16="http://schemas.microsoft.com/office/drawing/2014/main" id="{DD56BEC0-720B-C344-9F66-3F9FE13E86DC}"/>
                </a:ext>
              </a:extLst>
            </p:cNvPr>
            <p:cNvSpPr/>
            <p:nvPr/>
          </p:nvSpPr>
          <p:spPr>
            <a:xfrm>
              <a:off x="1918069" y="1611408"/>
              <a:ext cx="300198" cy="412656"/>
            </a:xfrm>
            <a:prstGeom prst="rect">
              <a:avLst/>
            </a:prstGeom>
            <a:solidFill>
              <a:schemeClr val="bg1"/>
            </a:solidFill>
          </p:spPr>
          <p:txBody>
            <a:bodyPr rtlCol="0" anchor="ctr">
              <a:noAutofit/>
            </a:bodyPr>
            <a:lstStyle/>
            <a:p>
              <a:pPr algn="ctr">
                <a:lnSpc>
                  <a:spcPct val="113000"/>
                </a:lnSpc>
              </a:pPr>
              <a:endParaRPr lang="en-US" sz="1400" dirty="0" err="1"/>
            </a:p>
          </p:txBody>
        </p:sp>
        <p:sp>
          <p:nvSpPr>
            <p:cNvPr id="10" name="Rectangle 9">
              <a:extLst>
                <a:ext uri="{FF2B5EF4-FFF2-40B4-BE49-F238E27FC236}">
                  <a16:creationId xmlns:a16="http://schemas.microsoft.com/office/drawing/2014/main" id="{A8B149D4-45F4-8844-A240-EE59A217B5B7}"/>
                </a:ext>
              </a:extLst>
            </p:cNvPr>
            <p:cNvSpPr/>
            <p:nvPr/>
          </p:nvSpPr>
          <p:spPr>
            <a:xfrm>
              <a:off x="2038902" y="4842255"/>
              <a:ext cx="213231" cy="390141"/>
            </a:xfrm>
            <a:prstGeom prst="rect">
              <a:avLst/>
            </a:prstGeom>
            <a:solidFill>
              <a:schemeClr val="bg1"/>
            </a:solidFill>
          </p:spPr>
          <p:txBody>
            <a:bodyPr rtlCol="0" anchor="ctr">
              <a:noAutofit/>
            </a:bodyPr>
            <a:lstStyle/>
            <a:p>
              <a:pPr algn="ctr">
                <a:lnSpc>
                  <a:spcPct val="113000"/>
                </a:lnSpc>
              </a:pPr>
              <a:endParaRPr lang="en-US" sz="1400" dirty="0" err="1"/>
            </a:p>
          </p:txBody>
        </p:sp>
      </p:grpSp>
      <p:sp>
        <p:nvSpPr>
          <p:cNvPr id="22" name="TextBox 21">
            <a:extLst>
              <a:ext uri="{FF2B5EF4-FFF2-40B4-BE49-F238E27FC236}">
                <a16:creationId xmlns:a16="http://schemas.microsoft.com/office/drawing/2014/main" id="{F617E513-0EDB-7348-888A-820DCCA49CE4}"/>
              </a:ext>
            </a:extLst>
          </p:cNvPr>
          <p:cNvSpPr txBox="1"/>
          <p:nvPr/>
        </p:nvSpPr>
        <p:spPr>
          <a:xfrm>
            <a:off x="6950238" y="6412452"/>
            <a:ext cx="5241762" cy="445548"/>
          </a:xfrm>
          <a:prstGeom prst="rect">
            <a:avLst/>
          </a:prstGeom>
          <a:solidFill>
            <a:schemeClr val="accent5"/>
          </a:solidFill>
        </p:spPr>
        <p:txBody>
          <a:bodyPr wrap="none" rtlCol="0">
            <a:noAutofit/>
          </a:bodyPr>
          <a:lstStyle/>
          <a:p>
            <a:pPr>
              <a:lnSpc>
                <a:spcPct val="112000"/>
              </a:lnSpc>
            </a:pPr>
            <a:r>
              <a:rPr lang="en-US" sz="2000" dirty="0" err="1"/>
              <a:t>Büttner</a:t>
            </a:r>
            <a:r>
              <a:rPr lang="en-US" sz="2000" dirty="0"/>
              <a:t>, Pfau et al., Nature materials (2020)</a:t>
            </a:r>
          </a:p>
        </p:txBody>
      </p:sp>
      <p:sp>
        <p:nvSpPr>
          <p:cNvPr id="8" name="Content Placeholder 7">
            <a:extLst>
              <a:ext uri="{FF2B5EF4-FFF2-40B4-BE49-F238E27FC236}">
                <a16:creationId xmlns:a16="http://schemas.microsoft.com/office/drawing/2014/main" id="{2CC64302-991E-E246-9527-538ECE72A4FF}"/>
              </a:ext>
            </a:extLst>
          </p:cNvPr>
          <p:cNvSpPr>
            <a:spLocks noGrp="1"/>
          </p:cNvSpPr>
          <p:nvPr>
            <p:ph idx="1"/>
          </p:nvPr>
        </p:nvSpPr>
        <p:spPr>
          <a:xfrm>
            <a:off x="487990" y="4364564"/>
            <a:ext cx="5893204" cy="731435"/>
          </a:xfrm>
        </p:spPr>
        <p:txBody>
          <a:bodyPr/>
          <a:lstStyle/>
          <a:p>
            <a:r>
              <a:rPr lang="en-US" dirty="0"/>
              <a:t>Tracking of spin-orbit-torque current-driven motion</a:t>
            </a:r>
          </a:p>
        </p:txBody>
      </p:sp>
      <p:sp>
        <p:nvSpPr>
          <p:cNvPr id="23" name="Content Placeholder 7">
            <a:extLst>
              <a:ext uri="{FF2B5EF4-FFF2-40B4-BE49-F238E27FC236}">
                <a16:creationId xmlns:a16="http://schemas.microsoft.com/office/drawing/2014/main" id="{FC936726-1095-D142-87C9-3C100F97C75A}"/>
              </a:ext>
            </a:extLst>
          </p:cNvPr>
          <p:cNvSpPr txBox="1">
            <a:spLocks/>
          </p:cNvSpPr>
          <p:nvPr/>
        </p:nvSpPr>
        <p:spPr>
          <a:xfrm>
            <a:off x="693497" y="1280980"/>
            <a:ext cx="5893204" cy="731435"/>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6"/>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7"/>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laser-driven generation of pure </a:t>
            </a:r>
            <a:r>
              <a:rPr lang="en-US" dirty="0" err="1"/>
              <a:t>skyrmion</a:t>
            </a:r>
            <a:r>
              <a:rPr lang="en-US" dirty="0"/>
              <a:t> states</a:t>
            </a:r>
          </a:p>
        </p:txBody>
      </p:sp>
    </p:spTree>
    <p:extLst>
      <p:ext uri="{BB962C8B-B14F-4D97-AF65-F5344CB8AC3E}">
        <p14:creationId xmlns:p14="http://schemas.microsoft.com/office/powerpoint/2010/main" val="3755974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5069AE3-8148-8D41-9E8C-EBDD1F92A2CA}"/>
              </a:ext>
            </a:extLst>
          </p:cNvPr>
          <p:cNvGrpSpPr/>
          <p:nvPr/>
        </p:nvGrpSpPr>
        <p:grpSpPr>
          <a:xfrm>
            <a:off x="611189" y="1199373"/>
            <a:ext cx="5999743" cy="4863053"/>
            <a:chOff x="376097" y="1549399"/>
            <a:chExt cx="5999743" cy="4863053"/>
          </a:xfrm>
        </p:grpSpPr>
        <p:grpSp>
          <p:nvGrpSpPr>
            <p:cNvPr id="12" name="Group 11">
              <a:extLst>
                <a:ext uri="{FF2B5EF4-FFF2-40B4-BE49-F238E27FC236}">
                  <a16:creationId xmlns:a16="http://schemas.microsoft.com/office/drawing/2014/main" id="{5C84B23C-FD93-9A45-9822-776C518F85F5}"/>
                </a:ext>
              </a:extLst>
            </p:cNvPr>
            <p:cNvGrpSpPr/>
            <p:nvPr/>
          </p:nvGrpSpPr>
          <p:grpSpPr>
            <a:xfrm>
              <a:off x="376097" y="1549399"/>
              <a:ext cx="5999743" cy="4863053"/>
              <a:chOff x="579294" y="1549399"/>
              <a:chExt cx="5999743" cy="4863053"/>
            </a:xfrm>
          </p:grpSpPr>
          <p:pic>
            <p:nvPicPr>
              <p:cNvPr id="16" name="Picture 15" descr="A picture containing text, clock&#10;&#10;Description automatically generated">
                <a:extLst>
                  <a:ext uri="{FF2B5EF4-FFF2-40B4-BE49-F238E27FC236}">
                    <a16:creationId xmlns:a16="http://schemas.microsoft.com/office/drawing/2014/main" id="{1B4AB696-B411-694B-B2DE-3806E624D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94" y="1549399"/>
                <a:ext cx="5999743" cy="4863053"/>
              </a:xfrm>
              <a:prstGeom prst="rect">
                <a:avLst/>
              </a:prstGeom>
            </p:spPr>
          </p:pic>
          <p:sp>
            <p:nvSpPr>
              <p:cNvPr id="7" name="Rectangle 6">
                <a:extLst>
                  <a:ext uri="{FF2B5EF4-FFF2-40B4-BE49-F238E27FC236}">
                    <a16:creationId xmlns:a16="http://schemas.microsoft.com/office/drawing/2014/main" id="{3808B0CA-074D-EC4D-BB6E-888BC4C0C52D}"/>
                  </a:ext>
                </a:extLst>
              </p:cNvPr>
              <p:cNvSpPr/>
              <p:nvPr/>
            </p:nvSpPr>
            <p:spPr>
              <a:xfrm>
                <a:off x="623890" y="1551380"/>
                <a:ext cx="711200" cy="506685"/>
              </a:xfrm>
              <a:prstGeom prst="rect">
                <a:avLst/>
              </a:prstGeom>
              <a:solidFill>
                <a:schemeClr val="bg1"/>
              </a:solidFill>
            </p:spPr>
            <p:txBody>
              <a:bodyPr rtlCol="0" anchor="ctr">
                <a:noAutofit/>
              </a:bodyPr>
              <a:lstStyle/>
              <a:p>
                <a:pPr algn="ctr">
                  <a:lnSpc>
                    <a:spcPct val="113000"/>
                  </a:lnSpc>
                </a:pPr>
                <a:endParaRPr lang="en-US" sz="1400" dirty="0" err="1"/>
              </a:p>
            </p:txBody>
          </p:sp>
        </p:grpSp>
        <p:sp>
          <p:nvSpPr>
            <p:cNvPr id="23" name="Content Placeholder 7">
              <a:extLst>
                <a:ext uri="{FF2B5EF4-FFF2-40B4-BE49-F238E27FC236}">
                  <a16:creationId xmlns:a16="http://schemas.microsoft.com/office/drawing/2014/main" id="{FC936726-1095-D142-87C9-3C100F97C75A}"/>
                </a:ext>
              </a:extLst>
            </p:cNvPr>
            <p:cNvSpPr txBox="1">
              <a:spLocks/>
            </p:cNvSpPr>
            <p:nvPr/>
          </p:nvSpPr>
          <p:spPr>
            <a:xfrm>
              <a:off x="1833032" y="3272513"/>
              <a:ext cx="738509" cy="312973"/>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Initial</a:t>
              </a:r>
            </a:p>
          </p:txBody>
        </p:sp>
        <p:sp>
          <p:nvSpPr>
            <p:cNvPr id="21" name="Content Placeholder 7">
              <a:extLst>
                <a:ext uri="{FF2B5EF4-FFF2-40B4-BE49-F238E27FC236}">
                  <a16:creationId xmlns:a16="http://schemas.microsoft.com/office/drawing/2014/main" id="{7D69FA8A-FAE3-0049-91B9-6F7FDB9FFF26}"/>
                </a:ext>
              </a:extLst>
            </p:cNvPr>
            <p:cNvSpPr txBox="1">
              <a:spLocks/>
            </p:cNvSpPr>
            <p:nvPr/>
          </p:nvSpPr>
          <p:spPr>
            <a:xfrm>
              <a:off x="699440" y="3585486"/>
              <a:ext cx="1221843" cy="322105"/>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Transient</a:t>
              </a:r>
            </a:p>
          </p:txBody>
        </p:sp>
        <p:sp>
          <p:nvSpPr>
            <p:cNvPr id="24" name="Content Placeholder 7">
              <a:extLst>
                <a:ext uri="{FF2B5EF4-FFF2-40B4-BE49-F238E27FC236}">
                  <a16:creationId xmlns:a16="http://schemas.microsoft.com/office/drawing/2014/main" id="{73F2728A-C538-6E4F-9BF4-B9F58AD2250C}"/>
                </a:ext>
              </a:extLst>
            </p:cNvPr>
            <p:cNvSpPr txBox="1">
              <a:spLocks/>
            </p:cNvSpPr>
            <p:nvPr/>
          </p:nvSpPr>
          <p:spPr>
            <a:xfrm>
              <a:off x="430143" y="3898459"/>
              <a:ext cx="711200" cy="322105"/>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Final</a:t>
              </a:r>
            </a:p>
          </p:txBody>
        </p:sp>
      </p:grpSp>
      <p:sp>
        <p:nvSpPr>
          <p:cNvPr id="2" name="Title 1">
            <a:extLst>
              <a:ext uri="{FF2B5EF4-FFF2-40B4-BE49-F238E27FC236}">
                <a16:creationId xmlns:a16="http://schemas.microsoft.com/office/drawing/2014/main" id="{7D5F826F-9045-054D-B6E0-D477F79D96FA}"/>
              </a:ext>
            </a:extLst>
          </p:cNvPr>
          <p:cNvSpPr>
            <a:spLocks noGrp="1"/>
          </p:cNvSpPr>
          <p:nvPr>
            <p:ph type="title"/>
          </p:nvPr>
        </p:nvSpPr>
        <p:spPr/>
        <p:txBody>
          <a:bodyPr/>
          <a:lstStyle/>
          <a:p>
            <a:r>
              <a:rPr lang="en-US" dirty="0"/>
              <a:t>Single-shot and time-resolved resonant SAXS at the Co L3 edge</a:t>
            </a:r>
          </a:p>
        </p:txBody>
      </p:sp>
      <p:sp>
        <p:nvSpPr>
          <p:cNvPr id="22" name="TextBox 21">
            <a:extLst>
              <a:ext uri="{FF2B5EF4-FFF2-40B4-BE49-F238E27FC236}">
                <a16:creationId xmlns:a16="http://schemas.microsoft.com/office/drawing/2014/main" id="{F617E513-0EDB-7348-888A-820DCCA49CE4}"/>
              </a:ext>
            </a:extLst>
          </p:cNvPr>
          <p:cNvSpPr txBox="1"/>
          <p:nvPr/>
        </p:nvSpPr>
        <p:spPr>
          <a:xfrm>
            <a:off x="6950238" y="6412452"/>
            <a:ext cx="5241762" cy="445548"/>
          </a:xfrm>
          <a:prstGeom prst="rect">
            <a:avLst/>
          </a:prstGeom>
          <a:solidFill>
            <a:schemeClr val="accent5"/>
          </a:solidFill>
        </p:spPr>
        <p:txBody>
          <a:bodyPr wrap="none" rtlCol="0">
            <a:noAutofit/>
          </a:bodyPr>
          <a:lstStyle/>
          <a:p>
            <a:pPr>
              <a:lnSpc>
                <a:spcPct val="112000"/>
              </a:lnSpc>
            </a:pPr>
            <a:r>
              <a:rPr lang="en-US" sz="2000" dirty="0" err="1"/>
              <a:t>Büttner</a:t>
            </a:r>
            <a:r>
              <a:rPr lang="en-US" sz="2000" dirty="0"/>
              <a:t>, Pfau et al., Nature materials (2020)</a:t>
            </a:r>
          </a:p>
        </p:txBody>
      </p:sp>
      <p:grpSp>
        <p:nvGrpSpPr>
          <p:cNvPr id="26" name="Group 25">
            <a:extLst>
              <a:ext uri="{FF2B5EF4-FFF2-40B4-BE49-F238E27FC236}">
                <a16:creationId xmlns:a16="http://schemas.microsoft.com/office/drawing/2014/main" id="{05B305CF-69F1-1543-8487-0C56F83AE90C}"/>
              </a:ext>
            </a:extLst>
          </p:cNvPr>
          <p:cNvGrpSpPr/>
          <p:nvPr/>
        </p:nvGrpSpPr>
        <p:grpSpPr>
          <a:xfrm>
            <a:off x="6787234" y="1804722"/>
            <a:ext cx="5028669" cy="4360371"/>
            <a:chOff x="6787234" y="1804722"/>
            <a:chExt cx="5028669" cy="4360371"/>
          </a:xfrm>
        </p:grpSpPr>
        <p:pic>
          <p:nvPicPr>
            <p:cNvPr id="14" name="Picture 13" descr="Chart&#10;&#10;Description automatically generated">
              <a:extLst>
                <a:ext uri="{FF2B5EF4-FFF2-40B4-BE49-F238E27FC236}">
                  <a16:creationId xmlns:a16="http://schemas.microsoft.com/office/drawing/2014/main" id="{5E7E89A4-34C3-EE46-96A1-24CCA19D6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7234" y="1804722"/>
              <a:ext cx="5028669" cy="4360371"/>
            </a:xfrm>
            <a:prstGeom prst="rect">
              <a:avLst/>
            </a:prstGeom>
          </p:spPr>
        </p:pic>
        <p:sp>
          <p:nvSpPr>
            <p:cNvPr id="25" name="Rectangle 24">
              <a:extLst>
                <a:ext uri="{FF2B5EF4-FFF2-40B4-BE49-F238E27FC236}">
                  <a16:creationId xmlns:a16="http://schemas.microsoft.com/office/drawing/2014/main" id="{0F9F0034-9C15-0943-9FFB-A6A62311EADA}"/>
                </a:ext>
              </a:extLst>
            </p:cNvPr>
            <p:cNvSpPr/>
            <p:nvPr/>
          </p:nvSpPr>
          <p:spPr>
            <a:xfrm>
              <a:off x="6787234" y="1804722"/>
              <a:ext cx="507272" cy="323508"/>
            </a:xfrm>
            <a:prstGeom prst="rect">
              <a:avLst/>
            </a:prstGeom>
            <a:solidFill>
              <a:schemeClr val="bg1"/>
            </a:solidFill>
          </p:spPr>
          <p:txBody>
            <a:bodyPr rtlCol="0" anchor="ctr">
              <a:noAutofit/>
            </a:bodyPr>
            <a:lstStyle/>
            <a:p>
              <a:pPr algn="ctr">
                <a:lnSpc>
                  <a:spcPct val="113000"/>
                </a:lnSpc>
              </a:pPr>
              <a:endParaRPr lang="en-US" sz="1400" dirty="0" err="1"/>
            </a:p>
          </p:txBody>
        </p:sp>
      </p:grpSp>
      <p:sp>
        <p:nvSpPr>
          <p:cNvPr id="27" name="Content Placeholder 7">
            <a:extLst>
              <a:ext uri="{FF2B5EF4-FFF2-40B4-BE49-F238E27FC236}">
                <a16:creationId xmlns:a16="http://schemas.microsoft.com/office/drawing/2014/main" id="{32FB1AA0-DD67-7D46-87A2-177A1556CF6F}"/>
              </a:ext>
            </a:extLst>
          </p:cNvPr>
          <p:cNvSpPr txBox="1">
            <a:spLocks/>
          </p:cNvSpPr>
          <p:nvPr/>
        </p:nvSpPr>
        <p:spPr>
          <a:xfrm>
            <a:off x="1826302" y="5574507"/>
            <a:ext cx="4960932" cy="714266"/>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captured within X-ray pulse train with MHz DSSC detector</a:t>
            </a:r>
          </a:p>
        </p:txBody>
      </p:sp>
    </p:spTree>
    <p:extLst>
      <p:ext uri="{BB962C8B-B14F-4D97-AF65-F5344CB8AC3E}">
        <p14:creationId xmlns:p14="http://schemas.microsoft.com/office/powerpoint/2010/main" val="24239643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European_XFEL_Template_Presentation_16x9">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noAutofit/>
      </a:bodyPr>
      <a:lstStyle>
        <a:defPPr algn="ctr">
          <a:lnSpc>
            <a:spcPct val="113000"/>
          </a:lnSpc>
          <a:defRPr sz="1400"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69875" indent="-269875">
          <a:lnSpc>
            <a:spcPct val="112000"/>
          </a:lnSpc>
          <a:buBlip>
            <a:blip xmlns:r="http://schemas.openxmlformats.org/officeDocument/2006/relationships" r:embed="rId1"/>
          </a:buBlip>
          <a:defRPr sz="1400" dirty="0" err="1" smtClean="0"/>
        </a:defPPr>
      </a:lstStyle>
    </a:txDef>
  </a:objectDefaults>
  <a:extraClrSchemeLst/>
  <a:extLst>
    <a:ext uri="{05A4C25C-085E-4340-85A3-A5531E510DB2}">
      <thm15:themeFamily xmlns:thm15="http://schemas.microsoft.com/office/thememl/2012/main" name="XFEL-template-en" id="{D3CD595D-D77C-A047-847A-E1FAE35DC9BA}" vid="{11209EF3-36FD-B54F-BEBF-B1F9DE047B8F}"/>
    </a:ext>
  </a:extLst>
</a:theme>
</file>

<file path=ppt/theme/theme2.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European_XFEL_Template_Presentation_16x9</Template>
  <TotalTime>1895</TotalTime>
  <Words>2429</Words>
  <Application>Microsoft Macintosh PowerPoint</Application>
  <PresentationFormat>Widescreen</PresentationFormat>
  <Paragraphs>282</Paragraphs>
  <Slides>31</Slides>
  <Notes>17</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Arial</vt:lpstr>
      <vt:lpstr>Arial Narrow</vt:lpstr>
      <vt:lpstr>NimbusRomNo9L</vt:lpstr>
      <vt:lpstr>Times New Roman</vt:lpstr>
      <vt:lpstr>Wingdings</vt:lpstr>
      <vt:lpstr>European_XFEL_Template_Presentation_16x9</vt:lpstr>
      <vt:lpstr>Graph</vt:lpstr>
      <vt:lpstr>Opportunities to unravel the electronic and structural properties of quantum materials and complex system nanostructures on femtosecond time scales at SCS instrument</vt:lpstr>
      <vt:lpstr>SCS instrumentation for forward scattering geometries </vt:lpstr>
      <vt:lpstr>SCS Instrument: RIXS and XRD offer new suite of experimental capabilities</vt:lpstr>
      <vt:lpstr>Soft X-ray region: probing electronic structure on nanometer length scales </vt:lpstr>
      <vt:lpstr>Science at SCS </vt:lpstr>
      <vt:lpstr>PowerPoint Presentation</vt:lpstr>
      <vt:lpstr>Perpendicular magnetic thin-film ferromagnets to investigate the dynamics of global topological phase transitions</vt:lpstr>
      <vt:lpstr>All-optical topological switching </vt:lpstr>
      <vt:lpstr>Single-shot and time-resolved resonant SAXS at the Co L3 edge</vt:lpstr>
      <vt:lpstr>Condensation of skyrmions on picosecond time scale from fluctuating phase </vt:lpstr>
      <vt:lpstr>PowerPoint Presentation</vt:lpstr>
      <vt:lpstr>Observation of fluctuation-mediated picosecond nucleation of a topological phase </vt:lpstr>
      <vt:lpstr>Atomistic LLG simulations of topological switching dynamics</vt:lpstr>
      <vt:lpstr>Fourier Transform Spectro-Holography </vt:lpstr>
      <vt:lpstr>X-ray Spectroscopies </vt:lpstr>
      <vt:lpstr>X-ray Spectroscopy </vt:lpstr>
      <vt:lpstr>Scientific Motivation for Time-Resolved RIXS</vt:lpstr>
      <vt:lpstr>High-resolution spectrometer of the Heisenberg RIXS User Consortium</vt:lpstr>
      <vt:lpstr>Heisenberg RIXS Spectrometer at the SCS instrument: Commissioning and first RIXS data in Spring 2021</vt:lpstr>
      <vt:lpstr>La2CuO4: AF insulator, parent compound of LSCO and LBCO HTC cuprate superconductors.</vt:lpstr>
      <vt:lpstr>NiO test case for RIXS recorded at MHz repetition source (4000 pulses/sec)</vt:lpstr>
      <vt:lpstr>Acknowledgement</vt:lpstr>
      <vt:lpstr>PowerPoint Presentation</vt:lpstr>
      <vt:lpstr>Small-angle x-ray scattering during a magnetic field sweep recorded with various attenuation levels of the x-ray beam</vt:lpstr>
      <vt:lpstr>PowerPoint Presentation</vt:lpstr>
      <vt:lpstr>PowerPoint Presentation</vt:lpstr>
      <vt:lpstr>Beam-splitting off-axis zone plate for shot-noise limited MHz transient absorption spectroscopy with the DSSC detector </vt:lpstr>
      <vt:lpstr>Soft-X-ray Monochromator upgrade with higher-resolution grating: Resolution optimization of HRGR by aligning angle of LE premirror at Ne absorption lines 1s-3p (867.1 eV), 1s-4p</vt:lpstr>
      <vt:lpstr>Monochromator settings SCS beamline:</vt:lpstr>
      <vt:lpstr>hRIXS – Mono Combined Resolution</vt:lpstr>
      <vt:lpstr> SCS group 2021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 to unravel the electronic and structural properties of quantum materials and complex system nanostructures on femtosecond time scales</dc:title>
  <dc:creator>Andreas Scherz</dc:creator>
  <cp:lastModifiedBy>Andreas Scherz</cp:lastModifiedBy>
  <cp:revision>15</cp:revision>
  <dcterms:created xsi:type="dcterms:W3CDTF">2022-05-16T06:04:34Z</dcterms:created>
  <dcterms:modified xsi:type="dcterms:W3CDTF">2022-05-17T13:54:50Z</dcterms:modified>
</cp:coreProperties>
</file>