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7" r:id="rId1"/>
  </p:sldMasterIdLst>
  <p:notesMasterIdLst>
    <p:notesMasterId r:id="rId14"/>
  </p:notesMasterIdLst>
  <p:handoutMasterIdLst>
    <p:handoutMasterId r:id="rId15"/>
  </p:handoutMasterIdLst>
  <p:sldIdLst>
    <p:sldId id="262" r:id="rId2"/>
    <p:sldId id="348" r:id="rId3"/>
    <p:sldId id="278" r:id="rId4"/>
    <p:sldId id="279" r:id="rId5"/>
    <p:sldId id="280" r:id="rId6"/>
    <p:sldId id="284" r:id="rId7"/>
    <p:sldId id="263" r:id="rId8"/>
    <p:sldId id="258" r:id="rId9"/>
    <p:sldId id="376" r:id="rId10"/>
    <p:sldId id="357" r:id="rId11"/>
    <p:sldId id="358" r:id="rId12"/>
    <p:sldId id="285" r:id="rId13"/>
  </p:sldIdLst>
  <p:sldSz cx="12192000" cy="6858000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CFF99"/>
    <a:srgbClr val="FFFF00"/>
    <a:srgbClr val="CCFFCC"/>
    <a:srgbClr val="BFBFBF"/>
    <a:srgbClr val="F2F2F2"/>
    <a:srgbClr val="FFFFCC"/>
    <a:srgbClr val="FFFF99"/>
    <a:srgbClr val="7395D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0" autoAdjust="0"/>
    <p:restoredTop sz="95501" autoAdjust="0"/>
  </p:normalViewPr>
  <p:slideViewPr>
    <p:cSldViewPr snapToGrid="0" snapToObjects="1">
      <p:cViewPr varScale="1">
        <p:scale>
          <a:sx n="86" d="100"/>
          <a:sy n="86" d="100"/>
        </p:scale>
        <p:origin x="16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528BD-41F1-4CAD-AB3B-8195F496E757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9A17-81D4-4EB8-A729-2CB4E00B438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7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C4DB5-1258-2948-8491-65B758B8DF53}" type="datetimeFigureOut">
              <a:rPr lang="it-IT" smtClean="0"/>
              <a:t>18/07/2019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01CD-D93C-A547-9607-FCF8E17142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17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7BBC8-939D-4F63-B2B0-1FEFD39E138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97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7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8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93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49455" y="1082591"/>
            <a:ext cx="10684292" cy="499335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7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95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7200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4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57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3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7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769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4245" y="6519134"/>
            <a:ext cx="3694355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it-IT"/>
              <a:t>19 luglio 2019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ttangolo 6"/>
          <p:cNvSpPr/>
          <p:nvPr userDrawn="1"/>
        </p:nvSpPr>
        <p:spPr>
          <a:xfrm>
            <a:off x="344245" y="920723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52" y="-1671"/>
            <a:ext cx="1497014" cy="877157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>
            <a:off x="344243" y="6396977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96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31850" y="2827420"/>
            <a:ext cx="10515600" cy="77252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FFFFCC"/>
                </a:solidFill>
              </a:rPr>
              <a:t>Verso </a:t>
            </a:r>
            <a:r>
              <a:rPr lang="en-GB" sz="4800" dirty="0" err="1">
                <a:solidFill>
                  <a:srgbClr val="FFFFCC"/>
                </a:solidFill>
              </a:rPr>
              <a:t>il</a:t>
            </a:r>
            <a:r>
              <a:rPr lang="en-GB" sz="4800" dirty="0">
                <a:solidFill>
                  <a:srgbClr val="FFFFCC"/>
                </a:solidFill>
              </a:rPr>
              <a:t> </a:t>
            </a:r>
            <a:r>
              <a:rPr lang="en-GB" sz="4800" dirty="0" err="1">
                <a:solidFill>
                  <a:srgbClr val="FFFFCC"/>
                </a:solidFill>
              </a:rPr>
              <a:t>Tecnopolo</a:t>
            </a:r>
            <a:endParaRPr lang="en-GB" sz="4800" dirty="0">
              <a:solidFill>
                <a:srgbClr val="FFFFCC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831850" y="3839369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CDG 19 luglio 2019</a:t>
            </a:r>
          </a:p>
          <a:p>
            <a:pPr algn="ctr"/>
            <a:r>
              <a:rPr lang="it-IT" sz="2000" dirty="0"/>
              <a:t>Gaetano Maron</a:t>
            </a:r>
            <a:endParaRPr lang="en-GB" sz="2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29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CF799-76A8-4DD9-83CB-E3083046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B66061-66E5-447C-8E5C-A378A17C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C899EB-B508-4E55-9D3E-42AC60FE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4F8CB7-9597-4AD8-BD54-B233CE5D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ACF11D-EE55-4DE3-9014-3E15DCA4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56" y="1002223"/>
            <a:ext cx="10217887" cy="52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15C6A-FFF3-4380-8E5D-1C272657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Preliminary Layout data </a:t>
            </a:r>
            <a:r>
              <a:rPr lang="it-IT" dirty="0" err="1"/>
              <a:t>halls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D8ED2B1-AF33-461D-BF9A-5C260DC0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428542-BAAD-495C-B749-211FAE41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B7CD68-526E-4515-B087-5EF64B67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3D0DB5-6B85-4BFC-AE0D-87D62FCCC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883" y="971848"/>
            <a:ext cx="3489600" cy="454645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09A7FAE-6F0D-4675-B15D-8CF5B87AE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61827" y="54264"/>
            <a:ext cx="5390852" cy="72260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F4807A-D79F-4A1C-9E31-8299BB52519C}"/>
              </a:ext>
            </a:extLst>
          </p:cNvPr>
          <p:cNvSpPr txBox="1"/>
          <p:nvPr/>
        </p:nvSpPr>
        <p:spPr>
          <a:xfrm>
            <a:off x="5835044" y="1097829"/>
            <a:ext cx="14542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/>
              <a:t>Phase</a:t>
            </a:r>
            <a:r>
              <a:rPr lang="it-IT" sz="1400" dirty="0"/>
              <a:t> 1</a:t>
            </a:r>
          </a:p>
          <a:p>
            <a:pPr algn="ctr"/>
            <a:r>
              <a:rPr lang="it-IT" sz="1400" dirty="0"/>
              <a:t>CPU HALL 460 m</a:t>
            </a:r>
            <a:r>
              <a:rPr lang="it-IT" sz="1400" baseline="30000" dirty="0"/>
              <a:t>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B76402-B874-43AE-9E5E-1961A5E93F1A}"/>
              </a:ext>
            </a:extLst>
          </p:cNvPr>
          <p:cNvSpPr txBox="1"/>
          <p:nvPr/>
        </p:nvSpPr>
        <p:spPr>
          <a:xfrm>
            <a:off x="4267924" y="1097829"/>
            <a:ext cx="152958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/>
              <a:t>Phase</a:t>
            </a:r>
            <a:r>
              <a:rPr lang="it-IT" sz="1400" dirty="0"/>
              <a:t> 2</a:t>
            </a:r>
          </a:p>
          <a:p>
            <a:pPr algn="ctr"/>
            <a:r>
              <a:rPr lang="it-IT" sz="1400" dirty="0"/>
              <a:t>Expansion 500 m</a:t>
            </a:r>
            <a:r>
              <a:rPr lang="it-IT" sz="1400" baseline="30000" dirty="0"/>
              <a:t>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26646C-10E1-405F-BF54-8C20A5630013}"/>
              </a:ext>
            </a:extLst>
          </p:cNvPr>
          <p:cNvSpPr txBox="1"/>
          <p:nvPr/>
        </p:nvSpPr>
        <p:spPr>
          <a:xfrm>
            <a:off x="2910569" y="1097829"/>
            <a:ext cx="129670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/>
              <a:t>Phase</a:t>
            </a:r>
            <a:r>
              <a:rPr lang="it-IT" sz="1400" dirty="0"/>
              <a:t> 1</a:t>
            </a:r>
          </a:p>
          <a:p>
            <a:pPr algn="ctr"/>
            <a:r>
              <a:rPr lang="it-IT" sz="1400" dirty="0"/>
              <a:t>Storage 550 m</a:t>
            </a:r>
            <a:r>
              <a:rPr lang="it-IT" sz="1400" baseline="30000" dirty="0"/>
              <a:t>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96CBF6-842F-46E7-BFBF-5634DCBDD118}"/>
              </a:ext>
            </a:extLst>
          </p:cNvPr>
          <p:cNvSpPr txBox="1"/>
          <p:nvPr/>
        </p:nvSpPr>
        <p:spPr>
          <a:xfrm>
            <a:off x="261063" y="1087156"/>
            <a:ext cx="264950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Phase</a:t>
            </a:r>
            <a:r>
              <a:rPr lang="it-IT" sz="1400" dirty="0"/>
              <a:t> 1</a:t>
            </a:r>
          </a:p>
          <a:p>
            <a:pPr algn="ctr"/>
            <a:r>
              <a:rPr lang="it-IT" sz="1400" dirty="0"/>
              <a:t>Tape libraries + network 550 m</a:t>
            </a:r>
            <a:r>
              <a:rPr lang="it-IT" sz="1400" baseline="30000" dirty="0"/>
              <a:t>2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9BB70B4-FEE9-4A26-8CB5-82F94A05BA3C}"/>
              </a:ext>
            </a:extLst>
          </p:cNvPr>
          <p:cNvSpPr/>
          <p:nvPr/>
        </p:nvSpPr>
        <p:spPr>
          <a:xfrm>
            <a:off x="4320895" y="3819525"/>
            <a:ext cx="2832472" cy="1485900"/>
          </a:xfrm>
          <a:prstGeom prst="rect">
            <a:avLst/>
          </a:prstGeom>
          <a:solidFill>
            <a:schemeClr val="accent1">
              <a:lumMod val="60000"/>
              <a:lumOff val="40000"/>
              <a:alpha val="4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  <a:p>
            <a:pPr algn="ctr"/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pre-exsascale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machine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7270586-A62F-48B4-A1D5-AEE8C4F7B358}"/>
              </a:ext>
            </a:extLst>
          </p:cNvPr>
          <p:cNvCxnSpPr>
            <a:cxnSpLocks/>
          </p:cNvCxnSpPr>
          <p:nvPr/>
        </p:nvCxnSpPr>
        <p:spPr>
          <a:xfrm flipH="1" flipV="1">
            <a:off x="6848475" y="2434154"/>
            <a:ext cx="2933700" cy="99484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2E3AB29-0072-4D9A-A395-67907EB6CA49}"/>
              </a:ext>
            </a:extLst>
          </p:cNvPr>
          <p:cNvCxnSpPr>
            <a:cxnSpLocks/>
          </p:cNvCxnSpPr>
          <p:nvPr/>
        </p:nvCxnSpPr>
        <p:spPr>
          <a:xfrm flipH="1">
            <a:off x="7096759" y="3819525"/>
            <a:ext cx="3390266" cy="37638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4D34F33-F1C8-4EAE-A3B2-9A5E6B83B853}"/>
              </a:ext>
            </a:extLst>
          </p:cNvPr>
          <p:cNvCxnSpPr>
            <a:cxnSpLocks/>
          </p:cNvCxnSpPr>
          <p:nvPr/>
        </p:nvCxnSpPr>
        <p:spPr>
          <a:xfrm>
            <a:off x="1371600" y="1533525"/>
            <a:ext cx="542925" cy="119405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1C32D33A-FD3A-4304-9AAF-D41B67FAEB6A}"/>
              </a:ext>
            </a:extLst>
          </p:cNvPr>
          <p:cNvCxnSpPr>
            <a:cxnSpLocks/>
          </p:cNvCxnSpPr>
          <p:nvPr/>
        </p:nvCxnSpPr>
        <p:spPr>
          <a:xfrm>
            <a:off x="1997705" y="1610376"/>
            <a:ext cx="656440" cy="82377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>
            <a:extLst>
              <a:ext uri="{FF2B5EF4-FFF2-40B4-BE49-F238E27FC236}">
                <a16:creationId xmlns:a16="http://schemas.microsoft.com/office/drawing/2014/main" id="{2A0F8E96-9A88-44FE-B74D-55521ED616B2}"/>
              </a:ext>
            </a:extLst>
          </p:cNvPr>
          <p:cNvSpPr/>
          <p:nvPr/>
        </p:nvSpPr>
        <p:spPr>
          <a:xfrm>
            <a:off x="1082908" y="3809349"/>
            <a:ext cx="3196397" cy="1485900"/>
          </a:xfrm>
          <a:prstGeom prst="rect">
            <a:avLst/>
          </a:prstGeom>
          <a:solidFill>
            <a:schemeClr val="accent2">
              <a:lumMod val="60000"/>
              <a:lumOff val="40000"/>
              <a:alpha val="4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(1200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it-IT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44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FF561-270E-4AC4-88E7-DEF8AE51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Tecnopolo-INFN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0ED6CB-EE85-4FBE-AB3A-A9CF7747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12" y="1028183"/>
            <a:ext cx="10515600" cy="55214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Project Management (</a:t>
            </a:r>
            <a:r>
              <a:rPr lang="it-IT" i="1" dirty="0">
                <a:solidFill>
                  <a:srgbClr val="C00000"/>
                </a:solidFill>
              </a:rPr>
              <a:t>Zani, + consulenza gruppo PM – </a:t>
            </a:r>
            <a:r>
              <a:rPr lang="it-IT" i="1">
                <a:solidFill>
                  <a:srgbClr val="C00000"/>
                </a:solidFill>
              </a:rPr>
              <a:t>Fallone</a:t>
            </a:r>
            <a:r>
              <a:rPr lang="it-IT"/>
              <a:t>)</a:t>
            </a:r>
            <a:endParaRPr lang="it-IT" dirty="0"/>
          </a:p>
          <a:p>
            <a:pPr lvl="1"/>
            <a:r>
              <a:rPr lang="it-IT" dirty="0"/>
              <a:t>Gestione complessiva delle attività, timing, documentazione, ecc.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In-box facilities (</a:t>
            </a:r>
            <a:r>
              <a:rPr lang="it-IT" i="1" dirty="0">
                <a:solidFill>
                  <a:srgbClr val="C00000"/>
                </a:solidFill>
              </a:rPr>
              <a:t>Zani, Onofri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distribuzione potenza, cooling, racks, rete, ecc.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Pre-exascale</a:t>
            </a:r>
            <a:r>
              <a:rPr lang="it-IT" dirty="0"/>
              <a:t> machine (</a:t>
            </a:r>
            <a:r>
              <a:rPr lang="it-IT" i="1" dirty="0">
                <a:solidFill>
                  <a:srgbClr val="C00000"/>
                </a:solidFill>
              </a:rPr>
              <a:t>Boccali, Giacomini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architettura, requisiti per HTC e interfaccia verso Tier1, possibile utilizzo dello storage </a:t>
            </a:r>
            <a:r>
              <a:rPr lang="it-IT" dirty="0" err="1"/>
              <a:t>pre-exascale</a:t>
            </a:r>
            <a:r>
              <a:rPr lang="it-IT" dirty="0"/>
              <a:t>, procurement, ecc.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Services (</a:t>
            </a:r>
            <a:r>
              <a:rPr lang="it-IT" i="1" dirty="0" err="1">
                <a:solidFill>
                  <a:srgbClr val="C00000"/>
                </a:solidFill>
              </a:rPr>
              <a:t>Cesini</a:t>
            </a:r>
            <a:r>
              <a:rPr lang="it-IT" i="1" dirty="0">
                <a:solidFill>
                  <a:srgbClr val="C00000"/>
                </a:solidFill>
              </a:rPr>
              <a:t>, Salomoni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portfolio servizi cloud, virtualizzazione farming, architettura storage, servizi nazionali (</a:t>
            </a:r>
            <a:r>
              <a:rPr lang="it-IT" dirty="0" err="1"/>
              <a:t>si+ssnn</a:t>
            </a:r>
            <a:r>
              <a:rPr lang="it-IT" dirty="0"/>
              <a:t>), operations, isola 27001, security,  ecc.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Integration </a:t>
            </a:r>
            <a:r>
              <a:rPr lang="it-IT" dirty="0" err="1"/>
              <a:t>into</a:t>
            </a:r>
            <a:r>
              <a:rPr lang="it-IT" dirty="0"/>
              <a:t> the INFN Computing </a:t>
            </a:r>
            <a:r>
              <a:rPr lang="it-IT" dirty="0" err="1"/>
              <a:t>Infrastructure</a:t>
            </a:r>
            <a:r>
              <a:rPr lang="it-IT" dirty="0"/>
              <a:t> (</a:t>
            </a:r>
            <a:r>
              <a:rPr lang="it-IT" i="1" dirty="0">
                <a:solidFill>
                  <a:srgbClr val="C00000"/>
                </a:solidFill>
              </a:rPr>
              <a:t>Carlino, dell’Agnello</a:t>
            </a:r>
            <a:r>
              <a:rPr lang="it-IT" dirty="0"/>
              <a:t>) </a:t>
            </a:r>
          </a:p>
          <a:p>
            <a:pPr lvl="1"/>
            <a:r>
              <a:rPr lang="it-IT" dirty="0" err="1"/>
              <a:t>national</a:t>
            </a:r>
            <a:r>
              <a:rPr lang="it-IT" dirty="0"/>
              <a:t> data center connections, common </a:t>
            </a:r>
            <a:r>
              <a:rPr lang="it-IT" dirty="0" err="1"/>
              <a:t>services</a:t>
            </a:r>
            <a:r>
              <a:rPr lang="it-IT" dirty="0"/>
              <a:t>, data storage federation, cloud, ecc.  </a:t>
            </a:r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32F661-2295-408C-8ADA-9BD0ECB6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AD877F-3ADF-4907-AF42-A66C1B0E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CDG, CNAF Bologna, G.Maron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08EEDA-9E18-45F2-86D9-06D47F87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7694FF-EE66-483D-9B1C-2F82609F033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13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sito del nuovo data center del CNAF-INFN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 luglio 2019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22" y="946254"/>
            <a:ext cx="6164947" cy="30635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296" y="4279197"/>
            <a:ext cx="6065307" cy="2002374"/>
          </a:xfrm>
          <a:prstGeom prst="rect">
            <a:avLst/>
          </a:prstGeom>
        </p:spPr>
      </p:pic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68BF446-333D-409F-86C0-0DB4809C2169}"/>
              </a:ext>
            </a:extLst>
          </p:cNvPr>
          <p:cNvSpPr txBox="1">
            <a:spLocks/>
          </p:cNvSpPr>
          <p:nvPr/>
        </p:nvSpPr>
        <p:spPr>
          <a:xfrm>
            <a:off x="162039" y="1169081"/>
            <a:ext cx="5642673" cy="4993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ECMWF (European Centre for Medium-Range Weather Forecasts) </a:t>
            </a:r>
            <a:r>
              <a:rPr lang="en-GB" sz="2200" dirty="0" err="1"/>
              <a:t>avrà</a:t>
            </a:r>
            <a:r>
              <a:rPr lang="en-GB" sz="2200" dirty="0"/>
              <a:t> </a:t>
            </a:r>
            <a:r>
              <a:rPr lang="en-GB" sz="2200" dirty="0" err="1"/>
              <a:t>il</a:t>
            </a:r>
            <a:r>
              <a:rPr lang="en-GB" sz="2200" dirty="0"/>
              <a:t> nuovo data </a:t>
            </a:r>
            <a:r>
              <a:rPr lang="en-GB" sz="2200" dirty="0" err="1"/>
              <a:t>center</a:t>
            </a:r>
            <a:r>
              <a:rPr lang="en-GB" sz="2200" dirty="0"/>
              <a:t> </a:t>
            </a:r>
            <a:r>
              <a:rPr lang="en-GB" sz="2200" dirty="0" err="1"/>
              <a:t>presso</a:t>
            </a:r>
            <a:r>
              <a:rPr lang="en-GB" sz="2200" dirty="0"/>
              <a:t> </a:t>
            </a:r>
            <a:r>
              <a:rPr lang="en-GB" sz="2200" dirty="0" err="1"/>
              <a:t>il</a:t>
            </a:r>
            <a:r>
              <a:rPr lang="en-GB" sz="2200" dirty="0"/>
              <a:t> </a:t>
            </a:r>
            <a:r>
              <a:rPr lang="en-GB" sz="2200" dirty="0" err="1"/>
              <a:t>Tecnoplo</a:t>
            </a:r>
            <a:r>
              <a:rPr lang="en-GB" sz="2200" dirty="0"/>
              <a:t> di Bologna (come </a:t>
            </a:r>
            <a:r>
              <a:rPr lang="en-GB" sz="2200" dirty="0" err="1"/>
              <a:t>proposto</a:t>
            </a:r>
            <a:r>
              <a:rPr lang="en-GB" sz="2200" dirty="0"/>
              <a:t> dal </a:t>
            </a:r>
            <a:r>
              <a:rPr lang="en-GB" sz="2200" dirty="0" err="1"/>
              <a:t>governo</a:t>
            </a:r>
            <a:r>
              <a:rPr lang="en-GB" sz="2200" dirty="0"/>
              <a:t> </a:t>
            </a:r>
            <a:r>
              <a:rPr lang="en-GB" sz="2200" dirty="0" err="1"/>
              <a:t>italiano</a:t>
            </a:r>
            <a:r>
              <a:rPr lang="en-GB" sz="2200" dirty="0"/>
              <a:t> e </a:t>
            </a:r>
            <a:r>
              <a:rPr lang="en-GB" sz="2200" dirty="0" err="1"/>
              <a:t>dalla</a:t>
            </a:r>
            <a:r>
              <a:rPr lang="en-GB" sz="2200" dirty="0"/>
              <a:t> </a:t>
            </a:r>
            <a:r>
              <a:rPr lang="en-GB" sz="2200" dirty="0" err="1"/>
              <a:t>regione</a:t>
            </a:r>
            <a:r>
              <a:rPr lang="en-GB" sz="2200" dirty="0"/>
              <a:t> Emilia Romagna).</a:t>
            </a:r>
          </a:p>
          <a:p>
            <a:r>
              <a:rPr lang="it-IT" sz="2200" dirty="0"/>
              <a:t>INFN con il  CINECA hanno sfruttato l’opportunità di collocare anche i loro  data center  (CNAF e centro HPC) al Tecnopolo, costituendo in questo modo uno dei centri di calcolo più potenti d’Europa</a:t>
            </a:r>
          </a:p>
          <a:p>
            <a:r>
              <a:rPr lang="it-IT" sz="2200" dirty="0"/>
              <a:t>CINECA-INFN-SISSA hanno concorso per acquisire una macchina </a:t>
            </a:r>
            <a:r>
              <a:rPr lang="it-IT" sz="2200" dirty="0" err="1"/>
              <a:t>pre-exascale</a:t>
            </a:r>
            <a:r>
              <a:rPr lang="it-IT" sz="2200" dirty="0"/>
              <a:t> (150-200 </a:t>
            </a:r>
            <a:r>
              <a:rPr lang="it-IT" sz="2200" dirty="0" err="1"/>
              <a:t>Pflop</a:t>
            </a:r>
            <a:r>
              <a:rPr lang="it-IT" sz="2200" dirty="0"/>
              <a:t>) finanziata dalla JRU </a:t>
            </a:r>
            <a:r>
              <a:rPr lang="it-IT" sz="2200" dirty="0" err="1"/>
              <a:t>EuroHPC</a:t>
            </a:r>
            <a:r>
              <a:rPr lang="it-IT" sz="2200" dirty="0"/>
              <a:t>. La proposta è stata accolta e la macchina sarà ospitata in una hall attigua al data center del CNAF</a:t>
            </a:r>
          </a:p>
          <a:p>
            <a:endParaRPr lang="it-IT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116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site of «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Bologna Tecnopolo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" y="1339863"/>
            <a:ext cx="6757020" cy="3270238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281119"/>
            <a:ext cx="6305550" cy="5524500"/>
          </a:xfrm>
          <a:prstGeom prst="rect">
            <a:avLst/>
          </a:prstGeom>
        </p:spPr>
      </p:pic>
      <p:sp>
        <p:nvSpPr>
          <p:cNvPr id="32" name="Ovale 31"/>
          <p:cNvSpPr/>
          <p:nvPr/>
        </p:nvSpPr>
        <p:spPr>
          <a:xfrm>
            <a:off x="3710613" y="1676400"/>
            <a:ext cx="470862" cy="5048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igura a mano libera 32"/>
          <p:cNvSpPr/>
          <p:nvPr/>
        </p:nvSpPr>
        <p:spPr>
          <a:xfrm>
            <a:off x="6477000" y="2830518"/>
            <a:ext cx="3524250" cy="3343275"/>
          </a:xfrm>
          <a:custGeom>
            <a:avLst/>
            <a:gdLst>
              <a:gd name="connsiteX0" fmla="*/ 1466850 w 3419475"/>
              <a:gd name="connsiteY0" fmla="*/ 0 h 3295650"/>
              <a:gd name="connsiteX1" fmla="*/ 3419475 w 3419475"/>
              <a:gd name="connsiteY1" fmla="*/ 857250 h 3295650"/>
              <a:gd name="connsiteX2" fmla="*/ 2162175 w 3419475"/>
              <a:gd name="connsiteY2" fmla="*/ 3295650 h 3295650"/>
              <a:gd name="connsiteX3" fmla="*/ 0 w 3419475"/>
              <a:gd name="connsiteY3" fmla="*/ 2019300 h 3295650"/>
              <a:gd name="connsiteX4" fmla="*/ 1524000 w 3419475"/>
              <a:gd name="connsiteY4" fmla="*/ 19050 h 3295650"/>
              <a:gd name="connsiteX5" fmla="*/ 1524000 w 3419475"/>
              <a:gd name="connsiteY5" fmla="*/ 1905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9475" h="3295650">
                <a:moveTo>
                  <a:pt x="1466850" y="0"/>
                </a:moveTo>
                <a:lnTo>
                  <a:pt x="3419475" y="857250"/>
                </a:lnTo>
                <a:lnTo>
                  <a:pt x="2162175" y="3295650"/>
                </a:lnTo>
                <a:lnTo>
                  <a:pt x="0" y="2019300"/>
                </a:lnTo>
                <a:lnTo>
                  <a:pt x="1524000" y="19050"/>
                </a:lnTo>
                <a:lnTo>
                  <a:pt x="1524000" y="1905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nettore 1 34"/>
          <p:cNvCxnSpPr>
            <a:stCxn id="32" idx="3"/>
            <a:endCxn id="33" idx="2"/>
          </p:cNvCxnSpPr>
          <p:nvPr/>
        </p:nvCxnSpPr>
        <p:spPr>
          <a:xfrm>
            <a:off x="3779569" y="2107295"/>
            <a:ext cx="4925856" cy="4066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32" idx="7"/>
            <a:endCxn id="33" idx="4"/>
          </p:cNvCxnSpPr>
          <p:nvPr/>
        </p:nvCxnSpPr>
        <p:spPr>
          <a:xfrm>
            <a:off x="4112519" y="1750330"/>
            <a:ext cx="3935177" cy="1099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99859" y="4514404"/>
            <a:ext cx="616076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Bologna Tecnopolo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site of the «Manifattura Tabacchi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100000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sq.m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front of a ENEL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(HV to MV)</a:t>
            </a:r>
          </a:p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Bologna center  (3 km)</a:t>
            </a:r>
          </a:p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center in Bologna: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INFN-CNAF (2 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CINECA  (10 km)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9227019" y="1770653"/>
            <a:ext cx="2552878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Manifattura Tabacchi </a:t>
            </a:r>
          </a:p>
          <a:p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Bologna  Tecnopolo</a:t>
            </a:r>
          </a:p>
        </p:txBody>
      </p:sp>
      <p:cxnSp>
        <p:nvCxnSpPr>
          <p:cNvPr id="44" name="Connettore 1 43"/>
          <p:cNvCxnSpPr>
            <a:stCxn id="42" idx="2"/>
          </p:cNvCxnSpPr>
          <p:nvPr/>
        </p:nvCxnSpPr>
        <p:spPr>
          <a:xfrm flipH="1">
            <a:off x="8858960" y="2416984"/>
            <a:ext cx="1644498" cy="1000222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igura a mano libera 46"/>
          <p:cNvSpPr/>
          <p:nvPr/>
        </p:nvSpPr>
        <p:spPr>
          <a:xfrm>
            <a:off x="7067550" y="2695575"/>
            <a:ext cx="647700" cy="466725"/>
          </a:xfrm>
          <a:custGeom>
            <a:avLst/>
            <a:gdLst>
              <a:gd name="connsiteX0" fmla="*/ 200025 w 647700"/>
              <a:gd name="connsiteY0" fmla="*/ 0 h 466725"/>
              <a:gd name="connsiteX1" fmla="*/ 0 w 647700"/>
              <a:gd name="connsiteY1" fmla="*/ 323850 h 466725"/>
              <a:gd name="connsiteX2" fmla="*/ 409575 w 647700"/>
              <a:gd name="connsiteY2" fmla="*/ 466725 h 466725"/>
              <a:gd name="connsiteX3" fmla="*/ 647700 w 647700"/>
              <a:gd name="connsiteY3" fmla="*/ 142875 h 466725"/>
              <a:gd name="connsiteX4" fmla="*/ 200025 w 647700"/>
              <a:gd name="connsiteY4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466725">
                <a:moveTo>
                  <a:pt x="200025" y="0"/>
                </a:moveTo>
                <a:lnTo>
                  <a:pt x="0" y="323850"/>
                </a:lnTo>
                <a:lnTo>
                  <a:pt x="409575" y="466725"/>
                </a:lnTo>
                <a:lnTo>
                  <a:pt x="647700" y="142875"/>
                </a:lnTo>
                <a:lnTo>
                  <a:pt x="200025" y="0"/>
                </a:ln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asellaDiTesto 47"/>
          <p:cNvSpPr txBox="1"/>
          <p:nvPr/>
        </p:nvSpPr>
        <p:spPr>
          <a:xfrm>
            <a:off x="7277459" y="1477561"/>
            <a:ext cx="1700466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ENEL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Substation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Connettore 1 48"/>
          <p:cNvCxnSpPr/>
          <p:nvPr/>
        </p:nvCxnSpPr>
        <p:spPr>
          <a:xfrm flipH="1">
            <a:off x="7477406" y="1839009"/>
            <a:ext cx="680986" cy="1024319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64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«Manifattura Tabacchi»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8993" y="1477054"/>
            <a:ext cx="9301655" cy="50618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The Bologna "</a:t>
            </a:r>
            <a:r>
              <a:rPr lang="en-GB" dirty="0" err="1"/>
              <a:t>Manifattura</a:t>
            </a:r>
            <a:r>
              <a:rPr lang="en-GB" dirty="0"/>
              <a:t> </a:t>
            </a:r>
            <a:r>
              <a:rPr lang="en-GB" dirty="0" err="1"/>
              <a:t>Tabacchi</a:t>
            </a:r>
            <a:r>
              <a:rPr lang="en-GB" dirty="0"/>
              <a:t>" has been one of the most characteristic symbols of the reconstruction of the city after World War II.</a:t>
            </a:r>
          </a:p>
          <a:p>
            <a:r>
              <a:rPr lang="it-IT" dirty="0"/>
              <a:t> </a:t>
            </a:r>
            <a:r>
              <a:rPr lang="en-GB" dirty="0"/>
              <a:t>The work was commissioned and planned by the </a:t>
            </a:r>
            <a:r>
              <a:rPr lang="en-US" dirty="0"/>
              <a:t>Italian State Tobacco Monopoly  </a:t>
            </a:r>
            <a:r>
              <a:rPr lang="en-GB" dirty="0"/>
              <a:t>between 1949 and 1963, after the bombing raids had destroyed the historic headquarters of the </a:t>
            </a:r>
            <a:r>
              <a:rPr lang="en-GB" dirty="0" err="1"/>
              <a:t>Manifattura</a:t>
            </a:r>
            <a:r>
              <a:rPr lang="en-GB" dirty="0"/>
              <a:t> in via Riva Reno (now home to the Bologna Film Library).</a:t>
            </a:r>
            <a:r>
              <a:rPr lang="it-IT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en-GB" dirty="0"/>
              <a:t>The executive design and construction of the buildings were entrusted to the company Nervi &amp; </a:t>
            </a:r>
            <a:r>
              <a:rPr lang="en-GB" dirty="0" err="1"/>
              <a:t>Bartoli</a:t>
            </a:r>
            <a:r>
              <a:rPr lang="en-GB" dirty="0"/>
              <a:t>, founded and directed by Pier Luigi Nervi (1891-1979),  a very famous architect and engineer</a:t>
            </a:r>
            <a:r>
              <a:rPr lang="it-IT" dirty="0"/>
              <a:t>.  Nervi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designer of the </a:t>
            </a:r>
            <a:r>
              <a:rPr lang="it-IT" i="1" dirty="0"/>
              <a:t>Hall of the </a:t>
            </a:r>
            <a:r>
              <a:rPr lang="it-IT" i="1" dirty="0" err="1"/>
              <a:t>Pontificial</a:t>
            </a:r>
            <a:r>
              <a:rPr lang="it-IT" i="1" dirty="0"/>
              <a:t> </a:t>
            </a:r>
            <a:r>
              <a:rPr lang="it-IT" i="1" dirty="0" err="1"/>
              <a:t>Audiences</a:t>
            </a:r>
            <a:r>
              <a:rPr lang="it-IT" i="1" dirty="0"/>
              <a:t> (1963)</a:t>
            </a:r>
            <a:endParaRPr lang="en-GB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62" y="2079625"/>
            <a:ext cx="56270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 Luigi Nervi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6" y="1448947"/>
            <a:ext cx="5939986" cy="3956123"/>
          </a:xfrm>
          <a:prstGeom prst="rect">
            <a:avLst/>
          </a:prstGeom>
        </p:spPr>
      </p:pic>
      <p:pic>
        <p:nvPicPr>
          <p:cNvPr id="6" name="Picture 8" descr="Magazzino tabacchi grezzi in bot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10" y="1448948"/>
            <a:ext cx="5806190" cy="395612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110340" y="5566005"/>
            <a:ext cx="4464877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i="1" dirty="0"/>
              <a:t>Hall of the </a:t>
            </a:r>
            <a:r>
              <a:rPr lang="it-IT" i="1" dirty="0" err="1"/>
              <a:t>Pontificial</a:t>
            </a:r>
            <a:r>
              <a:rPr lang="it-IT" i="1" dirty="0"/>
              <a:t> </a:t>
            </a:r>
            <a:r>
              <a:rPr lang="it-IT" i="1" dirty="0" err="1"/>
              <a:t>Audiences</a:t>
            </a:r>
            <a:r>
              <a:rPr lang="it-IT" i="1" dirty="0"/>
              <a:t> (Nervi - 1963)</a:t>
            </a:r>
            <a:endParaRPr lang="en-GB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217228" y="5553751"/>
            <a:ext cx="4347409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i="1" dirty="0"/>
              <a:t>Bologna Manifattura Tabacchi (Nervi - 1952)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0942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site of Manifattura Tabacchi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69171"/>
              </p:ext>
            </p:extLst>
          </p:nvPr>
        </p:nvGraphicFramePr>
        <p:xfrm>
          <a:off x="952609" y="1030885"/>
          <a:ext cx="9226550" cy="52923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63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1949-1963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/>
                        <a:t>proposal</a:t>
                      </a:r>
                      <a:r>
                        <a:rPr lang="it-IT" sz="2000" dirty="0"/>
                        <a:t>, design, </a:t>
                      </a:r>
                      <a:r>
                        <a:rPr lang="it-IT" sz="2000" dirty="0" err="1"/>
                        <a:t>project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implementation</a:t>
                      </a:r>
                      <a:r>
                        <a:rPr lang="it-IT" sz="2000" dirty="0"/>
                        <a:t> </a:t>
                      </a:r>
                      <a:endParaRPr lang="it-IT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r>
                        <a:rPr lang="it-IT" sz="2000" dirty="0"/>
                        <a:t>1963-2004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production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r>
                        <a:rPr lang="it-IT" sz="2000" dirty="0"/>
                        <a:t>2004-2008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Site</a:t>
                      </a:r>
                      <a:r>
                        <a:rPr lang="it-IT" sz="2000" baseline="0" dirty="0"/>
                        <a:t> </a:t>
                      </a:r>
                      <a:r>
                        <a:rPr lang="it-IT" sz="2000" baseline="0" dirty="0" err="1"/>
                        <a:t>closed</a:t>
                      </a:r>
                      <a:r>
                        <a:rPr lang="it-IT" sz="2000" baseline="0" dirty="0"/>
                        <a:t>, no </a:t>
                      </a:r>
                      <a:r>
                        <a:rPr lang="it-IT" sz="2000" baseline="0" dirty="0" err="1"/>
                        <a:t>longer</a:t>
                      </a:r>
                      <a:r>
                        <a:rPr lang="it-IT" sz="2000" baseline="0" dirty="0"/>
                        <a:t> </a:t>
                      </a:r>
                      <a:r>
                        <a:rPr lang="it-IT" sz="2000" baseline="0" dirty="0" err="1"/>
                        <a:t>productive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r>
                        <a:rPr lang="it-IT" sz="2000" dirty="0"/>
                        <a:t>2009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The Emilia Romagna (ER) </a:t>
                      </a:r>
                      <a:r>
                        <a:rPr lang="it-IT" sz="2000" dirty="0" err="1"/>
                        <a:t>Region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acquires</a:t>
                      </a:r>
                      <a:r>
                        <a:rPr lang="it-IT" sz="2000" dirty="0"/>
                        <a:t> the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r>
                        <a:rPr lang="it-IT" sz="2000" dirty="0"/>
                        <a:t>2011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ER </a:t>
                      </a:r>
                      <a:r>
                        <a:rPr lang="it-IT" sz="2000" dirty="0" err="1"/>
                        <a:t>Region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launches</a:t>
                      </a:r>
                      <a:r>
                        <a:rPr lang="it-IT" sz="2000" dirty="0"/>
                        <a:t> an </a:t>
                      </a:r>
                      <a:r>
                        <a:rPr lang="it-IT" sz="2000" dirty="0" err="1"/>
                        <a:t>international</a:t>
                      </a:r>
                      <a:r>
                        <a:rPr lang="it-IT" sz="2000" dirty="0"/>
                        <a:t> tender to </a:t>
                      </a:r>
                      <a:r>
                        <a:rPr lang="it-IT" sz="2000" dirty="0" err="1"/>
                        <a:t>transform</a:t>
                      </a:r>
                      <a:r>
                        <a:rPr lang="it-IT" sz="2000" baseline="0" dirty="0"/>
                        <a:t> the site in</a:t>
                      </a:r>
                      <a:r>
                        <a:rPr lang="it-IT" sz="2000" dirty="0"/>
                        <a:t> a </a:t>
                      </a:r>
                      <a:r>
                        <a:rPr lang="it-IT" sz="2000" dirty="0" err="1"/>
                        <a:t>Tecnopolo</a:t>
                      </a:r>
                      <a:r>
                        <a:rPr lang="it-IT" sz="2000" dirty="0"/>
                        <a:t>/Science Park)  to </a:t>
                      </a:r>
                      <a:r>
                        <a:rPr lang="it-IT" sz="2000" dirty="0" err="1"/>
                        <a:t>gather</a:t>
                      </a:r>
                      <a:r>
                        <a:rPr lang="it-IT" sz="2000" dirty="0"/>
                        <a:t>  the  </a:t>
                      </a:r>
                      <a:r>
                        <a:rPr lang="it-IT" sz="2000" dirty="0" err="1"/>
                        <a:t>research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institutions</a:t>
                      </a:r>
                      <a:r>
                        <a:rPr lang="it-IT" sz="2000" dirty="0"/>
                        <a:t>, </a:t>
                      </a:r>
                      <a:r>
                        <a:rPr lang="it-IT" sz="2000" dirty="0" err="1"/>
                        <a:t>university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labs</a:t>
                      </a:r>
                      <a:r>
                        <a:rPr lang="it-IT" sz="2000" dirty="0"/>
                        <a:t>, etc. of the Bologna area.  </a:t>
                      </a:r>
                      <a:r>
                        <a:rPr lang="it-IT" sz="2000" dirty="0" err="1"/>
                        <a:t>Won</a:t>
                      </a:r>
                      <a:r>
                        <a:rPr lang="it-IT" sz="2000" dirty="0"/>
                        <a:t> by the </a:t>
                      </a:r>
                      <a:r>
                        <a:rPr lang="it-IT" sz="2000" dirty="0" err="1"/>
                        <a:t>German</a:t>
                      </a:r>
                      <a:r>
                        <a:rPr lang="it-IT" sz="2000" dirty="0"/>
                        <a:t> Company GMP.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r>
                        <a:rPr lang="it-IT" sz="2000" dirty="0"/>
                        <a:t>2017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ECMWF (</a:t>
                      </a:r>
                      <a:r>
                        <a:rPr lang="it-IT" sz="2000" dirty="0" err="1"/>
                        <a:t>European</a:t>
                      </a:r>
                      <a:r>
                        <a:rPr lang="it-IT" sz="2000" dirty="0"/>
                        <a:t> Centre for Medium-</a:t>
                      </a:r>
                      <a:r>
                        <a:rPr lang="it-IT" sz="2000" dirty="0" err="1"/>
                        <a:t>Range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Weather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Forecasts</a:t>
                      </a:r>
                      <a:r>
                        <a:rPr lang="it-IT" sz="2000" dirty="0"/>
                        <a:t>) </a:t>
                      </a:r>
                      <a:r>
                        <a:rPr lang="it-IT" sz="2000" dirty="0" err="1"/>
                        <a:t>approves</a:t>
                      </a:r>
                      <a:r>
                        <a:rPr lang="it-IT" sz="2000" dirty="0"/>
                        <a:t> the </a:t>
                      </a:r>
                      <a:r>
                        <a:rPr lang="it-IT" sz="2000" dirty="0" err="1"/>
                        <a:t>proposal</a:t>
                      </a:r>
                      <a:r>
                        <a:rPr lang="it-IT" sz="2000" dirty="0"/>
                        <a:t> by </a:t>
                      </a:r>
                      <a:r>
                        <a:rPr lang="it-IT" sz="2000" dirty="0" err="1"/>
                        <a:t>Italian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Goverment</a:t>
                      </a:r>
                      <a:r>
                        <a:rPr lang="it-IT" sz="2000" dirty="0"/>
                        <a:t> and ER </a:t>
                      </a:r>
                      <a:r>
                        <a:rPr lang="it-IT" sz="2000" dirty="0" err="1"/>
                        <a:t>Region</a:t>
                      </a:r>
                      <a:r>
                        <a:rPr lang="it-IT" sz="2000" dirty="0"/>
                        <a:t> to </a:t>
                      </a:r>
                      <a:r>
                        <a:rPr lang="it-IT" sz="2000" dirty="0" err="1"/>
                        <a:t>host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ECMWF’s</a:t>
                      </a:r>
                      <a:r>
                        <a:rPr lang="it-IT" sz="2000" dirty="0"/>
                        <a:t> new data center  </a:t>
                      </a:r>
                      <a:r>
                        <a:rPr lang="it-IT" sz="2000" dirty="0" err="1"/>
                        <a:t>at</a:t>
                      </a:r>
                      <a:r>
                        <a:rPr lang="it-IT" sz="2000" dirty="0"/>
                        <a:t>  Bologna Science 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r>
                        <a:rPr lang="it-IT" sz="2000" dirty="0"/>
                        <a:t>2017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/>
                        <a:t>Two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main</a:t>
                      </a:r>
                      <a:r>
                        <a:rPr lang="it-IT" sz="2000" dirty="0"/>
                        <a:t> </a:t>
                      </a:r>
                      <a:r>
                        <a:rPr lang="it-IT" sz="2000" dirty="0" err="1"/>
                        <a:t>actors</a:t>
                      </a:r>
                      <a:r>
                        <a:rPr lang="it-IT" sz="2000" dirty="0"/>
                        <a:t> in HPC and Big Data </a:t>
                      </a:r>
                      <a:r>
                        <a:rPr lang="it-IT" sz="2000" dirty="0" err="1"/>
                        <a:t>handling</a:t>
                      </a:r>
                      <a:r>
                        <a:rPr lang="it-IT" sz="2000" dirty="0"/>
                        <a:t>, CINECA e INFN, join the Bologna Science 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63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Bologna Science Park </a:t>
                      </a:r>
                      <a:r>
                        <a:rPr lang="it-IT" sz="2000" dirty="0" err="1"/>
                        <a:t>becomes</a:t>
                      </a:r>
                      <a:r>
                        <a:rPr lang="it-IT" sz="2000" dirty="0"/>
                        <a:t>, with ECMWF, CINECA and INFN, </a:t>
                      </a:r>
                      <a:r>
                        <a:rPr lang="it-IT" sz="2000" dirty="0" err="1"/>
                        <a:t>one</a:t>
                      </a:r>
                      <a:r>
                        <a:rPr lang="it-IT" sz="2000" dirty="0"/>
                        <a:t> the </a:t>
                      </a:r>
                      <a:r>
                        <a:rPr lang="it-IT" sz="2000" dirty="0" err="1"/>
                        <a:t>bigger</a:t>
                      </a:r>
                      <a:r>
                        <a:rPr lang="it-IT" sz="2000" dirty="0"/>
                        <a:t> HPC and Big Data site in Europe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79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181193" cy="1281113"/>
          </a:xfrm>
          <a:noFill/>
        </p:spPr>
        <p:txBody>
          <a:bodyPr/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8" name="Picture 6" descr="Magazzino tabacchi greggi in ba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" y="908129"/>
            <a:ext cx="4514824" cy="293479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ologna_mantabacc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638"/>
            <a:ext cx="7455107" cy="326036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ologna_mantabacc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70" y="896097"/>
            <a:ext cx="7455108" cy="341775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06" y="4306225"/>
            <a:ext cx="4736893" cy="29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Bologna Tecnopolo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298C-7C67-F34C-A9DE-4238970C2353}" type="slidenum">
              <a:rPr lang="it-IT" smtClean="0"/>
              <a:pPr/>
              <a:t>8</a:t>
            </a:fld>
            <a:endParaRPr lang="it-IT" dirty="0"/>
          </a:p>
        </p:txBody>
      </p:sp>
      <p:grpSp>
        <p:nvGrpSpPr>
          <p:cNvPr id="17" name="Gruppo 16"/>
          <p:cNvGrpSpPr/>
          <p:nvPr/>
        </p:nvGrpSpPr>
        <p:grpSpPr>
          <a:xfrm>
            <a:off x="3603572" y="1541351"/>
            <a:ext cx="8121650" cy="4319587"/>
            <a:chOff x="2035175" y="1541351"/>
            <a:chExt cx="8121650" cy="4319587"/>
          </a:xfrm>
        </p:grpSpPr>
        <p:pic>
          <p:nvPicPr>
            <p:cNvPr id="5" name="Picture 2" descr="http://2.citynews-bolognatoday.stgy.ovh/~media/original-hi/49281169949857/centro-europeo-meteo-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5175" y="1541351"/>
              <a:ext cx="8121650" cy="431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llout 2 5"/>
            <p:cNvSpPr/>
            <p:nvPr/>
          </p:nvSpPr>
          <p:spPr>
            <a:xfrm>
              <a:off x="8371913" y="1774148"/>
              <a:ext cx="1775190" cy="667263"/>
            </a:xfrm>
            <a:prstGeom prst="borderCallout2">
              <a:avLst>
                <a:gd name="adj1" fmla="val 105944"/>
                <a:gd name="adj2" fmla="val 50049"/>
                <a:gd name="adj3" fmla="val 102441"/>
                <a:gd name="adj4" fmla="val 50189"/>
                <a:gd name="adj5" fmla="val 186496"/>
                <a:gd name="adj6" fmla="val 818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Conference and Education Center</a:t>
              </a:r>
            </a:p>
          </p:txBody>
        </p:sp>
        <p:sp>
          <p:nvSpPr>
            <p:cNvPr id="7" name="Callout 2 6"/>
            <p:cNvSpPr/>
            <p:nvPr/>
          </p:nvSpPr>
          <p:spPr>
            <a:xfrm>
              <a:off x="8371913" y="4398779"/>
              <a:ext cx="1775190" cy="667263"/>
            </a:xfrm>
            <a:prstGeom prst="borderCallout2">
              <a:avLst>
                <a:gd name="adj1" fmla="val 52326"/>
                <a:gd name="adj2" fmla="val 170"/>
                <a:gd name="adj3" fmla="val 51505"/>
                <a:gd name="adj4" fmla="val -194"/>
                <a:gd name="adj5" fmla="val -204319"/>
                <a:gd name="adj6" fmla="val -26731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«Ballette innovation and creativity center»</a:t>
              </a:r>
            </a:p>
          </p:txBody>
        </p:sp>
        <p:sp>
          <p:nvSpPr>
            <p:cNvPr id="8" name="Callout 2 7"/>
            <p:cNvSpPr/>
            <p:nvPr/>
          </p:nvSpPr>
          <p:spPr>
            <a:xfrm>
              <a:off x="6098476" y="1558476"/>
              <a:ext cx="1775190" cy="667263"/>
            </a:xfrm>
            <a:prstGeom prst="borderCallout2">
              <a:avLst>
                <a:gd name="adj1" fmla="val 101771"/>
                <a:gd name="adj2" fmla="val 49849"/>
                <a:gd name="adj3" fmla="val 101339"/>
                <a:gd name="adj4" fmla="val 49843"/>
                <a:gd name="adj5" fmla="val 164373"/>
                <a:gd name="adj6" fmla="val 45866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>
                  <a:solidFill>
                    <a:prstClr val="white"/>
                  </a:solidFill>
                </a:rPr>
                <a:t>ECMWF Data Center</a:t>
              </a:r>
            </a:p>
          </p:txBody>
        </p:sp>
        <p:sp>
          <p:nvSpPr>
            <p:cNvPr id="9" name="Callout 2 8"/>
            <p:cNvSpPr/>
            <p:nvPr/>
          </p:nvSpPr>
          <p:spPr>
            <a:xfrm>
              <a:off x="4323286" y="1558476"/>
              <a:ext cx="1775190" cy="667263"/>
            </a:xfrm>
            <a:prstGeom prst="borderCallout2">
              <a:avLst>
                <a:gd name="adj1" fmla="val 100504"/>
                <a:gd name="adj2" fmla="val 50116"/>
                <a:gd name="adj3" fmla="val 100295"/>
                <a:gd name="adj4" fmla="val 50349"/>
                <a:gd name="adj5" fmla="val 217940"/>
                <a:gd name="adj6" fmla="val 109643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CINECA &amp; INFN Exascale Supercomputing center</a:t>
              </a:r>
            </a:p>
          </p:txBody>
        </p:sp>
        <p:sp>
          <p:nvSpPr>
            <p:cNvPr id="10" name="Callout 2 9"/>
            <p:cNvSpPr/>
            <p:nvPr/>
          </p:nvSpPr>
          <p:spPr>
            <a:xfrm>
              <a:off x="6988852" y="5061788"/>
              <a:ext cx="1775190" cy="667263"/>
            </a:xfrm>
            <a:prstGeom prst="borderCallout2">
              <a:avLst>
                <a:gd name="adj1" fmla="val 42"/>
                <a:gd name="adj2" fmla="val 49875"/>
                <a:gd name="adj3" fmla="val 547"/>
                <a:gd name="adj4" fmla="val 50450"/>
                <a:gd name="adj5" fmla="val -262299"/>
                <a:gd name="adj6" fmla="val 2030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Competence center Industry 4.0</a:t>
              </a:r>
            </a:p>
          </p:txBody>
        </p:sp>
        <p:sp>
          <p:nvSpPr>
            <p:cNvPr id="11" name="Callout 2 10"/>
            <p:cNvSpPr/>
            <p:nvPr/>
          </p:nvSpPr>
          <p:spPr>
            <a:xfrm>
              <a:off x="2199753" y="1797962"/>
              <a:ext cx="1775190" cy="667263"/>
            </a:xfrm>
            <a:prstGeom prst="borderCallout2">
              <a:avLst>
                <a:gd name="adj1" fmla="val 100575"/>
                <a:gd name="adj2" fmla="val 50378"/>
                <a:gd name="adj3" fmla="val 102420"/>
                <a:gd name="adj4" fmla="val 49947"/>
                <a:gd name="adj5" fmla="val 218055"/>
                <a:gd name="adj6" fmla="val 128846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Protezione civile and regional agency for development and innovation</a:t>
              </a:r>
            </a:p>
          </p:txBody>
        </p:sp>
        <p:sp>
          <p:nvSpPr>
            <p:cNvPr id="12" name="Callout 2 11"/>
            <p:cNvSpPr/>
            <p:nvPr/>
          </p:nvSpPr>
          <p:spPr>
            <a:xfrm>
              <a:off x="5213662" y="5061788"/>
              <a:ext cx="1775190" cy="667263"/>
            </a:xfrm>
            <a:prstGeom prst="borderCallout2">
              <a:avLst>
                <a:gd name="adj1" fmla="val 2230"/>
                <a:gd name="adj2" fmla="val 49929"/>
                <a:gd name="adj3" fmla="val 1547"/>
                <a:gd name="adj4" fmla="val 49285"/>
                <a:gd name="adj5" fmla="val -276194"/>
                <a:gd name="adj6" fmla="val 37972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 dirty="0" err="1">
                  <a:solidFill>
                    <a:prstClr val="white"/>
                  </a:solidFill>
                </a:rPr>
                <a:t>Enea</a:t>
              </a:r>
              <a:r>
                <a:rPr lang="en-US" sz="1200" b="1" dirty="0">
                  <a:solidFill>
                    <a:prstClr val="white"/>
                  </a:solidFill>
                </a:rPr>
                <a:t> center</a:t>
              </a:r>
            </a:p>
          </p:txBody>
        </p:sp>
        <p:sp>
          <p:nvSpPr>
            <p:cNvPr id="13" name="Callout 2 12"/>
            <p:cNvSpPr/>
            <p:nvPr/>
          </p:nvSpPr>
          <p:spPr>
            <a:xfrm>
              <a:off x="3438472" y="5061788"/>
              <a:ext cx="1775190" cy="667263"/>
            </a:xfrm>
            <a:prstGeom prst="borderCallout2">
              <a:avLst>
                <a:gd name="adj1" fmla="val 4974"/>
                <a:gd name="adj2" fmla="val 49479"/>
                <a:gd name="adj3" fmla="val 547"/>
                <a:gd name="adj4" fmla="val 49193"/>
                <a:gd name="adj5" fmla="val -185165"/>
                <a:gd name="adj6" fmla="val 12918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IOR </a:t>
              </a:r>
              <a:r>
                <a:rPr lang="en-US" sz="1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biobank</a:t>
              </a:r>
              <a:endPara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llout 2 13"/>
            <p:cNvSpPr/>
            <p:nvPr/>
          </p:nvSpPr>
          <p:spPr>
            <a:xfrm>
              <a:off x="2053063" y="4385563"/>
              <a:ext cx="1775190" cy="667263"/>
            </a:xfrm>
            <a:prstGeom prst="borderCallout2">
              <a:avLst>
                <a:gd name="adj1" fmla="val 52667"/>
                <a:gd name="adj2" fmla="val 99293"/>
                <a:gd name="adj3" fmla="val 52046"/>
                <a:gd name="adj4" fmla="val 100080"/>
                <a:gd name="adj5" fmla="val -109079"/>
                <a:gd name="adj6" fmla="val 17838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>
                  <a:solidFill>
                    <a:prstClr val="white"/>
                  </a:solidFill>
                </a:rPr>
                <a:t>University centers</a:t>
              </a:r>
            </a:p>
          </p:txBody>
        </p:sp>
        <p:sp>
          <p:nvSpPr>
            <p:cNvPr id="15" name="Callout 2 14"/>
            <p:cNvSpPr/>
            <p:nvPr/>
          </p:nvSpPr>
          <p:spPr>
            <a:xfrm>
              <a:off x="2053063" y="3718300"/>
              <a:ext cx="1775190" cy="667263"/>
            </a:xfrm>
            <a:prstGeom prst="borderCallout2">
              <a:avLst>
                <a:gd name="adj1" fmla="val 53619"/>
                <a:gd name="adj2" fmla="val 99650"/>
                <a:gd name="adj3" fmla="val 50143"/>
                <a:gd name="adj4" fmla="val 100080"/>
                <a:gd name="adj5" fmla="val -40843"/>
                <a:gd name="adj6" fmla="val 15214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Agenzia Nazionale Meteo</a:t>
              </a:r>
            </a:p>
          </p:txBody>
        </p:sp>
        <p:sp>
          <p:nvSpPr>
            <p:cNvPr id="16" name="Callout 2 15"/>
            <p:cNvSpPr/>
            <p:nvPr/>
          </p:nvSpPr>
          <p:spPr>
            <a:xfrm>
              <a:off x="8371913" y="3525804"/>
              <a:ext cx="1775190" cy="667263"/>
            </a:xfrm>
            <a:prstGeom prst="borderCallout2">
              <a:avLst>
                <a:gd name="adj1" fmla="val 48305"/>
                <a:gd name="adj2" fmla="val -837"/>
                <a:gd name="adj3" fmla="val 48824"/>
                <a:gd name="adj4" fmla="val -1201"/>
                <a:gd name="adj5" fmla="val -97766"/>
                <a:gd name="adj6" fmla="val -1268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it-IT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BIG DATA FOUNDATION </a:t>
              </a: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406400" y="2032000"/>
            <a:ext cx="2698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… from the ashes of the tobacco industry the foresight of the ER Region is now creating a science park</a:t>
            </a:r>
          </a:p>
        </p:txBody>
      </p:sp>
    </p:spTree>
    <p:extLst>
      <p:ext uri="{BB962C8B-B14F-4D97-AF65-F5344CB8AC3E}">
        <p14:creationId xmlns:p14="http://schemas.microsoft.com/office/powerpoint/2010/main" val="217175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246" y="95638"/>
            <a:ext cx="10150090" cy="710640"/>
          </a:xfrm>
        </p:spPr>
        <p:txBody>
          <a:bodyPr>
            <a:normAutofit/>
          </a:bodyPr>
          <a:lstStyle/>
          <a:p>
            <a:r>
              <a:rPr lang="it-IT" dirty="0"/>
              <a:t>Il nuovo sito del CNAF 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44245" y="6519134"/>
            <a:ext cx="3694355" cy="202341"/>
          </a:xfrm>
        </p:spPr>
        <p:txBody>
          <a:bodyPr/>
          <a:lstStyle/>
          <a:p>
            <a:r>
              <a:rPr lang="it-IT"/>
              <a:t>19 luglio 2019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r>
              <a:rPr lang="it-IT"/>
              <a:t>CDG, CNAF Bologna, G.Maron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519134"/>
            <a:ext cx="3158266" cy="202341"/>
          </a:xfrm>
        </p:spPr>
        <p:txBody>
          <a:bodyPr/>
          <a:lstStyle/>
          <a:p>
            <a:fld id="{BE76263B-304F-4D55-BC86-FD7C343A1B5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649455" y="985486"/>
            <a:ext cx="6197912" cy="5404683"/>
          </a:xfrm>
        </p:spPr>
        <p:txBody>
          <a:bodyPr>
            <a:normAutofit/>
          </a:bodyPr>
          <a:lstStyle/>
          <a:p>
            <a:r>
              <a:rPr lang="en-US" dirty="0"/>
              <a:t>Il CNAF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sposterà</a:t>
            </a:r>
            <a:r>
              <a:rPr lang="en-US" dirty="0"/>
              <a:t> al </a:t>
            </a:r>
            <a:r>
              <a:rPr lang="en-US" dirty="0" err="1"/>
              <a:t>Tecnopolo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2021.</a:t>
            </a:r>
          </a:p>
          <a:p>
            <a:r>
              <a:rPr lang="en-US" dirty="0"/>
              <a:t>Il </a:t>
            </a:r>
            <a:r>
              <a:rPr lang="en-US" dirty="0" err="1"/>
              <a:t>progetto</a:t>
            </a:r>
            <a:r>
              <a:rPr lang="en-US" dirty="0"/>
              <a:t> del data center è in </a:t>
            </a:r>
            <a:r>
              <a:rPr lang="en-US" dirty="0" err="1"/>
              <a:t>comune</a:t>
            </a:r>
            <a:r>
              <a:rPr lang="en-US" dirty="0"/>
              <a:t> con </a:t>
            </a:r>
            <a:r>
              <a:rPr lang="en-US" dirty="0" err="1"/>
              <a:t>quello</a:t>
            </a:r>
            <a:r>
              <a:rPr lang="en-US" dirty="0"/>
              <a:t> del CINECA </a:t>
            </a:r>
          </a:p>
          <a:p>
            <a:r>
              <a:rPr lang="en-US" dirty="0"/>
              <a:t>E’ </a:t>
            </a:r>
            <a:r>
              <a:rPr lang="en-US" dirty="0" err="1"/>
              <a:t>progettato</a:t>
            </a:r>
            <a:r>
              <a:rPr lang="en-US" dirty="0"/>
              <a:t> per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estremamente</a:t>
            </a:r>
            <a:r>
              <a:rPr lang="en-US" dirty="0"/>
              <a:t> </a:t>
            </a:r>
            <a:r>
              <a:rPr lang="en-US" dirty="0" err="1"/>
              <a:t>efficiente</a:t>
            </a:r>
            <a:r>
              <a:rPr lang="en-US" dirty="0"/>
              <a:t> (PUE </a:t>
            </a:r>
            <a:r>
              <a:rPr lang="en-US" dirty="0" err="1"/>
              <a:t>inferiore</a:t>
            </a:r>
            <a:r>
              <a:rPr lang="en-US" dirty="0"/>
              <a:t> a 1.1 </a:t>
            </a:r>
            <a:r>
              <a:rPr lang="en-US" dirty="0" err="1"/>
              <a:t>nelle</a:t>
            </a:r>
            <a:r>
              <a:rPr lang="en-US" dirty="0"/>
              <a:t> hall Direct Liquid Cooling) </a:t>
            </a:r>
          </a:p>
          <a:p>
            <a:r>
              <a:rPr lang="it-IT" dirty="0"/>
              <a:t>Gli impianti tecnici e le infrastrutture sono dimensionati per 20 MW</a:t>
            </a:r>
            <a:endParaRPr lang="en-US" dirty="0"/>
          </a:p>
          <a:p>
            <a:r>
              <a:rPr lang="en-US" dirty="0"/>
              <a:t>Due </a:t>
            </a:r>
            <a:r>
              <a:rPr lang="en-US" dirty="0" err="1"/>
              <a:t>fasi</a:t>
            </a:r>
            <a:r>
              <a:rPr lang="en-US" dirty="0"/>
              <a:t> </a:t>
            </a:r>
            <a:r>
              <a:rPr lang="en-US" dirty="0" err="1"/>
              <a:t>implementative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Fase</a:t>
            </a:r>
            <a:r>
              <a:rPr lang="en-US" dirty="0"/>
              <a:t> 1: 2021-2025 </a:t>
            </a:r>
            <a:r>
              <a:rPr lang="en-US" dirty="0" err="1"/>
              <a:t>fino</a:t>
            </a:r>
            <a:r>
              <a:rPr lang="en-US" dirty="0"/>
              <a:t> a 10 MW</a:t>
            </a:r>
          </a:p>
          <a:p>
            <a:pPr lvl="1"/>
            <a:r>
              <a:rPr lang="en-US" dirty="0" err="1"/>
              <a:t>Fase</a:t>
            </a:r>
            <a:r>
              <a:rPr lang="en-US" dirty="0"/>
              <a:t> 2: </a:t>
            </a:r>
            <a:r>
              <a:rPr lang="en-US" dirty="0" err="1"/>
              <a:t>dopo</a:t>
            </a:r>
            <a:r>
              <a:rPr lang="en-US" dirty="0"/>
              <a:t> 2025 </a:t>
            </a:r>
            <a:r>
              <a:rPr lang="en-US" dirty="0" err="1"/>
              <a:t>fino</a:t>
            </a:r>
            <a:r>
              <a:rPr lang="en-US" dirty="0"/>
              <a:t> a 20 MW. </a:t>
            </a:r>
          </a:p>
          <a:p>
            <a:endParaRPr lang="it-IT" dirty="0"/>
          </a:p>
          <a:p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F514FE6-1A86-460F-8B4E-F4EA9ED438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85" y="1084498"/>
            <a:ext cx="4607560" cy="3328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481085"/>
      </p:ext>
    </p:extLst>
  </p:cSld>
  <p:clrMapOvr>
    <a:masterClrMapping/>
  </p:clrMapOvr>
</p:sld>
</file>

<file path=ppt/theme/theme1.xml><?xml version="1.0" encoding="utf-8"?>
<a:theme xmlns:a="http://schemas.openxmlformats.org/drawingml/2006/main" name="20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78955</TotalTime>
  <Words>874</Words>
  <Application>Microsoft Office PowerPoint</Application>
  <PresentationFormat>Widescreen</PresentationFormat>
  <Paragraphs>114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20_Personalizza struttura</vt:lpstr>
      <vt:lpstr>Verso il Tecnopolo</vt:lpstr>
      <vt:lpstr>Il sito del nuovo data center del CNAF-INFN</vt:lpstr>
      <vt:lpstr>The site of «Bologna Tecnopolo»</vt:lpstr>
      <vt:lpstr>History of «Manifattura Tabacchi»</vt:lpstr>
      <vt:lpstr>Pier Luigi Nervi </vt:lpstr>
      <vt:lpstr>History pills of the site of Manifattura Tabacchi</vt:lpstr>
      <vt:lpstr>Historical photos</vt:lpstr>
      <vt:lpstr>Bologna Tecnopolo</vt:lpstr>
      <vt:lpstr>Il nuovo sito del CNAF </vt:lpstr>
      <vt:lpstr>Presentazione standard di PowerPoint</vt:lpstr>
      <vt:lpstr>Preliminary Layout data halls</vt:lpstr>
      <vt:lpstr>Progetto Tecnopolo-INFN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Claudio Grandi</dc:creator>
  <cp:lastModifiedBy>Gaetano Maron</cp:lastModifiedBy>
  <cp:revision>749</cp:revision>
  <cp:lastPrinted>2017-12-11T16:18:48Z</cp:lastPrinted>
  <dcterms:created xsi:type="dcterms:W3CDTF">2017-06-26T12:04:20Z</dcterms:created>
  <dcterms:modified xsi:type="dcterms:W3CDTF">2019-07-19T06:31:17Z</dcterms:modified>
</cp:coreProperties>
</file>