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260" r:id="rId3"/>
    <p:sldId id="283" r:id="rId4"/>
    <p:sldId id="310" r:id="rId5"/>
    <p:sldId id="313" r:id="rId6"/>
    <p:sldId id="311" r:id="rId7"/>
    <p:sldId id="314" r:id="rId8"/>
    <p:sldId id="312" r:id="rId9"/>
    <p:sldId id="303" r:id="rId10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210F"/>
    <a:srgbClr val="E8E8E8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4660"/>
  </p:normalViewPr>
  <p:slideViewPr>
    <p:cSldViewPr>
      <p:cViewPr varScale="1">
        <p:scale>
          <a:sx n="68" d="100"/>
          <a:sy n="68" d="100"/>
        </p:scale>
        <p:origin x="150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43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A861D96-7C51-4296-9733-8953A549445C}" type="datetimeFigureOut">
              <a:rPr lang="it-IT" altLang="it-IT"/>
              <a:pPr>
                <a:defRPr/>
              </a:pPr>
              <a:t>10/07/2019</a:t>
            </a:fld>
            <a:endParaRPr lang="it-IT" altLang="it-IT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/>
              <a:t>Fare clic per modificare gli stili del testo dello schema</a:t>
            </a:r>
          </a:p>
          <a:p>
            <a:pPr lvl="1"/>
            <a:r>
              <a:rPr lang="it-IT" altLang="it-IT" noProof="0"/>
              <a:t>Secondo livello</a:t>
            </a:r>
          </a:p>
          <a:p>
            <a:pPr lvl="2"/>
            <a:r>
              <a:rPr lang="it-IT" altLang="it-IT" noProof="0"/>
              <a:t>Terzo livello</a:t>
            </a:r>
          </a:p>
          <a:p>
            <a:pPr lvl="3"/>
            <a:r>
              <a:rPr lang="it-IT" altLang="it-IT" noProof="0"/>
              <a:t>Quarto livello</a:t>
            </a:r>
          </a:p>
          <a:p>
            <a:pPr lvl="4"/>
            <a:r>
              <a:rPr lang="it-IT" altLang="it-IT" noProof="0"/>
              <a:t>Quinto livello</a:t>
            </a:r>
          </a:p>
        </p:txBody>
      </p:sp>
      <p:sp>
        <p:nvSpPr>
          <p:cNvPr id="1843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43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5DB5A5-0AFD-41F4-9AF6-6508D5E7B0E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210293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45556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44821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374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0690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FA7D-8210-40BC-BC1D-A356BA31EA5C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2B2CA-2DFC-4420-B53E-781B48733AFD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3B629-D4EA-4A10-A3EB-3E3B71EE4D16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9178A-3A54-4BDE-8DD7-B6CE4686979C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DA28C-5649-4B37-A484-F44D2F5B277F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8EB69-B8EA-476C-A3D3-DBDAE165CC0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3612E-63EA-44D3-8240-7F9E630E0443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788BA-9E86-418E-9D70-CA50C4BA309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94FC1-4530-46FA-89BE-46F6EB88C3E4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ACC5E-8BDB-4025-9027-EDB407DA456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160B9-DBEB-4038-8B0D-8EC644FE4329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18F4F-947C-48A0-99C3-926025C5450C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0DC33-567F-4E23-A337-A4FE600748B9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E579C-AF05-4917-AC7E-76CA79F5600A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E716D-D652-4A60-B1DB-C8A85DDEE948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E3A8C-892D-451D-A632-2E4A6A4D474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57C88-1682-4F55-AD3F-2F744E9BCC0F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5BF2E-4D86-4170-8B88-63BA2917381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830A9-D56B-4E8F-8DA9-FF89D736DB4F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7A496-71A5-4B6D-8F7C-4964F0ED8A4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40824-3987-41E1-A480-8ADA2F326B08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0F62D9-EA23-4ED2-BEE6-ED7E97BDAB8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stile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A78136-F827-476C-B793-7C8E6C61CBB7}" type="datetimeFigureOut">
              <a:rPr lang="it-IT"/>
              <a:pPr>
                <a:defRPr/>
              </a:pPr>
              <a:t>10/07/2019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1F884309-F184-4F2B-BBE2-02D0172AD4E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96898" y="44624"/>
            <a:ext cx="8511606" cy="1470025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en-US" sz="2800" b="1" dirty="0">
                <a:latin typeface="Garamond" pitchFamily="18" charset="0"/>
              </a:rPr>
              <a:t>Combined Proton Therapy and Magnetic Fluid Hyperthermia for Pancreatic Cancer Treatment </a:t>
            </a:r>
            <a:br>
              <a:rPr lang="it-IT" sz="2400" dirty="0">
                <a:latin typeface="Comic Sans MS" panose="030F0702030302020204" pitchFamily="66" charset="0"/>
              </a:rPr>
            </a:br>
            <a:r>
              <a:rPr lang="en-US" sz="2400" b="1" dirty="0">
                <a:latin typeface="Comic Sans MS" panose="030F0702030302020204" pitchFamily="66" charset="0"/>
              </a:rPr>
              <a:t> </a:t>
            </a:r>
            <a:r>
              <a:rPr lang="it-IT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PROTHYP – </a:t>
            </a:r>
            <a:r>
              <a:rPr lang="it-IT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2020 </a:t>
            </a:r>
            <a:r>
              <a:rPr lang="it-IT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experiments</a:t>
            </a:r>
            <a:r>
              <a:rPr lang="it-IT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0" y="-182563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it-IT" altLang="it-IT">
              <a:latin typeface="Calibri" pitchFamily="34" charset="0"/>
            </a:endParaRPr>
          </a:p>
        </p:txBody>
      </p:sp>
      <p:sp>
        <p:nvSpPr>
          <p:cNvPr id="4100" name="Sottotitolo 13"/>
          <p:cNvSpPr>
            <a:spLocks noGrp="1"/>
          </p:cNvSpPr>
          <p:nvPr>
            <p:ph type="subTitle" idx="1"/>
          </p:nvPr>
        </p:nvSpPr>
        <p:spPr>
          <a:xfrm>
            <a:off x="250825" y="1556792"/>
            <a:ext cx="8640763" cy="4105275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</a:pPr>
            <a:r>
              <a:rPr lang="it-IT" altLang="it-IT" sz="1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Partecipanti - Unità di Milano, di Roma3 e di Pavia			FTE/year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Alessandro Lascialfari – PO - UNIMI – responsabile 	Milano			0.5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Daniela Bettega – PA – UNIMI			Milano			0.75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Flavia Groppi – PA – UNIMI			Milano			0.1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Cristina Lenardi – PA – UNIMI			Milano			0.2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Ivan Veronese – RI – UNIMI			Milano			0.4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Paolo Arosio – RTDA – UNIMI			Milano			0.4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Paola Calzolari – Tecnico – UNIMI			Milano			0.75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Francesco Orsini – Tecnico – UNIMI			Milano			0.4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Simona Argentiere – postdoc – UNIMI		Milano			0.2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Salvatore Gallo – postdoc – UNIMI			Milano			0.6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Simone Manenti – </a:t>
            </a:r>
            <a:r>
              <a:rPr lang="it-IT" altLang="it-IT" sz="13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postdoc</a:t>
            </a: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UNIMI			Milano			0.1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Antonio Antoccia – PA – Roma 3			Roma3			1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Antonella Sgura – RI – Roma 3   			Roma3			1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Manuel Mariani – RI – UNIPV			Pavia			0.3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Francesca </a:t>
            </a:r>
            <a:r>
              <a:rPr lang="it-IT" altLang="it-IT" sz="13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Brero</a:t>
            </a:r>
            <a:r>
              <a:rPr lang="it-IT" altLang="it-IT" sz="13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it-IT" altLang="it-IT" sz="13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PhD</a:t>
            </a:r>
            <a:r>
              <a:rPr lang="it-IT" altLang="it-IT" sz="13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UNIPV			Pavia 			0.3</a:t>
            </a:r>
          </a:p>
          <a:p>
            <a:pPr algn="just" eaLnBrk="1" hangingPunct="1">
              <a:spcBef>
                <a:spcPct val="0"/>
              </a:spcBef>
            </a:pPr>
            <a:r>
              <a:rPr lang="it-IT" altLang="it-IT" sz="13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Davide </a:t>
            </a:r>
            <a:r>
              <a:rPr lang="it-IT" altLang="it-IT" sz="13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Cicolari</a:t>
            </a:r>
            <a:r>
              <a:rPr lang="it-IT" altLang="it-IT" sz="13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PhD – UNIPV			Pavia 			0.3</a:t>
            </a:r>
          </a:p>
          <a:p>
            <a:pPr algn="just" eaLnBrk="1" hangingPunct="1">
              <a:spcBef>
                <a:spcPct val="0"/>
              </a:spcBef>
            </a:pPr>
            <a:endParaRPr lang="it-IT" altLang="it-IT" sz="13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CasellaDiTesto 4"/>
          <p:cNvSpPr txBox="1">
            <a:spLocks noChangeArrowheads="1"/>
          </p:cNvSpPr>
          <p:nvPr/>
        </p:nvSpPr>
        <p:spPr bwMode="auto">
          <a:xfrm>
            <a:off x="251520" y="5445224"/>
            <a:ext cx="8640068" cy="1000274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altLang="it-IT" sz="2000" b="1" dirty="0">
                <a:solidFill>
                  <a:srgbClr val="0000FF"/>
                </a:solidFill>
                <a:cs typeface="Arial" pitchFamily="34" charset="0"/>
              </a:rPr>
              <a:t>Partecipanti esterni : </a:t>
            </a:r>
            <a:endParaRPr lang="it-IT" altLang="it-IT" sz="1300" dirty="0">
              <a:cs typeface="Arial" pitchFamily="34" charset="0"/>
            </a:endParaRPr>
          </a:p>
          <a:p>
            <a:r>
              <a:rPr lang="it-IT" altLang="it-IT" sz="1300" dirty="0">
                <a:cs typeface="Arial" pitchFamily="34" charset="0"/>
              </a:rPr>
              <a:t>Dipartimento di Chimica, Università di Firenze – C. Sangregorio (CNR-ICCOM), C. Innocenti, M. Albino</a:t>
            </a:r>
          </a:p>
          <a:p>
            <a:r>
              <a:rPr lang="it-IT" altLang="it-IT" sz="1300" dirty="0"/>
              <a:t>Fondazione CNAO – Pavia ;  Istituto Nazionale Tumori – Milano </a:t>
            </a:r>
          </a:p>
          <a:p>
            <a:r>
              <a:rPr lang="it-IT" altLang="it-IT" sz="1300" dirty="0"/>
              <a:t>E. Sabbioni, INFN </a:t>
            </a:r>
          </a:p>
        </p:txBody>
      </p:sp>
      <p:grpSp>
        <p:nvGrpSpPr>
          <p:cNvPr id="4" name="Gruppo 3"/>
          <p:cNvGrpSpPr/>
          <p:nvPr/>
        </p:nvGrpSpPr>
        <p:grpSpPr>
          <a:xfrm>
            <a:off x="11825" y="0"/>
            <a:ext cx="9093552" cy="658773"/>
            <a:chOff x="11825" y="0"/>
            <a:chExt cx="9093552" cy="658773"/>
          </a:xfrm>
        </p:grpSpPr>
        <p:pic>
          <p:nvPicPr>
            <p:cNvPr id="6" name="Picture 1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" t="5775" r="82535" b="4459"/>
            <a:stretch>
              <a:fillRect/>
            </a:stretch>
          </p:blipFill>
          <p:spPr bwMode="auto">
            <a:xfrm>
              <a:off x="8460432" y="20098"/>
              <a:ext cx="644945" cy="63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25" y="0"/>
              <a:ext cx="1191313" cy="65877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26764" y="158750"/>
            <a:ext cx="8065716" cy="1470025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200" b="1" dirty="0">
                <a:latin typeface="Comic Sans MS" panose="030F0702030302020204" pitchFamily="66" charset="0"/>
              </a:rPr>
              <a:t>Reminding the scientific novelty of </a:t>
            </a:r>
            <a:r>
              <a:rPr lang="it-IT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PROTHYP</a:t>
            </a:r>
            <a:endParaRPr lang="it-IT" sz="2600" u="sng" dirty="0">
              <a:solidFill>
                <a:srgbClr val="FF21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Fax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0825" y="4508500"/>
            <a:ext cx="8532813" cy="6492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600"/>
              </a:spcAft>
              <a:defRPr/>
            </a:pPr>
            <a:r>
              <a:rPr lang="en-US" sz="1800" b="1" u="sng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itchFamily="18" charset="0"/>
              </a:rPr>
              <a:t>Proton Therapy and Magnetic Hyperthermia </a:t>
            </a:r>
            <a:r>
              <a:rPr lang="en-US" sz="1800" dirty="0">
                <a:solidFill>
                  <a:schemeClr val="tx1"/>
                </a:solidFill>
                <a:latin typeface="Lucida Fax" pitchFamily="18" charset="0"/>
              </a:rPr>
              <a:t>are new and interesting treatments for cancers </a:t>
            </a:r>
            <a:r>
              <a:rPr lang="en-US" sz="1800" b="1" dirty="0">
                <a:solidFill>
                  <a:srgbClr val="FF0000"/>
                </a:solidFill>
                <a:latin typeface="Lucida Fax" pitchFamily="18" charset="0"/>
              </a:rPr>
              <a:t>where the “classical” therapies fail</a:t>
            </a:r>
            <a:r>
              <a:rPr lang="en-US" sz="1800" dirty="0">
                <a:solidFill>
                  <a:schemeClr val="tx1"/>
                </a:solidFill>
                <a:latin typeface="Lucida Fax" pitchFamily="18" charset="0"/>
              </a:rPr>
              <a:t>.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-182563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it-IT" altLang="it-IT">
              <a:latin typeface="Calibri" pitchFamily="34" charset="0"/>
            </a:endParaRPr>
          </a:p>
        </p:txBody>
      </p:sp>
      <p:grpSp>
        <p:nvGrpSpPr>
          <p:cNvPr id="7173" name="Gruppo 13"/>
          <p:cNvGrpSpPr>
            <a:grpSpLocks/>
          </p:cNvGrpSpPr>
          <p:nvPr/>
        </p:nvGrpSpPr>
        <p:grpSpPr bwMode="auto">
          <a:xfrm>
            <a:off x="107950" y="1773238"/>
            <a:ext cx="4968875" cy="2303462"/>
            <a:chOff x="323528" y="1052736"/>
            <a:chExt cx="4968552" cy="2304256"/>
          </a:xfrm>
        </p:grpSpPr>
        <p:pic>
          <p:nvPicPr>
            <p:cNvPr id="717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7584" y="1484784"/>
              <a:ext cx="3900000" cy="1155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0" name="Rettangolo 4"/>
            <p:cNvSpPr>
              <a:spLocks noChangeArrowheads="1"/>
            </p:cNvSpPr>
            <p:nvPr/>
          </p:nvSpPr>
          <p:spPr bwMode="auto">
            <a:xfrm>
              <a:off x="467981" y="2637607"/>
              <a:ext cx="4679646" cy="457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 algn="ctr" eaLnBrk="1" hangingPunct="1">
                <a:buFontTx/>
                <a:buAutoNum type="alphaUcParenBoth"/>
              </a:pPr>
              <a:r>
                <a:rPr lang="en-US" altLang="it-IT" sz="1200">
                  <a:latin typeface="Calibri" pitchFamily="34" charset="0"/>
                </a:rPr>
                <a:t>targeted proton therapy deposits most energy on target; </a:t>
              </a:r>
            </a:p>
            <a:p>
              <a:pPr marL="228600" indent="-228600" algn="ctr" eaLnBrk="1" hangingPunct="1"/>
              <a:r>
                <a:rPr lang="en-US" altLang="it-IT" sz="1200">
                  <a:latin typeface="Calibri" pitchFamily="34" charset="0"/>
                </a:rPr>
                <a:t>(B) conventional radiation therapy deposits</a:t>
              </a:r>
              <a:endParaRPr lang="it-IT" altLang="it-IT" sz="1200">
                <a:latin typeface="Calibri" pitchFamily="34" charset="0"/>
              </a:endParaRPr>
            </a:p>
          </p:txBody>
        </p:sp>
        <p:sp>
          <p:nvSpPr>
            <p:cNvPr id="11" name="Ovale 10"/>
            <p:cNvSpPr/>
            <p:nvPr/>
          </p:nvSpPr>
          <p:spPr>
            <a:xfrm>
              <a:off x="323528" y="1052736"/>
              <a:ext cx="4968552" cy="230425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</p:grpSp>
      <p:grpSp>
        <p:nvGrpSpPr>
          <p:cNvPr id="7174" name="Gruppo 14"/>
          <p:cNvGrpSpPr>
            <a:grpSpLocks/>
          </p:cNvGrpSpPr>
          <p:nvPr/>
        </p:nvGrpSpPr>
        <p:grpSpPr bwMode="auto">
          <a:xfrm>
            <a:off x="4427538" y="2565400"/>
            <a:ext cx="4681537" cy="1871663"/>
            <a:chOff x="4427984" y="2564904"/>
            <a:chExt cx="4680520" cy="1872208"/>
          </a:xfrm>
        </p:grpSpPr>
        <p:pic>
          <p:nvPicPr>
            <p:cNvPr id="7176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88024" y="2852936"/>
              <a:ext cx="4103194" cy="1326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77" name="Rettangolo 7"/>
            <p:cNvSpPr>
              <a:spLocks noChangeArrowheads="1"/>
            </p:cNvSpPr>
            <p:nvPr/>
          </p:nvSpPr>
          <p:spPr bwMode="auto">
            <a:xfrm>
              <a:off x="4932699" y="4005186"/>
              <a:ext cx="3888530" cy="274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it-IT" sz="1200">
                  <a:latin typeface="Calibri" pitchFamily="34" charset="0"/>
                </a:rPr>
                <a:t>Illustration of MFH concept</a:t>
              </a:r>
              <a:r>
                <a:rPr lang="it-IT" altLang="it-IT" sz="1200">
                  <a:latin typeface="Calibri" pitchFamily="34" charset="0"/>
                </a:rPr>
                <a:t> </a:t>
              </a:r>
            </a:p>
          </p:txBody>
        </p:sp>
        <p:sp>
          <p:nvSpPr>
            <p:cNvPr id="13" name="Ovale 12"/>
            <p:cNvSpPr/>
            <p:nvPr/>
          </p:nvSpPr>
          <p:spPr>
            <a:xfrm>
              <a:off x="4427984" y="2564904"/>
              <a:ext cx="4680520" cy="187220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</p:grpSp>
      <p:sp>
        <p:nvSpPr>
          <p:cNvPr id="16" name="Rettangolo 15"/>
          <p:cNvSpPr/>
          <p:nvPr/>
        </p:nvSpPr>
        <p:spPr>
          <a:xfrm>
            <a:off x="250825" y="5300663"/>
            <a:ext cx="8424863" cy="1477328"/>
          </a:xfrm>
          <a:prstGeom prst="rect">
            <a:avLst/>
          </a:prstGeom>
          <a:solidFill>
            <a:srgbClr val="FFFFCC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Lucida Fax" pitchFamily="18" charset="0"/>
              </a:rPr>
              <a:t>The </a:t>
            </a:r>
            <a:r>
              <a:rPr lang="en-US" b="1" dirty="0">
                <a:solidFill>
                  <a:srgbClr val="FF0000"/>
                </a:solidFill>
                <a:latin typeface="Lucida Fax" pitchFamily="18" charset="0"/>
              </a:rPr>
              <a:t>goal of the project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Lucida Fax" pitchFamily="18" charset="0"/>
              </a:rPr>
              <a:t>is the investigation of the </a:t>
            </a:r>
            <a:r>
              <a:rPr lang="en-US" b="1" dirty="0">
                <a:solidFill>
                  <a:srgbClr val="FF0000"/>
                </a:solidFill>
                <a:latin typeface="Lucida Fax" pitchFamily="18" charset="0"/>
              </a:rPr>
              <a:t>possible combined action of the two therapeutic techniques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Lucida Fax" pitchFamily="18" charset="0"/>
              </a:rPr>
              <a:t>, for going one step beyond the state of art of 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itchFamily="18" charset="0"/>
              </a:rPr>
              <a:t>pancreatic cancer (PANC-1 and BxPC3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itchFamily="18" charset="0"/>
              </a:rPr>
              <a:t>tumour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itchFamily="18" charset="0"/>
              </a:rPr>
              <a:t> cells) therapy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Lucida Fax" pitchFamily="18" charset="0"/>
              </a:rPr>
              <a:t>. </a:t>
            </a:r>
            <a:r>
              <a:rPr lang="en-US" b="1" dirty="0">
                <a:solidFill>
                  <a:srgbClr val="FF0000"/>
                </a:solidFill>
                <a:latin typeface="Lucida Fax" pitchFamily="18" charset="0"/>
              </a:rPr>
              <a:t>X-rays irradiation is used as control and comparison technique. AFTER HADROCOMBI AND HADROMAG</a:t>
            </a:r>
            <a:endParaRPr lang="it-IT" b="1" dirty="0">
              <a:solidFill>
                <a:srgbClr val="FF0000"/>
              </a:solidFill>
              <a:latin typeface="Lucida Fax" pitchFamily="18" charset="0"/>
            </a:endParaRPr>
          </a:p>
        </p:txBody>
      </p:sp>
      <p:grpSp>
        <p:nvGrpSpPr>
          <p:cNvPr id="14" name="Gruppo 13"/>
          <p:cNvGrpSpPr/>
          <p:nvPr/>
        </p:nvGrpSpPr>
        <p:grpSpPr>
          <a:xfrm>
            <a:off x="11825" y="0"/>
            <a:ext cx="9093552" cy="658773"/>
            <a:chOff x="11825" y="0"/>
            <a:chExt cx="9093552" cy="658773"/>
          </a:xfrm>
        </p:grpSpPr>
        <p:pic>
          <p:nvPicPr>
            <p:cNvPr id="15" name="Picture 1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" t="5775" r="82535" b="4459"/>
            <a:stretch>
              <a:fillRect/>
            </a:stretch>
          </p:blipFill>
          <p:spPr bwMode="auto">
            <a:xfrm>
              <a:off x="8460432" y="20098"/>
              <a:ext cx="644945" cy="63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25" y="0"/>
              <a:ext cx="1191313" cy="65877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6347048" cy="720080"/>
          </a:xfrm>
        </p:spPr>
        <p:txBody>
          <a:bodyPr/>
          <a:lstStyle/>
          <a:p>
            <a:r>
              <a:rPr lang="it-IT" sz="3400" b="1" dirty="0" err="1">
                <a:latin typeface="Comic Sans MS" panose="030F0702030302020204" pitchFamily="66" charset="0"/>
              </a:rPr>
              <a:t>Workpackages</a:t>
            </a:r>
            <a:endParaRPr lang="it-IT" sz="3400" b="1" dirty="0">
              <a:latin typeface="Comic Sans MS" panose="030F0702030302020204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0364" y="1700808"/>
            <a:ext cx="8229600" cy="3888432"/>
          </a:xfrm>
        </p:spPr>
        <p:txBody>
          <a:bodyPr/>
          <a:lstStyle/>
          <a:p>
            <a:pPr>
              <a:lnSpc>
                <a:spcPct val="135000"/>
              </a:lnSpc>
              <a:spcBef>
                <a:spcPts val="0"/>
              </a:spcBef>
            </a:pPr>
            <a:r>
              <a:rPr lang="en-US" sz="2000" b="1" i="1" dirty="0"/>
              <a:t>WP1  </a:t>
            </a:r>
            <a:r>
              <a:rPr lang="en-US" sz="2000" b="1" i="1" dirty="0">
                <a:solidFill>
                  <a:srgbClr val="0000FF"/>
                </a:solidFill>
              </a:rPr>
              <a:t>Nanoparticles synthesis and characterization</a:t>
            </a:r>
            <a:r>
              <a:rPr lang="en-US" sz="2000" b="1" i="1" dirty="0"/>
              <a:t> (participants: Firenze, Milano, Pavia)</a:t>
            </a:r>
          </a:p>
          <a:p>
            <a:pPr>
              <a:lnSpc>
                <a:spcPct val="135000"/>
              </a:lnSpc>
              <a:spcBef>
                <a:spcPts val="0"/>
              </a:spcBef>
            </a:pPr>
            <a:r>
              <a:rPr lang="en-US" sz="2000" b="1" i="1" dirty="0"/>
              <a:t>WP2  </a:t>
            </a:r>
            <a:r>
              <a:rPr lang="en-US" sz="2000" b="1" i="1" dirty="0">
                <a:solidFill>
                  <a:srgbClr val="0000FF"/>
                </a:solidFill>
              </a:rPr>
              <a:t>Irradiation experiments with protons </a:t>
            </a:r>
            <a:r>
              <a:rPr lang="en-US" sz="2000" b="1" i="1" dirty="0"/>
              <a:t>(participants: Milano, Roma3, CNAO-PV, INT-MI)</a:t>
            </a:r>
            <a:endParaRPr lang="it-IT" sz="2000" dirty="0"/>
          </a:p>
          <a:p>
            <a:pPr>
              <a:lnSpc>
                <a:spcPct val="135000"/>
              </a:lnSpc>
              <a:spcBef>
                <a:spcPts val="0"/>
              </a:spcBef>
            </a:pPr>
            <a:r>
              <a:rPr lang="en-US" sz="2000" b="1" i="1" dirty="0"/>
              <a:t>WP3  </a:t>
            </a:r>
            <a:r>
              <a:rPr lang="en-US" sz="2000" b="1" i="1" dirty="0">
                <a:solidFill>
                  <a:srgbClr val="0000FF"/>
                </a:solidFill>
              </a:rPr>
              <a:t>Magnetic Fluid Hyperthermia experiments </a:t>
            </a:r>
            <a:r>
              <a:rPr lang="en-US" sz="2000" b="1" i="1" dirty="0"/>
              <a:t>(participants: Milano, Pavia)</a:t>
            </a:r>
          </a:p>
          <a:p>
            <a:pPr>
              <a:lnSpc>
                <a:spcPct val="135000"/>
              </a:lnSpc>
              <a:spcBef>
                <a:spcPts val="0"/>
              </a:spcBef>
            </a:pPr>
            <a:r>
              <a:rPr lang="en-US" sz="2000" b="1" i="1" dirty="0"/>
              <a:t>WP4  </a:t>
            </a:r>
            <a:r>
              <a:rPr lang="en-US" sz="2000" b="1" i="1" dirty="0">
                <a:solidFill>
                  <a:srgbClr val="0000FF"/>
                </a:solidFill>
              </a:rPr>
              <a:t>Responses of tumor pancreatic BxPC3 cells </a:t>
            </a:r>
            <a:r>
              <a:rPr lang="en-US" sz="2000" b="1" i="1" dirty="0"/>
              <a:t>(participants: Milano, Roma3)</a:t>
            </a:r>
            <a:endParaRPr lang="it-IT" sz="2000" dirty="0"/>
          </a:p>
          <a:p>
            <a:pPr>
              <a:lnSpc>
                <a:spcPct val="135000"/>
              </a:lnSpc>
              <a:spcBef>
                <a:spcPts val="0"/>
              </a:spcBef>
            </a:pPr>
            <a:r>
              <a:rPr lang="en-US" sz="2000" b="1" i="1" dirty="0"/>
              <a:t>WP5  </a:t>
            </a:r>
            <a:r>
              <a:rPr lang="en-US" sz="2000" b="1" i="1" dirty="0">
                <a:solidFill>
                  <a:srgbClr val="0000FF"/>
                </a:solidFill>
              </a:rPr>
              <a:t>Imaging Techniques </a:t>
            </a:r>
            <a:r>
              <a:rPr lang="en-US" sz="2000" b="1" i="1" dirty="0"/>
              <a:t>(participants: Milano)</a:t>
            </a:r>
            <a:endParaRPr lang="it-IT" sz="2000" dirty="0"/>
          </a:p>
          <a:p>
            <a:pPr>
              <a:buNone/>
            </a:pPr>
            <a:endParaRPr lang="it-IT" sz="2000" dirty="0"/>
          </a:p>
        </p:txBody>
      </p:sp>
      <p:grpSp>
        <p:nvGrpSpPr>
          <p:cNvPr id="4" name="Gruppo 3"/>
          <p:cNvGrpSpPr/>
          <p:nvPr/>
        </p:nvGrpSpPr>
        <p:grpSpPr>
          <a:xfrm>
            <a:off x="11825" y="0"/>
            <a:ext cx="9093552" cy="658773"/>
            <a:chOff x="11825" y="0"/>
            <a:chExt cx="9093552" cy="658773"/>
          </a:xfrm>
        </p:grpSpPr>
        <p:pic>
          <p:nvPicPr>
            <p:cNvPr id="5" name="Picture 1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" t="5775" r="82535" b="4459"/>
            <a:stretch>
              <a:fillRect/>
            </a:stretch>
          </p:blipFill>
          <p:spPr bwMode="auto">
            <a:xfrm>
              <a:off x="8460432" y="20098"/>
              <a:ext cx="644945" cy="63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Immagin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25" y="0"/>
              <a:ext cx="1191313" cy="65877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49288" y="44624"/>
            <a:ext cx="7211144" cy="115212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err="1"/>
              <a:t>Hadromag</a:t>
            </a:r>
            <a:r>
              <a:rPr lang="it-IT" b="1" dirty="0"/>
              <a:t> </a:t>
            </a:r>
            <a:r>
              <a:rPr lang="it-IT" b="1" dirty="0" err="1"/>
              <a:t>main</a:t>
            </a:r>
            <a:r>
              <a:rPr lang="it-IT" b="1" dirty="0"/>
              <a:t> </a:t>
            </a:r>
            <a:r>
              <a:rPr lang="it-IT" b="1" dirty="0" err="1"/>
              <a:t>results</a:t>
            </a:r>
            <a:r>
              <a:rPr lang="it-IT" b="1" dirty="0"/>
              <a:t> – </a:t>
            </a:r>
            <a:r>
              <a:rPr lang="it-IT" b="1" dirty="0" err="1"/>
              <a:t>survival</a:t>
            </a:r>
            <a:r>
              <a:rPr lang="it-IT" b="1" dirty="0"/>
              <a:t> test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052472" y="2420888"/>
            <a:ext cx="363432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>
                <a:solidFill>
                  <a:srgbClr val="0000FF"/>
                </a:solidFill>
              </a:rPr>
              <a:t>Results</a:t>
            </a:r>
            <a:r>
              <a:rPr lang="it-IT" b="1" dirty="0">
                <a:solidFill>
                  <a:srgbClr val="0000FF"/>
                </a:solidFill>
              </a:rPr>
              <a:t> of : </a:t>
            </a:r>
          </a:p>
          <a:p>
            <a:r>
              <a:rPr lang="it-IT" b="1" dirty="0">
                <a:solidFill>
                  <a:srgbClr val="0000FF"/>
                </a:solidFill>
              </a:rPr>
              <a:t>(i) </a:t>
            </a:r>
            <a:r>
              <a:rPr lang="it-IT" b="1" dirty="0" err="1">
                <a:solidFill>
                  <a:srgbClr val="0000FF"/>
                </a:solidFill>
              </a:rPr>
              <a:t>above</a:t>
            </a:r>
            <a:r>
              <a:rPr lang="it-IT" b="1" dirty="0">
                <a:solidFill>
                  <a:srgbClr val="0000FF"/>
                </a:solidFill>
              </a:rPr>
              <a:t>, 3 </a:t>
            </a:r>
            <a:r>
              <a:rPr lang="it-IT" b="1" dirty="0" err="1">
                <a:solidFill>
                  <a:srgbClr val="0000FF"/>
                </a:solidFill>
              </a:rPr>
              <a:t>averaged</a:t>
            </a:r>
            <a:r>
              <a:rPr lang="it-IT" b="1" dirty="0">
                <a:solidFill>
                  <a:srgbClr val="0000FF"/>
                </a:solidFill>
              </a:rPr>
              <a:t> CNAO </a:t>
            </a:r>
          </a:p>
          <a:p>
            <a:r>
              <a:rPr lang="it-IT" b="1" dirty="0" err="1">
                <a:solidFill>
                  <a:srgbClr val="0000FF"/>
                </a:solidFill>
              </a:rPr>
              <a:t>Experiments</a:t>
            </a:r>
            <a:r>
              <a:rPr lang="it-IT" b="1" dirty="0">
                <a:solidFill>
                  <a:srgbClr val="0000FF"/>
                </a:solidFill>
              </a:rPr>
              <a:t>;</a:t>
            </a:r>
          </a:p>
          <a:p>
            <a:r>
              <a:rPr lang="it-IT" b="1" dirty="0">
                <a:solidFill>
                  <a:srgbClr val="0000FF"/>
                </a:solidFill>
              </a:rPr>
              <a:t>(ii) </a:t>
            </a:r>
            <a:r>
              <a:rPr lang="it-IT" b="1" dirty="0" err="1">
                <a:solidFill>
                  <a:srgbClr val="0000FF"/>
                </a:solidFill>
              </a:rPr>
              <a:t>below</a:t>
            </a:r>
            <a:r>
              <a:rPr lang="it-IT" b="1" dirty="0">
                <a:solidFill>
                  <a:srgbClr val="0000FF"/>
                </a:solidFill>
              </a:rPr>
              <a:t>, 1 INT </a:t>
            </a:r>
            <a:r>
              <a:rPr lang="it-IT" b="1" dirty="0" err="1">
                <a:solidFill>
                  <a:srgbClr val="0000FF"/>
                </a:solidFill>
              </a:rPr>
              <a:t>experiment</a:t>
            </a:r>
            <a:r>
              <a:rPr lang="it-IT" b="1" dirty="0">
                <a:solidFill>
                  <a:srgbClr val="0000FF"/>
                </a:solidFill>
              </a:rPr>
              <a:t>.</a:t>
            </a:r>
          </a:p>
          <a:p>
            <a:r>
              <a:rPr lang="it-IT" b="1" dirty="0">
                <a:solidFill>
                  <a:srgbClr val="0000FF"/>
                </a:solidFill>
              </a:rPr>
              <a:t>(1 INT and 1 CNAO more under </a:t>
            </a:r>
          </a:p>
          <a:p>
            <a:r>
              <a:rPr lang="it-IT" b="1" dirty="0">
                <a:solidFill>
                  <a:srgbClr val="0000FF"/>
                </a:solidFill>
              </a:rPr>
              <a:t>Analysis)</a:t>
            </a:r>
          </a:p>
        </p:txBody>
      </p:sp>
      <p:pic>
        <p:nvPicPr>
          <p:cNvPr id="4" name="Immagine 3" descr="photons_graph_page-0001.jpg"/>
          <p:cNvPicPr/>
          <p:nvPr/>
        </p:nvPicPr>
        <p:blipFill>
          <a:blip r:embed="rId2" cstate="print"/>
          <a:srcRect l="5504" t="8972" r="11203" b="2177"/>
          <a:stretch>
            <a:fillRect/>
          </a:stretch>
        </p:blipFill>
        <p:spPr>
          <a:xfrm>
            <a:off x="827584" y="3861048"/>
            <a:ext cx="3538736" cy="2853616"/>
          </a:xfrm>
          <a:prstGeom prst="rect">
            <a:avLst/>
          </a:prstGeom>
        </p:spPr>
      </p:pic>
      <p:pic>
        <p:nvPicPr>
          <p:cNvPr id="6" name="Immagine 5" descr="C_ions_graph_page-0001.jpg"/>
          <p:cNvPicPr/>
          <p:nvPr/>
        </p:nvPicPr>
        <p:blipFill>
          <a:blip r:embed="rId3" cstate="print"/>
          <a:srcRect l="5599" t="9251" r="11042" b="2863"/>
          <a:stretch>
            <a:fillRect/>
          </a:stretch>
        </p:blipFill>
        <p:spPr>
          <a:xfrm>
            <a:off x="755576" y="1270604"/>
            <a:ext cx="3610744" cy="2590444"/>
          </a:xfrm>
          <a:prstGeom prst="rect">
            <a:avLst/>
          </a:prstGeom>
        </p:spPr>
      </p:pic>
      <p:grpSp>
        <p:nvGrpSpPr>
          <p:cNvPr id="7" name="Gruppo 6"/>
          <p:cNvGrpSpPr/>
          <p:nvPr/>
        </p:nvGrpSpPr>
        <p:grpSpPr>
          <a:xfrm>
            <a:off x="11825" y="0"/>
            <a:ext cx="9093552" cy="658773"/>
            <a:chOff x="11825" y="0"/>
            <a:chExt cx="9093552" cy="658773"/>
          </a:xfrm>
        </p:grpSpPr>
        <p:pic>
          <p:nvPicPr>
            <p:cNvPr id="8" name="Picture 1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" t="5775" r="82535" b="4459"/>
            <a:stretch>
              <a:fillRect/>
            </a:stretch>
          </p:blipFill>
          <p:spPr bwMode="auto">
            <a:xfrm>
              <a:off x="8460432" y="20098"/>
              <a:ext cx="644945" cy="63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25" y="0"/>
              <a:ext cx="1191313" cy="65877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olo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211144" cy="113813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err="1"/>
              <a:t>Main</a:t>
            </a:r>
            <a:r>
              <a:rPr lang="it-IT" b="1" dirty="0"/>
              <a:t> </a:t>
            </a:r>
            <a:r>
              <a:rPr lang="it-IT" b="1" dirty="0" err="1"/>
              <a:t>results</a:t>
            </a:r>
            <a:r>
              <a:rPr lang="it-IT" b="1" dirty="0"/>
              <a:t> – </a:t>
            </a:r>
            <a:r>
              <a:rPr lang="it-IT" b="1" dirty="0" err="1"/>
              <a:t>Double-Strand-</a:t>
            </a:r>
            <a:r>
              <a:rPr lang="it-IT" b="1" dirty="0"/>
              <a:t> </a:t>
            </a:r>
            <a:r>
              <a:rPr lang="it-IT" b="1" dirty="0" err="1"/>
              <a:t>breaks</a:t>
            </a:r>
            <a:r>
              <a:rPr lang="it-IT" b="1" dirty="0"/>
              <a:t> - </a:t>
            </a:r>
            <a:r>
              <a:rPr lang="it-IT" b="1" dirty="0" err="1"/>
              <a:t>number</a:t>
            </a:r>
            <a:r>
              <a:rPr lang="it-IT" b="1" dirty="0"/>
              <a:t> </a:t>
            </a:r>
            <a:r>
              <a:rPr lang="it-IT" b="1" dirty="0" err="1"/>
              <a:t>of</a:t>
            </a:r>
            <a:r>
              <a:rPr lang="it-IT" b="1" dirty="0"/>
              <a:t> foci</a:t>
            </a:r>
          </a:p>
        </p:txBody>
      </p:sp>
      <p:pic>
        <p:nvPicPr>
          <p:cNvPr id="3" name="Immagin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5" b="3934"/>
          <a:stretch>
            <a:fillRect/>
          </a:stretch>
        </p:blipFill>
        <p:spPr>
          <a:xfrm>
            <a:off x="107504" y="1412776"/>
            <a:ext cx="6039362" cy="5256584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6146866" y="1988840"/>
            <a:ext cx="2745614" cy="39978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GB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Analysis of 53BP1 and </a:t>
            </a:r>
            <a:r>
              <a:rPr lang="en-GB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en-GB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-H2AX foci induction after 6 and 24 hours from the exposure to 0.75 and 1.5 </a:t>
            </a:r>
            <a:r>
              <a:rPr lang="en-GB" sz="17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</a:t>
            </a:r>
            <a:r>
              <a:rPr lang="en-GB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carbon ions in combination with magnetic fluid hyperthermia (here named I) in BxPC3 pancreatic </a:t>
            </a:r>
            <a:r>
              <a:rPr lang="en-GB" sz="17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tumor</a:t>
            </a:r>
            <a:r>
              <a:rPr lang="en-GB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cells; NP indicates magnetic nanoparticles. Data represent mean ± </a:t>
            </a:r>
            <a:r>
              <a:rPr lang="en-GB" sz="17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s.d.</a:t>
            </a:r>
            <a:r>
              <a:rPr lang="en-GB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(n=3). * P &lt; 0.05, ** P &lt; 0.01, *** P &lt;0.001 (Student’s t-test).</a:t>
            </a:r>
            <a:endParaRPr lang="it-IT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uppo 4"/>
          <p:cNvGrpSpPr/>
          <p:nvPr/>
        </p:nvGrpSpPr>
        <p:grpSpPr>
          <a:xfrm>
            <a:off x="11825" y="0"/>
            <a:ext cx="9093552" cy="658773"/>
            <a:chOff x="11825" y="0"/>
            <a:chExt cx="9093552" cy="658773"/>
          </a:xfrm>
        </p:grpSpPr>
        <p:pic>
          <p:nvPicPr>
            <p:cNvPr id="6" name="Picture 1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" t="5775" r="82535" b="4459"/>
            <a:stretch>
              <a:fillRect/>
            </a:stretch>
          </p:blipFill>
          <p:spPr bwMode="auto">
            <a:xfrm>
              <a:off x="8460432" y="20098"/>
              <a:ext cx="644945" cy="63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Immagin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25" y="0"/>
              <a:ext cx="1191313" cy="65877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5616" y="44624"/>
            <a:ext cx="7344816" cy="113813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b="1" dirty="0" err="1"/>
              <a:t>Main</a:t>
            </a:r>
            <a:r>
              <a:rPr lang="it-IT" b="1" dirty="0"/>
              <a:t> </a:t>
            </a:r>
            <a:r>
              <a:rPr lang="it-IT" b="1" dirty="0" err="1"/>
              <a:t>results</a:t>
            </a:r>
            <a:r>
              <a:rPr lang="it-IT" b="1" dirty="0"/>
              <a:t> – </a:t>
            </a:r>
            <a:r>
              <a:rPr lang="it-IT" b="1" dirty="0" err="1"/>
              <a:t>Double-Strand-</a:t>
            </a:r>
            <a:r>
              <a:rPr lang="it-IT" b="1" dirty="0"/>
              <a:t> </a:t>
            </a:r>
            <a:r>
              <a:rPr lang="it-IT" b="1" dirty="0" err="1"/>
              <a:t>breaks</a:t>
            </a:r>
            <a:r>
              <a:rPr lang="it-IT" b="1" dirty="0"/>
              <a:t> - </a:t>
            </a:r>
            <a:r>
              <a:rPr lang="it-IT" b="1" dirty="0" err="1"/>
              <a:t>number</a:t>
            </a:r>
            <a:r>
              <a:rPr lang="it-IT" b="1" dirty="0"/>
              <a:t> </a:t>
            </a:r>
            <a:r>
              <a:rPr lang="it-IT" b="1" dirty="0" err="1"/>
              <a:t>of</a:t>
            </a:r>
            <a:r>
              <a:rPr lang="it-IT" b="1" dirty="0"/>
              <a:t> foci</a:t>
            </a:r>
          </a:p>
        </p:txBody>
      </p:sp>
      <p:pic>
        <p:nvPicPr>
          <p:cNvPr id="3" name="Immagin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4" b="3537"/>
          <a:stretch>
            <a:fillRect/>
          </a:stretch>
        </p:blipFill>
        <p:spPr>
          <a:xfrm>
            <a:off x="10294" y="1412776"/>
            <a:ext cx="6145882" cy="5328592"/>
          </a:xfrm>
          <a:prstGeom prst="rect">
            <a:avLst/>
          </a:prstGeom>
        </p:spPr>
      </p:pic>
      <p:sp>
        <p:nvSpPr>
          <p:cNvPr id="4" name="Rettangolo 3"/>
          <p:cNvSpPr/>
          <p:nvPr/>
        </p:nvSpPr>
        <p:spPr>
          <a:xfrm>
            <a:off x="6516216" y="1700808"/>
            <a:ext cx="2358008" cy="323165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700" dirty="0">
                <a:latin typeface="Times New Roman" panose="02020603050405020304" pitchFamily="18" charset="0"/>
                <a:ea typeface="Calibri" panose="020F0502020204030204" pitchFamily="34" charset="0"/>
              </a:rPr>
              <a:t>Analysis of 53BP1 and </a:t>
            </a:r>
            <a:r>
              <a:rPr lang="en-GB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en-GB" sz="1700" dirty="0">
                <a:latin typeface="Times New Roman" panose="02020603050405020304" pitchFamily="18" charset="0"/>
                <a:ea typeface="Calibri" panose="020F0502020204030204" pitchFamily="34" charset="0"/>
              </a:rPr>
              <a:t>-H2AX foci induction after 6 and 24 hours from the exposure to 1.5 and 4 </a:t>
            </a:r>
            <a:r>
              <a:rPr lang="en-GB" sz="17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Gy</a:t>
            </a:r>
            <a:r>
              <a:rPr lang="en-GB" sz="1700" dirty="0">
                <a:latin typeface="Times New Roman" panose="02020603050405020304" pitchFamily="18" charset="0"/>
                <a:ea typeface="Calibri" panose="020F0502020204030204" pitchFamily="34" charset="0"/>
              </a:rPr>
              <a:t> of photons in combination with magnetic fluid hyperthermia (here named I) in BxPC3 pancreatic </a:t>
            </a:r>
            <a:r>
              <a:rPr lang="en-GB" sz="17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tumor</a:t>
            </a:r>
            <a:r>
              <a:rPr lang="en-GB" sz="1700" dirty="0">
                <a:latin typeface="Times New Roman" panose="02020603050405020304" pitchFamily="18" charset="0"/>
                <a:ea typeface="Calibri" panose="020F0502020204030204" pitchFamily="34" charset="0"/>
              </a:rPr>
              <a:t> cells. NP indicates magnetic nanoparticles.</a:t>
            </a:r>
            <a:endParaRPr lang="it-IT" sz="1700" dirty="0"/>
          </a:p>
        </p:txBody>
      </p:sp>
      <p:grpSp>
        <p:nvGrpSpPr>
          <p:cNvPr id="5" name="Gruppo 4"/>
          <p:cNvGrpSpPr/>
          <p:nvPr/>
        </p:nvGrpSpPr>
        <p:grpSpPr>
          <a:xfrm>
            <a:off x="11825" y="0"/>
            <a:ext cx="9093552" cy="658773"/>
            <a:chOff x="11825" y="0"/>
            <a:chExt cx="9093552" cy="658773"/>
          </a:xfrm>
        </p:grpSpPr>
        <p:pic>
          <p:nvPicPr>
            <p:cNvPr id="6" name="Picture 1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" t="5775" r="82535" b="4459"/>
            <a:stretch>
              <a:fillRect/>
            </a:stretch>
          </p:blipFill>
          <p:spPr bwMode="auto">
            <a:xfrm>
              <a:off x="8460432" y="20098"/>
              <a:ext cx="644945" cy="63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Immagin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25" y="0"/>
              <a:ext cx="1191313" cy="65877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buNone/>
            </a:pPr>
            <a:r>
              <a:rPr lang="it-IT" sz="3800" b="1" u="sng" dirty="0" err="1">
                <a:solidFill>
                  <a:srgbClr val="FF210F"/>
                </a:solidFill>
              </a:rPr>
              <a:t>Conclusion</a:t>
            </a:r>
            <a:r>
              <a:rPr lang="it-IT" sz="3800" b="1" u="sng" dirty="0">
                <a:solidFill>
                  <a:srgbClr val="FF210F"/>
                </a:solidFill>
              </a:rPr>
              <a:t> : </a:t>
            </a:r>
            <a:r>
              <a:rPr lang="it-IT" sz="3800" b="1" u="sng" dirty="0" err="1">
                <a:solidFill>
                  <a:srgbClr val="FF210F"/>
                </a:solidFill>
              </a:rPr>
              <a:t>combined</a:t>
            </a:r>
            <a:r>
              <a:rPr lang="it-IT" sz="3800" b="1" u="sng" dirty="0">
                <a:solidFill>
                  <a:srgbClr val="FF210F"/>
                </a:solidFill>
              </a:rPr>
              <a:t> MFH+HT </a:t>
            </a:r>
            <a:r>
              <a:rPr lang="it-IT" sz="3800" b="1" u="sng" dirty="0" err="1">
                <a:solidFill>
                  <a:srgbClr val="FF210F"/>
                </a:solidFill>
              </a:rPr>
              <a:t>better</a:t>
            </a:r>
            <a:r>
              <a:rPr lang="it-IT" sz="3800" b="1" u="sng" dirty="0">
                <a:solidFill>
                  <a:srgbClr val="FF210F"/>
                </a:solidFill>
              </a:rPr>
              <a:t> </a:t>
            </a:r>
            <a:r>
              <a:rPr lang="it-IT" sz="3800" b="1" u="sng" dirty="0" err="1">
                <a:solidFill>
                  <a:srgbClr val="FF210F"/>
                </a:solidFill>
              </a:rPr>
              <a:t>than</a:t>
            </a:r>
            <a:r>
              <a:rPr lang="it-IT" sz="3800" b="1" u="sng" dirty="0">
                <a:solidFill>
                  <a:srgbClr val="FF210F"/>
                </a:solidFill>
              </a:rPr>
              <a:t> single </a:t>
            </a:r>
            <a:r>
              <a:rPr lang="it-IT" sz="3800" b="1" u="sng" dirty="0" err="1">
                <a:solidFill>
                  <a:srgbClr val="FF210F"/>
                </a:solidFill>
              </a:rPr>
              <a:t>ones</a:t>
            </a:r>
            <a:endParaRPr lang="it-IT" sz="3800" b="1" u="sng" dirty="0">
              <a:solidFill>
                <a:srgbClr val="FF210F"/>
              </a:solidFill>
            </a:endParaRPr>
          </a:p>
          <a:p>
            <a:pPr>
              <a:lnSpc>
                <a:spcPct val="200000"/>
              </a:lnSpc>
            </a:pPr>
            <a:endParaRPr lang="it-IT" dirty="0"/>
          </a:p>
        </p:txBody>
      </p:sp>
      <p:grpSp>
        <p:nvGrpSpPr>
          <p:cNvPr id="4" name="Gruppo 3"/>
          <p:cNvGrpSpPr/>
          <p:nvPr/>
        </p:nvGrpSpPr>
        <p:grpSpPr>
          <a:xfrm>
            <a:off x="11825" y="0"/>
            <a:ext cx="9093552" cy="658773"/>
            <a:chOff x="11825" y="0"/>
            <a:chExt cx="9093552" cy="658773"/>
          </a:xfrm>
        </p:grpSpPr>
        <p:pic>
          <p:nvPicPr>
            <p:cNvPr id="5" name="Picture 1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" t="5775" r="82535" b="4459"/>
            <a:stretch>
              <a:fillRect/>
            </a:stretch>
          </p:blipFill>
          <p:spPr bwMode="auto">
            <a:xfrm>
              <a:off x="8460432" y="20098"/>
              <a:ext cx="644945" cy="63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Immagin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25" y="0"/>
              <a:ext cx="1191313" cy="658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0578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8064896" cy="1224136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b="1" dirty="0">
                <a:latin typeface="Garamond" pitchFamily="18" charset="0"/>
              </a:rPr>
              <a:t>Combined Proton Therapy and Magnetic Fluid Hyperthermia for Pancreatic Cancer Treatment</a:t>
            </a:r>
            <a:endParaRPr lang="it-IT" sz="25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064"/>
          </a:xfrm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300" b="1" u="sng" dirty="0">
                <a:solidFill>
                  <a:srgbClr val="0000FF"/>
                </a:solidFill>
              </a:rPr>
              <a:t>PIANO </a:t>
            </a:r>
            <a:r>
              <a:rPr lang="it-IT" sz="2300" b="1" u="sng" dirty="0" err="1">
                <a:solidFill>
                  <a:srgbClr val="0000FF"/>
                </a:solidFill>
              </a:rPr>
              <a:t>irraggiamenti+ipertermia</a:t>
            </a:r>
            <a:r>
              <a:rPr lang="it-IT" sz="2300" b="1" u="sng" dirty="0">
                <a:solidFill>
                  <a:srgbClr val="0000FF"/>
                </a:solidFill>
              </a:rPr>
              <a:t> (4 con ioni carbonio e 2 con fotoni già espletati)</a:t>
            </a: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endParaRPr lang="it-IT" sz="1400" dirty="0"/>
          </a:p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it-IT" sz="2200" dirty="0"/>
              <a:t> settembre 2019 : 		3^ esperimento fotoni-INT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it-IT" sz="2200" dirty="0"/>
              <a:t> gennaio/febbraio 2020 :	1^ esperimento protoni -CNAO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it-IT" sz="2200" dirty="0"/>
              <a:t> aprile 2020 : 			2^ esperimento protoni -CNAO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it-IT" sz="2200" dirty="0"/>
              <a:t> giugno 2020 : 			3^ esperimento protoni -CNAO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it-IT" sz="2200" dirty="0"/>
              <a:t> </a:t>
            </a:r>
            <a:r>
              <a:rPr lang="it-IT" sz="2200" dirty="0" err="1"/>
              <a:t>sett</a:t>
            </a:r>
            <a:r>
              <a:rPr lang="it-IT" sz="2200" dirty="0"/>
              <a:t>/</a:t>
            </a:r>
            <a:r>
              <a:rPr lang="it-IT" sz="2200" dirty="0" err="1"/>
              <a:t>ott</a:t>
            </a:r>
            <a:r>
              <a:rPr lang="it-IT" sz="2200" dirty="0"/>
              <a:t> 2020 : 		4^ esperimento protoni -CNAO</a:t>
            </a:r>
          </a:p>
        </p:txBody>
      </p:sp>
      <p:grpSp>
        <p:nvGrpSpPr>
          <p:cNvPr id="4" name="Gruppo 3"/>
          <p:cNvGrpSpPr/>
          <p:nvPr/>
        </p:nvGrpSpPr>
        <p:grpSpPr>
          <a:xfrm>
            <a:off x="11825" y="0"/>
            <a:ext cx="9093552" cy="658773"/>
            <a:chOff x="11825" y="0"/>
            <a:chExt cx="9093552" cy="658773"/>
          </a:xfrm>
        </p:grpSpPr>
        <p:pic>
          <p:nvPicPr>
            <p:cNvPr id="5" name="Picture 1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" t="5775" r="82535" b="4459"/>
            <a:stretch>
              <a:fillRect/>
            </a:stretch>
          </p:blipFill>
          <p:spPr bwMode="auto">
            <a:xfrm>
              <a:off x="8460432" y="20098"/>
              <a:ext cx="644945" cy="63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Immagin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25" y="0"/>
              <a:ext cx="1191313" cy="65877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1259954" y="188640"/>
            <a:ext cx="7128470" cy="792088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it-IT" altLang="it-IT" sz="2400" b="1" dirty="0">
                <a:latin typeface="Comic Sans MS" panose="030F0702030302020204" pitchFamily="66" charset="0"/>
              </a:rPr>
              <a:t>PROTHYP - Spese </a:t>
            </a:r>
            <a:r>
              <a:rPr lang="it-IT" altLang="it-IT" sz="2400" b="1" u="sng" dirty="0">
                <a:latin typeface="Comic Sans MS" panose="030F0702030302020204" pitchFamily="66" charset="0"/>
              </a:rPr>
              <a:t>annue</a:t>
            </a:r>
            <a:r>
              <a:rPr lang="it-IT" altLang="it-IT" sz="2400" b="1" dirty="0">
                <a:latin typeface="Comic Sans MS" panose="030F0702030302020204" pitchFamily="66" charset="0"/>
              </a:rPr>
              <a:t> previste (2020) </a:t>
            </a:r>
            <a:br>
              <a:rPr lang="it-IT" altLang="it-IT" sz="2400" b="1" dirty="0">
                <a:latin typeface="Comic Sans MS" panose="030F0702030302020204" pitchFamily="66" charset="0"/>
              </a:rPr>
            </a:br>
            <a:r>
              <a:rPr lang="it-IT" altLang="it-IT" sz="2400" b="1" dirty="0">
                <a:latin typeface="Comic Sans MS" panose="030F0702030302020204" pitchFamily="66" charset="0"/>
              </a:rPr>
              <a:t>per 4 esperimenti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179512" y="1268760"/>
            <a:ext cx="8352928" cy="5040560"/>
          </a:xfrm>
          <a:ln>
            <a:solidFill>
              <a:srgbClr val="FF0000"/>
            </a:solidFill>
          </a:ln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ts val="0"/>
              </a:spcBef>
            </a:pPr>
            <a:endParaRPr lang="it-IT" altLang="it-IT" sz="16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</a:pPr>
            <a:r>
              <a:rPr lang="it-IT" altLang="it-IT" sz="1600" b="1" dirty="0">
                <a:solidFill>
                  <a:srgbClr val="FF0000"/>
                </a:solidFill>
              </a:rPr>
              <a:t> Sintesi e caratterizzazione di nanoparticelle magnetiche (Firenze)		4    k €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</a:pPr>
            <a:r>
              <a:rPr lang="it-IT" altLang="it-IT" sz="1600" b="1" dirty="0">
                <a:solidFill>
                  <a:srgbClr val="FF0000"/>
                </a:solidFill>
              </a:rPr>
              <a:t> Esperimenti di Magnetic </a:t>
            </a:r>
            <a:r>
              <a:rPr lang="it-IT" altLang="it-IT" sz="1600" b="1" dirty="0" err="1">
                <a:solidFill>
                  <a:srgbClr val="FF0000"/>
                </a:solidFill>
              </a:rPr>
              <a:t>Fluid</a:t>
            </a:r>
            <a:r>
              <a:rPr lang="it-IT" altLang="it-IT" sz="1600" b="1" dirty="0">
                <a:solidFill>
                  <a:srgbClr val="FF0000"/>
                </a:solidFill>
              </a:rPr>
              <a:t> </a:t>
            </a:r>
            <a:r>
              <a:rPr lang="it-IT" altLang="it-IT" sz="1600" b="1" dirty="0" err="1">
                <a:solidFill>
                  <a:srgbClr val="FF0000"/>
                </a:solidFill>
              </a:rPr>
              <a:t>Hyperthermia</a:t>
            </a:r>
            <a:r>
              <a:rPr lang="it-IT" altLang="it-IT" sz="1600" b="1" dirty="0">
                <a:solidFill>
                  <a:srgbClr val="FF0000"/>
                </a:solidFill>
              </a:rPr>
              <a:t> e NMR (Milano)			3    k €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</a:pPr>
            <a:r>
              <a:rPr lang="it-IT" altLang="it-IT" sz="1600" b="1" dirty="0">
                <a:solidFill>
                  <a:srgbClr val="FF0000"/>
                </a:solidFill>
              </a:rPr>
              <a:t> </a:t>
            </a:r>
            <a:r>
              <a:rPr lang="it-IT" altLang="it-IT" sz="1600" b="1" dirty="0" err="1">
                <a:solidFill>
                  <a:srgbClr val="FF0000"/>
                </a:solidFill>
              </a:rPr>
              <a:t>Radiotraccianti</a:t>
            </a:r>
            <a:r>
              <a:rPr lang="it-IT" altLang="it-IT" sz="1600" b="1" dirty="0">
                <a:solidFill>
                  <a:srgbClr val="FF0000"/>
                </a:solidFill>
              </a:rPr>
              <a:t> e arricchimento MNPs (Milano)				2   k €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</a:pPr>
            <a:r>
              <a:rPr lang="it-IT" altLang="it-IT" sz="1600" b="1" dirty="0">
                <a:solidFill>
                  <a:srgbClr val="FF0000"/>
                </a:solidFill>
              </a:rPr>
              <a:t> Irraggiamenti, sopravvivenza </a:t>
            </a:r>
            <a:r>
              <a:rPr lang="it-IT" altLang="it-IT" sz="1600" b="1" dirty="0" err="1">
                <a:solidFill>
                  <a:srgbClr val="FF0000"/>
                </a:solidFill>
              </a:rPr>
              <a:t>clonogenica</a:t>
            </a:r>
            <a:r>
              <a:rPr lang="it-IT" altLang="it-IT" sz="1600" b="1" dirty="0">
                <a:solidFill>
                  <a:srgbClr val="FF0000"/>
                </a:solidFill>
              </a:rPr>
              <a:t>, </a:t>
            </a:r>
            <a:r>
              <a:rPr lang="it-IT" altLang="it-IT" sz="1600" b="1" dirty="0" err="1">
                <a:solidFill>
                  <a:srgbClr val="FF0000"/>
                </a:solidFill>
              </a:rPr>
              <a:t>manutenz</a:t>
            </a:r>
            <a:r>
              <a:rPr lang="it-IT" altLang="it-IT" sz="1600" b="1" dirty="0">
                <a:solidFill>
                  <a:srgbClr val="FF0000"/>
                </a:solidFill>
              </a:rPr>
              <a:t> (2)  (Milano)		8  k €</a:t>
            </a:r>
            <a:endParaRPr lang="it-IT" altLang="it-IT" sz="1100" dirty="0">
              <a:solidFill>
                <a:srgbClr val="0000FF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it-IT" altLang="it-IT" sz="1600" b="1" dirty="0">
                <a:solidFill>
                  <a:srgbClr val="FF0000"/>
                </a:solidFill>
              </a:rPr>
              <a:t> Microscopia confocale, SEM, ICP-MS,DLS					3  k €</a:t>
            </a:r>
            <a:endParaRPr lang="en-US" sz="1600" b="1" dirty="0">
              <a:solidFill>
                <a:srgbClr val="0000FF"/>
              </a:solidFill>
              <a:cs typeface="Arial" pitchFamily="34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</a:pPr>
            <a:r>
              <a:rPr lang="it-IT" altLang="it-IT" sz="1600" b="1" dirty="0">
                <a:solidFill>
                  <a:srgbClr val="FF0000"/>
                </a:solidFill>
              </a:rPr>
              <a:t> Studi di cinetica, </a:t>
            </a:r>
            <a:r>
              <a:rPr lang="en-US" sz="1600" b="1" dirty="0">
                <a:solidFill>
                  <a:srgbClr val="FF0000"/>
                </a:solidFill>
                <a:cs typeface="Arial" pitchFamily="34" charset="0"/>
              </a:rPr>
              <a:t>DSB-rejoining (Roma3)					</a:t>
            </a:r>
            <a:r>
              <a:rPr lang="it-IT" sz="1600" b="1" dirty="0">
                <a:solidFill>
                  <a:srgbClr val="FF0000"/>
                </a:solidFill>
              </a:rPr>
              <a:t>3.5</a:t>
            </a:r>
            <a:r>
              <a:rPr lang="it-IT" altLang="it-IT" sz="1600" b="1" dirty="0">
                <a:solidFill>
                  <a:srgbClr val="FF0000"/>
                </a:solidFill>
              </a:rPr>
              <a:t>  k €</a:t>
            </a:r>
            <a:endParaRPr lang="en-US" sz="1100" b="1" dirty="0">
              <a:solidFill>
                <a:srgbClr val="0000FF"/>
              </a:solidFill>
              <a:cs typeface="Arial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it-IT" altLang="it-IT" sz="1600" b="1" dirty="0">
                <a:solidFill>
                  <a:srgbClr val="FF0000"/>
                </a:solidFill>
              </a:rPr>
              <a:t> Caratterizzazione magnetica e NMR alto campo di MNPs e cellule con MNPs (PV)	4    k €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Char char="•"/>
            </a:pPr>
            <a:r>
              <a:rPr lang="it-IT" altLang="it-IT" sz="1600" b="1" dirty="0">
                <a:solidFill>
                  <a:srgbClr val="FF0000"/>
                </a:solidFill>
              </a:rPr>
              <a:t> Missioni presso CNAO dell’Unità di Milano				1    k €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Char char="•"/>
            </a:pPr>
            <a:r>
              <a:rPr lang="it-IT" altLang="it-IT" sz="1600" b="1" dirty="0">
                <a:solidFill>
                  <a:srgbClr val="FF0000"/>
                </a:solidFill>
              </a:rPr>
              <a:t> Trasporti radioattivi							0.5 k €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Char char="•"/>
            </a:pPr>
            <a:r>
              <a:rPr lang="it-IT" altLang="it-IT" sz="1600" b="1" dirty="0">
                <a:solidFill>
                  <a:srgbClr val="FF0000"/>
                </a:solidFill>
              </a:rPr>
              <a:t>Missioni presso CNAO dell’Unità di Roma3	</a:t>
            </a:r>
            <a:r>
              <a:rPr lang="it-IT" altLang="it-IT" sz="1100" dirty="0">
                <a:solidFill>
                  <a:srgbClr val="0000FF"/>
                </a:solidFill>
              </a:rPr>
              <a:t> </a:t>
            </a:r>
            <a:r>
              <a:rPr lang="it-IT" altLang="it-IT" sz="1600" b="1" dirty="0">
                <a:solidFill>
                  <a:srgbClr val="FF0000"/>
                </a:solidFill>
              </a:rPr>
              <a:t>				2      k €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None/>
            </a:pPr>
            <a:endParaRPr lang="it-IT" altLang="it-IT" sz="16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None/>
            </a:pPr>
            <a:r>
              <a:rPr lang="it-IT" altLang="it-IT" sz="1600" b="1" dirty="0"/>
              <a:t>TOTALE								31 k €</a:t>
            </a:r>
          </a:p>
        </p:txBody>
      </p:sp>
      <p:grpSp>
        <p:nvGrpSpPr>
          <p:cNvPr id="4" name="Gruppo 3"/>
          <p:cNvGrpSpPr/>
          <p:nvPr/>
        </p:nvGrpSpPr>
        <p:grpSpPr>
          <a:xfrm>
            <a:off x="11825" y="0"/>
            <a:ext cx="9093552" cy="658773"/>
            <a:chOff x="11825" y="0"/>
            <a:chExt cx="9093552" cy="658773"/>
          </a:xfrm>
        </p:grpSpPr>
        <p:pic>
          <p:nvPicPr>
            <p:cNvPr id="5" name="Picture 1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" t="5775" r="82535" b="4459"/>
            <a:stretch>
              <a:fillRect/>
            </a:stretch>
          </p:blipFill>
          <p:spPr bwMode="auto">
            <a:xfrm>
              <a:off x="8460432" y="20098"/>
              <a:ext cx="644945" cy="63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Immagin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25" y="0"/>
              <a:ext cx="1191313" cy="658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639903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</TotalTime>
  <Words>465</Words>
  <Application>Microsoft Office PowerPoint</Application>
  <PresentationFormat>Presentazione su schermo (4:3)</PresentationFormat>
  <Paragraphs>68</Paragraphs>
  <Slides>9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8" baseType="lpstr">
      <vt:lpstr>Arial</vt:lpstr>
      <vt:lpstr>Baskerville Old Face</vt:lpstr>
      <vt:lpstr>Calibri</vt:lpstr>
      <vt:lpstr>Comic Sans MS</vt:lpstr>
      <vt:lpstr>Garamond</vt:lpstr>
      <vt:lpstr>Lucida Fax</vt:lpstr>
      <vt:lpstr>Symbol</vt:lpstr>
      <vt:lpstr>Times New Roman</vt:lpstr>
      <vt:lpstr>Tema di Office</vt:lpstr>
      <vt:lpstr>Combined Proton Therapy and Magnetic Fluid Hyperthermia for Pancreatic Cancer Treatment   PROTHYP – 2020 experiments </vt:lpstr>
      <vt:lpstr>Reminding the scientific novelty of PROTHYP</vt:lpstr>
      <vt:lpstr>Workpackages</vt:lpstr>
      <vt:lpstr>Hadromag main results – survival test</vt:lpstr>
      <vt:lpstr>Main results – Double-Strand- breaks - number of foci</vt:lpstr>
      <vt:lpstr>Main results – Double-Strand- breaks - number of foci</vt:lpstr>
      <vt:lpstr>Presentazione standard di PowerPoint</vt:lpstr>
      <vt:lpstr>Combined Proton Therapy and Magnetic Fluid Hyperthermia for Pancreatic Cancer Treatment</vt:lpstr>
      <vt:lpstr>PROTHYP - Spese annue previste (2020)  per 4 esperimenti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HADROCOMBI</dc:title>
  <dc:creator>Fatemeh</dc:creator>
  <cp:lastModifiedBy>MANUEL</cp:lastModifiedBy>
  <cp:revision>265</cp:revision>
  <dcterms:modified xsi:type="dcterms:W3CDTF">2019-07-10T08:11:36Z</dcterms:modified>
</cp:coreProperties>
</file>